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5"/>
  </p:notesMasterIdLst>
  <p:handoutMasterIdLst>
    <p:handoutMasterId r:id="rId56"/>
  </p:handoutMasterIdLst>
  <p:sldIdLst>
    <p:sldId id="272" r:id="rId2"/>
    <p:sldId id="267" r:id="rId3"/>
    <p:sldId id="273" r:id="rId4"/>
    <p:sldId id="274" r:id="rId5"/>
    <p:sldId id="275" r:id="rId6"/>
    <p:sldId id="276" r:id="rId7"/>
    <p:sldId id="321" r:id="rId8"/>
    <p:sldId id="382" r:id="rId9"/>
    <p:sldId id="383" r:id="rId10"/>
    <p:sldId id="384" r:id="rId11"/>
    <p:sldId id="385" r:id="rId12"/>
    <p:sldId id="395" r:id="rId13"/>
    <p:sldId id="396" r:id="rId14"/>
    <p:sldId id="397" r:id="rId15"/>
    <p:sldId id="398" r:id="rId16"/>
    <p:sldId id="399" r:id="rId17"/>
    <p:sldId id="400" r:id="rId18"/>
    <p:sldId id="401" r:id="rId19"/>
    <p:sldId id="349" r:id="rId20"/>
    <p:sldId id="283" r:id="rId21"/>
    <p:sldId id="284" r:id="rId22"/>
    <p:sldId id="350" r:id="rId23"/>
    <p:sldId id="351" r:id="rId24"/>
    <p:sldId id="375" r:id="rId25"/>
    <p:sldId id="386" r:id="rId26"/>
    <p:sldId id="387" r:id="rId27"/>
    <p:sldId id="388" r:id="rId28"/>
    <p:sldId id="389" r:id="rId29"/>
    <p:sldId id="390" r:id="rId30"/>
    <p:sldId id="391" r:id="rId31"/>
    <p:sldId id="352" r:id="rId32"/>
    <p:sldId id="353" r:id="rId33"/>
    <p:sldId id="354" r:id="rId34"/>
    <p:sldId id="377" r:id="rId35"/>
    <p:sldId id="378" r:id="rId36"/>
    <p:sldId id="379" r:id="rId37"/>
    <p:sldId id="392" r:id="rId38"/>
    <p:sldId id="393" r:id="rId39"/>
    <p:sldId id="394" r:id="rId40"/>
    <p:sldId id="402" r:id="rId41"/>
    <p:sldId id="403" r:id="rId42"/>
    <p:sldId id="404" r:id="rId43"/>
    <p:sldId id="355" r:id="rId44"/>
    <p:sldId id="356" r:id="rId45"/>
    <p:sldId id="357" r:id="rId46"/>
    <p:sldId id="358" r:id="rId47"/>
    <p:sldId id="359" r:id="rId48"/>
    <p:sldId id="360" r:id="rId49"/>
    <p:sldId id="361" r:id="rId50"/>
    <p:sldId id="362" r:id="rId51"/>
    <p:sldId id="363" r:id="rId52"/>
    <p:sldId id="364" r:id="rId53"/>
    <p:sldId id="26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71" d="100"/>
          <a:sy n="71" d="100"/>
        </p:scale>
        <p:origin x="1205"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1369149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43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Musculoskeletal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6447-321F-92FA-2A66-C961200ECDE5}"/>
              </a:ext>
            </a:extLst>
          </p:cNvPr>
          <p:cNvSpPr>
            <a:spLocks noGrp="1"/>
          </p:cNvSpPr>
          <p:nvPr>
            <p:ph type="title"/>
          </p:nvPr>
        </p:nvSpPr>
        <p:spPr/>
        <p:txBody>
          <a:bodyPr/>
          <a:lstStyle/>
          <a:p>
            <a:r>
              <a:rPr lang="en-US" dirty="0"/>
              <a:t>Lesson 43.1 Figure 9</a:t>
            </a:r>
            <a:endParaRPr lang="en-IN" dirty="0"/>
          </a:p>
        </p:txBody>
      </p:sp>
      <p:pic>
        <p:nvPicPr>
          <p:cNvPr id="6" name="Content Placeholder 5" descr="A photograph of an athlete pole vaulting">
            <a:extLst>
              <a:ext uri="{FF2B5EF4-FFF2-40B4-BE49-F238E27FC236}">
                <a16:creationId xmlns:a16="http://schemas.microsoft.com/office/drawing/2014/main" id="{70C53A9B-07DD-D093-2D69-91E47255003D}"/>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38767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BF70-F1ED-06C0-CEDC-3C9E43CF1EC9}"/>
              </a:ext>
            </a:extLst>
          </p:cNvPr>
          <p:cNvSpPr>
            <a:spLocks noGrp="1"/>
          </p:cNvSpPr>
          <p:nvPr>
            <p:ph type="title"/>
          </p:nvPr>
        </p:nvSpPr>
        <p:spPr/>
        <p:txBody>
          <a:bodyPr/>
          <a:lstStyle/>
          <a:p>
            <a:r>
              <a:rPr lang="en-US" dirty="0"/>
              <a:t>Lesson 43.1 Figure 10</a:t>
            </a:r>
            <a:endParaRPr lang="en-IN" dirty="0"/>
          </a:p>
        </p:txBody>
      </p:sp>
      <p:pic>
        <p:nvPicPr>
          <p:cNvPr id="7" name="Content Placeholder 6" descr="The illustration shows the rib cage and the sternum, which is the bone in the front and center of the upper body. The rib bones, which end about three quarters of the way around the body, do not connect directly to the sternum; instead, costal cartilage connects the rib bones to the sternum.">
            <a:extLst>
              <a:ext uri="{FF2B5EF4-FFF2-40B4-BE49-F238E27FC236}">
                <a16:creationId xmlns:a16="http://schemas.microsoft.com/office/drawing/2014/main" id="{763D14BF-8895-9D2C-33F9-92CB4820C2DF}"/>
              </a:ext>
            </a:extLst>
          </p:cNvPr>
          <p:cNvPicPr>
            <a:picLocks noGrp="1" noChangeAspect="1"/>
          </p:cNvPicPr>
          <p:nvPr>
            <p:ph idx="1"/>
          </p:nvPr>
        </p:nvPicPr>
        <p:blipFill>
          <a:blip r:embed="rId2"/>
          <a:srcRect l="12963" r="12037"/>
          <a:stretch/>
        </p:blipFill>
        <p:spPr>
          <a:xfrm>
            <a:off x="1524000" y="1280160"/>
            <a:ext cx="6172200" cy="4572000"/>
          </a:xfrm>
        </p:spPr>
      </p:pic>
    </p:spTree>
    <p:extLst>
      <p:ext uri="{BB962C8B-B14F-4D97-AF65-F5344CB8AC3E}">
        <p14:creationId xmlns:p14="http://schemas.microsoft.com/office/powerpoint/2010/main" val="368026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C325-1817-98FE-6F71-4B0772AAD2FF}"/>
              </a:ext>
            </a:extLst>
          </p:cNvPr>
          <p:cNvSpPr>
            <a:spLocks noGrp="1"/>
          </p:cNvSpPr>
          <p:nvPr>
            <p:ph type="title"/>
          </p:nvPr>
        </p:nvSpPr>
        <p:spPr/>
        <p:txBody>
          <a:bodyPr/>
          <a:lstStyle/>
          <a:p>
            <a:r>
              <a:rPr lang="en-US" dirty="0"/>
              <a:t>Lesson 43.1 Figure 11</a:t>
            </a:r>
            <a:endParaRPr lang="en-IN" dirty="0"/>
          </a:p>
        </p:txBody>
      </p:sp>
      <p:pic>
        <p:nvPicPr>
          <p:cNvPr id="5" name="Content Placeholder 4" descr="An illustration showing the parts of the appendicular skeleton">
            <a:extLst>
              <a:ext uri="{FF2B5EF4-FFF2-40B4-BE49-F238E27FC236}">
                <a16:creationId xmlns:a16="http://schemas.microsoft.com/office/drawing/2014/main" id="{2359E674-E956-6814-3E7D-2FBCDDEA31DD}"/>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424865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C3D5-1028-C263-436A-3B9CC99E15C0}"/>
              </a:ext>
            </a:extLst>
          </p:cNvPr>
          <p:cNvSpPr>
            <a:spLocks noGrp="1"/>
          </p:cNvSpPr>
          <p:nvPr>
            <p:ph type="title"/>
          </p:nvPr>
        </p:nvSpPr>
        <p:spPr/>
        <p:txBody>
          <a:bodyPr/>
          <a:lstStyle/>
          <a:p>
            <a:r>
              <a:rPr lang="en-US" dirty="0"/>
              <a:t>Lesson 43.1 Figure 12</a:t>
            </a:r>
            <a:endParaRPr lang="en-IN" dirty="0"/>
          </a:p>
        </p:txBody>
      </p:sp>
      <p:pic>
        <p:nvPicPr>
          <p:cNvPr id="5" name="Content Placeholder 4" descr="Illustration (a) shows the anterior and posterior view of the pectoral girdle of the shoulder. Each girdle consists of a long, thin clavicle that runs from the sternum to the arm and a flat, triangular scapula that extends down from the clavicle. Illustration (b) shows the view from the back, where the upper part of the scapula has a prominent protrusion, called a spine.">
            <a:extLst>
              <a:ext uri="{FF2B5EF4-FFF2-40B4-BE49-F238E27FC236}">
                <a16:creationId xmlns:a16="http://schemas.microsoft.com/office/drawing/2014/main" id="{13B0DFE0-5988-E0ED-E581-4B5746B4EC1C}"/>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454283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75F7-4391-D8FA-7529-A12427F28ADC}"/>
              </a:ext>
            </a:extLst>
          </p:cNvPr>
          <p:cNvSpPr>
            <a:spLocks noGrp="1"/>
          </p:cNvSpPr>
          <p:nvPr>
            <p:ph type="title"/>
          </p:nvPr>
        </p:nvSpPr>
        <p:spPr/>
        <p:txBody>
          <a:bodyPr/>
          <a:lstStyle/>
          <a:p>
            <a:r>
              <a:rPr lang="en-US" dirty="0"/>
              <a:t>Lesson 43.1 Figure 13</a:t>
            </a:r>
            <a:endParaRPr lang="en-IN" dirty="0"/>
          </a:p>
        </p:txBody>
      </p:sp>
      <p:pic>
        <p:nvPicPr>
          <p:cNvPr id="5" name="Content Placeholder 4" descr="The illustration shows a skeletal human arm. The humerus is the bone of the upper arm. The radius is the thick bone in the forearm, on the side of the thumb and the ulna is the thin bone on the side of the pinkie finger. The carpals are the bones of the wrist, the metacarpals are bones of the hand, and phalanges are bones of the fingers.">
            <a:extLst>
              <a:ext uri="{FF2B5EF4-FFF2-40B4-BE49-F238E27FC236}">
                <a16:creationId xmlns:a16="http://schemas.microsoft.com/office/drawing/2014/main" id="{93D48B40-6731-F598-E74C-8B05F1E102A9}"/>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206761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CC8FD-217E-855F-0186-89B5189D57B4}"/>
              </a:ext>
            </a:extLst>
          </p:cNvPr>
          <p:cNvSpPr>
            <a:spLocks noGrp="1"/>
          </p:cNvSpPr>
          <p:nvPr>
            <p:ph type="title"/>
          </p:nvPr>
        </p:nvSpPr>
        <p:spPr/>
        <p:txBody>
          <a:bodyPr/>
          <a:lstStyle/>
          <a:p>
            <a:r>
              <a:rPr lang="en-US" dirty="0"/>
              <a:t>Lesson 43.1 Figure 14</a:t>
            </a:r>
            <a:endParaRPr lang="en-IN" dirty="0"/>
          </a:p>
        </p:txBody>
      </p:sp>
      <p:pic>
        <p:nvPicPr>
          <p:cNvPr id="7" name="Content Placeholder 6" descr="An X-ray of a human hand">
            <a:extLst>
              <a:ext uri="{FF2B5EF4-FFF2-40B4-BE49-F238E27FC236}">
                <a16:creationId xmlns:a16="http://schemas.microsoft.com/office/drawing/2014/main" id="{23BC853A-046C-5FD2-BA44-84B3345F5BB6}"/>
              </a:ext>
            </a:extLst>
          </p:cNvPr>
          <p:cNvPicPr>
            <a:picLocks noGrp="1" noChangeAspect="1"/>
          </p:cNvPicPr>
          <p:nvPr>
            <p:ph idx="1"/>
          </p:nvPr>
        </p:nvPicPr>
        <p:blipFill>
          <a:blip r:embed="rId2"/>
          <a:srcRect l="27778" r="27778"/>
          <a:stretch/>
        </p:blipFill>
        <p:spPr>
          <a:xfrm>
            <a:off x="2743200" y="1280160"/>
            <a:ext cx="3657600" cy="4572000"/>
          </a:xfrm>
        </p:spPr>
      </p:pic>
    </p:spTree>
    <p:extLst>
      <p:ext uri="{BB962C8B-B14F-4D97-AF65-F5344CB8AC3E}">
        <p14:creationId xmlns:p14="http://schemas.microsoft.com/office/powerpoint/2010/main" val="328696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31AA-5ECC-4526-77D4-0105713E1E00}"/>
              </a:ext>
            </a:extLst>
          </p:cNvPr>
          <p:cNvSpPr>
            <a:spLocks noGrp="1"/>
          </p:cNvSpPr>
          <p:nvPr>
            <p:ph type="title"/>
          </p:nvPr>
        </p:nvSpPr>
        <p:spPr/>
        <p:txBody>
          <a:bodyPr/>
          <a:lstStyle/>
          <a:p>
            <a:r>
              <a:rPr lang="en-US" dirty="0"/>
              <a:t>Lesson 43.1 Figure 15</a:t>
            </a:r>
            <a:endParaRPr lang="en-IN" dirty="0"/>
          </a:p>
        </p:txBody>
      </p:sp>
      <p:pic>
        <p:nvPicPr>
          <p:cNvPr id="5" name="Content Placeholder 4" descr="The illustrations compare male and female pelvic bones. In both males and females, a wide, rounded bone called the ilium attaches to each side of the spine. The ilium curves toward the front, where it narrows into the ischium. A loop-shaped bone extends down from the place where the ilium meets the ischium and connects back to the ilium in the front center of the body; this area is the pubic arch. Females have a wider pubic arch.">
            <a:extLst>
              <a:ext uri="{FF2B5EF4-FFF2-40B4-BE49-F238E27FC236}">
                <a16:creationId xmlns:a16="http://schemas.microsoft.com/office/drawing/2014/main" id="{C7068143-4474-9D33-AE4F-C3FF2151753E}"/>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30414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7E7E-81EB-76D3-7E3D-A77687BE333D}"/>
              </a:ext>
            </a:extLst>
          </p:cNvPr>
          <p:cNvSpPr>
            <a:spLocks noGrp="1"/>
          </p:cNvSpPr>
          <p:nvPr>
            <p:ph type="title"/>
          </p:nvPr>
        </p:nvSpPr>
        <p:spPr/>
        <p:txBody>
          <a:bodyPr/>
          <a:lstStyle/>
          <a:p>
            <a:r>
              <a:rPr lang="en-US" dirty="0"/>
              <a:t>Lesson 43.1 Figure 16</a:t>
            </a:r>
            <a:endParaRPr lang="en-IN" dirty="0"/>
          </a:p>
        </p:txBody>
      </p:sp>
      <p:pic>
        <p:nvPicPr>
          <p:cNvPr id="5" name="Content Placeholder 4" descr="An illustration of the lower limb and its parts">
            <a:extLst>
              <a:ext uri="{FF2B5EF4-FFF2-40B4-BE49-F238E27FC236}">
                <a16:creationId xmlns:a16="http://schemas.microsoft.com/office/drawing/2014/main" id="{4AEBC94A-DDA4-9A88-B28C-668087583BD2}"/>
              </a:ext>
            </a:extLst>
          </p:cNvPr>
          <p:cNvPicPr>
            <a:picLocks noGrp="1" noChangeAspect="1"/>
          </p:cNvPicPr>
          <p:nvPr>
            <p:ph idx="1"/>
          </p:nvPr>
        </p:nvPicPr>
        <p:blipFill>
          <a:blip r:embed="rId2"/>
          <a:srcRect l="34260" r="34259"/>
          <a:stretch/>
        </p:blipFill>
        <p:spPr>
          <a:xfrm>
            <a:off x="3276600" y="1280160"/>
            <a:ext cx="2590800" cy="4572000"/>
          </a:xfrm>
        </p:spPr>
      </p:pic>
    </p:spTree>
    <p:extLst>
      <p:ext uri="{BB962C8B-B14F-4D97-AF65-F5344CB8AC3E}">
        <p14:creationId xmlns:p14="http://schemas.microsoft.com/office/powerpoint/2010/main" val="181698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C8C2-641F-0AB6-FC3F-5D1353229749}"/>
              </a:ext>
            </a:extLst>
          </p:cNvPr>
          <p:cNvSpPr>
            <a:spLocks noGrp="1"/>
          </p:cNvSpPr>
          <p:nvPr>
            <p:ph type="title"/>
          </p:nvPr>
        </p:nvSpPr>
        <p:spPr/>
        <p:txBody>
          <a:bodyPr/>
          <a:lstStyle/>
          <a:p>
            <a:r>
              <a:rPr lang="en-US" dirty="0"/>
              <a:t>Lesson 43.1 Figure 17</a:t>
            </a:r>
            <a:endParaRPr lang="en-IN" dirty="0"/>
          </a:p>
        </p:txBody>
      </p:sp>
      <p:pic>
        <p:nvPicPr>
          <p:cNvPr id="6" name="Content Placeholder 5" descr="A photograph of the skeletons of various apes and a human skeleton">
            <a:extLst>
              <a:ext uri="{FF2B5EF4-FFF2-40B4-BE49-F238E27FC236}">
                <a16:creationId xmlns:a16="http://schemas.microsoft.com/office/drawing/2014/main" id="{7B993C40-2545-E899-F305-AE1A3F58E9AC}"/>
              </a:ext>
            </a:extLst>
          </p:cNvPr>
          <p:cNvPicPr>
            <a:picLocks noGrp="1" noChangeAspect="1"/>
          </p:cNvPicPr>
          <p:nvPr>
            <p:ph idx="1"/>
          </p:nvPr>
        </p:nvPicPr>
        <p:blipFill>
          <a:blip r:embed="rId2"/>
          <a:stretch>
            <a:fillRect/>
          </a:stretch>
        </p:blipFill>
        <p:spPr>
          <a:xfrm>
            <a:off x="1248156" y="1279525"/>
            <a:ext cx="6647688" cy="4572000"/>
          </a:xfrm>
        </p:spPr>
      </p:pic>
    </p:spTree>
    <p:extLst>
      <p:ext uri="{BB962C8B-B14F-4D97-AF65-F5344CB8AC3E}">
        <p14:creationId xmlns:p14="http://schemas.microsoft.com/office/powerpoint/2010/main" val="32274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43.2 Figure 1</a:t>
            </a:r>
            <a:endParaRPr lang="en-IN" dirty="0"/>
          </a:p>
        </p:txBody>
      </p:sp>
      <p:pic>
        <p:nvPicPr>
          <p:cNvPr id="6" name="Content Placeholder 5" descr="A photograph of a ram's skull">
            <a:extLst>
              <a:ext uri="{FF2B5EF4-FFF2-40B4-BE49-F238E27FC236}">
                <a16:creationId xmlns:a16="http://schemas.microsoft.com/office/drawing/2014/main" id="{7D5E0309-5420-97CD-D1F4-90B4DF0CE26A}"/>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195704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43.1 Figure 1</a:t>
            </a:r>
          </a:p>
        </p:txBody>
      </p:sp>
      <p:pic>
        <p:nvPicPr>
          <p:cNvPr id="5" name="Content Placeholder 4" descr="A person with a prosthetic leg plays basketball.">
            <a:extLst>
              <a:ext uri="{FF2B5EF4-FFF2-40B4-BE49-F238E27FC236}">
                <a16:creationId xmlns:a16="http://schemas.microsoft.com/office/drawing/2014/main" id="{90CE6F46-7921-48E6-9B35-486B6C21C6AF}"/>
              </a:ext>
            </a:extLst>
          </p:cNvPr>
          <p:cNvPicPr>
            <a:picLocks noGrp="1" noChangeAspect="1"/>
          </p:cNvPicPr>
          <p:nvPr>
            <p:ph idx="1"/>
          </p:nvPr>
        </p:nvPicPr>
        <p:blipFill>
          <a:blip r:embed="rId2"/>
          <a:srcRect l="11111" r="11111"/>
          <a:stretch/>
        </p:blipFill>
        <p:spPr>
          <a:xfrm>
            <a:off x="1371600" y="1280160"/>
            <a:ext cx="6400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43.2 Figure 2</a:t>
            </a:r>
            <a:endParaRPr lang="en-IN" dirty="0"/>
          </a:p>
        </p:txBody>
      </p:sp>
      <p:pic>
        <p:nvPicPr>
          <p:cNvPr id="7" name="Content Placeholder 6" descr="The different types indicated are the flat bone (like the sternum), the irregular bone (like a vertebra), the sesamoid bone (like a patella), the long bone (a femur), and the short bones (the cuneiforms). ">
            <a:extLst>
              <a:ext uri="{FF2B5EF4-FFF2-40B4-BE49-F238E27FC236}">
                <a16:creationId xmlns:a16="http://schemas.microsoft.com/office/drawing/2014/main" id="{066C84C5-EEB4-F3A8-E64A-39472C6ED413}"/>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518608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43.2 Figure 3</a:t>
            </a:r>
            <a:endParaRPr lang="en-IN" dirty="0"/>
          </a:p>
        </p:txBody>
      </p:sp>
      <p:pic>
        <p:nvPicPr>
          <p:cNvPr id="7" name="Content Placeholder 6" descr="The illustration shows a long bone, which is wide at both ends and narrow in the middle. The narrow middle is called the diaphysis, and the long ends are called the epiphyses. The epiphyses are filled with spongy bone perforated with holes, and the ends are made up of articular cartilage. A hollow opening in the middle of the diaphysis is called the medullary cavity.">
            <a:extLst>
              <a:ext uri="{FF2B5EF4-FFF2-40B4-BE49-F238E27FC236}">
                <a16:creationId xmlns:a16="http://schemas.microsoft.com/office/drawing/2014/main" id="{276A52B5-925E-06B6-B49E-5CDFEBCA1493}"/>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1336807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43.2 Figure 4</a:t>
            </a:r>
            <a:endParaRPr lang="en-IN" dirty="0"/>
          </a:p>
        </p:txBody>
      </p:sp>
      <p:pic>
        <p:nvPicPr>
          <p:cNvPr id="6" name="Content Placeholder 5" descr="The patella of the knee is a flat, teardrop-shaped bone found in the leg.">
            <a:extLst>
              <a:ext uri="{FF2B5EF4-FFF2-40B4-BE49-F238E27FC236}">
                <a16:creationId xmlns:a16="http://schemas.microsoft.com/office/drawing/2014/main" id="{00AC20FB-CA8C-62FB-F792-20E68268E764}"/>
              </a:ext>
            </a:extLst>
          </p:cNvPr>
          <p:cNvPicPr>
            <a:picLocks noGrp="1" noChangeAspect="1"/>
          </p:cNvPicPr>
          <p:nvPr>
            <p:ph idx="1"/>
          </p:nvPr>
        </p:nvPicPr>
        <p:blipFill>
          <a:blip r:embed="rId2"/>
          <a:srcRect l="18519" r="18519"/>
          <a:stretch/>
        </p:blipFill>
        <p:spPr>
          <a:xfrm>
            <a:off x="1981200" y="1280160"/>
            <a:ext cx="5181600" cy="4572000"/>
          </a:xfrm>
        </p:spPr>
      </p:pic>
    </p:spTree>
    <p:extLst>
      <p:ext uri="{BB962C8B-B14F-4D97-AF65-F5344CB8AC3E}">
        <p14:creationId xmlns:p14="http://schemas.microsoft.com/office/powerpoint/2010/main" val="2910217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43.2 Figure 5</a:t>
            </a:r>
            <a:endParaRPr lang="en-IN" dirty="0"/>
          </a:p>
        </p:txBody>
      </p:sp>
      <p:pic>
        <p:nvPicPr>
          <p:cNvPr id="7" name="Content Placeholder 6" descr="The illustration shows a cross section of a compact bone. The compact outer part of the bone is made up of cylindrical osteons that run its length. Each osteon is made up of a matrix of lamellae that surrounds a central Haversian canal. Arteries, veins, and nerve fibers run through the Haversian canals. The spongy inner bone consists of porous trabeculae. The ends of the bone are the proximal and distal epiphysis. The center shaft of the bone is called the diaphysis.">
            <a:extLst>
              <a:ext uri="{FF2B5EF4-FFF2-40B4-BE49-F238E27FC236}">
                <a16:creationId xmlns:a16="http://schemas.microsoft.com/office/drawing/2014/main" id="{A2033361-E6EE-9832-3379-1842A25786C7}"/>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85096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43.2 Figure 6</a:t>
            </a:r>
            <a:endParaRPr lang="en-IN" dirty="0"/>
          </a:p>
        </p:txBody>
      </p:sp>
      <p:pic>
        <p:nvPicPr>
          <p:cNvPr id="6" name="Content Placeholder 5" descr="A photograph of a cross section of bone">
            <a:extLst>
              <a:ext uri="{FF2B5EF4-FFF2-40B4-BE49-F238E27FC236}">
                <a16:creationId xmlns:a16="http://schemas.microsoft.com/office/drawing/2014/main" id="{69154393-1BF3-D2FC-78D4-4355363600DC}"/>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369450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0876-435D-0269-4E5F-E7755074B50D}"/>
              </a:ext>
            </a:extLst>
          </p:cNvPr>
          <p:cNvSpPr>
            <a:spLocks noGrp="1"/>
          </p:cNvSpPr>
          <p:nvPr>
            <p:ph type="title"/>
          </p:nvPr>
        </p:nvSpPr>
        <p:spPr/>
        <p:txBody>
          <a:bodyPr/>
          <a:lstStyle/>
          <a:p>
            <a:r>
              <a:rPr lang="en-US" dirty="0"/>
              <a:t>Lesson 43.2 Figure 7</a:t>
            </a:r>
            <a:endParaRPr lang="en-IN" dirty="0"/>
          </a:p>
        </p:txBody>
      </p:sp>
      <p:pic>
        <p:nvPicPr>
          <p:cNvPr id="7" name="Content Placeholder 6" descr="The illustration shows lines in a long bone, which start out perpendicular to the epiphysis and then turn and run along the length of the bone. Compression lines run the length of the bone opposite the side of the tension lines.">
            <a:extLst>
              <a:ext uri="{FF2B5EF4-FFF2-40B4-BE49-F238E27FC236}">
                <a16:creationId xmlns:a16="http://schemas.microsoft.com/office/drawing/2014/main" id="{4282E22E-024B-7BC3-E666-645B5723DCCF}"/>
              </a:ext>
            </a:extLst>
          </p:cNvPr>
          <p:cNvPicPr>
            <a:picLocks noGrp="1" noChangeAspect="1"/>
          </p:cNvPicPr>
          <p:nvPr>
            <p:ph idx="1"/>
          </p:nvPr>
        </p:nvPicPr>
        <p:blipFill>
          <a:blip r:embed="rId2"/>
          <a:srcRect l="22222" r="21296"/>
          <a:stretch/>
        </p:blipFill>
        <p:spPr>
          <a:xfrm>
            <a:off x="2286000" y="1280160"/>
            <a:ext cx="4648200" cy="4572000"/>
          </a:xfrm>
        </p:spPr>
      </p:pic>
    </p:spTree>
    <p:extLst>
      <p:ext uri="{BB962C8B-B14F-4D97-AF65-F5344CB8AC3E}">
        <p14:creationId xmlns:p14="http://schemas.microsoft.com/office/powerpoint/2010/main" val="1434141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0AA5-CBBF-7180-8081-E0092F935FB4}"/>
              </a:ext>
            </a:extLst>
          </p:cNvPr>
          <p:cNvSpPr>
            <a:spLocks noGrp="1"/>
          </p:cNvSpPr>
          <p:nvPr>
            <p:ph type="title"/>
          </p:nvPr>
        </p:nvSpPr>
        <p:spPr/>
        <p:txBody>
          <a:bodyPr/>
          <a:lstStyle/>
          <a:p>
            <a:r>
              <a:rPr lang="en-US" dirty="0"/>
              <a:t>Lesson 43.2 Figure 8</a:t>
            </a:r>
            <a:endParaRPr lang="en-IN" dirty="0"/>
          </a:p>
        </p:txBody>
      </p:sp>
      <p:pic>
        <p:nvPicPr>
          <p:cNvPr id="7" name="Content Placeholder 6" descr="The image displays a microscope image of hyaline cartilage. The cartilage is stained light pink. The circular shaped within the image are chondrocytes. Chondrocytes are cartilage cells. They are housed within lacunae. Lacunae refer to small spaces or cavities within the cartilage matrix.">
            <a:extLst>
              <a:ext uri="{FF2B5EF4-FFF2-40B4-BE49-F238E27FC236}">
                <a16:creationId xmlns:a16="http://schemas.microsoft.com/office/drawing/2014/main" id="{8B162E47-B086-46DE-46D8-E74DC24D99F8}"/>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80774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5CC0-3661-8623-E005-73F8B3551747}"/>
              </a:ext>
            </a:extLst>
          </p:cNvPr>
          <p:cNvSpPr>
            <a:spLocks noGrp="1"/>
          </p:cNvSpPr>
          <p:nvPr>
            <p:ph type="title"/>
          </p:nvPr>
        </p:nvSpPr>
        <p:spPr/>
        <p:txBody>
          <a:bodyPr/>
          <a:lstStyle/>
          <a:p>
            <a:r>
              <a:rPr lang="en-US" dirty="0"/>
              <a:t>Lesson 43.2 Figure 9</a:t>
            </a:r>
            <a:endParaRPr lang="en-IN" dirty="0"/>
          </a:p>
        </p:txBody>
      </p:sp>
      <p:pic>
        <p:nvPicPr>
          <p:cNvPr id="7" name="Content Placeholder 6" descr="The illustration shows bone growth, which begins with a hyaline cartilage model that has the appearance of a small bone. A primary ossification center forms in the center of the narrow part of the bone, and a bone collar forms around the outside. The periosteum forms around the outside of the bone. Next, blood vessels begin to form in the bone and secondary ossification centers form in the epiphyses. The primary ossification center hollows out to form the medullary cavity, and an epiphyseal plate grows, separating the epiphyses from the diaphysis.">
            <a:extLst>
              <a:ext uri="{FF2B5EF4-FFF2-40B4-BE49-F238E27FC236}">
                <a16:creationId xmlns:a16="http://schemas.microsoft.com/office/drawing/2014/main" id="{AE627FBA-80A4-51E9-9F8B-89B8FBF9F28F}"/>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3588741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FE9D-503C-CC9D-3AD0-E1EE781DE348}"/>
              </a:ext>
            </a:extLst>
          </p:cNvPr>
          <p:cNvSpPr>
            <a:spLocks noGrp="1"/>
          </p:cNvSpPr>
          <p:nvPr>
            <p:ph type="title"/>
          </p:nvPr>
        </p:nvSpPr>
        <p:spPr/>
        <p:txBody>
          <a:bodyPr/>
          <a:lstStyle/>
          <a:p>
            <a:r>
              <a:rPr lang="en-US" dirty="0"/>
              <a:t>Lesson 43.2 Figure 10</a:t>
            </a:r>
            <a:endParaRPr lang="en-IN" dirty="0"/>
          </a:p>
        </p:txBody>
      </p:sp>
      <p:pic>
        <p:nvPicPr>
          <p:cNvPr id="6" name="Content Placeholder 5" descr="A photograph of Eastlack's skeleton with muscles and ligaments appearing as bone">
            <a:extLst>
              <a:ext uri="{FF2B5EF4-FFF2-40B4-BE49-F238E27FC236}">
                <a16:creationId xmlns:a16="http://schemas.microsoft.com/office/drawing/2014/main" id="{683F00C7-55C4-7A55-2736-2A6A15097344}"/>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375355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7097-FEE1-3AD9-D4EE-D70D7A274D7F}"/>
              </a:ext>
            </a:extLst>
          </p:cNvPr>
          <p:cNvSpPr>
            <a:spLocks noGrp="1"/>
          </p:cNvSpPr>
          <p:nvPr>
            <p:ph type="title"/>
          </p:nvPr>
        </p:nvSpPr>
        <p:spPr/>
        <p:txBody>
          <a:bodyPr/>
          <a:lstStyle/>
          <a:p>
            <a:r>
              <a:rPr lang="en-US" dirty="0"/>
              <a:t>Lesson 43.2 Figure 11</a:t>
            </a:r>
            <a:endParaRPr lang="en-IN" dirty="0"/>
          </a:p>
        </p:txBody>
      </p:sp>
      <p:pic>
        <p:nvPicPr>
          <p:cNvPr id="7" name="Content Placeholder 6" descr="Illustration (a) shows a visual representation of diverse types of bone fractures. The fractures are depicted in various patterns and locations within the bones, illustrating the diversity of fracture types that can occur. This image emphasizes the variability of fractures based on the nature of the injury and the resulting break. Illustration (b) shows the four main stages of bone fracture healing. The first stage, hematoma formation, is depicted by a red area around the fracture site, indicating the initial pooling of blood. The second stage, fibrocartilaginous callus formation, is represented by a yellowish structure forming around the fracture, indicating the deposition of fibrous tissue. The third stage, bony callus formation, is shown as a denser region of light brown, indicating the development of immature bone tissue. The final stage, bone remodeling, is represented by a remodeling process occurring within the bone, indicated by the reshaping, and restructuring of the bone tissue.">
            <a:extLst>
              <a:ext uri="{FF2B5EF4-FFF2-40B4-BE49-F238E27FC236}">
                <a16:creationId xmlns:a16="http://schemas.microsoft.com/office/drawing/2014/main" id="{BC78B3C9-B331-1696-7645-90D046939A27}"/>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426388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43.1 Figure 2</a:t>
            </a:r>
            <a:endParaRPr lang="en-IN" dirty="0"/>
          </a:p>
        </p:txBody>
      </p:sp>
      <p:pic>
        <p:nvPicPr>
          <p:cNvPr id="6" name="Content Placeholder 5" descr="A photograph of a sea star">
            <a:extLst>
              <a:ext uri="{FF2B5EF4-FFF2-40B4-BE49-F238E27FC236}">
                <a16:creationId xmlns:a16="http://schemas.microsoft.com/office/drawing/2014/main" id="{BD4F0322-F5F5-BA87-BB04-35C2423A0A0B}"/>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F98D-BDB7-D20B-B251-196088D0574F}"/>
              </a:ext>
            </a:extLst>
          </p:cNvPr>
          <p:cNvSpPr>
            <a:spLocks noGrp="1"/>
          </p:cNvSpPr>
          <p:nvPr>
            <p:ph type="title"/>
          </p:nvPr>
        </p:nvSpPr>
        <p:spPr/>
        <p:txBody>
          <a:bodyPr/>
          <a:lstStyle/>
          <a:p>
            <a:r>
              <a:rPr lang="en-US" dirty="0"/>
              <a:t>Lesson 43.2 Figure 12</a:t>
            </a:r>
            <a:endParaRPr lang="en-IN" dirty="0"/>
          </a:p>
        </p:txBody>
      </p:sp>
      <p:pic>
        <p:nvPicPr>
          <p:cNvPr id="7" name="Content Placeholder 6" descr="An X-ray of a broken bone set with a metal rod and screw">
            <a:extLst>
              <a:ext uri="{FF2B5EF4-FFF2-40B4-BE49-F238E27FC236}">
                <a16:creationId xmlns:a16="http://schemas.microsoft.com/office/drawing/2014/main" id="{F00A1DA9-EC53-B139-247B-8EC1072FF042}"/>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78145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43.3 Figure 1</a:t>
            </a:r>
            <a:endParaRPr lang="en-IN" dirty="0"/>
          </a:p>
        </p:txBody>
      </p:sp>
      <p:pic>
        <p:nvPicPr>
          <p:cNvPr id="7" name="Content Placeholder 6" descr="A photograph of a whale skeleton on a beach">
            <a:extLst>
              <a:ext uri="{FF2B5EF4-FFF2-40B4-BE49-F238E27FC236}">
                <a16:creationId xmlns:a16="http://schemas.microsoft.com/office/drawing/2014/main" id="{18DFE864-E24A-24FD-AAC0-268CEA794077}"/>
              </a:ext>
            </a:extLst>
          </p:cNvPr>
          <p:cNvPicPr>
            <a:picLocks noGrp="1" noChangeAspect="1"/>
          </p:cNvPicPr>
          <p:nvPr>
            <p:ph idx="1"/>
          </p:nvPr>
        </p:nvPicPr>
        <p:blipFill>
          <a:blip r:embed="rId3"/>
          <a:srcRect l="21297" r="21295"/>
          <a:stretch/>
        </p:blipFill>
        <p:spPr>
          <a:xfrm>
            <a:off x="2209800" y="1280160"/>
            <a:ext cx="4724400" cy="4572000"/>
          </a:xfrm>
        </p:spPr>
      </p:pic>
    </p:spTree>
    <p:extLst>
      <p:ext uri="{BB962C8B-B14F-4D97-AF65-F5344CB8AC3E}">
        <p14:creationId xmlns:p14="http://schemas.microsoft.com/office/powerpoint/2010/main" val="4210086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43.3 Figure 2</a:t>
            </a:r>
            <a:endParaRPr lang="en-IN" dirty="0"/>
          </a:p>
        </p:txBody>
      </p:sp>
      <p:pic>
        <p:nvPicPr>
          <p:cNvPr id="7" name="Content Placeholder 6" descr="An illustration showing sutures that outline the parietal bone of the skull">
            <a:extLst>
              <a:ext uri="{FF2B5EF4-FFF2-40B4-BE49-F238E27FC236}">
                <a16:creationId xmlns:a16="http://schemas.microsoft.com/office/drawing/2014/main" id="{57A64275-2FC1-783D-3468-8BA20A5BBA45}"/>
              </a:ext>
            </a:extLst>
          </p:cNvPr>
          <p:cNvPicPr>
            <a:picLocks noGrp="1" noChangeAspect="1"/>
          </p:cNvPicPr>
          <p:nvPr>
            <p:ph idx="1"/>
          </p:nvPr>
        </p:nvPicPr>
        <p:blipFill>
          <a:blip r:embed="rId2"/>
          <a:srcRect l="22222" r="17592"/>
          <a:stretch/>
        </p:blipFill>
        <p:spPr>
          <a:xfrm>
            <a:off x="2286000" y="1280160"/>
            <a:ext cx="4953000" cy="4572000"/>
          </a:xfrm>
        </p:spPr>
      </p:pic>
    </p:spTree>
    <p:extLst>
      <p:ext uri="{BB962C8B-B14F-4D97-AF65-F5344CB8AC3E}">
        <p14:creationId xmlns:p14="http://schemas.microsoft.com/office/powerpoint/2010/main" val="340385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43.3 Figure 3</a:t>
            </a:r>
            <a:endParaRPr lang="en-IN" dirty="0"/>
          </a:p>
        </p:txBody>
      </p:sp>
      <p:pic>
        <p:nvPicPr>
          <p:cNvPr id="7" name="Content Placeholder 6" descr="An illustration showing gomphoses">
            <a:extLst>
              <a:ext uri="{FF2B5EF4-FFF2-40B4-BE49-F238E27FC236}">
                <a16:creationId xmlns:a16="http://schemas.microsoft.com/office/drawing/2014/main" id="{AB60F968-9DA5-C0C6-5B51-303D9025ACE7}"/>
              </a:ext>
            </a:extLst>
          </p:cNvPr>
          <p:cNvPicPr>
            <a:picLocks noGrp="1" noChangeAspect="1"/>
          </p:cNvPicPr>
          <p:nvPr>
            <p:ph idx="1"/>
          </p:nvPr>
        </p:nvPicPr>
        <p:blipFill>
          <a:blip r:embed="rId2"/>
          <a:srcRect l="22222" r="23148"/>
          <a:stretch/>
        </p:blipFill>
        <p:spPr>
          <a:xfrm>
            <a:off x="2286000" y="1280160"/>
            <a:ext cx="4495800" cy="4572000"/>
          </a:xfrm>
        </p:spPr>
      </p:pic>
    </p:spTree>
    <p:extLst>
      <p:ext uri="{BB962C8B-B14F-4D97-AF65-F5344CB8AC3E}">
        <p14:creationId xmlns:p14="http://schemas.microsoft.com/office/powerpoint/2010/main" val="1459475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43.3 Figure 4</a:t>
            </a:r>
            <a:endParaRPr lang="en-IN" dirty="0"/>
          </a:p>
        </p:txBody>
      </p:sp>
      <p:pic>
        <p:nvPicPr>
          <p:cNvPr id="7" name="Content Placeholder 6" descr="The illustration shows a synovial joint between two bones. An I-beam shaped synovial cavity exists between the bones, and articular cartilage wraps around the tips of the bones. The joint cavity contains synovial fluid. Ligaments connect the two bones together.">
            <a:extLst>
              <a:ext uri="{FF2B5EF4-FFF2-40B4-BE49-F238E27FC236}">
                <a16:creationId xmlns:a16="http://schemas.microsoft.com/office/drawing/2014/main" id="{301EA139-FEAE-BA30-72A6-0500337E1156}"/>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60137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43.3 Figure 5</a:t>
            </a:r>
            <a:endParaRPr lang="en-IN" dirty="0"/>
          </a:p>
        </p:txBody>
      </p:sp>
      <p:pic>
        <p:nvPicPr>
          <p:cNvPr id="7" name="Content Placeholder 6" descr="An illustration showing arms moving in abduction, adduction, and circumduction">
            <a:extLst>
              <a:ext uri="{FF2B5EF4-FFF2-40B4-BE49-F238E27FC236}">
                <a16:creationId xmlns:a16="http://schemas.microsoft.com/office/drawing/2014/main" id="{D63717FD-7EC4-DE5A-3D48-BE9FEC936EC8}"/>
              </a:ext>
            </a:extLst>
          </p:cNvPr>
          <p:cNvPicPr>
            <a:picLocks noGrp="1" noChangeAspect="1"/>
          </p:cNvPicPr>
          <p:nvPr>
            <p:ph idx="1"/>
          </p:nvPr>
        </p:nvPicPr>
        <p:blipFill>
          <a:blip r:embed="rId2"/>
          <a:srcRect l="29629" r="28704"/>
          <a:stretch/>
        </p:blipFill>
        <p:spPr>
          <a:xfrm>
            <a:off x="2895600" y="1280160"/>
            <a:ext cx="3429000" cy="4572000"/>
          </a:xfrm>
        </p:spPr>
      </p:pic>
    </p:spTree>
    <p:extLst>
      <p:ext uri="{BB962C8B-B14F-4D97-AF65-F5344CB8AC3E}">
        <p14:creationId xmlns:p14="http://schemas.microsoft.com/office/powerpoint/2010/main" val="3106040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43.3 Figure 6</a:t>
            </a:r>
            <a:endParaRPr lang="en-IN" dirty="0"/>
          </a:p>
        </p:txBody>
      </p:sp>
      <p:pic>
        <p:nvPicPr>
          <p:cNvPr id="7" name="Content Placeholder 6" descr="The illustration shows the different types of joints of the body. The neck is a pivot joint that allows rotation. The hip is a ball-and-socket joint that allows swiveling movement. The elbow is a hinge joint that allows movement in one direction. The wrist has a saddle joint to allow back-and forth-movement, and a condyloid joint to allow up-and-down movement. The tarsals of the foot have a plane joint that allows back-and-forth movement.">
            <a:extLst>
              <a:ext uri="{FF2B5EF4-FFF2-40B4-BE49-F238E27FC236}">
                <a16:creationId xmlns:a16="http://schemas.microsoft.com/office/drawing/2014/main" id="{9B9E82AC-6292-FE16-3731-8C4C4F62EA59}"/>
              </a:ext>
            </a:extLst>
          </p:cNvPr>
          <p:cNvPicPr>
            <a:picLocks noGrp="1" noChangeAspect="1"/>
          </p:cNvPicPr>
          <p:nvPr>
            <p:ph idx="1"/>
          </p:nvPr>
        </p:nvPicPr>
        <p:blipFill>
          <a:blip r:embed="rId2"/>
          <a:srcRect l="21296" r="20371"/>
          <a:stretch/>
        </p:blipFill>
        <p:spPr>
          <a:xfrm>
            <a:off x="2209800" y="1280160"/>
            <a:ext cx="4800600" cy="4572000"/>
          </a:xfrm>
        </p:spPr>
      </p:pic>
    </p:spTree>
    <p:extLst>
      <p:ext uri="{BB962C8B-B14F-4D97-AF65-F5344CB8AC3E}">
        <p14:creationId xmlns:p14="http://schemas.microsoft.com/office/powerpoint/2010/main" val="671979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43.3 Figure 7</a:t>
            </a:r>
            <a:endParaRPr lang="en-IN" dirty="0"/>
          </a:p>
        </p:txBody>
      </p:sp>
      <p:pic>
        <p:nvPicPr>
          <p:cNvPr id="6" name="Content Placeholder 5" descr="An X-ray shows the carpal bones in the wrist. There are eight.">
            <a:extLst>
              <a:ext uri="{FF2B5EF4-FFF2-40B4-BE49-F238E27FC236}">
                <a16:creationId xmlns:a16="http://schemas.microsoft.com/office/drawing/2014/main" id="{16676C66-63D4-8F0D-C1EE-8918A09A07A2}"/>
              </a:ext>
            </a:extLst>
          </p:cNvPr>
          <p:cNvPicPr>
            <a:picLocks noGrp="1" noChangeAspect="1"/>
          </p:cNvPicPr>
          <p:nvPr>
            <p:ph idx="1"/>
          </p:nvPr>
        </p:nvPicPr>
        <p:blipFill>
          <a:blip r:embed="rId2"/>
          <a:srcRect l="33333" r="32408"/>
          <a:stretch/>
        </p:blipFill>
        <p:spPr>
          <a:xfrm>
            <a:off x="3200400" y="1280160"/>
            <a:ext cx="2819400" cy="4572000"/>
          </a:xfrm>
        </p:spPr>
      </p:pic>
    </p:spTree>
    <p:extLst>
      <p:ext uri="{BB962C8B-B14F-4D97-AF65-F5344CB8AC3E}">
        <p14:creationId xmlns:p14="http://schemas.microsoft.com/office/powerpoint/2010/main" val="2285259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43.3 Figure 8</a:t>
            </a:r>
            <a:endParaRPr lang="en-IN" dirty="0"/>
          </a:p>
        </p:txBody>
      </p:sp>
      <p:pic>
        <p:nvPicPr>
          <p:cNvPr id="7" name="Content Placeholder 6" descr="The illustration shows the skeleton of a human arm. The ulna of the lower arm fits in the groove of the humerus, forming the hinge-like elbow joint.">
            <a:extLst>
              <a:ext uri="{FF2B5EF4-FFF2-40B4-BE49-F238E27FC236}">
                <a16:creationId xmlns:a16="http://schemas.microsoft.com/office/drawing/2014/main" id="{E048332A-C8D0-7635-0E28-C83C0657820D}"/>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30278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43.3 Figure 9</a:t>
            </a:r>
            <a:endParaRPr lang="en-IN" dirty="0"/>
          </a:p>
        </p:txBody>
      </p:sp>
      <p:pic>
        <p:nvPicPr>
          <p:cNvPr id="7" name="Content Placeholder 6" descr="An illustration showing how the joint in the neck allows the head to turn side to side">
            <a:extLst>
              <a:ext uri="{FF2B5EF4-FFF2-40B4-BE49-F238E27FC236}">
                <a16:creationId xmlns:a16="http://schemas.microsoft.com/office/drawing/2014/main" id="{0F2478A7-F443-F90D-406F-80D1A28EA58B}"/>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187179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43.1 Figure 3</a:t>
            </a:r>
            <a:endParaRPr lang="en-IN" dirty="0"/>
          </a:p>
        </p:txBody>
      </p:sp>
      <p:pic>
        <p:nvPicPr>
          <p:cNvPr id="6" name="Content Placeholder 5" descr="A photograph of a Sally Lightfoot crab">
            <a:extLst>
              <a:ext uri="{FF2B5EF4-FFF2-40B4-BE49-F238E27FC236}">
                <a16:creationId xmlns:a16="http://schemas.microsoft.com/office/drawing/2014/main" id="{44648506-6696-D947-CA22-7386D16B2FEC}"/>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E452-BF2B-874E-8C9A-571EF1AEF20B}"/>
              </a:ext>
            </a:extLst>
          </p:cNvPr>
          <p:cNvSpPr>
            <a:spLocks noGrp="1"/>
          </p:cNvSpPr>
          <p:nvPr>
            <p:ph type="title"/>
          </p:nvPr>
        </p:nvSpPr>
        <p:spPr/>
        <p:txBody>
          <a:bodyPr/>
          <a:lstStyle/>
          <a:p>
            <a:r>
              <a:rPr lang="en-US" dirty="0"/>
              <a:t>Lesson 43.3 Figure 10</a:t>
            </a:r>
            <a:endParaRPr lang="en-IN" dirty="0"/>
          </a:p>
        </p:txBody>
      </p:sp>
      <p:pic>
        <p:nvPicPr>
          <p:cNvPr id="5" name="Content Placeholder 4" descr="An illustration of the metacarpophalangeal joint that joins the metacarpal of the hand to a finger">
            <a:extLst>
              <a:ext uri="{FF2B5EF4-FFF2-40B4-BE49-F238E27FC236}">
                <a16:creationId xmlns:a16="http://schemas.microsoft.com/office/drawing/2014/main" id="{F4D9F753-CF5C-92EA-F0C1-5F448C9B8CE1}"/>
              </a:ext>
            </a:extLst>
          </p:cNvPr>
          <p:cNvPicPr>
            <a:picLocks noGrp="1" noChangeAspect="1"/>
          </p:cNvPicPr>
          <p:nvPr>
            <p:ph idx="1"/>
          </p:nvPr>
        </p:nvPicPr>
        <p:blipFill>
          <a:blip r:embed="rId2"/>
          <a:srcRect l="28703" r="29631"/>
          <a:stretch/>
        </p:blipFill>
        <p:spPr>
          <a:xfrm>
            <a:off x="2819400" y="1280160"/>
            <a:ext cx="3429000" cy="4572000"/>
          </a:xfrm>
        </p:spPr>
      </p:pic>
    </p:spTree>
    <p:extLst>
      <p:ext uri="{BB962C8B-B14F-4D97-AF65-F5344CB8AC3E}">
        <p14:creationId xmlns:p14="http://schemas.microsoft.com/office/powerpoint/2010/main" val="1264045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9D7-108E-A744-5DC2-DABFD4AEE855}"/>
              </a:ext>
            </a:extLst>
          </p:cNvPr>
          <p:cNvSpPr>
            <a:spLocks noGrp="1"/>
          </p:cNvSpPr>
          <p:nvPr>
            <p:ph type="title"/>
          </p:nvPr>
        </p:nvSpPr>
        <p:spPr/>
        <p:txBody>
          <a:bodyPr/>
          <a:lstStyle/>
          <a:p>
            <a:r>
              <a:rPr lang="en-US" dirty="0"/>
              <a:t>Lesson 43.3 Figure 11</a:t>
            </a:r>
            <a:endParaRPr lang="en-IN" dirty="0"/>
          </a:p>
        </p:txBody>
      </p:sp>
      <p:pic>
        <p:nvPicPr>
          <p:cNvPr id="5" name="Content Placeholder 4" descr="At the bottom of the thumb is the trapezium, connected by the carpometacarpal joint. The trapezoid is at the bottom of the index finger. The capitate is at the bottom of the middle finger. The hamate is at the bottom of the ring and pinky finger. The pisiform and triquetrum are under the hamate, closer to the arm. The lunate is under the capitate. The scaphoid is under the trapezoid and the trapezium.">
            <a:extLst>
              <a:ext uri="{FF2B5EF4-FFF2-40B4-BE49-F238E27FC236}">
                <a16:creationId xmlns:a16="http://schemas.microsoft.com/office/drawing/2014/main" id="{3EA35E7B-0AA6-D921-3D87-7A9F43F08E21}"/>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4130709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609E-D6CF-F38D-15ED-340A29190EC3}"/>
              </a:ext>
            </a:extLst>
          </p:cNvPr>
          <p:cNvSpPr>
            <a:spLocks noGrp="1"/>
          </p:cNvSpPr>
          <p:nvPr>
            <p:ph type="title"/>
          </p:nvPr>
        </p:nvSpPr>
        <p:spPr/>
        <p:txBody>
          <a:bodyPr/>
          <a:lstStyle/>
          <a:p>
            <a:r>
              <a:rPr lang="en-US" dirty="0"/>
              <a:t>Lesson 43.3 Figure 12</a:t>
            </a:r>
            <a:endParaRPr lang="en-IN" dirty="0"/>
          </a:p>
        </p:txBody>
      </p:sp>
      <p:pic>
        <p:nvPicPr>
          <p:cNvPr id="5" name="Content Placeholder 4" descr="The illustration shows that the ball-shaped end of the humerus fits into the socket in the shoulder joint.">
            <a:extLst>
              <a:ext uri="{FF2B5EF4-FFF2-40B4-BE49-F238E27FC236}">
                <a16:creationId xmlns:a16="http://schemas.microsoft.com/office/drawing/2014/main" id="{E4329FCC-D695-CEED-82B8-D933CD6257E9}"/>
              </a:ext>
            </a:extLst>
          </p:cNvPr>
          <p:cNvPicPr>
            <a:picLocks noGrp="1" noChangeAspect="1"/>
          </p:cNvPicPr>
          <p:nvPr>
            <p:ph idx="1"/>
          </p:nvPr>
        </p:nvPicPr>
        <p:blipFill>
          <a:blip r:embed="rId2"/>
          <a:srcRect l="22222" r="22223"/>
          <a:stretch/>
        </p:blipFill>
        <p:spPr>
          <a:xfrm>
            <a:off x="2286000" y="1280160"/>
            <a:ext cx="4572000" cy="4572000"/>
          </a:xfrm>
        </p:spPr>
      </p:pic>
    </p:spTree>
    <p:extLst>
      <p:ext uri="{BB962C8B-B14F-4D97-AF65-F5344CB8AC3E}">
        <p14:creationId xmlns:p14="http://schemas.microsoft.com/office/powerpoint/2010/main" val="1711565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43.4 Figure 1</a:t>
            </a:r>
            <a:endParaRPr lang="en-IN" dirty="0"/>
          </a:p>
        </p:txBody>
      </p:sp>
      <p:pic>
        <p:nvPicPr>
          <p:cNvPr id="6" name="Content Placeholder 5" descr="The image displays the three types of muscle tissue: skeletal muscle (a), smooth muscle (b), and cardiac muscle (c). The skeletal muscle cells are long and arranged in parallel bands that give the appearance of striations. Each cell has multiple nuclei. Smooth muscle cells have no striations and only one nuclei per cell. Cardiac muscles are striated but have only one nucleus.">
            <a:extLst>
              <a:ext uri="{FF2B5EF4-FFF2-40B4-BE49-F238E27FC236}">
                <a16:creationId xmlns:a16="http://schemas.microsoft.com/office/drawing/2014/main" id="{F328F801-3999-3943-DEAB-BEA36B623566}"/>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95928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43.4 Figure 2</a:t>
            </a:r>
            <a:endParaRPr lang="en-IN" dirty="0"/>
          </a:p>
        </p:txBody>
      </p:sp>
      <p:pic>
        <p:nvPicPr>
          <p:cNvPr id="7" name="Content Placeholder 6" descr="The image shows a long, tubular skeletal muscle cell that runs the length of a muscle fiber. Bundles of fibers called myofibrils run the length of the cell. The myofibrils have a banded appearance. The sarcolemma surrounds the bundle of fibers, and a sarcoplasm exits around the muscle fibers.">
            <a:extLst>
              <a:ext uri="{FF2B5EF4-FFF2-40B4-BE49-F238E27FC236}">
                <a16:creationId xmlns:a16="http://schemas.microsoft.com/office/drawing/2014/main" id="{176B235A-C55E-2C6C-0A27-0598EA4646B0}"/>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4060862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43.4 Figure 3</a:t>
            </a:r>
            <a:endParaRPr lang="en-IN" dirty="0"/>
          </a:p>
        </p:txBody>
      </p:sp>
      <p:pic>
        <p:nvPicPr>
          <p:cNvPr id="7" name="Content Placeholder 6" descr="The image shows part of a tubular myofibril, which consists of many sarcomeres. Zigzagging lines, called Z lines, run perpendicular to the fiber. Each sarcomere starts at one Z line and ends at the next. A straight perpendicular line, called an M line, exists halfway between each Z line. Thick filaments extend out from the M lines, parallel to the length of the myofibril. Thin filaments extend from the Z lines and extend into the space between the thick filaments.">
            <a:extLst>
              <a:ext uri="{FF2B5EF4-FFF2-40B4-BE49-F238E27FC236}">
                <a16:creationId xmlns:a16="http://schemas.microsoft.com/office/drawing/2014/main" id="{EA34B020-7231-AF1A-A092-D747C5429191}"/>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2614776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43.4 Figure 4</a:t>
            </a:r>
            <a:endParaRPr lang="en-IN" dirty="0"/>
          </a:p>
        </p:txBody>
      </p:sp>
      <p:pic>
        <p:nvPicPr>
          <p:cNvPr id="7" name="Content Placeholder 6" descr="The image (a) shows a relaxed muscle fiber. Two zigzagging Zwischen line (Z lines) extend from top to bottom. Thin actin filaments extend left and right from each Z line. Between the Z lines is a vertical M lines. Thick myosin filaments extend left and right from the mittel line (M line). The thick and thin filaments partially overlap. The anisotropic band (A band) represents the length that the thick filaments extend from both sides of the M line. The isotropic band (I band) represents the part of the thin filaments that does not overlap with the thick filaments. The second image (b) shows a contracted muscle fiber. In the contracted fiber, the thick and thin filaments completely overlap. The A band is the same length as in the uncontracted muscle, but the I band has shrunken to the width of the Z line.">
            <a:extLst>
              <a:ext uri="{FF2B5EF4-FFF2-40B4-BE49-F238E27FC236}">
                <a16:creationId xmlns:a16="http://schemas.microsoft.com/office/drawing/2014/main" id="{80452A59-B738-5150-F576-79D4F3F1004D}"/>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321672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43.4 Figure 5</a:t>
            </a:r>
            <a:endParaRPr lang="en-IN" dirty="0"/>
          </a:p>
        </p:txBody>
      </p:sp>
      <p:pic>
        <p:nvPicPr>
          <p:cNvPr id="7" name="Content Placeholder 6" descr="An illustration of a person doing chin ups highlighting the muscles involved">
            <a:extLst>
              <a:ext uri="{FF2B5EF4-FFF2-40B4-BE49-F238E27FC236}">
                <a16:creationId xmlns:a16="http://schemas.microsoft.com/office/drawing/2014/main" id="{84F48261-F4F8-403B-2EF9-04DA276F759C}"/>
              </a:ext>
            </a:extLst>
          </p:cNvPr>
          <p:cNvPicPr>
            <a:picLocks noGrp="1" noChangeAspect="1"/>
          </p:cNvPicPr>
          <p:nvPr>
            <p:ph idx="1"/>
          </p:nvPr>
        </p:nvPicPr>
        <p:blipFill>
          <a:blip r:embed="rId2"/>
          <a:srcRect l="36111" r="37038"/>
          <a:stretch/>
        </p:blipFill>
        <p:spPr>
          <a:xfrm>
            <a:off x="3429000" y="1280160"/>
            <a:ext cx="2209800" cy="4572000"/>
          </a:xfrm>
        </p:spPr>
      </p:pic>
    </p:spTree>
    <p:extLst>
      <p:ext uri="{BB962C8B-B14F-4D97-AF65-F5344CB8AC3E}">
        <p14:creationId xmlns:p14="http://schemas.microsoft.com/office/powerpoint/2010/main" val="3414571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43.4 Figure 6</a:t>
            </a:r>
            <a:endParaRPr lang="en-IN" dirty="0"/>
          </a:p>
        </p:txBody>
      </p:sp>
      <p:pic>
        <p:nvPicPr>
          <p:cNvPr id="7" name="Content Placeholder 6" descr="The image shows two actin filaments coiled with tropomyosin in a helix, sitting beside a myosin filament. Each actin filament is made of round actin subunits linked in a chain. A bulbous myosin head with A D P and inorganic phosphate attached sticks up from the myosin filament. The contraction cycle begins when calcium binds to the actin filament, allowing the myosin head to form a cross bridge. During the power stroke, the myosin head bends, and A D P and phosphate are released. As a result, the actin filament moves relative to the myosin filament. A new molecule of A T P binds to the myosin head, causing it to detach. The A T P hydrolyzes to A D P and P returning the myosin head to the cocked position.">
            <a:extLst>
              <a:ext uri="{FF2B5EF4-FFF2-40B4-BE49-F238E27FC236}">
                <a16:creationId xmlns:a16="http://schemas.microsoft.com/office/drawing/2014/main" id="{9CCF2018-1716-E82A-01C4-EAD79388E7DD}"/>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3790142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43.4 Figure 7</a:t>
            </a:r>
            <a:endParaRPr lang="en-IN" dirty="0"/>
          </a:p>
        </p:txBody>
      </p:sp>
      <p:pic>
        <p:nvPicPr>
          <p:cNvPr id="7" name="Content Placeholder 6" descr="The image depicts the intricate relationship between a motor neuron and a muscle fiber through the formation of neuromuscular junctions. The axon of the motor neuron is shown branching out into multiple fine extensions, reaching towards individual muscle fibers. Each branch of the axon terminates at a distinct neuromuscular junction on a muscle fiber.">
            <a:extLst>
              <a:ext uri="{FF2B5EF4-FFF2-40B4-BE49-F238E27FC236}">
                <a16:creationId xmlns:a16="http://schemas.microsoft.com/office/drawing/2014/main" id="{E652757C-5776-D724-59FA-E5CF5BCAC969}"/>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102811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43.1 Figure 4</a:t>
            </a:r>
            <a:endParaRPr lang="en-IN" dirty="0"/>
          </a:p>
        </p:txBody>
      </p:sp>
      <p:pic>
        <p:nvPicPr>
          <p:cNvPr id="6" name="Content Placeholder 5" descr="Two images: (a) shows a human skeleton; (b) shows a horse skeleton.">
            <a:extLst>
              <a:ext uri="{FF2B5EF4-FFF2-40B4-BE49-F238E27FC236}">
                <a16:creationId xmlns:a16="http://schemas.microsoft.com/office/drawing/2014/main" id="{78958DA8-F456-C149-C46F-8383ED549C6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694697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43.4 Figure 8</a:t>
            </a:r>
            <a:endParaRPr lang="en-IN" dirty="0"/>
          </a:p>
        </p:txBody>
      </p:sp>
      <p:pic>
        <p:nvPicPr>
          <p:cNvPr id="6" name="Content Placeholder 5" descr="A photograph of a 9-volt battery">
            <a:extLst>
              <a:ext uri="{FF2B5EF4-FFF2-40B4-BE49-F238E27FC236}">
                <a16:creationId xmlns:a16="http://schemas.microsoft.com/office/drawing/2014/main" id="{29EE6F63-FC2C-3B43-89F4-D9F0E12FCED9}"/>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114469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43.4 Figure 9</a:t>
            </a:r>
            <a:endParaRPr lang="en-IN" dirty="0"/>
          </a:p>
        </p:txBody>
      </p:sp>
      <p:pic>
        <p:nvPicPr>
          <p:cNvPr id="7" name="Content Placeholder 6" descr="There are four steps in the start of a muscle contraction. In step 1, acetylcholine released from synaptic vesicles in the axon terminal binds to receptors on the muscle cell plasma membrane. In step 2, an action potential is initiated that travels down the T tubule. In step 3, calcium ions are released from the sarcoplasmic reticulum in response to the change in voltage. In step 4, calcium ions bind to troponin, exposing active sites on actin. Cross-bridge formation occurs and muscles contract. Three additional steps are part of the end of a muscle contraction. In step 5, acetylcholine is removed from the synaptic cleft by acetylcholinesterase. In step 6, calcium ions are transported back into the sarcoplasmic reticulum. Finally in step 7, tropomyosin covers active sites on actin preventing cross-bridge formation, so the muscle contraction ends.">
            <a:extLst>
              <a:ext uri="{FF2B5EF4-FFF2-40B4-BE49-F238E27FC236}">
                <a16:creationId xmlns:a16="http://schemas.microsoft.com/office/drawing/2014/main" id="{A3C6957D-C7BA-688B-CD9B-173CC96A4D0E}"/>
              </a:ext>
            </a:extLst>
          </p:cNvPr>
          <p:cNvPicPr>
            <a:picLocks noGrp="1" noChangeAspect="1"/>
          </p:cNvPicPr>
          <p:nvPr>
            <p:ph idx="1"/>
          </p:nvPr>
        </p:nvPicPr>
        <p:blipFill>
          <a:blip r:embed="rId2"/>
          <a:srcRect l="24074" r="25000"/>
          <a:stretch/>
        </p:blipFill>
        <p:spPr>
          <a:xfrm>
            <a:off x="2438400" y="1280160"/>
            <a:ext cx="4191000" cy="4572000"/>
          </a:xfrm>
        </p:spPr>
      </p:pic>
    </p:spTree>
    <p:extLst>
      <p:ext uri="{BB962C8B-B14F-4D97-AF65-F5344CB8AC3E}">
        <p14:creationId xmlns:p14="http://schemas.microsoft.com/office/powerpoint/2010/main" val="109078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DFD-5CAB-96A3-5D9A-B9A3DB1B9AD0}"/>
              </a:ext>
            </a:extLst>
          </p:cNvPr>
          <p:cNvSpPr>
            <a:spLocks noGrp="1"/>
          </p:cNvSpPr>
          <p:nvPr>
            <p:ph type="title"/>
          </p:nvPr>
        </p:nvSpPr>
        <p:spPr/>
        <p:txBody>
          <a:bodyPr/>
          <a:lstStyle/>
          <a:p>
            <a:r>
              <a:rPr lang="en-US" dirty="0"/>
              <a:t>Lesson 43.4 Figure 10</a:t>
            </a:r>
            <a:endParaRPr lang="en-IN" dirty="0"/>
          </a:p>
        </p:txBody>
      </p:sp>
      <p:pic>
        <p:nvPicPr>
          <p:cNvPr id="7" name="Content Placeholder 6" descr="A photograph of several people running a race">
            <a:extLst>
              <a:ext uri="{FF2B5EF4-FFF2-40B4-BE49-F238E27FC236}">
                <a16:creationId xmlns:a16="http://schemas.microsoft.com/office/drawing/2014/main" id="{760F5979-D82F-83F3-14D5-A465AEEDC0A8}"/>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604716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43.1 Figure 5</a:t>
            </a:r>
            <a:endParaRPr lang="en-IN" dirty="0"/>
          </a:p>
        </p:txBody>
      </p:sp>
      <p:pic>
        <p:nvPicPr>
          <p:cNvPr id="7" name="Content Placeholder 6" descr="An illustration of a human skeleton with the parts of the axial skeleton labeled">
            <a:extLst>
              <a:ext uri="{FF2B5EF4-FFF2-40B4-BE49-F238E27FC236}">
                <a16:creationId xmlns:a16="http://schemas.microsoft.com/office/drawing/2014/main" id="{3B9A0A91-093C-EE20-8949-66DAE4110C1C}"/>
              </a:ext>
            </a:extLst>
          </p:cNvPr>
          <p:cNvPicPr>
            <a:picLocks noGrp="1" noChangeAspect="1"/>
          </p:cNvPicPr>
          <p:nvPr>
            <p:ph idx="1"/>
          </p:nvPr>
        </p:nvPicPr>
        <p:blipFill>
          <a:blip r:embed="rId2"/>
          <a:srcRect l="35185" r="36111"/>
          <a:stretch/>
        </p:blipFill>
        <p:spPr>
          <a:xfrm>
            <a:off x="3352800" y="1280160"/>
            <a:ext cx="23622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43.1 Figure 6</a:t>
            </a:r>
            <a:endParaRPr lang="en-IN" dirty="0"/>
          </a:p>
        </p:txBody>
      </p:sp>
      <p:pic>
        <p:nvPicPr>
          <p:cNvPr id="7" name="Content Placeholder 6" descr="The skull consists of the following: the mandible (which is the lower jaw), the maxilla (which is the upper jaw and face), the nasal (which is the nose), the lacrimal (which is the outer portion of the eye socket), the ethmoid (which is the inner portion of the eye socket), the frontal (which is the forehead), the zygomatic (which is the cheek bones), the sphenoid (which is the temples), the temporal (which is both sides of the skull behind the sphenoid), the parietal (which is the top and crown of the head), and the occipital (which is the bottom and part of the back of the head).">
            <a:extLst>
              <a:ext uri="{FF2B5EF4-FFF2-40B4-BE49-F238E27FC236}">
                <a16:creationId xmlns:a16="http://schemas.microsoft.com/office/drawing/2014/main" id="{A888AEDD-31FE-4AA3-A12F-B1A8B5EBC3BA}"/>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F9DB-F7AF-4192-CA89-B23A39F8AF2A}"/>
              </a:ext>
            </a:extLst>
          </p:cNvPr>
          <p:cNvSpPr>
            <a:spLocks noGrp="1"/>
          </p:cNvSpPr>
          <p:nvPr>
            <p:ph type="title"/>
          </p:nvPr>
        </p:nvSpPr>
        <p:spPr/>
        <p:txBody>
          <a:bodyPr/>
          <a:lstStyle/>
          <a:p>
            <a:r>
              <a:rPr lang="en-US" dirty="0"/>
              <a:t>Lesson 43.1 Figure 7</a:t>
            </a:r>
            <a:endParaRPr lang="en-IN" dirty="0"/>
          </a:p>
        </p:txBody>
      </p:sp>
      <p:pic>
        <p:nvPicPr>
          <p:cNvPr id="7" name="Content Placeholder 6" descr="The image shows a front-end view of a skull. The frontal bone is the prominent bone that makes up most of the top of the skull. The parietal bone sphenoid bones make up the side of the skull. Two nasal bones make up the bridge of the nose. The zygomatic bone is the cheek bone. The vomer is a single bone in the middle of the nose. The maxilla makes up the upper jaw, and the mandible is the lower jaw. The lacrimal is a bone on the inner center of the eye. The nasal conchae are bones inside the nose.">
            <a:extLst>
              <a:ext uri="{FF2B5EF4-FFF2-40B4-BE49-F238E27FC236}">
                <a16:creationId xmlns:a16="http://schemas.microsoft.com/office/drawing/2014/main" id="{2EF2F54B-6995-5519-47B9-68BB07962288}"/>
              </a:ext>
            </a:extLst>
          </p:cNvPr>
          <p:cNvPicPr>
            <a:picLocks noGrp="1" noChangeAspect="1"/>
          </p:cNvPicPr>
          <p:nvPr>
            <p:ph idx="1"/>
          </p:nvPr>
        </p:nvPicPr>
        <p:blipFill>
          <a:blip r:embed="rId2"/>
          <a:srcRect l="8333" r="9259"/>
          <a:stretch/>
        </p:blipFill>
        <p:spPr>
          <a:xfrm>
            <a:off x="1143000" y="1280160"/>
            <a:ext cx="6781800" cy="4572000"/>
          </a:xfrm>
        </p:spPr>
      </p:pic>
    </p:spTree>
    <p:extLst>
      <p:ext uri="{BB962C8B-B14F-4D97-AF65-F5344CB8AC3E}">
        <p14:creationId xmlns:p14="http://schemas.microsoft.com/office/powerpoint/2010/main" val="189027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BA15-AA86-9004-07C3-8CAA269939BB}"/>
              </a:ext>
            </a:extLst>
          </p:cNvPr>
          <p:cNvSpPr>
            <a:spLocks noGrp="1"/>
          </p:cNvSpPr>
          <p:nvPr>
            <p:ph type="title"/>
          </p:nvPr>
        </p:nvSpPr>
        <p:spPr/>
        <p:txBody>
          <a:bodyPr/>
          <a:lstStyle/>
          <a:p>
            <a:r>
              <a:rPr lang="en-US" dirty="0"/>
              <a:t>Lesson 43.1 Figure 8</a:t>
            </a:r>
            <a:endParaRPr lang="en-IN" dirty="0"/>
          </a:p>
        </p:txBody>
      </p:sp>
      <p:pic>
        <p:nvPicPr>
          <p:cNvPr id="7" name="Content Placeholder 6" descr="Illustration (a) shows all the vertebrae in a vertebral column. Illustration (b) shows that different sections of vertebrae curve in different directions. The cervical vertebrae in the neck curve toward the front of the body. The top cervical vertebrae are called the atlas, or C 1. The next bone down is the C 2, or axis. There are 7 cerebral vertebrae. Next are the thoracic vertebrae, which extend from the neck to the bottom of the rib cage and curve toward the back of the body. These are labeled as T h 1, which is the first thoracic vertebrae below the cervical vertebrae, to T h 12, which is the lowest of the thoracic vertebrae. Next are the lumbar vertebrae, which extend to the bottom of the back and curve toward the front again. These lumbar vertebrae are labeled L 1, which is the next vertebrae below the thoracic vertebrae, though L 5, which is the lowest lumbar vertebrae. The sacrum and the coccygeal vertebrae make up the sacral curve that curves toward the back. The sacrum is above the coccyx.">
            <a:extLst>
              <a:ext uri="{FF2B5EF4-FFF2-40B4-BE49-F238E27FC236}">
                <a16:creationId xmlns:a16="http://schemas.microsoft.com/office/drawing/2014/main" id="{FAE6732F-1E72-BA70-586A-9394C7DCD6AA}"/>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1125919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2298</TotalTime>
  <Words>216</Words>
  <Application>Microsoft Office PowerPoint</Application>
  <PresentationFormat>On-screen Show (4:3)</PresentationFormat>
  <Paragraphs>55</Paragraphs>
  <Slides>53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Office Theme</vt:lpstr>
      <vt:lpstr>Chapter 43</vt:lpstr>
      <vt:lpstr>Lesson 43.1 Figure 1</vt:lpstr>
      <vt:lpstr>Lesson 43.1 Figure 2</vt:lpstr>
      <vt:lpstr>Lesson 43.1 Figure 3</vt:lpstr>
      <vt:lpstr>Lesson 43.1 Figure 4</vt:lpstr>
      <vt:lpstr>Lesson 43.1 Figure 5</vt:lpstr>
      <vt:lpstr>Lesson 43.1 Figure 6</vt:lpstr>
      <vt:lpstr>Lesson 43.1 Figure 7</vt:lpstr>
      <vt:lpstr>Lesson 43.1 Figure 8</vt:lpstr>
      <vt:lpstr>Lesson 43.1 Figure 9</vt:lpstr>
      <vt:lpstr>Lesson 43.1 Figure 10</vt:lpstr>
      <vt:lpstr>Lesson 43.1 Figure 11</vt:lpstr>
      <vt:lpstr>Lesson 43.1 Figure 12</vt:lpstr>
      <vt:lpstr>Lesson 43.1 Figure 13</vt:lpstr>
      <vt:lpstr>Lesson 43.1 Figure 14</vt:lpstr>
      <vt:lpstr>Lesson 43.1 Figure 15</vt:lpstr>
      <vt:lpstr>Lesson 43.1 Figure 16</vt:lpstr>
      <vt:lpstr>Lesson 43.1 Figure 17</vt:lpstr>
      <vt:lpstr>Lesson 43.2 Figure 1</vt:lpstr>
      <vt:lpstr>Lesson 43.2 Figure 2</vt:lpstr>
      <vt:lpstr>Lesson 43.2 Figure 3</vt:lpstr>
      <vt:lpstr>Lesson 43.2 Figure 4</vt:lpstr>
      <vt:lpstr>Lesson 43.2 Figure 5</vt:lpstr>
      <vt:lpstr>Lesson 43.2 Figure 6</vt:lpstr>
      <vt:lpstr>Lesson 43.2 Figure 7</vt:lpstr>
      <vt:lpstr>Lesson 43.2 Figure 8</vt:lpstr>
      <vt:lpstr>Lesson 43.2 Figure 9</vt:lpstr>
      <vt:lpstr>Lesson 43.2 Figure 10</vt:lpstr>
      <vt:lpstr>Lesson 43.2 Figure 11</vt:lpstr>
      <vt:lpstr>Lesson 43.2 Figure 12</vt:lpstr>
      <vt:lpstr>Lesson 43.3 Figure 1</vt:lpstr>
      <vt:lpstr>Lesson 43.3 Figure 2</vt:lpstr>
      <vt:lpstr>Lesson 43.3 Figure 3</vt:lpstr>
      <vt:lpstr>Lesson 43.3 Figure 4</vt:lpstr>
      <vt:lpstr>Lesson 43.3 Figure 5</vt:lpstr>
      <vt:lpstr>Lesson 43.3 Figure 6</vt:lpstr>
      <vt:lpstr>Lesson 43.3 Figure 7</vt:lpstr>
      <vt:lpstr>Lesson 43.3 Figure 8</vt:lpstr>
      <vt:lpstr>Lesson 43.3 Figure 9</vt:lpstr>
      <vt:lpstr>Lesson 43.3 Figure 10</vt:lpstr>
      <vt:lpstr>Lesson 43.3 Figure 11</vt:lpstr>
      <vt:lpstr>Lesson 43.3 Figure 12</vt:lpstr>
      <vt:lpstr>Lesson 43.4 Figure 1</vt:lpstr>
      <vt:lpstr>Lesson 43.4 Figure 2</vt:lpstr>
      <vt:lpstr>Lesson 43.4 Figure 3</vt:lpstr>
      <vt:lpstr>Lesson 43.4 Figure 4</vt:lpstr>
      <vt:lpstr>Lesson 43.4 Figure 5</vt:lpstr>
      <vt:lpstr>Lesson 43.4 Figure 6</vt:lpstr>
      <vt:lpstr>Lesson 43.4 Figure 7</vt:lpstr>
      <vt:lpstr>Lesson 43.4 Figure 8</vt:lpstr>
      <vt:lpstr>Lesson 43.4 Figure 9</vt:lpstr>
      <vt:lpstr>Lesson 43.4 Figure 10</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206</cp:revision>
  <dcterms:created xsi:type="dcterms:W3CDTF">2013-04-26T14:43:13Z</dcterms:created>
  <dcterms:modified xsi:type="dcterms:W3CDTF">2024-10-23T21:26:08Z</dcterms:modified>
</cp:coreProperties>
</file>