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5"/>
  </p:notesMasterIdLst>
  <p:handoutMasterIdLst>
    <p:handoutMasterId r:id="rId46"/>
  </p:handoutMasterIdLst>
  <p:sldIdLst>
    <p:sldId id="272" r:id="rId2"/>
    <p:sldId id="267" r:id="rId3"/>
    <p:sldId id="273" r:id="rId4"/>
    <p:sldId id="274" r:id="rId5"/>
    <p:sldId id="275" r:id="rId6"/>
    <p:sldId id="276" r:id="rId7"/>
    <p:sldId id="349" r:id="rId8"/>
    <p:sldId id="283" r:id="rId9"/>
    <p:sldId id="284" r:id="rId10"/>
    <p:sldId id="350" r:id="rId11"/>
    <p:sldId id="351" r:id="rId12"/>
    <p:sldId id="375" r:id="rId13"/>
    <p:sldId id="386" r:id="rId14"/>
    <p:sldId id="387" r:id="rId15"/>
    <p:sldId id="352" r:id="rId16"/>
    <p:sldId id="353" r:id="rId17"/>
    <p:sldId id="354" r:id="rId18"/>
    <p:sldId id="377" r:id="rId19"/>
    <p:sldId id="378" r:id="rId20"/>
    <p:sldId id="379" r:id="rId21"/>
    <p:sldId id="392" r:id="rId22"/>
    <p:sldId id="393" r:id="rId23"/>
    <p:sldId id="394" r:id="rId24"/>
    <p:sldId id="402" r:id="rId25"/>
    <p:sldId id="403" r:id="rId26"/>
    <p:sldId id="355" r:id="rId27"/>
    <p:sldId id="356" r:id="rId28"/>
    <p:sldId id="357" r:id="rId29"/>
    <p:sldId id="358" r:id="rId30"/>
    <p:sldId id="359" r:id="rId31"/>
    <p:sldId id="360" r:id="rId32"/>
    <p:sldId id="361" r:id="rId33"/>
    <p:sldId id="362" r:id="rId34"/>
    <p:sldId id="363" r:id="rId35"/>
    <p:sldId id="404" r:id="rId36"/>
    <p:sldId id="405" r:id="rId37"/>
    <p:sldId id="406" r:id="rId38"/>
    <p:sldId id="407" r:id="rId39"/>
    <p:sldId id="408" r:id="rId40"/>
    <p:sldId id="409" r:id="rId41"/>
    <p:sldId id="410" r:id="rId42"/>
    <p:sldId id="411" r:id="rId43"/>
    <p:sldId id="269"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3" autoAdjust="0"/>
    <p:restoredTop sz="86410" autoAdjust="0"/>
  </p:normalViewPr>
  <p:slideViewPr>
    <p:cSldViewPr>
      <p:cViewPr varScale="1">
        <p:scale>
          <a:sx n="69" d="100"/>
          <a:sy n="69" d="100"/>
        </p:scale>
        <p:origin x="38" y="1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10/11/2024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Chapter 44</a:t>
            </a:r>
            <a:endPar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4192438" cy="990600"/>
          </a:xfrm>
          <a:prstGeom prst="rect">
            <a:avLst/>
          </a:prstGeom>
        </p:spPr>
        <p:txBody>
          <a:bodyPr/>
          <a:lstStyle>
            <a:lvl1pPr marL="0" indent="0">
              <a:buNone/>
              <a:defRPr b="1"/>
            </a:lvl1pPr>
          </a:lstStyle>
          <a:p>
            <a:pPr lvl="0"/>
            <a:r>
              <a:rPr lang="en-US" dirty="0"/>
              <a:t>Ecology and the Biosphere</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E657D-A579-63EC-462D-E13D9FDE63A7}"/>
              </a:ext>
            </a:extLst>
          </p:cNvPr>
          <p:cNvSpPr>
            <a:spLocks noGrp="1"/>
          </p:cNvSpPr>
          <p:nvPr>
            <p:ph type="title"/>
          </p:nvPr>
        </p:nvSpPr>
        <p:spPr/>
        <p:txBody>
          <a:bodyPr/>
          <a:lstStyle/>
          <a:p>
            <a:r>
              <a:rPr lang="en-US" dirty="0"/>
              <a:t>Lesson 44.2 Figure 4</a:t>
            </a:r>
            <a:endParaRPr lang="en-IN" dirty="0"/>
          </a:p>
        </p:txBody>
      </p:sp>
      <p:pic>
        <p:nvPicPr>
          <p:cNvPr id="7" name="Content Placeholder 6" descr="A photograph of a spring beauty flower">
            <a:extLst>
              <a:ext uri="{FF2B5EF4-FFF2-40B4-BE49-F238E27FC236}">
                <a16:creationId xmlns:a16="http://schemas.microsoft.com/office/drawing/2014/main" id="{502D8854-FB8A-348F-A8ED-2A9C80A48A6C}"/>
              </a:ext>
            </a:extLst>
          </p:cNvPr>
          <p:cNvPicPr>
            <a:picLocks noGrp="1" noChangeAspect="1"/>
          </p:cNvPicPr>
          <p:nvPr>
            <p:ph idx="1"/>
          </p:nvPr>
        </p:nvPicPr>
        <p:blipFill>
          <a:blip r:embed="rId2"/>
          <a:srcRect l="12963" r="12963"/>
          <a:stretch/>
        </p:blipFill>
        <p:spPr>
          <a:xfrm>
            <a:off x="1524000" y="1280160"/>
            <a:ext cx="6096000" cy="4572000"/>
          </a:xfrm>
        </p:spPr>
      </p:pic>
    </p:spTree>
    <p:extLst>
      <p:ext uri="{BB962C8B-B14F-4D97-AF65-F5344CB8AC3E}">
        <p14:creationId xmlns:p14="http://schemas.microsoft.com/office/powerpoint/2010/main" val="2910217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66604-78F7-6D37-BB75-65720823ECEB}"/>
              </a:ext>
            </a:extLst>
          </p:cNvPr>
          <p:cNvSpPr>
            <a:spLocks noGrp="1"/>
          </p:cNvSpPr>
          <p:nvPr>
            <p:ph type="title"/>
          </p:nvPr>
        </p:nvSpPr>
        <p:spPr/>
        <p:txBody>
          <a:bodyPr/>
          <a:lstStyle/>
          <a:p>
            <a:r>
              <a:rPr lang="en-US" dirty="0"/>
              <a:t>Lesson 44.2 Figure 5</a:t>
            </a:r>
            <a:endParaRPr lang="en-IN" dirty="0"/>
          </a:p>
        </p:txBody>
      </p:sp>
      <p:pic>
        <p:nvPicPr>
          <p:cNvPr id="6" name="Content Placeholder 5" descr="&quot;Deeper, colder, nutrient rich water rises up from beneath the surface to replace the water that was pushed away.&quot; The water rises up the bank, and &quot;surface winds push surface water away form an area,&quot; and &quot;warmer surface water moves offshore.&quot;">
            <a:extLst>
              <a:ext uri="{FF2B5EF4-FFF2-40B4-BE49-F238E27FC236}">
                <a16:creationId xmlns:a16="http://schemas.microsoft.com/office/drawing/2014/main" id="{06CE2BE3-070B-BE84-6423-78611D4096F0}"/>
              </a:ext>
            </a:extLst>
          </p:cNvPr>
          <p:cNvPicPr>
            <a:picLocks noGrp="1" noChangeAspect="1"/>
          </p:cNvPicPr>
          <p:nvPr>
            <p:ph idx="1"/>
          </p:nvPr>
        </p:nvPicPr>
        <p:blipFill>
          <a:blip r:embed="rId2"/>
          <a:srcRect b="24667"/>
          <a:stretch/>
        </p:blipFill>
        <p:spPr>
          <a:xfrm>
            <a:off x="457200" y="1280160"/>
            <a:ext cx="8229600" cy="3444240"/>
          </a:xfrm>
        </p:spPr>
      </p:pic>
    </p:spTree>
    <p:extLst>
      <p:ext uri="{BB962C8B-B14F-4D97-AF65-F5344CB8AC3E}">
        <p14:creationId xmlns:p14="http://schemas.microsoft.com/office/powerpoint/2010/main" val="1850964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92422-38D9-C945-6A0A-1480FFE0F3DA}"/>
              </a:ext>
            </a:extLst>
          </p:cNvPr>
          <p:cNvSpPr>
            <a:spLocks noGrp="1"/>
          </p:cNvSpPr>
          <p:nvPr>
            <p:ph type="title"/>
          </p:nvPr>
        </p:nvSpPr>
        <p:spPr/>
        <p:txBody>
          <a:bodyPr/>
          <a:lstStyle/>
          <a:p>
            <a:r>
              <a:rPr lang="en-US" dirty="0"/>
              <a:t>Lesson 44.2 Figure 6</a:t>
            </a:r>
            <a:endParaRPr lang="en-IN" dirty="0"/>
          </a:p>
        </p:txBody>
      </p:sp>
      <p:pic>
        <p:nvPicPr>
          <p:cNvPr id="6" name="Content Placeholder 5" descr="The spring turnover illustration shows the winter water with snow and ice on top and temperatures ranging from 0 degrees at the surface to 4 degrees at the bottom. During the spring turnover, the warmer water at the bottom rises to the surface, and the colder water sinks down. The fall turnover illustration shows the summer stratification and temperatures ranging from 21 degrees at the surface to 4 degrees at the bottom. During the fall turnover, the warmer water near the surface sinks, and the colder water at the bottom rises.">
            <a:extLst>
              <a:ext uri="{FF2B5EF4-FFF2-40B4-BE49-F238E27FC236}">
                <a16:creationId xmlns:a16="http://schemas.microsoft.com/office/drawing/2014/main" id="{628CFB35-5785-459A-9072-9113CCEC6A7D}"/>
              </a:ext>
            </a:extLst>
          </p:cNvPr>
          <p:cNvPicPr>
            <a:picLocks noGrp="1" noChangeAspect="1"/>
          </p:cNvPicPr>
          <p:nvPr>
            <p:ph idx="1"/>
          </p:nvPr>
        </p:nvPicPr>
        <p:blipFill>
          <a:blip r:embed="rId2"/>
          <a:srcRect l="12963" r="12037"/>
          <a:stretch/>
        </p:blipFill>
        <p:spPr>
          <a:xfrm>
            <a:off x="1524000" y="1280160"/>
            <a:ext cx="6172200" cy="4572000"/>
          </a:xfrm>
        </p:spPr>
      </p:pic>
    </p:spTree>
    <p:extLst>
      <p:ext uri="{BB962C8B-B14F-4D97-AF65-F5344CB8AC3E}">
        <p14:creationId xmlns:p14="http://schemas.microsoft.com/office/powerpoint/2010/main" val="3694506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40876-435D-0269-4E5F-E7755074B50D}"/>
              </a:ext>
            </a:extLst>
          </p:cNvPr>
          <p:cNvSpPr>
            <a:spLocks noGrp="1"/>
          </p:cNvSpPr>
          <p:nvPr>
            <p:ph type="title"/>
          </p:nvPr>
        </p:nvSpPr>
        <p:spPr/>
        <p:txBody>
          <a:bodyPr/>
          <a:lstStyle/>
          <a:p>
            <a:r>
              <a:rPr lang="en-US" dirty="0"/>
              <a:t>Lesson 44.2 Figure 7</a:t>
            </a:r>
            <a:endParaRPr lang="en-IN" dirty="0"/>
          </a:p>
        </p:txBody>
      </p:sp>
      <p:pic>
        <p:nvPicPr>
          <p:cNvPr id="7" name="Content Placeholder 6" descr="A photograph of an Arctic tern">
            <a:extLst>
              <a:ext uri="{FF2B5EF4-FFF2-40B4-BE49-F238E27FC236}">
                <a16:creationId xmlns:a16="http://schemas.microsoft.com/office/drawing/2014/main" id="{AB04F388-7770-DF75-BF2B-E49E15F51065}"/>
              </a:ext>
            </a:extLst>
          </p:cNvPr>
          <p:cNvPicPr>
            <a:picLocks noGrp="1" noChangeAspect="1"/>
          </p:cNvPicPr>
          <p:nvPr>
            <p:ph idx="1"/>
          </p:nvPr>
        </p:nvPicPr>
        <p:blipFill>
          <a:blip r:embed="rId2"/>
          <a:srcRect l="6481" r="6481"/>
          <a:stretch/>
        </p:blipFill>
        <p:spPr>
          <a:xfrm>
            <a:off x="990600" y="1280160"/>
            <a:ext cx="7162800" cy="4572000"/>
          </a:xfrm>
        </p:spPr>
      </p:pic>
    </p:spTree>
    <p:extLst>
      <p:ext uri="{BB962C8B-B14F-4D97-AF65-F5344CB8AC3E}">
        <p14:creationId xmlns:p14="http://schemas.microsoft.com/office/powerpoint/2010/main" val="1434141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30AA5-CBBF-7180-8081-E0092F935FB4}"/>
              </a:ext>
            </a:extLst>
          </p:cNvPr>
          <p:cNvSpPr>
            <a:spLocks noGrp="1"/>
          </p:cNvSpPr>
          <p:nvPr>
            <p:ph type="title"/>
          </p:nvPr>
        </p:nvSpPr>
        <p:spPr/>
        <p:txBody>
          <a:bodyPr/>
          <a:lstStyle/>
          <a:p>
            <a:r>
              <a:rPr lang="en-US" dirty="0"/>
              <a:t>Lesson 44.2 Figure 8</a:t>
            </a:r>
            <a:endParaRPr lang="en-IN" dirty="0"/>
          </a:p>
        </p:txBody>
      </p:sp>
      <p:pic>
        <p:nvPicPr>
          <p:cNvPr id="7" name="Content Placeholder 6" descr="A photograph of a jack pinecone">
            <a:extLst>
              <a:ext uri="{FF2B5EF4-FFF2-40B4-BE49-F238E27FC236}">
                <a16:creationId xmlns:a16="http://schemas.microsoft.com/office/drawing/2014/main" id="{160DAF68-2AA7-C421-634F-EF2D261D6677}"/>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807748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F4E84-2BC6-3275-E4DD-15DFC1DD6411}"/>
              </a:ext>
            </a:extLst>
          </p:cNvPr>
          <p:cNvSpPr>
            <a:spLocks noGrp="1"/>
          </p:cNvSpPr>
          <p:nvPr>
            <p:ph type="title"/>
          </p:nvPr>
        </p:nvSpPr>
        <p:spPr/>
        <p:txBody>
          <a:bodyPr/>
          <a:lstStyle/>
          <a:p>
            <a:r>
              <a:rPr lang="en-US" dirty="0"/>
              <a:t>Lesson 44.3 Figure 1</a:t>
            </a:r>
            <a:endParaRPr lang="en-IN" dirty="0"/>
          </a:p>
        </p:txBody>
      </p:sp>
      <p:pic>
        <p:nvPicPr>
          <p:cNvPr id="6" name="Content Placeholder 5" descr="This world map shows the eight major biomes, polar ice, and mountains. Tropical forests, deserts, and savannas are found primarily in South America, Africa, and Australia. Tropical forests also dominate Southeast Asia. Deserts dominate the Middle East and are found in the southwestern United States. Temperate forests dominate the eastern United States, Europe, and Eastern Asia. Temperate grasslands dominate the midwestern United States and parts of Asia and are also found in South America. The boreal forest is found in northern Canada, Europe, and Asia, and tundra exists to the north of the boreal forest in each of these regions. Mountainous regions run the length of North and South America and are found in northern India, Africa, and parts of Europe. Polar ice covers Greenland.">
            <a:extLst>
              <a:ext uri="{FF2B5EF4-FFF2-40B4-BE49-F238E27FC236}">
                <a16:creationId xmlns:a16="http://schemas.microsoft.com/office/drawing/2014/main" id="{18F1DD10-09C9-A491-0B30-AC570856C9AC}"/>
              </a:ext>
            </a:extLst>
          </p:cNvPr>
          <p:cNvPicPr>
            <a:picLocks noGrp="1" noChangeAspect="1"/>
          </p:cNvPicPr>
          <p:nvPr>
            <p:ph idx="1"/>
          </p:nvPr>
        </p:nvPicPr>
        <p:blipFill>
          <a:blip r:embed="rId2"/>
          <a:srcRect b="6334"/>
          <a:stretch/>
        </p:blipFill>
        <p:spPr>
          <a:xfrm>
            <a:off x="457200" y="1280160"/>
            <a:ext cx="8229600" cy="4282440"/>
          </a:xfrm>
        </p:spPr>
      </p:pic>
    </p:spTree>
    <p:extLst>
      <p:ext uri="{BB962C8B-B14F-4D97-AF65-F5344CB8AC3E}">
        <p14:creationId xmlns:p14="http://schemas.microsoft.com/office/powerpoint/2010/main" val="4210086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A680-2F0C-035B-1B88-172B4A7B309A}"/>
              </a:ext>
            </a:extLst>
          </p:cNvPr>
          <p:cNvSpPr>
            <a:spLocks noGrp="1"/>
          </p:cNvSpPr>
          <p:nvPr>
            <p:ph type="title"/>
          </p:nvPr>
        </p:nvSpPr>
        <p:spPr/>
        <p:txBody>
          <a:bodyPr/>
          <a:lstStyle/>
          <a:p>
            <a:r>
              <a:rPr lang="en-US" dirty="0"/>
              <a:t>Lesson 44.3 Figure 2</a:t>
            </a:r>
            <a:endParaRPr lang="en-IN" dirty="0"/>
          </a:p>
        </p:txBody>
      </p:sp>
      <p:pic>
        <p:nvPicPr>
          <p:cNvPr id="7" name="Content Placeholder 6" descr="A photograph of some tropical wet forests in Peru">
            <a:extLst>
              <a:ext uri="{FF2B5EF4-FFF2-40B4-BE49-F238E27FC236}">
                <a16:creationId xmlns:a16="http://schemas.microsoft.com/office/drawing/2014/main" id="{D763C760-6360-115B-C5A5-13051BB9AAA4}"/>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3403857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82876-E521-E228-B050-D843A94077E4}"/>
              </a:ext>
            </a:extLst>
          </p:cNvPr>
          <p:cNvSpPr>
            <a:spLocks noGrp="1"/>
          </p:cNvSpPr>
          <p:nvPr>
            <p:ph type="title"/>
          </p:nvPr>
        </p:nvSpPr>
        <p:spPr/>
        <p:txBody>
          <a:bodyPr/>
          <a:lstStyle/>
          <a:p>
            <a:r>
              <a:rPr lang="en-US" dirty="0"/>
              <a:t>Lesson 44.3 Figure 3</a:t>
            </a:r>
            <a:endParaRPr lang="en-IN" dirty="0"/>
          </a:p>
        </p:txBody>
      </p:sp>
      <p:pic>
        <p:nvPicPr>
          <p:cNvPr id="6" name="Content Placeholder 5" descr="A photograph of plants growing off the trunks of a tree">
            <a:extLst>
              <a:ext uri="{FF2B5EF4-FFF2-40B4-BE49-F238E27FC236}">
                <a16:creationId xmlns:a16="http://schemas.microsoft.com/office/drawing/2014/main" id="{3546C350-7B98-A724-DDBA-7C7C4DA1B24E}"/>
              </a:ext>
            </a:extLst>
          </p:cNvPr>
          <p:cNvPicPr>
            <a:picLocks noGrp="1" noChangeAspect="1"/>
          </p:cNvPicPr>
          <p:nvPr>
            <p:ph idx="1"/>
          </p:nvPr>
        </p:nvPicPr>
        <p:blipFill>
          <a:blip r:embed="rId2"/>
          <a:srcRect l="24074" r="23148"/>
          <a:stretch/>
        </p:blipFill>
        <p:spPr>
          <a:xfrm>
            <a:off x="2438400" y="1280160"/>
            <a:ext cx="4343400" cy="4572000"/>
          </a:xfrm>
        </p:spPr>
      </p:pic>
    </p:spTree>
    <p:extLst>
      <p:ext uri="{BB962C8B-B14F-4D97-AF65-F5344CB8AC3E}">
        <p14:creationId xmlns:p14="http://schemas.microsoft.com/office/powerpoint/2010/main" val="1459475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A6DD2-1A67-4C5D-F660-211BD139ABFB}"/>
              </a:ext>
            </a:extLst>
          </p:cNvPr>
          <p:cNvSpPr>
            <a:spLocks noGrp="1"/>
          </p:cNvSpPr>
          <p:nvPr>
            <p:ph type="title"/>
          </p:nvPr>
        </p:nvSpPr>
        <p:spPr/>
        <p:txBody>
          <a:bodyPr/>
          <a:lstStyle/>
          <a:p>
            <a:r>
              <a:rPr lang="en-US" dirty="0"/>
              <a:t>Lesson 44.3 Figure 4</a:t>
            </a:r>
            <a:endParaRPr lang="en-IN" dirty="0"/>
          </a:p>
        </p:txBody>
      </p:sp>
      <p:pic>
        <p:nvPicPr>
          <p:cNvPr id="7" name="Content Placeholder 6" descr="A photograph of a savanna in Kenya">
            <a:extLst>
              <a:ext uri="{FF2B5EF4-FFF2-40B4-BE49-F238E27FC236}">
                <a16:creationId xmlns:a16="http://schemas.microsoft.com/office/drawing/2014/main" id="{DC1FC085-3D75-4285-481D-9C5A4018B23A}"/>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3601370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E3274-FAD8-489C-9B4E-7170F8BC701E}"/>
              </a:ext>
            </a:extLst>
          </p:cNvPr>
          <p:cNvSpPr>
            <a:spLocks noGrp="1"/>
          </p:cNvSpPr>
          <p:nvPr>
            <p:ph type="title"/>
          </p:nvPr>
        </p:nvSpPr>
        <p:spPr/>
        <p:txBody>
          <a:bodyPr/>
          <a:lstStyle/>
          <a:p>
            <a:r>
              <a:rPr lang="en-US" dirty="0"/>
              <a:t>Lesson 44.3 Figure 5</a:t>
            </a:r>
            <a:endParaRPr lang="en-IN" dirty="0"/>
          </a:p>
        </p:txBody>
      </p:sp>
      <p:pic>
        <p:nvPicPr>
          <p:cNvPr id="7" name="Content Placeholder 6" descr="A photograph of an ocotillo, which has very small leaves and blooms">
            <a:extLst>
              <a:ext uri="{FF2B5EF4-FFF2-40B4-BE49-F238E27FC236}">
                <a16:creationId xmlns:a16="http://schemas.microsoft.com/office/drawing/2014/main" id="{311C2B39-98BC-7192-7DA7-B038EECF0D6C}"/>
              </a:ext>
            </a:extLst>
          </p:cNvPr>
          <p:cNvPicPr>
            <a:picLocks noGrp="1" noChangeAspect="1"/>
          </p:cNvPicPr>
          <p:nvPr>
            <p:ph idx="1"/>
          </p:nvPr>
        </p:nvPicPr>
        <p:blipFill>
          <a:blip r:embed="rId2"/>
          <a:srcRect l="16667" r="16667"/>
          <a:stretch/>
        </p:blipFill>
        <p:spPr>
          <a:xfrm>
            <a:off x="1828800" y="1295400"/>
            <a:ext cx="5486400" cy="4572000"/>
          </a:xfrm>
        </p:spPr>
      </p:pic>
    </p:spTree>
    <p:extLst>
      <p:ext uri="{BB962C8B-B14F-4D97-AF65-F5344CB8AC3E}">
        <p14:creationId xmlns:p14="http://schemas.microsoft.com/office/powerpoint/2010/main" val="3106040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44.1 Figure 1</a:t>
            </a:r>
          </a:p>
        </p:txBody>
      </p:sp>
      <p:pic>
        <p:nvPicPr>
          <p:cNvPr id="6" name="Content Placeholder 5" descr="Image (a) shows a deer tick, image (b) shows the bacterium that produces Lyme disease, image (c) shows a bull's eye rash, and image (d) shows a mouse.">
            <a:extLst>
              <a:ext uri="{FF2B5EF4-FFF2-40B4-BE49-F238E27FC236}">
                <a16:creationId xmlns:a16="http://schemas.microsoft.com/office/drawing/2014/main" id="{F310B883-E274-1EC6-5072-7BCB092AA0B9}"/>
              </a:ext>
            </a:extLst>
          </p:cNvPr>
          <p:cNvPicPr>
            <a:picLocks noGrp="1" noChangeAspect="1"/>
          </p:cNvPicPr>
          <p:nvPr>
            <p:ph idx="1"/>
          </p:nvPr>
        </p:nvPicPr>
        <p:blipFill>
          <a:blip r:embed="rId2"/>
          <a:srcRect b="46333"/>
          <a:stretch/>
        </p:blipFill>
        <p:spPr>
          <a:xfrm>
            <a:off x="457200" y="1280160"/>
            <a:ext cx="8229600" cy="245364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DEAE7-9F0B-F89E-29E3-C5D59B4986D7}"/>
              </a:ext>
            </a:extLst>
          </p:cNvPr>
          <p:cNvSpPr>
            <a:spLocks noGrp="1"/>
          </p:cNvSpPr>
          <p:nvPr>
            <p:ph type="title"/>
          </p:nvPr>
        </p:nvSpPr>
        <p:spPr/>
        <p:txBody>
          <a:bodyPr/>
          <a:lstStyle/>
          <a:p>
            <a:r>
              <a:rPr lang="en-US" dirty="0"/>
              <a:t>Lesson 44.3 Figure 6</a:t>
            </a:r>
            <a:endParaRPr lang="en-IN" dirty="0"/>
          </a:p>
        </p:txBody>
      </p:sp>
      <p:pic>
        <p:nvPicPr>
          <p:cNvPr id="7" name="Content Placeholder 6" descr="A photograph of a tarantula huddled in a hole in the ground">
            <a:extLst>
              <a:ext uri="{FF2B5EF4-FFF2-40B4-BE49-F238E27FC236}">
                <a16:creationId xmlns:a16="http://schemas.microsoft.com/office/drawing/2014/main" id="{13A8AFBE-99DA-7269-0BCC-DA73EC5713F7}"/>
              </a:ext>
            </a:extLst>
          </p:cNvPr>
          <p:cNvPicPr>
            <a:picLocks noGrp="1" noChangeAspect="1"/>
          </p:cNvPicPr>
          <p:nvPr>
            <p:ph idx="1"/>
          </p:nvPr>
        </p:nvPicPr>
        <p:blipFill>
          <a:blip r:embed="rId2"/>
          <a:srcRect l="10185" r="9259"/>
          <a:stretch/>
        </p:blipFill>
        <p:spPr>
          <a:xfrm>
            <a:off x="1295400" y="1280160"/>
            <a:ext cx="6629400" cy="4572000"/>
          </a:xfrm>
        </p:spPr>
      </p:pic>
    </p:spTree>
    <p:extLst>
      <p:ext uri="{BB962C8B-B14F-4D97-AF65-F5344CB8AC3E}">
        <p14:creationId xmlns:p14="http://schemas.microsoft.com/office/powerpoint/2010/main" val="671979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ADE3E-3E26-9BA5-DC68-96F5595B8039}"/>
              </a:ext>
            </a:extLst>
          </p:cNvPr>
          <p:cNvSpPr>
            <a:spLocks noGrp="1"/>
          </p:cNvSpPr>
          <p:nvPr>
            <p:ph type="title"/>
          </p:nvPr>
        </p:nvSpPr>
        <p:spPr/>
        <p:txBody>
          <a:bodyPr/>
          <a:lstStyle/>
          <a:p>
            <a:r>
              <a:rPr lang="en-US" dirty="0"/>
              <a:t>Lesson 44.3 Figure 7</a:t>
            </a:r>
            <a:endParaRPr lang="en-IN" dirty="0"/>
          </a:p>
        </p:txBody>
      </p:sp>
      <p:pic>
        <p:nvPicPr>
          <p:cNvPr id="7" name="Content Placeholder 6" descr="A photograph of a chaparral, an area with only short shrubs and no trees">
            <a:extLst>
              <a:ext uri="{FF2B5EF4-FFF2-40B4-BE49-F238E27FC236}">
                <a16:creationId xmlns:a16="http://schemas.microsoft.com/office/drawing/2014/main" id="{F263FAFD-3126-77B1-A150-F80C96FB7EA2}"/>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2285259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C8FBD-DEEC-AF0F-343F-B075C07CB0A0}"/>
              </a:ext>
            </a:extLst>
          </p:cNvPr>
          <p:cNvSpPr>
            <a:spLocks noGrp="1"/>
          </p:cNvSpPr>
          <p:nvPr>
            <p:ph type="title"/>
          </p:nvPr>
        </p:nvSpPr>
        <p:spPr/>
        <p:txBody>
          <a:bodyPr/>
          <a:lstStyle/>
          <a:p>
            <a:r>
              <a:rPr lang="en-US" dirty="0"/>
              <a:t>Lesson 44.3 Figure 8</a:t>
            </a:r>
            <a:endParaRPr lang="en-IN" dirty="0"/>
          </a:p>
        </p:txBody>
      </p:sp>
      <p:pic>
        <p:nvPicPr>
          <p:cNvPr id="7" name="Content Placeholder 6" descr="A photograph of an American bison">
            <a:extLst>
              <a:ext uri="{FF2B5EF4-FFF2-40B4-BE49-F238E27FC236}">
                <a16:creationId xmlns:a16="http://schemas.microsoft.com/office/drawing/2014/main" id="{4C8179E0-FC45-2E17-FFF2-00A7EDC894BE}"/>
              </a:ext>
            </a:extLst>
          </p:cNvPr>
          <p:cNvPicPr>
            <a:picLocks noGrp="1" noChangeAspect="1"/>
          </p:cNvPicPr>
          <p:nvPr>
            <p:ph idx="1"/>
          </p:nvPr>
        </p:nvPicPr>
        <p:blipFill>
          <a:blip r:embed="rId2"/>
          <a:srcRect l="9259" r="9259"/>
          <a:stretch/>
        </p:blipFill>
        <p:spPr>
          <a:xfrm>
            <a:off x="1219200" y="1280160"/>
            <a:ext cx="6705600" cy="4572000"/>
          </a:xfrm>
        </p:spPr>
      </p:pic>
    </p:spTree>
    <p:extLst>
      <p:ext uri="{BB962C8B-B14F-4D97-AF65-F5344CB8AC3E}">
        <p14:creationId xmlns:p14="http://schemas.microsoft.com/office/powerpoint/2010/main" val="302783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85284-E3DC-F728-D841-CF5259DD7EBF}"/>
              </a:ext>
            </a:extLst>
          </p:cNvPr>
          <p:cNvSpPr>
            <a:spLocks noGrp="1"/>
          </p:cNvSpPr>
          <p:nvPr>
            <p:ph type="title"/>
          </p:nvPr>
        </p:nvSpPr>
        <p:spPr/>
        <p:txBody>
          <a:bodyPr/>
          <a:lstStyle/>
          <a:p>
            <a:r>
              <a:rPr lang="en-US" dirty="0"/>
              <a:t>Lesson 44.3 Figure 9</a:t>
            </a:r>
            <a:endParaRPr lang="en-IN" dirty="0"/>
          </a:p>
        </p:txBody>
      </p:sp>
      <p:pic>
        <p:nvPicPr>
          <p:cNvPr id="7" name="Content Placeholder 6" descr="A photograph of a temperate forest">
            <a:extLst>
              <a:ext uri="{FF2B5EF4-FFF2-40B4-BE49-F238E27FC236}">
                <a16:creationId xmlns:a16="http://schemas.microsoft.com/office/drawing/2014/main" id="{8A22BF35-ACFE-1189-5122-09A4DFBF5BBE}"/>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1871791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9E452-BF2B-874E-8C9A-571EF1AEF20B}"/>
              </a:ext>
            </a:extLst>
          </p:cNvPr>
          <p:cNvSpPr>
            <a:spLocks noGrp="1"/>
          </p:cNvSpPr>
          <p:nvPr>
            <p:ph type="title"/>
          </p:nvPr>
        </p:nvSpPr>
        <p:spPr/>
        <p:txBody>
          <a:bodyPr/>
          <a:lstStyle/>
          <a:p>
            <a:r>
              <a:rPr lang="en-US" dirty="0"/>
              <a:t>Lesson 44.3 Figure 10</a:t>
            </a:r>
            <a:endParaRPr lang="en-IN" dirty="0"/>
          </a:p>
        </p:txBody>
      </p:sp>
      <p:pic>
        <p:nvPicPr>
          <p:cNvPr id="6" name="Content Placeholder 5" descr="A photograph of a boreal forest">
            <a:extLst>
              <a:ext uri="{FF2B5EF4-FFF2-40B4-BE49-F238E27FC236}">
                <a16:creationId xmlns:a16="http://schemas.microsoft.com/office/drawing/2014/main" id="{EEFB538C-4E22-C7A0-E53F-CB564116A514}"/>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1264045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9C9D7-108E-A744-5DC2-DABFD4AEE855}"/>
              </a:ext>
            </a:extLst>
          </p:cNvPr>
          <p:cNvSpPr>
            <a:spLocks noGrp="1"/>
          </p:cNvSpPr>
          <p:nvPr>
            <p:ph type="title"/>
          </p:nvPr>
        </p:nvSpPr>
        <p:spPr/>
        <p:txBody>
          <a:bodyPr/>
          <a:lstStyle/>
          <a:p>
            <a:r>
              <a:rPr lang="en-US" dirty="0"/>
              <a:t>Lesson 44.3 Figure 11</a:t>
            </a:r>
            <a:endParaRPr lang="en-IN" dirty="0"/>
          </a:p>
        </p:txBody>
      </p:sp>
      <p:pic>
        <p:nvPicPr>
          <p:cNvPr id="6" name="Content Placeholder 5" descr="A photograph of a tundra">
            <a:extLst>
              <a:ext uri="{FF2B5EF4-FFF2-40B4-BE49-F238E27FC236}">
                <a16:creationId xmlns:a16="http://schemas.microsoft.com/office/drawing/2014/main" id="{34B55355-F09B-8A41-51DA-76B82CD51C65}"/>
              </a:ext>
            </a:extLst>
          </p:cNvPr>
          <p:cNvPicPr>
            <a:picLocks noGrp="1" noChangeAspect="1"/>
          </p:cNvPicPr>
          <p:nvPr>
            <p:ph idx="1"/>
          </p:nvPr>
        </p:nvPicPr>
        <p:blipFill>
          <a:blip r:embed="rId2"/>
          <a:srcRect l="11111" r="11111"/>
          <a:stretch/>
        </p:blipFill>
        <p:spPr>
          <a:xfrm>
            <a:off x="1371600" y="1280160"/>
            <a:ext cx="6400800" cy="4572000"/>
          </a:xfrm>
        </p:spPr>
      </p:pic>
    </p:spTree>
    <p:extLst>
      <p:ext uri="{BB962C8B-B14F-4D97-AF65-F5344CB8AC3E}">
        <p14:creationId xmlns:p14="http://schemas.microsoft.com/office/powerpoint/2010/main" val="41307092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73845-8860-3C84-C79F-AE029F324E34}"/>
              </a:ext>
            </a:extLst>
          </p:cNvPr>
          <p:cNvSpPr>
            <a:spLocks noGrp="1"/>
          </p:cNvSpPr>
          <p:nvPr>
            <p:ph type="title"/>
          </p:nvPr>
        </p:nvSpPr>
        <p:spPr/>
        <p:txBody>
          <a:bodyPr/>
          <a:lstStyle/>
          <a:p>
            <a:r>
              <a:rPr lang="en-US" dirty="0"/>
              <a:t>Lesson 44.4 Figure 1</a:t>
            </a:r>
            <a:endParaRPr lang="en-IN" dirty="0"/>
          </a:p>
        </p:txBody>
      </p:sp>
      <p:pic>
        <p:nvPicPr>
          <p:cNvPr id="6" name="Content Placeholder 5" descr="The illustration divides the ocean into different zones. The ocean is divided into zones based on distance from the shore. All of the ocean's open water is referred to as the pelagic realm. The oceanic zone is the area of open ocean, preceded by the neritic zone close to the shoreline. The ocean is also divided into different zones by depth. The epipelagic photic zone extends from the surface of open ocean to 4,000 meters. It includes the mesopelagic and the bathypelagic zones. The aphotic zone extends from 4,000 meters until the ocean bottom. It includes the abyssalpelagic and hadalpelagic zones. A thin section of the oceanic zone extending from top to bottom and adjacent to the continental shelf is labeled the benthic realm, which includes the bathypelagic, abyssalpelagic, and hadalpelagic realms.">
            <a:extLst>
              <a:ext uri="{FF2B5EF4-FFF2-40B4-BE49-F238E27FC236}">
                <a16:creationId xmlns:a16="http://schemas.microsoft.com/office/drawing/2014/main" id="{217BE343-018F-8969-C8BC-9964C1C4F714}"/>
              </a:ext>
            </a:extLst>
          </p:cNvPr>
          <p:cNvPicPr>
            <a:picLocks noGrp="1" noChangeAspect="1"/>
          </p:cNvPicPr>
          <p:nvPr>
            <p:ph idx="1"/>
          </p:nvPr>
        </p:nvPicPr>
        <p:blipFill>
          <a:blip r:embed="rId2"/>
          <a:srcRect l="12963" r="12037"/>
          <a:stretch/>
        </p:blipFill>
        <p:spPr>
          <a:xfrm>
            <a:off x="1524000" y="1280160"/>
            <a:ext cx="6172200" cy="4572000"/>
          </a:xfrm>
        </p:spPr>
      </p:pic>
    </p:spTree>
    <p:extLst>
      <p:ext uri="{BB962C8B-B14F-4D97-AF65-F5344CB8AC3E}">
        <p14:creationId xmlns:p14="http://schemas.microsoft.com/office/powerpoint/2010/main" val="195928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1549B-4955-4C77-783A-B662F162FABE}"/>
              </a:ext>
            </a:extLst>
          </p:cNvPr>
          <p:cNvSpPr>
            <a:spLocks noGrp="1"/>
          </p:cNvSpPr>
          <p:nvPr>
            <p:ph type="title"/>
          </p:nvPr>
        </p:nvSpPr>
        <p:spPr/>
        <p:txBody>
          <a:bodyPr/>
          <a:lstStyle/>
          <a:p>
            <a:r>
              <a:rPr lang="en-US" dirty="0"/>
              <a:t>Lesson 44.4 Figure 2</a:t>
            </a:r>
            <a:endParaRPr lang="en-IN" dirty="0"/>
          </a:p>
        </p:txBody>
      </p:sp>
      <p:pic>
        <p:nvPicPr>
          <p:cNvPr id="7" name="Content Placeholder 6" descr="A photograph of some sea urchins, mussel shells, and starfish">
            <a:extLst>
              <a:ext uri="{FF2B5EF4-FFF2-40B4-BE49-F238E27FC236}">
                <a16:creationId xmlns:a16="http://schemas.microsoft.com/office/drawing/2014/main" id="{27A87B7B-6FB4-E8BA-9051-3E07784C3124}"/>
              </a:ext>
            </a:extLst>
          </p:cNvPr>
          <p:cNvPicPr>
            <a:picLocks noGrp="1" noChangeAspect="1"/>
          </p:cNvPicPr>
          <p:nvPr>
            <p:ph idx="1"/>
          </p:nvPr>
        </p:nvPicPr>
        <p:blipFill>
          <a:blip r:embed="rId2"/>
          <a:srcRect l="14815" r="13889"/>
          <a:stretch/>
        </p:blipFill>
        <p:spPr>
          <a:xfrm>
            <a:off x="1676400" y="1280160"/>
            <a:ext cx="5867400" cy="4572000"/>
          </a:xfrm>
        </p:spPr>
      </p:pic>
    </p:spTree>
    <p:extLst>
      <p:ext uri="{BB962C8B-B14F-4D97-AF65-F5344CB8AC3E}">
        <p14:creationId xmlns:p14="http://schemas.microsoft.com/office/powerpoint/2010/main" val="4060862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4F0C2-2A68-C6EA-3EC9-ABE08A8D6338}"/>
              </a:ext>
            </a:extLst>
          </p:cNvPr>
          <p:cNvSpPr>
            <a:spLocks noGrp="1"/>
          </p:cNvSpPr>
          <p:nvPr>
            <p:ph type="title"/>
          </p:nvPr>
        </p:nvSpPr>
        <p:spPr/>
        <p:txBody>
          <a:bodyPr/>
          <a:lstStyle/>
          <a:p>
            <a:r>
              <a:rPr lang="en-US" dirty="0"/>
              <a:t>Lesson 44.4 Figure 3</a:t>
            </a:r>
            <a:endParaRPr lang="en-IN" dirty="0"/>
          </a:p>
        </p:txBody>
      </p:sp>
      <p:pic>
        <p:nvPicPr>
          <p:cNvPr id="6" name="Content Placeholder 5" descr="A photograph of a cusk eel">
            <a:extLst>
              <a:ext uri="{FF2B5EF4-FFF2-40B4-BE49-F238E27FC236}">
                <a16:creationId xmlns:a16="http://schemas.microsoft.com/office/drawing/2014/main" id="{2F53F544-028B-D134-71F9-D95F8A4DDB98}"/>
              </a:ext>
            </a:extLst>
          </p:cNvPr>
          <p:cNvPicPr>
            <a:picLocks noGrp="1" noChangeAspect="1"/>
          </p:cNvPicPr>
          <p:nvPr>
            <p:ph idx="1"/>
          </p:nvPr>
        </p:nvPicPr>
        <p:blipFill>
          <a:blip r:embed="rId2"/>
          <a:srcRect b="9667"/>
          <a:stretch/>
        </p:blipFill>
        <p:spPr>
          <a:xfrm>
            <a:off x="457200" y="1280160"/>
            <a:ext cx="8229600" cy="4130040"/>
          </a:xfrm>
        </p:spPr>
      </p:pic>
    </p:spTree>
    <p:extLst>
      <p:ext uri="{BB962C8B-B14F-4D97-AF65-F5344CB8AC3E}">
        <p14:creationId xmlns:p14="http://schemas.microsoft.com/office/powerpoint/2010/main" val="2614776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0A7A-90BF-2CE3-5D73-FF67FD9585FB}"/>
              </a:ext>
            </a:extLst>
          </p:cNvPr>
          <p:cNvSpPr>
            <a:spLocks noGrp="1"/>
          </p:cNvSpPr>
          <p:nvPr>
            <p:ph type="title"/>
          </p:nvPr>
        </p:nvSpPr>
        <p:spPr/>
        <p:txBody>
          <a:bodyPr/>
          <a:lstStyle/>
          <a:p>
            <a:r>
              <a:rPr lang="en-US" dirty="0"/>
              <a:t>Lesson 44.4 Figure 4</a:t>
            </a:r>
            <a:endParaRPr lang="en-IN" dirty="0"/>
          </a:p>
        </p:txBody>
      </p:sp>
      <p:pic>
        <p:nvPicPr>
          <p:cNvPr id="7" name="Content Placeholder 6" descr="A photograph of some coral reefs">
            <a:extLst>
              <a:ext uri="{FF2B5EF4-FFF2-40B4-BE49-F238E27FC236}">
                <a16:creationId xmlns:a16="http://schemas.microsoft.com/office/drawing/2014/main" id="{7952A557-D0BE-CD01-96EE-452017328B57}"/>
              </a:ext>
            </a:extLst>
          </p:cNvPr>
          <p:cNvPicPr>
            <a:picLocks noGrp="1" noChangeAspect="1"/>
          </p:cNvPicPr>
          <p:nvPr>
            <p:ph idx="1"/>
          </p:nvPr>
        </p:nvPicPr>
        <p:blipFill>
          <a:blip r:embed="rId2"/>
          <a:srcRect l="17592" r="17592"/>
          <a:stretch/>
        </p:blipFill>
        <p:spPr>
          <a:xfrm>
            <a:off x="1905000" y="1280160"/>
            <a:ext cx="5334000" cy="4572000"/>
          </a:xfrm>
        </p:spPr>
      </p:pic>
    </p:spTree>
    <p:extLst>
      <p:ext uri="{BB962C8B-B14F-4D97-AF65-F5344CB8AC3E}">
        <p14:creationId xmlns:p14="http://schemas.microsoft.com/office/powerpoint/2010/main" val="1321672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2EBC-7AD4-7C15-A375-4589AE47CB61}"/>
              </a:ext>
            </a:extLst>
          </p:cNvPr>
          <p:cNvSpPr>
            <a:spLocks noGrp="1"/>
          </p:cNvSpPr>
          <p:nvPr>
            <p:ph type="title"/>
          </p:nvPr>
        </p:nvSpPr>
        <p:spPr>
          <a:xfrm>
            <a:off x="457200" y="182880"/>
            <a:ext cx="8229600" cy="914400"/>
          </a:xfrm>
        </p:spPr>
        <p:txBody>
          <a:bodyPr anchor="ctr">
            <a:normAutofit/>
          </a:bodyPr>
          <a:lstStyle/>
          <a:p>
            <a:r>
              <a:rPr lang="en-US" dirty="0"/>
              <a:t>Lesson 44.1 Figure 2</a:t>
            </a:r>
            <a:endParaRPr lang="en-IN" dirty="0"/>
          </a:p>
        </p:txBody>
      </p:sp>
      <p:pic>
        <p:nvPicPr>
          <p:cNvPr id="6" name="Content Placeholder 5" descr="The first level is organisms, like a pine tree in a forest. The next level is populations, like all the pine trees in a forest. The next level is communities, like all the plant and animal species in an area. The next level is ecosystems. &quot;The coastal ecosystem in the southeastern United States includes living organisms and the environment in which they live.&quot; The next level is the biosphere, which &quot;encompasses all the ecosystems on Earth.&quot;">
            <a:extLst>
              <a:ext uri="{FF2B5EF4-FFF2-40B4-BE49-F238E27FC236}">
                <a16:creationId xmlns:a16="http://schemas.microsoft.com/office/drawing/2014/main" id="{B043EF3F-E479-2AD2-F993-25F2602B4DEB}"/>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33528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5B28D-C715-3FDC-8AAD-2D06BA8F31ED}"/>
              </a:ext>
            </a:extLst>
          </p:cNvPr>
          <p:cNvSpPr>
            <a:spLocks noGrp="1"/>
          </p:cNvSpPr>
          <p:nvPr>
            <p:ph type="title"/>
          </p:nvPr>
        </p:nvSpPr>
        <p:spPr/>
        <p:txBody>
          <a:bodyPr/>
          <a:lstStyle/>
          <a:p>
            <a:r>
              <a:rPr lang="en-US" dirty="0"/>
              <a:t>Lesson 44.4 Figure 5</a:t>
            </a:r>
            <a:endParaRPr lang="en-IN" dirty="0"/>
          </a:p>
        </p:txBody>
      </p:sp>
      <p:pic>
        <p:nvPicPr>
          <p:cNvPr id="7" name="Content Placeholder 6" descr="A photograph of marshgrass">
            <a:extLst>
              <a:ext uri="{FF2B5EF4-FFF2-40B4-BE49-F238E27FC236}">
                <a16:creationId xmlns:a16="http://schemas.microsoft.com/office/drawing/2014/main" id="{6D7101A0-08D1-C511-8921-8698ADF29CD4}"/>
              </a:ext>
            </a:extLst>
          </p:cNvPr>
          <p:cNvPicPr>
            <a:picLocks noGrp="1" noChangeAspect="1"/>
          </p:cNvPicPr>
          <p:nvPr>
            <p:ph idx="1"/>
          </p:nvPr>
        </p:nvPicPr>
        <p:blipFill>
          <a:blip r:embed="rId2"/>
          <a:srcRect l="8333" r="8333"/>
          <a:stretch/>
        </p:blipFill>
        <p:spPr>
          <a:xfrm>
            <a:off x="1143000" y="1280160"/>
            <a:ext cx="6858000" cy="4572000"/>
          </a:xfrm>
        </p:spPr>
      </p:pic>
    </p:spTree>
    <p:extLst>
      <p:ext uri="{BB962C8B-B14F-4D97-AF65-F5344CB8AC3E}">
        <p14:creationId xmlns:p14="http://schemas.microsoft.com/office/powerpoint/2010/main" val="3414571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4BBE2-AABA-5D50-D910-A7E6A1913696}"/>
              </a:ext>
            </a:extLst>
          </p:cNvPr>
          <p:cNvSpPr>
            <a:spLocks noGrp="1"/>
          </p:cNvSpPr>
          <p:nvPr>
            <p:ph type="title"/>
          </p:nvPr>
        </p:nvSpPr>
        <p:spPr/>
        <p:txBody>
          <a:bodyPr/>
          <a:lstStyle/>
          <a:p>
            <a:r>
              <a:rPr lang="en-US" dirty="0"/>
              <a:t>Lesson 44.4 Figure 6</a:t>
            </a:r>
            <a:endParaRPr lang="en-IN" dirty="0"/>
          </a:p>
        </p:txBody>
      </p:sp>
      <p:pic>
        <p:nvPicPr>
          <p:cNvPr id="6" name="Content Placeholder 5" descr="A micrograph of various phytoplankton of various shapes and sizes">
            <a:extLst>
              <a:ext uri="{FF2B5EF4-FFF2-40B4-BE49-F238E27FC236}">
                <a16:creationId xmlns:a16="http://schemas.microsoft.com/office/drawing/2014/main" id="{1CDEF323-E261-FFA3-0AD1-650D8B847A06}"/>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3790142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50034-42EE-5158-9AE5-400C6C63D25B}"/>
              </a:ext>
            </a:extLst>
          </p:cNvPr>
          <p:cNvSpPr>
            <a:spLocks noGrp="1"/>
          </p:cNvSpPr>
          <p:nvPr>
            <p:ph type="title"/>
          </p:nvPr>
        </p:nvSpPr>
        <p:spPr/>
        <p:txBody>
          <a:bodyPr/>
          <a:lstStyle/>
          <a:p>
            <a:r>
              <a:rPr lang="en-US" dirty="0"/>
              <a:t>Lesson 44.4 Figure 7</a:t>
            </a:r>
            <a:endParaRPr lang="en-IN" dirty="0"/>
          </a:p>
        </p:txBody>
      </p:sp>
      <p:pic>
        <p:nvPicPr>
          <p:cNvPr id="7" name="Content Placeholder 6" descr="A photograph of an algal bloom in Lake Erie with green portions of water near the shores">
            <a:extLst>
              <a:ext uri="{FF2B5EF4-FFF2-40B4-BE49-F238E27FC236}">
                <a16:creationId xmlns:a16="http://schemas.microsoft.com/office/drawing/2014/main" id="{DDFB51B8-2BAB-CF0B-1A57-7B9A04674441}"/>
              </a:ext>
            </a:extLst>
          </p:cNvPr>
          <p:cNvPicPr>
            <a:picLocks noGrp="1" noChangeAspect="1"/>
          </p:cNvPicPr>
          <p:nvPr>
            <p:ph idx="1"/>
          </p:nvPr>
        </p:nvPicPr>
        <p:blipFill>
          <a:blip r:embed="rId2"/>
          <a:srcRect l="17592" r="15742"/>
          <a:stretch/>
        </p:blipFill>
        <p:spPr>
          <a:xfrm>
            <a:off x="1905000" y="1280160"/>
            <a:ext cx="5486400" cy="4572000"/>
          </a:xfrm>
        </p:spPr>
      </p:pic>
    </p:spTree>
    <p:extLst>
      <p:ext uri="{BB962C8B-B14F-4D97-AF65-F5344CB8AC3E}">
        <p14:creationId xmlns:p14="http://schemas.microsoft.com/office/powerpoint/2010/main" val="10281179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8953C-31A4-779E-019C-224894107833}"/>
              </a:ext>
            </a:extLst>
          </p:cNvPr>
          <p:cNvSpPr>
            <a:spLocks noGrp="1"/>
          </p:cNvSpPr>
          <p:nvPr>
            <p:ph type="title"/>
          </p:nvPr>
        </p:nvSpPr>
        <p:spPr/>
        <p:txBody>
          <a:bodyPr/>
          <a:lstStyle/>
          <a:p>
            <a:r>
              <a:rPr lang="en-US" dirty="0"/>
              <a:t>Lesson 44.4 Figure 8</a:t>
            </a:r>
            <a:endParaRPr lang="en-IN" dirty="0"/>
          </a:p>
        </p:txBody>
      </p:sp>
      <p:pic>
        <p:nvPicPr>
          <p:cNvPr id="7" name="Content Placeholder 6" descr="A photograph of a mayfly nymph">
            <a:extLst>
              <a:ext uri="{FF2B5EF4-FFF2-40B4-BE49-F238E27FC236}">
                <a16:creationId xmlns:a16="http://schemas.microsoft.com/office/drawing/2014/main" id="{1FFBC24B-1E1D-1795-5E57-1A844AD133EB}"/>
              </a:ext>
            </a:extLst>
          </p:cNvPr>
          <p:cNvPicPr>
            <a:picLocks noGrp="1" noChangeAspect="1"/>
          </p:cNvPicPr>
          <p:nvPr>
            <p:ph idx="1"/>
          </p:nvPr>
        </p:nvPicPr>
        <p:blipFill>
          <a:blip r:embed="rId2"/>
          <a:srcRect b="34667"/>
          <a:stretch/>
        </p:blipFill>
        <p:spPr>
          <a:xfrm>
            <a:off x="457200" y="1280160"/>
            <a:ext cx="8229600" cy="2987040"/>
          </a:xfrm>
        </p:spPr>
      </p:pic>
    </p:spTree>
    <p:extLst>
      <p:ext uri="{BB962C8B-B14F-4D97-AF65-F5344CB8AC3E}">
        <p14:creationId xmlns:p14="http://schemas.microsoft.com/office/powerpoint/2010/main" val="21144694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F5A8A-40FD-C571-7464-3555D0886EF2}"/>
              </a:ext>
            </a:extLst>
          </p:cNvPr>
          <p:cNvSpPr>
            <a:spLocks noGrp="1"/>
          </p:cNvSpPr>
          <p:nvPr>
            <p:ph type="title"/>
          </p:nvPr>
        </p:nvSpPr>
        <p:spPr/>
        <p:txBody>
          <a:bodyPr/>
          <a:lstStyle/>
          <a:p>
            <a:r>
              <a:rPr lang="en-US" dirty="0"/>
              <a:t>Lesson 44.4 Figure 9</a:t>
            </a:r>
            <a:endParaRPr lang="en-IN" dirty="0"/>
          </a:p>
        </p:txBody>
      </p:sp>
      <p:pic>
        <p:nvPicPr>
          <p:cNvPr id="7" name="Content Placeholder 6" descr="A photograph of a great blue heron">
            <a:extLst>
              <a:ext uri="{FF2B5EF4-FFF2-40B4-BE49-F238E27FC236}">
                <a16:creationId xmlns:a16="http://schemas.microsoft.com/office/drawing/2014/main" id="{E1F4ED40-89CD-F8D5-0B48-9BAB56C31CBB}"/>
              </a:ext>
            </a:extLst>
          </p:cNvPr>
          <p:cNvPicPr>
            <a:picLocks noGrp="1" noChangeAspect="1"/>
          </p:cNvPicPr>
          <p:nvPr>
            <p:ph idx="1"/>
          </p:nvPr>
        </p:nvPicPr>
        <p:blipFill>
          <a:blip r:embed="rId2"/>
          <a:srcRect l="12963" r="12963"/>
          <a:stretch/>
        </p:blipFill>
        <p:spPr>
          <a:xfrm>
            <a:off x="1524000" y="1280160"/>
            <a:ext cx="6096000" cy="4572000"/>
          </a:xfrm>
        </p:spPr>
      </p:pic>
    </p:spTree>
    <p:extLst>
      <p:ext uri="{BB962C8B-B14F-4D97-AF65-F5344CB8AC3E}">
        <p14:creationId xmlns:p14="http://schemas.microsoft.com/office/powerpoint/2010/main" val="109078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7077F-29CE-0F1C-3ECA-A7DD27CF9B04}"/>
              </a:ext>
            </a:extLst>
          </p:cNvPr>
          <p:cNvSpPr>
            <a:spLocks noGrp="1"/>
          </p:cNvSpPr>
          <p:nvPr>
            <p:ph type="title"/>
          </p:nvPr>
        </p:nvSpPr>
        <p:spPr/>
        <p:txBody>
          <a:bodyPr/>
          <a:lstStyle/>
          <a:p>
            <a:r>
              <a:rPr lang="en-US" dirty="0"/>
              <a:t>Lesson 44.5 Figure 1</a:t>
            </a:r>
            <a:endParaRPr lang="en-IN" dirty="0"/>
          </a:p>
        </p:txBody>
      </p:sp>
      <p:pic>
        <p:nvPicPr>
          <p:cNvPr id="5" name="Content Placeholder 4" descr="Two images: (a) shows a scientist examining ice cores; (b) shows a close up of the ice core with the specks showing.">
            <a:extLst>
              <a:ext uri="{FF2B5EF4-FFF2-40B4-BE49-F238E27FC236}">
                <a16:creationId xmlns:a16="http://schemas.microsoft.com/office/drawing/2014/main" id="{29C8B8F4-1076-5E7B-C7F9-D9B8ECD74A0D}"/>
              </a:ext>
            </a:extLst>
          </p:cNvPr>
          <p:cNvPicPr>
            <a:picLocks noGrp="1" noChangeAspect="1"/>
          </p:cNvPicPr>
          <p:nvPr>
            <p:ph idx="1"/>
          </p:nvPr>
        </p:nvPicPr>
        <p:blipFill>
          <a:blip r:embed="rId2"/>
          <a:srcRect b="24667"/>
          <a:stretch/>
        </p:blipFill>
        <p:spPr>
          <a:xfrm>
            <a:off x="457200" y="1280160"/>
            <a:ext cx="8229600" cy="3444240"/>
          </a:xfrm>
        </p:spPr>
      </p:pic>
    </p:spTree>
    <p:extLst>
      <p:ext uri="{BB962C8B-B14F-4D97-AF65-F5344CB8AC3E}">
        <p14:creationId xmlns:p14="http://schemas.microsoft.com/office/powerpoint/2010/main" val="4208242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85368-4327-C580-5F02-12E1B5594C96}"/>
              </a:ext>
            </a:extLst>
          </p:cNvPr>
          <p:cNvSpPr>
            <a:spLocks noGrp="1"/>
          </p:cNvSpPr>
          <p:nvPr>
            <p:ph type="title"/>
          </p:nvPr>
        </p:nvSpPr>
        <p:spPr/>
        <p:txBody>
          <a:bodyPr/>
          <a:lstStyle/>
          <a:p>
            <a:r>
              <a:rPr lang="en-US" dirty="0"/>
              <a:t>Lesson 44.5 Figure 2</a:t>
            </a:r>
            <a:endParaRPr lang="en-IN" dirty="0"/>
          </a:p>
        </p:txBody>
      </p:sp>
      <p:pic>
        <p:nvPicPr>
          <p:cNvPr id="5" name="Content Placeholder 4" descr="Graph (a) plots temperature change in degrees Celsius versus years before present, beginning 400,000 years ago. Temperature shows a cyclical variation, from about 2 degrees Celsius above today's average temperature, to about 8 degrees below. Carbon dioxide levels also show a cyclical variation. Graph (b) shows that the current trend is the carbon dioxide levels are rising. In the past, it cycled between 180 and 300 parts per million. The temperature and carbon dioxide cycles, which repeat at about a hundred thousand year scale, closely mirror one another.">
            <a:extLst>
              <a:ext uri="{FF2B5EF4-FFF2-40B4-BE49-F238E27FC236}">
                <a16:creationId xmlns:a16="http://schemas.microsoft.com/office/drawing/2014/main" id="{10C935E6-41F2-956F-27C2-1AC4CD9242D6}"/>
              </a:ext>
            </a:extLst>
          </p:cNvPr>
          <p:cNvPicPr>
            <a:picLocks noGrp="1" noChangeAspect="1"/>
          </p:cNvPicPr>
          <p:nvPr>
            <p:ph idx="1"/>
          </p:nvPr>
        </p:nvPicPr>
        <p:blipFill>
          <a:blip r:embed="rId2"/>
          <a:srcRect l="31481" r="31482"/>
          <a:stretch/>
        </p:blipFill>
        <p:spPr>
          <a:xfrm>
            <a:off x="3048000" y="1280160"/>
            <a:ext cx="3048000" cy="4572000"/>
          </a:xfrm>
        </p:spPr>
      </p:pic>
    </p:spTree>
    <p:extLst>
      <p:ext uri="{BB962C8B-B14F-4D97-AF65-F5344CB8AC3E}">
        <p14:creationId xmlns:p14="http://schemas.microsoft.com/office/powerpoint/2010/main" val="24000286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6B1F-8916-33A9-706B-E54A4BB0C2DD}"/>
              </a:ext>
            </a:extLst>
          </p:cNvPr>
          <p:cNvSpPr>
            <a:spLocks noGrp="1"/>
          </p:cNvSpPr>
          <p:nvPr>
            <p:ph type="title"/>
          </p:nvPr>
        </p:nvSpPr>
        <p:spPr/>
        <p:txBody>
          <a:bodyPr/>
          <a:lstStyle/>
          <a:p>
            <a:r>
              <a:rPr lang="en-US" dirty="0"/>
              <a:t>Lesson 44.5 Figure 3</a:t>
            </a:r>
            <a:endParaRPr lang="en-IN" dirty="0"/>
          </a:p>
        </p:txBody>
      </p:sp>
      <p:pic>
        <p:nvPicPr>
          <p:cNvPr id="5" name="Content Placeholder 4" descr="The top image shows relatively heavy concentrations in the northern hemisphere. The May 2011 image shows even higher concentrations in the northern hemisphere, and the October 2011 image shows less high concentrations in the northern hemisphere but increased concentrations in the southern hemisphere. The graph shows increasing concentrations from 1980 to 2012 with slight dips every year.">
            <a:extLst>
              <a:ext uri="{FF2B5EF4-FFF2-40B4-BE49-F238E27FC236}">
                <a16:creationId xmlns:a16="http://schemas.microsoft.com/office/drawing/2014/main" id="{0B283ABF-B392-399C-8C3A-81297833387A}"/>
              </a:ext>
            </a:extLst>
          </p:cNvPr>
          <p:cNvPicPr>
            <a:picLocks noGrp="1" noChangeAspect="1"/>
          </p:cNvPicPr>
          <p:nvPr>
            <p:ph idx="1"/>
          </p:nvPr>
        </p:nvPicPr>
        <p:blipFill>
          <a:blip r:embed="rId2"/>
          <a:srcRect l="19444" r="19444"/>
          <a:stretch/>
        </p:blipFill>
        <p:spPr>
          <a:xfrm>
            <a:off x="2057400" y="1280160"/>
            <a:ext cx="5029200" cy="4572000"/>
          </a:xfrm>
        </p:spPr>
      </p:pic>
    </p:spTree>
    <p:extLst>
      <p:ext uri="{BB962C8B-B14F-4D97-AF65-F5344CB8AC3E}">
        <p14:creationId xmlns:p14="http://schemas.microsoft.com/office/powerpoint/2010/main" val="34257207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D28F6-870A-BB59-0134-1329770813EC}"/>
              </a:ext>
            </a:extLst>
          </p:cNvPr>
          <p:cNvSpPr>
            <a:spLocks noGrp="1"/>
          </p:cNvSpPr>
          <p:nvPr>
            <p:ph type="title"/>
          </p:nvPr>
        </p:nvSpPr>
        <p:spPr/>
        <p:txBody>
          <a:bodyPr/>
          <a:lstStyle/>
          <a:p>
            <a:r>
              <a:rPr lang="en-US" dirty="0"/>
              <a:t>Lesson 44.5 Figure 4</a:t>
            </a:r>
            <a:endParaRPr lang="en-IN" dirty="0"/>
          </a:p>
        </p:txBody>
      </p:sp>
      <p:pic>
        <p:nvPicPr>
          <p:cNvPr id="5" name="Content Placeholder 4" descr="A graph showing increasing carbon dioxide levels in the atmosphere from 1958 to 2021">
            <a:extLst>
              <a:ext uri="{FF2B5EF4-FFF2-40B4-BE49-F238E27FC236}">
                <a16:creationId xmlns:a16="http://schemas.microsoft.com/office/drawing/2014/main" id="{53F9F5B7-C5A8-A42A-5A44-C04C9422B86E}"/>
              </a:ext>
            </a:extLst>
          </p:cNvPr>
          <p:cNvPicPr>
            <a:picLocks noGrp="1" noChangeAspect="1"/>
          </p:cNvPicPr>
          <p:nvPr>
            <p:ph idx="1"/>
          </p:nvPr>
        </p:nvPicPr>
        <p:blipFill>
          <a:blip r:embed="rId2"/>
          <a:srcRect l="12963" r="12963"/>
          <a:stretch/>
        </p:blipFill>
        <p:spPr>
          <a:xfrm>
            <a:off x="1524000" y="1280160"/>
            <a:ext cx="6096000" cy="4572000"/>
          </a:xfrm>
        </p:spPr>
      </p:pic>
    </p:spTree>
    <p:extLst>
      <p:ext uri="{BB962C8B-B14F-4D97-AF65-F5344CB8AC3E}">
        <p14:creationId xmlns:p14="http://schemas.microsoft.com/office/powerpoint/2010/main" val="33153598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F6817-B2AF-C5C4-775E-DD0AC689FEFB}"/>
              </a:ext>
            </a:extLst>
          </p:cNvPr>
          <p:cNvSpPr>
            <a:spLocks noGrp="1"/>
          </p:cNvSpPr>
          <p:nvPr>
            <p:ph type="title"/>
          </p:nvPr>
        </p:nvSpPr>
        <p:spPr/>
        <p:txBody>
          <a:bodyPr/>
          <a:lstStyle/>
          <a:p>
            <a:r>
              <a:rPr lang="en-US" dirty="0"/>
              <a:t>Lesson 44.5 Figure 5</a:t>
            </a:r>
            <a:endParaRPr lang="en-IN" dirty="0"/>
          </a:p>
        </p:txBody>
      </p:sp>
      <p:pic>
        <p:nvPicPr>
          <p:cNvPr id="5" name="Content Placeholder 4" descr="A photograph of a volcanic eruption">
            <a:extLst>
              <a:ext uri="{FF2B5EF4-FFF2-40B4-BE49-F238E27FC236}">
                <a16:creationId xmlns:a16="http://schemas.microsoft.com/office/drawing/2014/main" id="{D1806104-A5DA-EDD9-49AE-EDF978237BA8}"/>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2273994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3D58-1118-30A0-100F-C2EE5C07FB7F}"/>
              </a:ext>
            </a:extLst>
          </p:cNvPr>
          <p:cNvSpPr>
            <a:spLocks noGrp="1"/>
          </p:cNvSpPr>
          <p:nvPr>
            <p:ph type="title"/>
          </p:nvPr>
        </p:nvSpPr>
        <p:spPr/>
        <p:txBody>
          <a:bodyPr/>
          <a:lstStyle/>
          <a:p>
            <a:r>
              <a:rPr lang="en-US" dirty="0"/>
              <a:t>Lesson 44.1 Figure 3</a:t>
            </a:r>
            <a:endParaRPr lang="en-IN" dirty="0"/>
          </a:p>
        </p:txBody>
      </p:sp>
      <p:pic>
        <p:nvPicPr>
          <p:cNvPr id="7" name="Content Placeholder 6" descr="Two images: (a) shows a butterfly; (b) shows a butterfly in a cocoon.">
            <a:extLst>
              <a:ext uri="{FF2B5EF4-FFF2-40B4-BE49-F238E27FC236}">
                <a16:creationId xmlns:a16="http://schemas.microsoft.com/office/drawing/2014/main" id="{7CB261B5-3FD5-B343-A9B9-3A330332B57F}"/>
              </a:ext>
            </a:extLst>
          </p:cNvPr>
          <p:cNvPicPr>
            <a:picLocks noGrp="1" noChangeAspect="1"/>
          </p:cNvPicPr>
          <p:nvPr>
            <p:ph idx="1"/>
          </p:nvPr>
        </p:nvPicPr>
        <p:blipFill>
          <a:blip r:embed="rId2"/>
          <a:srcRect b="28000"/>
          <a:stretch/>
        </p:blipFill>
        <p:spPr>
          <a:xfrm>
            <a:off x="457200" y="1280160"/>
            <a:ext cx="8229600" cy="3291840"/>
          </a:xfrm>
        </p:spPr>
      </p:pic>
    </p:spTree>
    <p:extLst>
      <p:ext uri="{BB962C8B-B14F-4D97-AF65-F5344CB8AC3E}">
        <p14:creationId xmlns:p14="http://schemas.microsoft.com/office/powerpoint/2010/main" val="3444388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6220B-D372-604C-B501-3E0EE4FBA7DA}"/>
              </a:ext>
            </a:extLst>
          </p:cNvPr>
          <p:cNvSpPr>
            <a:spLocks noGrp="1"/>
          </p:cNvSpPr>
          <p:nvPr>
            <p:ph type="title"/>
          </p:nvPr>
        </p:nvSpPr>
        <p:spPr/>
        <p:txBody>
          <a:bodyPr/>
          <a:lstStyle/>
          <a:p>
            <a:r>
              <a:rPr lang="en-US" dirty="0"/>
              <a:t>Lesson 44.5 Figure 6</a:t>
            </a:r>
            <a:endParaRPr lang="en-IN" dirty="0"/>
          </a:p>
        </p:txBody>
      </p:sp>
      <p:pic>
        <p:nvPicPr>
          <p:cNvPr id="5" name="Content Placeholder 4" descr="A photograph of a factory releasing carbon dioxide into the air through exhaust pipes">
            <a:extLst>
              <a:ext uri="{FF2B5EF4-FFF2-40B4-BE49-F238E27FC236}">
                <a16:creationId xmlns:a16="http://schemas.microsoft.com/office/drawing/2014/main" id="{EB83DB4F-131A-0491-3A37-7BFAD3D1E954}"/>
              </a:ext>
            </a:extLst>
          </p:cNvPr>
          <p:cNvPicPr>
            <a:picLocks noGrp="1" noChangeAspect="1"/>
          </p:cNvPicPr>
          <p:nvPr>
            <p:ph idx="1"/>
          </p:nvPr>
        </p:nvPicPr>
        <p:blipFill>
          <a:blip r:embed="rId2"/>
          <a:srcRect l="6482" r="5555"/>
          <a:stretch/>
        </p:blipFill>
        <p:spPr>
          <a:xfrm>
            <a:off x="990600" y="1280160"/>
            <a:ext cx="7239000" cy="4572000"/>
          </a:xfrm>
        </p:spPr>
      </p:pic>
    </p:spTree>
    <p:extLst>
      <p:ext uri="{BB962C8B-B14F-4D97-AF65-F5344CB8AC3E}">
        <p14:creationId xmlns:p14="http://schemas.microsoft.com/office/powerpoint/2010/main" val="2844793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61246-1763-C5AC-55FE-A2B052E0277C}"/>
              </a:ext>
            </a:extLst>
          </p:cNvPr>
          <p:cNvSpPr>
            <a:spLocks noGrp="1"/>
          </p:cNvSpPr>
          <p:nvPr>
            <p:ph type="title"/>
          </p:nvPr>
        </p:nvSpPr>
        <p:spPr/>
        <p:txBody>
          <a:bodyPr/>
          <a:lstStyle/>
          <a:p>
            <a:r>
              <a:rPr lang="en-US" dirty="0"/>
              <a:t>Lesson 44.5 Figure 7</a:t>
            </a:r>
            <a:endParaRPr lang="en-IN" dirty="0"/>
          </a:p>
        </p:txBody>
      </p:sp>
      <p:pic>
        <p:nvPicPr>
          <p:cNvPr id="5" name="Content Placeholder 4" descr="There is no deforestation data for the United States, various countries in Europe, the Middle East, and Africa, Japan, Australia, and some countries of the Asia coast. The highest deforestation rates are Brazil, India, and various islands in the Indian Ocean. Other areas of moderate deforestation are Mexico, most countries in South America, various countries in Africa, and China. ">
            <a:extLst>
              <a:ext uri="{FF2B5EF4-FFF2-40B4-BE49-F238E27FC236}">
                <a16:creationId xmlns:a16="http://schemas.microsoft.com/office/drawing/2014/main" id="{DD13B2BF-3C2A-C031-BF58-124E45D07B82}"/>
              </a:ext>
            </a:extLst>
          </p:cNvPr>
          <p:cNvPicPr>
            <a:picLocks noGrp="1" noChangeAspect="1"/>
          </p:cNvPicPr>
          <p:nvPr>
            <p:ph idx="1"/>
          </p:nvPr>
        </p:nvPicPr>
        <p:blipFill>
          <a:blip r:embed="rId2"/>
          <a:srcRect l="7407" r="6481"/>
          <a:stretch/>
        </p:blipFill>
        <p:spPr>
          <a:xfrm>
            <a:off x="1066800" y="1280160"/>
            <a:ext cx="7086600" cy="4572000"/>
          </a:xfrm>
        </p:spPr>
      </p:pic>
    </p:spTree>
    <p:extLst>
      <p:ext uri="{BB962C8B-B14F-4D97-AF65-F5344CB8AC3E}">
        <p14:creationId xmlns:p14="http://schemas.microsoft.com/office/powerpoint/2010/main" val="24235380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EF6A8-6912-A449-9C16-D58D89B28FFC}"/>
              </a:ext>
            </a:extLst>
          </p:cNvPr>
          <p:cNvSpPr>
            <a:spLocks noGrp="1"/>
          </p:cNvSpPr>
          <p:nvPr>
            <p:ph type="title"/>
          </p:nvPr>
        </p:nvSpPr>
        <p:spPr/>
        <p:txBody>
          <a:bodyPr/>
          <a:lstStyle/>
          <a:p>
            <a:r>
              <a:rPr lang="en-US" dirty="0"/>
              <a:t>Lesson 44.5 Figure 8</a:t>
            </a:r>
            <a:endParaRPr lang="en-IN" dirty="0"/>
          </a:p>
        </p:txBody>
      </p:sp>
      <p:pic>
        <p:nvPicPr>
          <p:cNvPr id="5" name="Content Placeholder 4" descr="In image (a), 1938, the lake beneath the glacier was completely frozen. In image (b), 1981, about one-third of the lake was thawed. In image (c), 1998, two-thirds of the lake was thawed. In image (d), 2019, it was covered with chunks of ice, but otherwise it was completely thawed. At the same time, the glacier itself has steadily receded.">
            <a:extLst>
              <a:ext uri="{FF2B5EF4-FFF2-40B4-BE49-F238E27FC236}">
                <a16:creationId xmlns:a16="http://schemas.microsoft.com/office/drawing/2014/main" id="{DF8F98BE-9A79-0C15-22D6-AEDDDA0A15C8}"/>
              </a:ext>
            </a:extLst>
          </p:cNvPr>
          <p:cNvPicPr>
            <a:picLocks noGrp="1" noChangeAspect="1"/>
          </p:cNvPicPr>
          <p:nvPr>
            <p:ph idx="1"/>
          </p:nvPr>
        </p:nvPicPr>
        <p:blipFill>
          <a:blip r:embed="rId2"/>
          <a:srcRect b="23000"/>
          <a:stretch/>
        </p:blipFill>
        <p:spPr>
          <a:xfrm>
            <a:off x="457200" y="1280160"/>
            <a:ext cx="8229600" cy="3520440"/>
          </a:xfrm>
        </p:spPr>
      </p:pic>
    </p:spTree>
    <p:extLst>
      <p:ext uri="{BB962C8B-B14F-4D97-AF65-F5344CB8AC3E}">
        <p14:creationId xmlns:p14="http://schemas.microsoft.com/office/powerpoint/2010/main" val="2544495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AF1E-FC8F-106B-7805-9B96AB59F039}"/>
              </a:ext>
            </a:extLst>
          </p:cNvPr>
          <p:cNvSpPr>
            <a:spLocks noGrp="1"/>
          </p:cNvSpPr>
          <p:nvPr>
            <p:ph type="title"/>
          </p:nvPr>
        </p:nvSpPr>
        <p:spPr/>
        <p:txBody>
          <a:bodyPr/>
          <a:lstStyle/>
          <a:p>
            <a:r>
              <a:rPr lang="en-US" dirty="0"/>
              <a:t>Lesson 44.1 Figure 4</a:t>
            </a:r>
            <a:endParaRPr lang="en-IN" dirty="0"/>
          </a:p>
        </p:txBody>
      </p:sp>
      <p:pic>
        <p:nvPicPr>
          <p:cNvPr id="7" name="Content Placeholder 6" descr="A photograph of wild lupine">
            <a:extLst>
              <a:ext uri="{FF2B5EF4-FFF2-40B4-BE49-F238E27FC236}">
                <a16:creationId xmlns:a16="http://schemas.microsoft.com/office/drawing/2014/main" id="{76D5410A-7BAC-824F-76F2-200E1EE41BF6}"/>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269469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B9FEC-0E91-FB7C-1835-C7DE880CFF7B}"/>
              </a:ext>
            </a:extLst>
          </p:cNvPr>
          <p:cNvSpPr>
            <a:spLocks noGrp="1"/>
          </p:cNvSpPr>
          <p:nvPr>
            <p:ph type="title"/>
          </p:nvPr>
        </p:nvSpPr>
        <p:spPr/>
        <p:txBody>
          <a:bodyPr/>
          <a:lstStyle/>
          <a:p>
            <a:r>
              <a:rPr lang="en-US" dirty="0"/>
              <a:t>Lesson 44.1 Figure 5</a:t>
            </a:r>
            <a:endParaRPr lang="en-IN" dirty="0"/>
          </a:p>
        </p:txBody>
      </p:sp>
      <p:pic>
        <p:nvPicPr>
          <p:cNvPr id="7" name="Content Placeholder 6" descr="A photograph of an ecologist releasing a ferret from a cage">
            <a:extLst>
              <a:ext uri="{FF2B5EF4-FFF2-40B4-BE49-F238E27FC236}">
                <a16:creationId xmlns:a16="http://schemas.microsoft.com/office/drawing/2014/main" id="{F03370FB-1ADC-F602-3C2A-BD272D3BC301}"/>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1420596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8271A-96CA-3D7C-68CF-D8215F693757}"/>
              </a:ext>
            </a:extLst>
          </p:cNvPr>
          <p:cNvSpPr>
            <a:spLocks noGrp="1"/>
          </p:cNvSpPr>
          <p:nvPr>
            <p:ph type="title"/>
          </p:nvPr>
        </p:nvSpPr>
        <p:spPr/>
        <p:txBody>
          <a:bodyPr/>
          <a:lstStyle/>
          <a:p>
            <a:r>
              <a:rPr lang="en-US" dirty="0"/>
              <a:t>Lesson 44.2 Figure 1</a:t>
            </a:r>
            <a:endParaRPr lang="en-IN" dirty="0"/>
          </a:p>
        </p:txBody>
      </p:sp>
      <p:pic>
        <p:nvPicPr>
          <p:cNvPr id="7" name="Content Placeholder 6" descr="A photograph of a group of Venus flytraps">
            <a:extLst>
              <a:ext uri="{FF2B5EF4-FFF2-40B4-BE49-F238E27FC236}">
                <a16:creationId xmlns:a16="http://schemas.microsoft.com/office/drawing/2014/main" id="{2CE79E97-CD05-799C-2CA8-AE22DEED4321}"/>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1957040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7B05E-D1A6-20B8-064A-B7419386B6C3}"/>
              </a:ext>
            </a:extLst>
          </p:cNvPr>
          <p:cNvSpPr>
            <a:spLocks noGrp="1"/>
          </p:cNvSpPr>
          <p:nvPr>
            <p:ph type="title"/>
          </p:nvPr>
        </p:nvSpPr>
        <p:spPr/>
        <p:txBody>
          <a:bodyPr/>
          <a:lstStyle/>
          <a:p>
            <a:r>
              <a:rPr lang="en-US" dirty="0"/>
              <a:t>Lesson 44.2 Figure 2</a:t>
            </a:r>
            <a:endParaRPr lang="en-IN" dirty="0"/>
          </a:p>
        </p:txBody>
      </p:sp>
      <p:pic>
        <p:nvPicPr>
          <p:cNvPr id="7" name="Content Placeholder 6" descr="Two images: (a) shows a wallaby; (b) shows an echidna.">
            <a:extLst>
              <a:ext uri="{FF2B5EF4-FFF2-40B4-BE49-F238E27FC236}">
                <a16:creationId xmlns:a16="http://schemas.microsoft.com/office/drawing/2014/main" id="{506C355D-0DD1-1BD6-8D51-087F5DF9C5FA}"/>
              </a:ext>
            </a:extLst>
          </p:cNvPr>
          <p:cNvPicPr>
            <a:picLocks noGrp="1" noChangeAspect="1"/>
          </p:cNvPicPr>
          <p:nvPr>
            <p:ph idx="1"/>
          </p:nvPr>
        </p:nvPicPr>
        <p:blipFill>
          <a:blip r:embed="rId2"/>
          <a:srcRect b="21333"/>
          <a:stretch/>
        </p:blipFill>
        <p:spPr>
          <a:xfrm>
            <a:off x="457200" y="1280160"/>
            <a:ext cx="8229600" cy="3596640"/>
          </a:xfrm>
        </p:spPr>
      </p:pic>
    </p:spTree>
    <p:extLst>
      <p:ext uri="{BB962C8B-B14F-4D97-AF65-F5344CB8AC3E}">
        <p14:creationId xmlns:p14="http://schemas.microsoft.com/office/powerpoint/2010/main" val="3518608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B301-3A57-F3C6-0E50-B8102CFE099B}"/>
              </a:ext>
            </a:extLst>
          </p:cNvPr>
          <p:cNvSpPr>
            <a:spLocks noGrp="1"/>
          </p:cNvSpPr>
          <p:nvPr>
            <p:ph type="title"/>
          </p:nvPr>
        </p:nvSpPr>
        <p:spPr/>
        <p:txBody>
          <a:bodyPr/>
          <a:lstStyle/>
          <a:p>
            <a:r>
              <a:rPr lang="en-US" dirty="0"/>
              <a:t>Lesson 44.2 Figure 3</a:t>
            </a:r>
            <a:endParaRPr lang="en-IN" dirty="0"/>
          </a:p>
        </p:txBody>
      </p:sp>
      <p:pic>
        <p:nvPicPr>
          <p:cNvPr id="7" name="Content Placeholder 6" descr="A photograph of the forest gardenia">
            <a:extLst>
              <a:ext uri="{FF2B5EF4-FFF2-40B4-BE49-F238E27FC236}">
                <a16:creationId xmlns:a16="http://schemas.microsoft.com/office/drawing/2014/main" id="{96A0E43C-CA7C-4249-DEB8-BB3C1242CA4A}"/>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1336807087"/>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2427</TotalTime>
  <Words>176</Words>
  <Application>Microsoft Office PowerPoint</Application>
  <PresentationFormat>On-screen Show (4:3)</PresentationFormat>
  <Paragraphs>44</Paragraphs>
  <Slides>43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43</vt:i4>
      </vt:variant>
    </vt:vector>
  </HeadingPairs>
  <TitlesOfParts>
    <vt:vector size="46" baseType="lpstr">
      <vt:lpstr>Arial</vt:lpstr>
      <vt:lpstr>Calibri</vt:lpstr>
      <vt:lpstr>Office Theme</vt:lpstr>
      <vt:lpstr>Chapter 44</vt:lpstr>
      <vt:lpstr>Lesson 44.1 Figure 1</vt:lpstr>
      <vt:lpstr>Lesson 44.1 Figure 2</vt:lpstr>
      <vt:lpstr>Lesson 44.1 Figure 3</vt:lpstr>
      <vt:lpstr>Lesson 44.1 Figure 4</vt:lpstr>
      <vt:lpstr>Lesson 44.1 Figure 5</vt:lpstr>
      <vt:lpstr>Lesson 44.2 Figure 1</vt:lpstr>
      <vt:lpstr>Lesson 44.2 Figure 2</vt:lpstr>
      <vt:lpstr>Lesson 44.2 Figure 3</vt:lpstr>
      <vt:lpstr>Lesson 44.2 Figure 4</vt:lpstr>
      <vt:lpstr>Lesson 44.2 Figure 5</vt:lpstr>
      <vt:lpstr>Lesson 44.2 Figure 6</vt:lpstr>
      <vt:lpstr>Lesson 44.2 Figure 7</vt:lpstr>
      <vt:lpstr>Lesson 44.2 Figure 8</vt:lpstr>
      <vt:lpstr>Lesson 44.3 Figure 1</vt:lpstr>
      <vt:lpstr>Lesson 44.3 Figure 2</vt:lpstr>
      <vt:lpstr>Lesson 44.3 Figure 3</vt:lpstr>
      <vt:lpstr>Lesson 44.3 Figure 4</vt:lpstr>
      <vt:lpstr>Lesson 44.3 Figure 5</vt:lpstr>
      <vt:lpstr>Lesson 44.3 Figure 6</vt:lpstr>
      <vt:lpstr>Lesson 44.3 Figure 7</vt:lpstr>
      <vt:lpstr>Lesson 44.3 Figure 8</vt:lpstr>
      <vt:lpstr>Lesson 44.3 Figure 9</vt:lpstr>
      <vt:lpstr>Lesson 44.3 Figure 10</vt:lpstr>
      <vt:lpstr>Lesson 44.3 Figure 11</vt:lpstr>
      <vt:lpstr>Lesson 44.4 Figure 1</vt:lpstr>
      <vt:lpstr>Lesson 44.4 Figure 2</vt:lpstr>
      <vt:lpstr>Lesson 44.4 Figure 3</vt:lpstr>
      <vt:lpstr>Lesson 44.4 Figure 4</vt:lpstr>
      <vt:lpstr>Lesson 44.4 Figure 5</vt:lpstr>
      <vt:lpstr>Lesson 44.4 Figure 6</vt:lpstr>
      <vt:lpstr>Lesson 44.4 Figure 7</vt:lpstr>
      <vt:lpstr>Lesson 44.4 Figure 8</vt:lpstr>
      <vt:lpstr>Lesson 44.4 Figure 9</vt:lpstr>
      <vt:lpstr>Lesson 44.5 Figure 1</vt:lpstr>
      <vt:lpstr>Lesson 44.5 Figure 2</vt:lpstr>
      <vt:lpstr>Lesson 44.5 Figure 3</vt:lpstr>
      <vt:lpstr>Lesson 44.5 Figure 4</vt:lpstr>
      <vt:lpstr>Lesson 44.5 Figure 5</vt:lpstr>
      <vt:lpstr>Lesson 44.5 Figure 6</vt:lpstr>
      <vt:lpstr>Lesson 44.5 Figure 7</vt:lpstr>
      <vt:lpstr>Lesson 44.5 Figure 8</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Riley Possanza</cp:lastModifiedBy>
  <cp:revision>204</cp:revision>
  <dcterms:created xsi:type="dcterms:W3CDTF">2013-04-26T14:43:13Z</dcterms:created>
  <dcterms:modified xsi:type="dcterms:W3CDTF">2024-10-11T18:22:25Z</dcterms:modified>
</cp:coreProperties>
</file>