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2"/>
  </p:notesMasterIdLst>
  <p:handoutMasterIdLst>
    <p:handoutMasterId r:id="rId63"/>
  </p:handoutMasterIdLst>
  <p:sldIdLst>
    <p:sldId id="272" r:id="rId2"/>
    <p:sldId id="267" r:id="rId3"/>
    <p:sldId id="273" r:id="rId4"/>
    <p:sldId id="274" r:id="rId5"/>
    <p:sldId id="275" r:id="rId6"/>
    <p:sldId id="276" r:id="rId7"/>
    <p:sldId id="412" r:id="rId8"/>
    <p:sldId id="413" r:id="rId9"/>
    <p:sldId id="349" r:id="rId10"/>
    <p:sldId id="283" r:id="rId11"/>
    <p:sldId id="284" r:id="rId12"/>
    <p:sldId id="350" r:id="rId13"/>
    <p:sldId id="351" r:id="rId14"/>
    <p:sldId id="375" r:id="rId15"/>
    <p:sldId id="386" r:id="rId16"/>
    <p:sldId id="352" r:id="rId17"/>
    <p:sldId id="353" r:id="rId18"/>
    <p:sldId id="354" r:id="rId19"/>
    <p:sldId id="377" r:id="rId20"/>
    <p:sldId id="378" r:id="rId21"/>
    <p:sldId id="379" r:id="rId22"/>
    <p:sldId id="392" r:id="rId23"/>
    <p:sldId id="393" r:id="rId24"/>
    <p:sldId id="394" r:id="rId25"/>
    <p:sldId id="402" r:id="rId26"/>
    <p:sldId id="403" r:id="rId27"/>
    <p:sldId id="414" r:id="rId28"/>
    <p:sldId id="415" r:id="rId29"/>
    <p:sldId id="416" r:id="rId30"/>
    <p:sldId id="429" r:id="rId31"/>
    <p:sldId id="355" r:id="rId32"/>
    <p:sldId id="356" r:id="rId33"/>
    <p:sldId id="357" r:id="rId34"/>
    <p:sldId id="358" r:id="rId35"/>
    <p:sldId id="359" r:id="rId36"/>
    <p:sldId id="360" r:id="rId37"/>
    <p:sldId id="361" r:id="rId38"/>
    <p:sldId id="362" r:id="rId39"/>
    <p:sldId id="363" r:id="rId40"/>
    <p:sldId id="417" r:id="rId41"/>
    <p:sldId id="418" r:id="rId42"/>
    <p:sldId id="419" r:id="rId43"/>
    <p:sldId id="420" r:id="rId44"/>
    <p:sldId id="421" r:id="rId45"/>
    <p:sldId id="422" r:id="rId46"/>
    <p:sldId id="423" r:id="rId47"/>
    <p:sldId id="404" r:id="rId48"/>
    <p:sldId id="405" r:id="rId49"/>
    <p:sldId id="406" r:id="rId50"/>
    <p:sldId id="407" r:id="rId51"/>
    <p:sldId id="408" r:id="rId52"/>
    <p:sldId id="409" r:id="rId53"/>
    <p:sldId id="410" r:id="rId54"/>
    <p:sldId id="411" r:id="rId55"/>
    <p:sldId id="424" r:id="rId56"/>
    <p:sldId id="425" r:id="rId57"/>
    <p:sldId id="426" r:id="rId58"/>
    <p:sldId id="427" r:id="rId59"/>
    <p:sldId id="428" r:id="rId60"/>
    <p:sldId id="26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45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Population and Community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45.2 Figure 2</a:t>
            </a:r>
            <a:endParaRPr lang="en-IN" dirty="0"/>
          </a:p>
        </p:txBody>
      </p:sp>
      <p:pic>
        <p:nvPicPr>
          <p:cNvPr id="6" name="Content Placeholder 5" descr="A photograph shows a purple wild orchid.">
            <a:extLst>
              <a:ext uri="{FF2B5EF4-FFF2-40B4-BE49-F238E27FC236}">
                <a16:creationId xmlns:a16="http://schemas.microsoft.com/office/drawing/2014/main" id="{DC49E0CF-49D7-5FF8-2A49-D8AEC4D9DCD7}"/>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51860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45.2 Figure 3</a:t>
            </a:r>
            <a:endParaRPr lang="en-IN" dirty="0"/>
          </a:p>
        </p:txBody>
      </p:sp>
      <p:pic>
        <p:nvPicPr>
          <p:cNvPr id="6" name="Content Placeholder 5" descr="(a) shows a Chinook salmon (b) shows an antelope, and (c) shows a group of chimpanzees with their young.">
            <a:extLst>
              <a:ext uri="{FF2B5EF4-FFF2-40B4-BE49-F238E27FC236}">
                <a16:creationId xmlns:a16="http://schemas.microsoft.com/office/drawing/2014/main" id="{3697861F-097C-C4A3-8D81-96C125334282}"/>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133680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a:xfrm>
            <a:off x="457200" y="182880"/>
            <a:ext cx="8229600" cy="914400"/>
          </a:xfrm>
        </p:spPr>
        <p:txBody>
          <a:bodyPr anchor="ctr">
            <a:normAutofit/>
          </a:bodyPr>
          <a:lstStyle/>
          <a:p>
            <a:r>
              <a:rPr lang="en-US" dirty="0"/>
              <a:t>Lesson 45.2 Figure 4</a:t>
            </a:r>
            <a:endParaRPr lang="en-IN" dirty="0"/>
          </a:p>
        </p:txBody>
      </p:sp>
      <p:pic>
        <p:nvPicPr>
          <p:cNvPr id="6" name="Content Placeholder 5" descr="Male fruit flies that had previously mated (resource-depleted) picked larger, more fecund females more often than those that had not mated (non-resource-depleted). This change in behavior causes an increase in the efficiency of a limited reproductive resource: sperm.">
            <a:extLst>
              <a:ext uri="{FF2B5EF4-FFF2-40B4-BE49-F238E27FC236}">
                <a16:creationId xmlns:a16="http://schemas.microsoft.com/office/drawing/2014/main" id="{81982150-1705-84B4-2411-881D724E1E15}"/>
              </a:ext>
            </a:extLst>
          </p:cNvPr>
          <p:cNvPicPr>
            <a:picLocks noGrp="1" noChangeAspect="1"/>
          </p:cNvPicPr>
          <p:nvPr>
            <p:ph idx="1"/>
          </p:nvPr>
        </p:nvPicPr>
        <p:blipFill>
          <a:blip r:embed="rId2"/>
          <a:stretch>
            <a:fillRect/>
          </a:stretch>
        </p:blipFill>
        <p:spPr>
          <a:xfrm>
            <a:off x="457200" y="2558034"/>
            <a:ext cx="8229600" cy="2016252"/>
          </a:xfrm>
          <a:noFill/>
        </p:spPr>
      </p:pic>
    </p:spTree>
    <p:extLst>
      <p:ext uri="{BB962C8B-B14F-4D97-AF65-F5344CB8AC3E}">
        <p14:creationId xmlns:p14="http://schemas.microsoft.com/office/powerpoint/2010/main" val="291021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45.2 Figure 5</a:t>
            </a:r>
            <a:endParaRPr lang="en-IN" dirty="0"/>
          </a:p>
        </p:txBody>
      </p:sp>
      <p:pic>
        <p:nvPicPr>
          <p:cNvPr id="6" name="Content Placeholder 5" descr="A photograph shows a family of elephants.">
            <a:extLst>
              <a:ext uri="{FF2B5EF4-FFF2-40B4-BE49-F238E27FC236}">
                <a16:creationId xmlns:a16="http://schemas.microsoft.com/office/drawing/2014/main" id="{5387CA76-EE30-910F-EED2-8634CE5108D6}"/>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8509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45.2 Figure 6</a:t>
            </a:r>
            <a:endParaRPr lang="en-IN" dirty="0"/>
          </a:p>
        </p:txBody>
      </p:sp>
      <p:pic>
        <p:nvPicPr>
          <p:cNvPr id="11" name="Content Placeholder 10" descr="Two images: (a) shows dandelion seeds blowing in the wind; (b) shows a group of jellyfish.">
            <a:extLst>
              <a:ext uri="{FF2B5EF4-FFF2-40B4-BE49-F238E27FC236}">
                <a16:creationId xmlns:a16="http://schemas.microsoft.com/office/drawing/2014/main" id="{8C86A7F3-F16B-80C3-F079-18B999BDF2AE}"/>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369450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0876-435D-0269-4E5F-E7755074B50D}"/>
              </a:ext>
            </a:extLst>
          </p:cNvPr>
          <p:cNvSpPr>
            <a:spLocks noGrp="1"/>
          </p:cNvSpPr>
          <p:nvPr>
            <p:ph type="title"/>
          </p:nvPr>
        </p:nvSpPr>
        <p:spPr/>
        <p:txBody>
          <a:bodyPr/>
          <a:lstStyle/>
          <a:p>
            <a:r>
              <a:rPr lang="en-US" dirty="0"/>
              <a:t>Lesson 45.2 Figure 7</a:t>
            </a:r>
            <a:endParaRPr lang="en-IN" dirty="0"/>
          </a:p>
        </p:txBody>
      </p:sp>
      <p:pic>
        <p:nvPicPr>
          <p:cNvPr id="6" name="Content Placeholder 5" descr="A photograph shows acorns on an oak tree.">
            <a:extLst>
              <a:ext uri="{FF2B5EF4-FFF2-40B4-BE49-F238E27FC236}">
                <a16:creationId xmlns:a16="http://schemas.microsoft.com/office/drawing/2014/main" id="{B24D040B-DB25-8BE6-B1D0-01468B0A61FC}"/>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43414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45.3 Figure 1</a:t>
            </a:r>
            <a:endParaRPr lang="en-IN" dirty="0"/>
          </a:p>
        </p:txBody>
      </p:sp>
      <p:pic>
        <p:nvPicPr>
          <p:cNvPr id="6" name="Content Placeholder 5" descr="The image showing the bacteria features many spheres joined together to make lines.">
            <a:extLst>
              <a:ext uri="{FF2B5EF4-FFF2-40B4-BE49-F238E27FC236}">
                <a16:creationId xmlns:a16="http://schemas.microsoft.com/office/drawing/2014/main" id="{69BA0BED-2CC5-33E4-5778-FADB432E8D9B}"/>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421008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45.3 Figure 2</a:t>
            </a:r>
            <a:endParaRPr lang="en-IN" dirty="0"/>
          </a:p>
        </p:txBody>
      </p:sp>
      <p:pic>
        <p:nvPicPr>
          <p:cNvPr id="7" name="Content Placeholder 6" descr="The graph shows time on the x-axis and population size on the y-axis. Population size increases slowly at first then increases dramatically, producing a J shape.">
            <a:extLst>
              <a:ext uri="{FF2B5EF4-FFF2-40B4-BE49-F238E27FC236}">
                <a16:creationId xmlns:a16="http://schemas.microsoft.com/office/drawing/2014/main" id="{A67FCE92-1FDD-7613-20AD-F0535EBE2308}"/>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340385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45.3 Figure 3</a:t>
            </a:r>
            <a:endParaRPr lang="en-IN" dirty="0"/>
          </a:p>
        </p:txBody>
      </p:sp>
      <p:pic>
        <p:nvPicPr>
          <p:cNvPr id="7" name="Content Placeholder 6" descr="The graph shows time on the x-axis and population size on the y-axis. Population size increases slowly at first (called lag) then increases dramatically (called exponential growth). The growth starts to decelerate as the population reaches its carrying capacity (called stable equilibrium).">
            <a:extLst>
              <a:ext uri="{FF2B5EF4-FFF2-40B4-BE49-F238E27FC236}">
                <a16:creationId xmlns:a16="http://schemas.microsoft.com/office/drawing/2014/main" id="{2E1B9F8E-9F89-A21E-8B58-71B6D15F935F}"/>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45947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45.3 Figure 4</a:t>
            </a:r>
            <a:endParaRPr lang="en-IN" dirty="0"/>
          </a:p>
        </p:txBody>
      </p:sp>
      <p:pic>
        <p:nvPicPr>
          <p:cNvPr id="7" name="Content Placeholder 6" descr="A photograph shows rows of seedlings.">
            <a:extLst>
              <a:ext uri="{FF2B5EF4-FFF2-40B4-BE49-F238E27FC236}">
                <a16:creationId xmlns:a16="http://schemas.microsoft.com/office/drawing/2014/main" id="{8BBB08CF-A25D-0BEF-6BA2-459CD5E76061}"/>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360137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45.1 Figure 1</a:t>
            </a:r>
          </a:p>
        </p:txBody>
      </p:sp>
      <p:pic>
        <p:nvPicPr>
          <p:cNvPr id="5" name="Content Placeholder 4" descr="Two images: one shows Asian carp jumping out of the water; another shows the carp in a boat.">
            <a:extLst>
              <a:ext uri="{FF2B5EF4-FFF2-40B4-BE49-F238E27FC236}">
                <a16:creationId xmlns:a16="http://schemas.microsoft.com/office/drawing/2014/main" id="{B77F8A64-2EBC-F9BC-73F0-DAE5AD9774E9}"/>
              </a:ext>
            </a:extLst>
          </p:cNvPr>
          <p:cNvPicPr>
            <a:picLocks noGrp="1" noChangeAspect="1"/>
          </p:cNvPicPr>
          <p:nvPr>
            <p:ph idx="1"/>
          </p:nvPr>
        </p:nvPicPr>
        <p:blipFill>
          <a:blip r:embed="rId2"/>
          <a:srcRect b="28000"/>
          <a:stretch/>
        </p:blipFill>
        <p:spPr>
          <a:xfrm>
            <a:off x="457200" y="1280160"/>
            <a:ext cx="8229600" cy="32918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45.3 Figure 5</a:t>
            </a:r>
            <a:endParaRPr lang="en-IN" dirty="0"/>
          </a:p>
        </p:txBody>
      </p:sp>
      <p:pic>
        <p:nvPicPr>
          <p:cNvPr id="6" name="Content Placeholder 5" descr="Image (a) shows a micrograph of yeast. Its accompanying graph plots amount of yeast versus time of growth in hours. The curve rises steeply and then plateaus at the carrying capacity. Data points tightly follow the curve. Image (b) shows a seal. Its accompanying graph plots the number of harbor seals versus time in years. Again, the curve rises steeply then plateaus at the carrying capacity, but this time there is much more scatter in the data.">
            <a:extLst>
              <a:ext uri="{FF2B5EF4-FFF2-40B4-BE49-F238E27FC236}">
                <a16:creationId xmlns:a16="http://schemas.microsoft.com/office/drawing/2014/main" id="{717D9D66-9F03-5EAC-2A8C-73AB857B9CC2}"/>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10604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45.3 Figure 6</a:t>
            </a:r>
            <a:endParaRPr lang="en-IN" dirty="0"/>
          </a:p>
        </p:txBody>
      </p:sp>
      <p:pic>
        <p:nvPicPr>
          <p:cNvPr id="6" name="Content Placeholder 5" descr="A photograph shows a seal and a group of penguins examining each other.">
            <a:extLst>
              <a:ext uri="{FF2B5EF4-FFF2-40B4-BE49-F238E27FC236}">
                <a16:creationId xmlns:a16="http://schemas.microsoft.com/office/drawing/2014/main" id="{14C29762-573B-8C6E-4ECF-3B1DC586F2DA}"/>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67197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45.3 Figure 7</a:t>
            </a:r>
            <a:endParaRPr lang="en-IN" dirty="0"/>
          </a:p>
        </p:txBody>
      </p:sp>
      <p:pic>
        <p:nvPicPr>
          <p:cNvPr id="7" name="Content Placeholder 6" descr="A graph of fecundity as a function of population plots number of eggs per female versus number of worms. The number of eggs decreases rapidly at first, then levels off between 30 to 50 worms.">
            <a:extLst>
              <a:ext uri="{FF2B5EF4-FFF2-40B4-BE49-F238E27FC236}">
                <a16:creationId xmlns:a16="http://schemas.microsoft.com/office/drawing/2014/main" id="{E210D476-FC32-2119-10B7-2AF05B18C21C}"/>
              </a:ext>
            </a:extLst>
          </p:cNvPr>
          <p:cNvPicPr>
            <a:picLocks noGrp="1" noChangeAspect="1"/>
          </p:cNvPicPr>
          <p:nvPr>
            <p:ph idx="1"/>
          </p:nvPr>
        </p:nvPicPr>
        <p:blipFill>
          <a:blip r:embed="rId2"/>
          <a:srcRect l="13889" r="12963"/>
          <a:stretch/>
        </p:blipFill>
        <p:spPr>
          <a:xfrm>
            <a:off x="1600200" y="1280160"/>
            <a:ext cx="6019800" cy="4572000"/>
          </a:xfrm>
        </p:spPr>
      </p:pic>
    </p:spTree>
    <p:extLst>
      <p:ext uri="{BB962C8B-B14F-4D97-AF65-F5344CB8AC3E}">
        <p14:creationId xmlns:p14="http://schemas.microsoft.com/office/powerpoint/2010/main" val="228525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45.3 Figure 8</a:t>
            </a:r>
            <a:endParaRPr lang="en-IN" dirty="0"/>
          </a:p>
        </p:txBody>
      </p:sp>
      <p:pic>
        <p:nvPicPr>
          <p:cNvPr id="7" name="Content Placeholder 6" descr="Image (a) shows an illustration of a group of mammoths. Image (b) shows a full-scale model of a mammoth at a museum. Image (c) shows the remains of a baby mammoth.">
            <a:extLst>
              <a:ext uri="{FF2B5EF4-FFF2-40B4-BE49-F238E27FC236}">
                <a16:creationId xmlns:a16="http://schemas.microsoft.com/office/drawing/2014/main" id="{FC63B06C-67CA-7AAC-09F7-83DD71E7AF2C}"/>
              </a:ext>
            </a:extLst>
          </p:cNvPr>
          <p:cNvPicPr>
            <a:picLocks noGrp="1" noChangeAspect="1"/>
          </p:cNvPicPr>
          <p:nvPr>
            <p:ph idx="1"/>
          </p:nvPr>
        </p:nvPicPr>
        <p:blipFill>
          <a:blip r:embed="rId2"/>
          <a:srcRect b="53000"/>
          <a:stretch/>
        </p:blipFill>
        <p:spPr>
          <a:xfrm>
            <a:off x="457200" y="1280160"/>
            <a:ext cx="8229600" cy="2148840"/>
          </a:xfrm>
        </p:spPr>
      </p:pic>
    </p:spTree>
    <p:extLst>
      <p:ext uri="{BB962C8B-B14F-4D97-AF65-F5344CB8AC3E}">
        <p14:creationId xmlns:p14="http://schemas.microsoft.com/office/powerpoint/2010/main" val="30278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45.3 Figure 9</a:t>
            </a:r>
            <a:endParaRPr lang="en-IN" dirty="0"/>
          </a:p>
        </p:txBody>
      </p:sp>
      <p:pic>
        <p:nvPicPr>
          <p:cNvPr id="6" name="Content Placeholder 5" descr="A photograph of an area that has been logged">
            <a:extLst>
              <a:ext uri="{FF2B5EF4-FFF2-40B4-BE49-F238E27FC236}">
                <a16:creationId xmlns:a16="http://schemas.microsoft.com/office/drawing/2014/main" id="{209E8897-8190-964A-B401-EB6447E23F27}"/>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871791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E452-BF2B-874E-8C9A-571EF1AEF20B}"/>
              </a:ext>
            </a:extLst>
          </p:cNvPr>
          <p:cNvSpPr>
            <a:spLocks noGrp="1"/>
          </p:cNvSpPr>
          <p:nvPr>
            <p:ph type="title"/>
          </p:nvPr>
        </p:nvSpPr>
        <p:spPr/>
        <p:txBody>
          <a:bodyPr/>
          <a:lstStyle/>
          <a:p>
            <a:r>
              <a:rPr lang="en-US" dirty="0"/>
              <a:t>Lesson 45.3 Figure 10</a:t>
            </a:r>
            <a:endParaRPr lang="en-IN" dirty="0"/>
          </a:p>
        </p:txBody>
      </p:sp>
      <p:pic>
        <p:nvPicPr>
          <p:cNvPr id="6" name="Content Placeholder 5" descr="A graph plots the world population growth from 1000 C E to the present. The curve starts out flat and then becomes increasingly steep. A sharp increase in population occurs around 1900. In 1000 C E, the population was around 265 million. In 2000, it was around 6 billion. Populations of various parts of the world are also plotted, including Africa, Asia, Europe, Latin America, North America, and Oceania. With the exception of Europe, the change in population in each region is similar to the change in world population. In Europe, the population is now stagnant.">
            <a:extLst>
              <a:ext uri="{FF2B5EF4-FFF2-40B4-BE49-F238E27FC236}">
                <a16:creationId xmlns:a16="http://schemas.microsoft.com/office/drawing/2014/main" id="{E5E42F86-AC1A-5944-D8E6-4D045EE6D120}"/>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26404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9D7-108E-A744-5DC2-DABFD4AEE855}"/>
              </a:ext>
            </a:extLst>
          </p:cNvPr>
          <p:cNvSpPr>
            <a:spLocks noGrp="1"/>
          </p:cNvSpPr>
          <p:nvPr>
            <p:ph type="title"/>
          </p:nvPr>
        </p:nvSpPr>
        <p:spPr/>
        <p:txBody>
          <a:bodyPr/>
          <a:lstStyle/>
          <a:p>
            <a:r>
              <a:rPr lang="en-US" dirty="0"/>
              <a:t>Lesson 45.3 Figure 11</a:t>
            </a:r>
            <a:endParaRPr lang="en-IN" dirty="0"/>
          </a:p>
        </p:txBody>
      </p:sp>
      <p:pic>
        <p:nvPicPr>
          <p:cNvPr id="6" name="Content Placeholder 5" descr="A bar graph shows the number of years it has taken to add each billion people to the world population. By 1800, there were about a billion people on Earth. It took 130 years, until 1930, for the number to reach two billion. Thirty years later, in 1960, the number reached three billion, and 15 years after that, in 1975, the number reached four billion. The population reached five billion in 1987, and six billion in 1999, each twelve years apart. In 2012, the world population was nearly seven billion. The population is projected to reach 8 billion in 2028, and 9 billion in 2054, indicating that it will take more years between each increase in billions of people.">
            <a:extLst>
              <a:ext uri="{FF2B5EF4-FFF2-40B4-BE49-F238E27FC236}">
                <a16:creationId xmlns:a16="http://schemas.microsoft.com/office/drawing/2014/main" id="{8BFBFB74-713B-76B8-3BBD-080E31C64781}"/>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4130709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3C20-91B7-DDF7-D8DA-B75D2D01045A}"/>
              </a:ext>
            </a:extLst>
          </p:cNvPr>
          <p:cNvSpPr>
            <a:spLocks noGrp="1"/>
          </p:cNvSpPr>
          <p:nvPr>
            <p:ph type="title"/>
          </p:nvPr>
        </p:nvSpPr>
        <p:spPr/>
        <p:txBody>
          <a:bodyPr/>
          <a:lstStyle/>
          <a:p>
            <a:r>
              <a:rPr lang="en-US" dirty="0"/>
              <a:t>Lesson 45.3 Figure 12</a:t>
            </a:r>
            <a:endParaRPr lang="en-IN" dirty="0"/>
          </a:p>
        </p:txBody>
      </p:sp>
      <p:pic>
        <p:nvPicPr>
          <p:cNvPr id="7" name="Content Placeholder 6" descr="A photograph of rice terraces">
            <a:extLst>
              <a:ext uri="{FF2B5EF4-FFF2-40B4-BE49-F238E27FC236}">
                <a16:creationId xmlns:a16="http://schemas.microsoft.com/office/drawing/2014/main" id="{9E0FA23D-A87A-36E0-F9AD-D6D452A55D10}"/>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01697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CD7A-A910-5471-B95C-1BD0B96A9FC9}"/>
              </a:ext>
            </a:extLst>
          </p:cNvPr>
          <p:cNvSpPr>
            <a:spLocks noGrp="1"/>
          </p:cNvSpPr>
          <p:nvPr>
            <p:ph type="title"/>
          </p:nvPr>
        </p:nvSpPr>
        <p:spPr/>
        <p:txBody>
          <a:bodyPr/>
          <a:lstStyle/>
          <a:p>
            <a:r>
              <a:rPr lang="en-US" dirty="0"/>
              <a:t>Lesson 45.3 Figure 13</a:t>
            </a:r>
            <a:endParaRPr lang="en-IN" dirty="0"/>
          </a:p>
        </p:txBody>
      </p:sp>
      <p:pic>
        <p:nvPicPr>
          <p:cNvPr id="5" name="Content Placeholder 4" descr="For the four different age structure diagrams shown, the base represents birth and the apex occurs around age 70. The age structure diagram for stage 1, rapid growth, is shaped like a deflated triangle that starts out wide at the base and rapidly decreases to a narrow apex, indicating that the number of individuals decreases rapidly with age. The age structure diagram for stage 2, slow growth, is triangular in shape, indicating that the number of individuals decreases steadily with age. The age structure diagram for stage 3, stable growth, is rounded at the top, indicating that the number of individuals per age group decreases gradually at first, then increases for the older portion of the population. The final age structure diagram, stage 4, widens from the base to middle age, and then narrows to a rounded top. The population type indicated by this diagram is not given, as this is part of the On Your Own question.">
            <a:extLst>
              <a:ext uri="{FF2B5EF4-FFF2-40B4-BE49-F238E27FC236}">
                <a16:creationId xmlns:a16="http://schemas.microsoft.com/office/drawing/2014/main" id="{8ABD6438-BB30-2718-8781-48041A0958F0}"/>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304389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EC928-C5DD-4CC1-143F-89215137798F}"/>
              </a:ext>
            </a:extLst>
          </p:cNvPr>
          <p:cNvSpPr>
            <a:spLocks noGrp="1"/>
          </p:cNvSpPr>
          <p:nvPr>
            <p:ph type="title"/>
          </p:nvPr>
        </p:nvSpPr>
        <p:spPr/>
        <p:txBody>
          <a:bodyPr/>
          <a:lstStyle/>
          <a:p>
            <a:r>
              <a:rPr lang="en-US" dirty="0"/>
              <a:t>Lesson 45.3 Figure 14</a:t>
            </a:r>
            <a:endParaRPr lang="en-IN" dirty="0"/>
          </a:p>
        </p:txBody>
      </p:sp>
      <p:pic>
        <p:nvPicPr>
          <p:cNvPr id="5" name="Content Placeholder 4" descr="The population growth and density is shown on a world map. Eastern Europe, Northern Asia, Greenland and South Africa are experiencing a low population growth and density. The United States, Canada, the southern part of South America, China, Japan, western Europe and Australia are experiencing slightly higher population growth and density. Mexico, the northern part of South America, and parts of Africa, the Middle East and Asia are experiencing even higher population growth and density. Most of Africa and parts of the Middle East and Asia are experiencing much higher population growth and density. Some parts of Africa are experiencing the highest population growth and density.">
            <a:extLst>
              <a:ext uri="{FF2B5EF4-FFF2-40B4-BE49-F238E27FC236}">
                <a16:creationId xmlns:a16="http://schemas.microsoft.com/office/drawing/2014/main" id="{332C8EA2-A8CC-40F5-2243-B032D7C85719}"/>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6129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45.1 Figure 2</a:t>
            </a:r>
            <a:endParaRPr lang="en-IN" dirty="0"/>
          </a:p>
        </p:txBody>
      </p:sp>
      <p:pic>
        <p:nvPicPr>
          <p:cNvPr id="7" name="Content Placeholder 6" descr="The graph plots log density in kilometers squared versus log body mass in grams. The values are inversely proportional, so that density decreases linearly with increasing body mass. The species included are quoll, bandicoot, wombat, rat-kangaroo, potoroo, possom species, tree kangaroo, wallaby, kangaroo, bear cuscus, and glider species.">
            <a:extLst>
              <a:ext uri="{FF2B5EF4-FFF2-40B4-BE49-F238E27FC236}">
                <a16:creationId xmlns:a16="http://schemas.microsoft.com/office/drawing/2014/main" id="{8289C1F0-8ACA-E931-FC18-3153AC95B0DD}"/>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8E5D-D8BF-CE67-4449-8192769E3E03}"/>
              </a:ext>
            </a:extLst>
          </p:cNvPr>
          <p:cNvSpPr>
            <a:spLocks noGrp="1"/>
          </p:cNvSpPr>
          <p:nvPr>
            <p:ph type="title"/>
          </p:nvPr>
        </p:nvSpPr>
        <p:spPr/>
        <p:txBody>
          <a:bodyPr/>
          <a:lstStyle/>
          <a:p>
            <a:r>
              <a:rPr lang="en-US" dirty="0"/>
              <a:t>Lesson 45.4 On Your Own Figure 1</a:t>
            </a:r>
            <a:endParaRPr lang="en-IN" dirty="0"/>
          </a:p>
        </p:txBody>
      </p:sp>
      <p:pic>
        <p:nvPicPr>
          <p:cNvPr id="5" name="Content Placeholder 4" descr="A photograph of a barren landscape with a single green plant growing through the rocks">
            <a:extLst>
              <a:ext uri="{FF2B5EF4-FFF2-40B4-BE49-F238E27FC236}">
                <a16:creationId xmlns:a16="http://schemas.microsoft.com/office/drawing/2014/main" id="{58559AC0-C7DA-4943-E950-7D1FDF5956E4}"/>
              </a:ext>
            </a:extLst>
          </p:cNvPr>
          <p:cNvPicPr>
            <a:picLocks noGrp="1" noChangeAspect="1"/>
          </p:cNvPicPr>
          <p:nvPr>
            <p:ph idx="1"/>
          </p:nvPr>
        </p:nvPicPr>
        <p:blipFill>
          <a:blip r:embed="rId2"/>
          <a:srcRect l="10185" r="10185"/>
          <a:stretch/>
        </p:blipFill>
        <p:spPr>
          <a:xfrm>
            <a:off x="1143000" y="1280160"/>
            <a:ext cx="6553200" cy="4572000"/>
          </a:xfrm>
        </p:spPr>
      </p:pic>
    </p:spTree>
    <p:extLst>
      <p:ext uri="{BB962C8B-B14F-4D97-AF65-F5344CB8AC3E}">
        <p14:creationId xmlns:p14="http://schemas.microsoft.com/office/powerpoint/2010/main" val="1701868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45.4 Figure 1</a:t>
            </a:r>
            <a:endParaRPr lang="en-IN" dirty="0"/>
          </a:p>
        </p:txBody>
      </p:sp>
      <p:pic>
        <p:nvPicPr>
          <p:cNvPr id="6" name="Content Placeholder 5" descr="Two photographs: one of a snowshoe hare and one of a lynx. The graph plots number of animals, either hare or lynx, in thousands versus time in years. The number of hares fluctuates between 10,000 at the low points and 75,000 to 150,000 at the high points. There are typically fewer lynxes than hares, but the trend in number of lynxes follows the number of hares, meaning that more hares trends to more lynxes as well.">
            <a:extLst>
              <a:ext uri="{FF2B5EF4-FFF2-40B4-BE49-F238E27FC236}">
                <a16:creationId xmlns:a16="http://schemas.microsoft.com/office/drawing/2014/main" id="{8B3229EC-9E56-3010-33AF-A92835879527}"/>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19592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45.4 Figure 2</a:t>
            </a:r>
            <a:endParaRPr lang="en-IN" dirty="0"/>
          </a:p>
        </p:txBody>
      </p:sp>
      <p:pic>
        <p:nvPicPr>
          <p:cNvPr id="6" name="Content Placeholder 5" descr="Image (a) shows the thorns on a honey locust tree. Image (b) shows a red-eared slider. Image (c) shows a foxglove. Image (d) shows a North American millipede.">
            <a:extLst>
              <a:ext uri="{FF2B5EF4-FFF2-40B4-BE49-F238E27FC236}">
                <a16:creationId xmlns:a16="http://schemas.microsoft.com/office/drawing/2014/main" id="{2FDFD0C4-FE2E-6461-3E06-52D95BC7DEB1}"/>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4060862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45.4 Figure 3</a:t>
            </a:r>
            <a:endParaRPr lang="en-IN" dirty="0"/>
          </a:p>
        </p:txBody>
      </p:sp>
      <p:pic>
        <p:nvPicPr>
          <p:cNvPr id="6" name="Content Placeholder 5" descr="Two images: (a) shows a walking stick; (b) shows a chameleon.">
            <a:extLst>
              <a:ext uri="{FF2B5EF4-FFF2-40B4-BE49-F238E27FC236}">
                <a16:creationId xmlns:a16="http://schemas.microsoft.com/office/drawing/2014/main" id="{F49B7523-07DA-88E3-648E-9D4CC0D44328}"/>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2614776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45.4 Figure 4</a:t>
            </a:r>
            <a:endParaRPr lang="en-IN" dirty="0"/>
          </a:p>
        </p:txBody>
      </p:sp>
      <p:pic>
        <p:nvPicPr>
          <p:cNvPr id="6" name="Content Placeholder 5" descr="Two images: (a) shows a poison dart frog; (b) shows a striped skunk.">
            <a:extLst>
              <a:ext uri="{FF2B5EF4-FFF2-40B4-BE49-F238E27FC236}">
                <a16:creationId xmlns:a16="http://schemas.microsoft.com/office/drawing/2014/main" id="{DA241F06-588A-0E7E-1F59-F73493DA4D23}"/>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132167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45.4 Figure 5</a:t>
            </a:r>
            <a:endParaRPr lang="en-IN" dirty="0"/>
          </a:p>
        </p:txBody>
      </p:sp>
      <p:pic>
        <p:nvPicPr>
          <p:cNvPr id="6" name="Content Placeholder 5" descr="Two images: (a) shows a bumblebee; (b) shows a robber fly that looks very similar.">
            <a:extLst>
              <a:ext uri="{FF2B5EF4-FFF2-40B4-BE49-F238E27FC236}">
                <a16:creationId xmlns:a16="http://schemas.microsoft.com/office/drawing/2014/main" id="{29D99D60-CD70-D4E4-D771-BFD6A7A743C9}"/>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3414571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45.4 Figure 6</a:t>
            </a:r>
            <a:endParaRPr lang="en-IN" dirty="0"/>
          </a:p>
        </p:txBody>
      </p:sp>
      <p:pic>
        <p:nvPicPr>
          <p:cNvPr id="6" name="Content Placeholder 5" descr="Drawings of different butterflies that all have similar coloring">
            <a:extLst>
              <a:ext uri="{FF2B5EF4-FFF2-40B4-BE49-F238E27FC236}">
                <a16:creationId xmlns:a16="http://schemas.microsoft.com/office/drawing/2014/main" id="{951A058E-2566-00B6-869F-B49E581BB063}"/>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3790142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45.4 Figure 7</a:t>
            </a:r>
            <a:endParaRPr lang="en-IN" dirty="0"/>
          </a:p>
        </p:txBody>
      </p:sp>
      <p:pic>
        <p:nvPicPr>
          <p:cNvPr id="7" name="Content Placeholder 6" descr="Graphs a, b, and c all plot number of cells versus time in days. In Graph (a), P. aurelia is grown alone. In graph (b), P. caudatum is grown alone. In graph (c), both species are grown together. When grown apart, the two species both exhibit logistic growth and grow to a relatively high cell density. When the two species are grown together, P. aurelia shows logistic growth to nearly the same cell density as it exhibited when grown alone, but P. caudatum hardly grows at all, and eventually, its population drops to zero.">
            <a:extLst>
              <a:ext uri="{FF2B5EF4-FFF2-40B4-BE49-F238E27FC236}">
                <a16:creationId xmlns:a16="http://schemas.microsoft.com/office/drawing/2014/main" id="{F597F57D-54F6-608C-87F1-0CF48663F12A}"/>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1028117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45.4 Figure 8</a:t>
            </a:r>
            <a:endParaRPr lang="en-IN" dirty="0"/>
          </a:p>
        </p:txBody>
      </p:sp>
      <p:pic>
        <p:nvPicPr>
          <p:cNvPr id="6" name="Content Placeholder 5" descr="A photograph of a bird making a nest in a tree">
            <a:extLst>
              <a:ext uri="{FF2B5EF4-FFF2-40B4-BE49-F238E27FC236}">
                <a16:creationId xmlns:a16="http://schemas.microsoft.com/office/drawing/2014/main" id="{3C7339D4-9F51-4681-7E52-2F9E275A860E}"/>
              </a:ext>
            </a:extLst>
          </p:cNvPr>
          <p:cNvPicPr>
            <a:picLocks noGrp="1" noChangeAspect="1"/>
          </p:cNvPicPr>
          <p:nvPr>
            <p:ph idx="1"/>
          </p:nvPr>
        </p:nvPicPr>
        <p:blipFill>
          <a:blip r:embed="rId2"/>
          <a:srcRect l="9259" r="10185"/>
          <a:stretch/>
        </p:blipFill>
        <p:spPr>
          <a:xfrm>
            <a:off x="1219200" y="1280160"/>
            <a:ext cx="6629400" cy="4572000"/>
          </a:xfrm>
        </p:spPr>
      </p:pic>
    </p:spTree>
    <p:extLst>
      <p:ext uri="{BB962C8B-B14F-4D97-AF65-F5344CB8AC3E}">
        <p14:creationId xmlns:p14="http://schemas.microsoft.com/office/powerpoint/2010/main" val="211446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45.4 Figure 9</a:t>
            </a:r>
            <a:endParaRPr lang="en-IN" dirty="0"/>
          </a:p>
        </p:txBody>
      </p:sp>
      <p:pic>
        <p:nvPicPr>
          <p:cNvPr id="6" name="Content Placeholder 5" descr="Two images: (a) shows termites; (b) shows lichen growing on a branch.">
            <a:extLst>
              <a:ext uri="{FF2B5EF4-FFF2-40B4-BE49-F238E27FC236}">
                <a16:creationId xmlns:a16="http://schemas.microsoft.com/office/drawing/2014/main" id="{AD954BA6-B901-3B38-0D33-50554E4D77E4}"/>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09078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45.1 Figure 3</a:t>
            </a:r>
            <a:endParaRPr lang="en-IN" dirty="0"/>
          </a:p>
        </p:txBody>
      </p:sp>
      <p:pic>
        <p:nvPicPr>
          <p:cNvPr id="6" name="Content Placeholder 5" descr="A photograph of a scientist using a quadrat">
            <a:extLst>
              <a:ext uri="{FF2B5EF4-FFF2-40B4-BE49-F238E27FC236}">
                <a16:creationId xmlns:a16="http://schemas.microsoft.com/office/drawing/2014/main" id="{5CBEFE99-E9C4-C138-2AF6-578395A816E8}"/>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45AB-8AF1-5DAC-EDAB-37C56AE96BDB}"/>
              </a:ext>
            </a:extLst>
          </p:cNvPr>
          <p:cNvSpPr>
            <a:spLocks noGrp="1"/>
          </p:cNvSpPr>
          <p:nvPr>
            <p:ph type="title"/>
          </p:nvPr>
        </p:nvSpPr>
        <p:spPr/>
        <p:txBody>
          <a:bodyPr/>
          <a:lstStyle/>
          <a:p>
            <a:r>
              <a:rPr lang="en-US" dirty="0"/>
              <a:t>Lesson 45.4 Figure 10</a:t>
            </a:r>
            <a:endParaRPr lang="en-IN" dirty="0"/>
          </a:p>
        </p:txBody>
      </p:sp>
      <p:pic>
        <p:nvPicPr>
          <p:cNvPr id="5" name="Content Placeholder 4" descr="The life cycle of a tapeworm begins when eggs or tapeworm segments in the feces are ingested by pigs or humans. The embryos hatch, penetrate the intestinal wall, and circulate to the musculature in both pigs and humans. Humans may acquire a tapeworm infection by ingesting raw or undercooked meat. Infection may results in cysts in the musculature, or in tapeworms in the intestine. Tapeworms attach themselves to the intestine via a hook-like structure called the scolex. Tapeworm segments and eggs are excreted in the feces, completing the cycle. There's also an image of a very long tapeworm.">
            <a:extLst>
              <a:ext uri="{FF2B5EF4-FFF2-40B4-BE49-F238E27FC236}">
                <a16:creationId xmlns:a16="http://schemas.microsoft.com/office/drawing/2014/main" id="{2542928F-727B-93CE-58CE-B0F089914B00}"/>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059365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0B29-EB3A-5C8B-8A53-8D63C0047DD9}"/>
              </a:ext>
            </a:extLst>
          </p:cNvPr>
          <p:cNvSpPr>
            <a:spLocks noGrp="1"/>
          </p:cNvSpPr>
          <p:nvPr>
            <p:ph type="title"/>
          </p:nvPr>
        </p:nvSpPr>
        <p:spPr/>
        <p:txBody>
          <a:bodyPr/>
          <a:lstStyle/>
          <a:p>
            <a:r>
              <a:rPr lang="en-US" dirty="0"/>
              <a:t>Lesson 45.4 Figure 11</a:t>
            </a:r>
            <a:endParaRPr lang="en-IN" dirty="0"/>
          </a:p>
        </p:txBody>
      </p:sp>
      <p:pic>
        <p:nvPicPr>
          <p:cNvPr id="7" name="Content Placeholder 6" descr="A photograph of a coral reef with many kinds of fish swimming around it">
            <a:extLst>
              <a:ext uri="{FF2B5EF4-FFF2-40B4-BE49-F238E27FC236}">
                <a16:creationId xmlns:a16="http://schemas.microsoft.com/office/drawing/2014/main" id="{1FA3E734-4F47-C395-3892-82B21DB96DAC}"/>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216896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7911-E497-9AAB-74F3-7F6A0D3FD0CD}"/>
              </a:ext>
            </a:extLst>
          </p:cNvPr>
          <p:cNvSpPr>
            <a:spLocks noGrp="1"/>
          </p:cNvSpPr>
          <p:nvPr>
            <p:ph type="title"/>
          </p:nvPr>
        </p:nvSpPr>
        <p:spPr/>
        <p:txBody>
          <a:bodyPr/>
          <a:lstStyle/>
          <a:p>
            <a:r>
              <a:rPr lang="en-US" dirty="0"/>
              <a:t>Lesson 45.4 Figure 12</a:t>
            </a:r>
            <a:endParaRPr lang="en-IN" dirty="0"/>
          </a:p>
        </p:txBody>
      </p:sp>
      <p:pic>
        <p:nvPicPr>
          <p:cNvPr id="5" name="Content Placeholder 4" descr="The map shows &quot;spatial distribution of amphibian species richness across the globe. Grid values represent the sum of all amphibians species found at a given gride cell.&quot; The map is divided into grids. The eastern United States, northern South America, southern Africa, and east Asia have the highest concentration. Areas closest to the poles and central Asia and northern Africa have the lowest. ">
            <a:extLst>
              <a:ext uri="{FF2B5EF4-FFF2-40B4-BE49-F238E27FC236}">
                <a16:creationId xmlns:a16="http://schemas.microsoft.com/office/drawing/2014/main" id="{0858EE50-1111-18E2-D9CE-3150310AF4E2}"/>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37823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1D47-DE65-ADE2-88CC-DB2D99790839}"/>
              </a:ext>
            </a:extLst>
          </p:cNvPr>
          <p:cNvSpPr>
            <a:spLocks noGrp="1"/>
          </p:cNvSpPr>
          <p:nvPr>
            <p:ph type="title"/>
          </p:nvPr>
        </p:nvSpPr>
        <p:spPr/>
        <p:txBody>
          <a:bodyPr/>
          <a:lstStyle/>
          <a:p>
            <a:r>
              <a:rPr lang="en-US" dirty="0"/>
              <a:t>Lesson 45.4 Figure 13</a:t>
            </a:r>
            <a:endParaRPr lang="en-IN" dirty="0"/>
          </a:p>
        </p:txBody>
      </p:sp>
      <p:pic>
        <p:nvPicPr>
          <p:cNvPr id="7" name="Content Placeholder 6" descr="A photograph of a large sea star">
            <a:extLst>
              <a:ext uri="{FF2B5EF4-FFF2-40B4-BE49-F238E27FC236}">
                <a16:creationId xmlns:a16="http://schemas.microsoft.com/office/drawing/2014/main" id="{916122D1-551B-4600-C7DF-FD61064DD94E}"/>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853243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FA0B-E1E6-031A-10ED-48DF9FB3C3B7}"/>
              </a:ext>
            </a:extLst>
          </p:cNvPr>
          <p:cNvSpPr>
            <a:spLocks noGrp="1"/>
          </p:cNvSpPr>
          <p:nvPr>
            <p:ph type="title"/>
          </p:nvPr>
        </p:nvSpPr>
        <p:spPr/>
        <p:txBody>
          <a:bodyPr/>
          <a:lstStyle/>
          <a:p>
            <a:r>
              <a:rPr lang="en-US" dirty="0"/>
              <a:t>Lesson 45.4 Figure 14</a:t>
            </a:r>
            <a:endParaRPr lang="en-IN" dirty="0"/>
          </a:p>
        </p:txBody>
      </p:sp>
      <p:pic>
        <p:nvPicPr>
          <p:cNvPr id="7" name="Content Placeholder 6" descr="Six images of invasive species">
            <a:extLst>
              <a:ext uri="{FF2B5EF4-FFF2-40B4-BE49-F238E27FC236}">
                <a16:creationId xmlns:a16="http://schemas.microsoft.com/office/drawing/2014/main" id="{65FD9651-6B45-41CC-BF65-DF053ED5B270}"/>
              </a:ext>
            </a:extLst>
          </p:cNvPr>
          <p:cNvPicPr>
            <a:picLocks noGrp="1" noChangeAspect="1"/>
          </p:cNvPicPr>
          <p:nvPr>
            <p:ph idx="1"/>
          </p:nvPr>
        </p:nvPicPr>
        <p:blipFill>
          <a:blip r:embed="rId2"/>
          <a:srcRect l="2777" r="2777"/>
          <a:stretch/>
        </p:blipFill>
        <p:spPr>
          <a:xfrm>
            <a:off x="685800" y="1280160"/>
            <a:ext cx="7772400" cy="4572000"/>
          </a:xfrm>
        </p:spPr>
      </p:pic>
    </p:spTree>
    <p:extLst>
      <p:ext uri="{BB962C8B-B14F-4D97-AF65-F5344CB8AC3E}">
        <p14:creationId xmlns:p14="http://schemas.microsoft.com/office/powerpoint/2010/main" val="3464973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44AD-8606-4F1F-010D-9CA91D1C19B1}"/>
              </a:ext>
            </a:extLst>
          </p:cNvPr>
          <p:cNvSpPr>
            <a:spLocks noGrp="1"/>
          </p:cNvSpPr>
          <p:nvPr>
            <p:ph type="title"/>
          </p:nvPr>
        </p:nvSpPr>
        <p:spPr/>
        <p:txBody>
          <a:bodyPr/>
          <a:lstStyle/>
          <a:p>
            <a:r>
              <a:rPr lang="en-US" dirty="0"/>
              <a:t>Lesson 45.4 Figure 15</a:t>
            </a:r>
            <a:endParaRPr lang="en-IN" dirty="0"/>
          </a:p>
        </p:txBody>
      </p:sp>
      <p:pic>
        <p:nvPicPr>
          <p:cNvPr id="7" name="Content Placeholder 6" descr="A photograph of a succulent growing out of cooled lava rocks">
            <a:extLst>
              <a:ext uri="{FF2B5EF4-FFF2-40B4-BE49-F238E27FC236}">
                <a16:creationId xmlns:a16="http://schemas.microsoft.com/office/drawing/2014/main" id="{982B92C5-D468-F1C9-6D07-0CB6CDEF7F96}"/>
              </a:ext>
            </a:extLst>
          </p:cNvPr>
          <p:cNvPicPr>
            <a:picLocks noGrp="1" noChangeAspect="1"/>
          </p:cNvPicPr>
          <p:nvPr>
            <p:ph idx="1"/>
          </p:nvPr>
        </p:nvPicPr>
        <p:blipFill>
          <a:blip r:embed="rId2"/>
          <a:srcRect l="10185" r="9259"/>
          <a:stretch/>
        </p:blipFill>
        <p:spPr>
          <a:xfrm>
            <a:off x="1295400" y="1280160"/>
            <a:ext cx="6629400" cy="4572000"/>
          </a:xfrm>
        </p:spPr>
      </p:pic>
    </p:spTree>
    <p:extLst>
      <p:ext uri="{BB962C8B-B14F-4D97-AF65-F5344CB8AC3E}">
        <p14:creationId xmlns:p14="http://schemas.microsoft.com/office/powerpoint/2010/main" val="3500460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4AF5-BDDA-A49C-788D-CA485287A556}"/>
              </a:ext>
            </a:extLst>
          </p:cNvPr>
          <p:cNvSpPr>
            <a:spLocks noGrp="1"/>
          </p:cNvSpPr>
          <p:nvPr>
            <p:ph type="title"/>
          </p:nvPr>
        </p:nvSpPr>
        <p:spPr/>
        <p:txBody>
          <a:bodyPr/>
          <a:lstStyle/>
          <a:p>
            <a:r>
              <a:rPr lang="en-US" dirty="0"/>
              <a:t>Lesson 45.4 Figure 16</a:t>
            </a:r>
            <a:endParaRPr lang="en-IN" dirty="0"/>
          </a:p>
        </p:txBody>
      </p:sp>
      <p:pic>
        <p:nvPicPr>
          <p:cNvPr id="5" name="Content Placeholder 4" descr="The three illustrations show secondary succession of an oak and hickory forest. The first illustration shows a plot of land covered with pioneer species, including grasses and perennials. The second illustration shows the same plot of land later covered with intermediate species, including shrubs, pines, oak, and hickory. The third illustration shows the plot of land covered with a climax community of mature oak and hickory. This community remains stable until the next disturbance.">
            <a:extLst>
              <a:ext uri="{FF2B5EF4-FFF2-40B4-BE49-F238E27FC236}">
                <a16:creationId xmlns:a16="http://schemas.microsoft.com/office/drawing/2014/main" id="{6B446959-270B-4BDB-AC25-5600F5522176}"/>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584870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077F-29CE-0F1C-3ECA-A7DD27CF9B04}"/>
              </a:ext>
            </a:extLst>
          </p:cNvPr>
          <p:cNvSpPr>
            <a:spLocks noGrp="1"/>
          </p:cNvSpPr>
          <p:nvPr>
            <p:ph type="title"/>
          </p:nvPr>
        </p:nvSpPr>
        <p:spPr/>
        <p:txBody>
          <a:bodyPr/>
          <a:lstStyle/>
          <a:p>
            <a:r>
              <a:rPr lang="en-US" dirty="0"/>
              <a:t>Lesson 45.5 Figure 1</a:t>
            </a:r>
            <a:endParaRPr lang="en-IN" dirty="0"/>
          </a:p>
        </p:txBody>
      </p:sp>
      <p:pic>
        <p:nvPicPr>
          <p:cNvPr id="6" name="Content Placeholder 5" descr="A photograph of a squirrel climbing a tree">
            <a:extLst>
              <a:ext uri="{FF2B5EF4-FFF2-40B4-BE49-F238E27FC236}">
                <a16:creationId xmlns:a16="http://schemas.microsoft.com/office/drawing/2014/main" id="{1924E828-F6F0-A27F-F966-3F159137DBD0}"/>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208242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5368-4327-C580-5F02-12E1B5594C96}"/>
              </a:ext>
            </a:extLst>
          </p:cNvPr>
          <p:cNvSpPr>
            <a:spLocks noGrp="1"/>
          </p:cNvSpPr>
          <p:nvPr>
            <p:ph type="title"/>
          </p:nvPr>
        </p:nvSpPr>
        <p:spPr/>
        <p:txBody>
          <a:bodyPr/>
          <a:lstStyle/>
          <a:p>
            <a:r>
              <a:rPr lang="en-US" dirty="0"/>
              <a:t>Lesson 45.5 Figure 2</a:t>
            </a:r>
            <a:endParaRPr lang="en-IN" dirty="0"/>
          </a:p>
        </p:txBody>
      </p:sp>
      <p:pic>
        <p:nvPicPr>
          <p:cNvPr id="6" name="Content Placeholder 5" descr="A drawing of a stickleback fish with red coloring on its bottom jaw is shown. The fishing lure underneath is diamond shaped with a white top and red bottom.">
            <a:extLst>
              <a:ext uri="{FF2B5EF4-FFF2-40B4-BE49-F238E27FC236}">
                <a16:creationId xmlns:a16="http://schemas.microsoft.com/office/drawing/2014/main" id="{1926AE32-B0D4-1230-EC9F-0EE8D43BB7F3}"/>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2400028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6B1F-8916-33A9-706B-E54A4BB0C2DD}"/>
              </a:ext>
            </a:extLst>
          </p:cNvPr>
          <p:cNvSpPr>
            <a:spLocks noGrp="1"/>
          </p:cNvSpPr>
          <p:nvPr>
            <p:ph type="title"/>
          </p:nvPr>
        </p:nvSpPr>
        <p:spPr/>
        <p:txBody>
          <a:bodyPr/>
          <a:lstStyle/>
          <a:p>
            <a:r>
              <a:rPr lang="en-US" dirty="0"/>
              <a:t>Lesson 45.5 Figure 3</a:t>
            </a:r>
            <a:endParaRPr lang="en-IN" dirty="0"/>
          </a:p>
        </p:txBody>
      </p:sp>
      <p:pic>
        <p:nvPicPr>
          <p:cNvPr id="6" name="Content Placeholder 5" descr="A photograph of a herd of wildebeests">
            <a:extLst>
              <a:ext uri="{FF2B5EF4-FFF2-40B4-BE49-F238E27FC236}">
                <a16:creationId xmlns:a16="http://schemas.microsoft.com/office/drawing/2014/main" id="{82ACA073-7A9A-CD10-5F1B-E855DECC8028}"/>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2572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45.1 Figure 4</a:t>
            </a:r>
            <a:endParaRPr lang="en-IN" dirty="0"/>
          </a:p>
        </p:txBody>
      </p:sp>
      <p:pic>
        <p:nvPicPr>
          <p:cNvPr id="6" name="Content Placeholder 5" descr="Two images: (a) shows a bighorn sheep with a tag on it; (b) shows a condor with numbers on the wings.">
            <a:extLst>
              <a:ext uri="{FF2B5EF4-FFF2-40B4-BE49-F238E27FC236}">
                <a16:creationId xmlns:a16="http://schemas.microsoft.com/office/drawing/2014/main" id="{6551A3C9-DF6F-9FA1-2C75-183460AB2AAC}"/>
              </a:ext>
            </a:extLst>
          </p:cNvPr>
          <p:cNvPicPr>
            <a:picLocks noGrp="1" noChangeAspect="1"/>
          </p:cNvPicPr>
          <p:nvPr>
            <p:ph idx="1"/>
          </p:nvPr>
        </p:nvPicPr>
        <p:blipFill>
          <a:blip r:embed="rId2"/>
          <a:srcRect b="33000"/>
          <a:stretch/>
        </p:blipFill>
        <p:spPr>
          <a:xfrm>
            <a:off x="457200" y="1280160"/>
            <a:ext cx="8229600" cy="3063240"/>
          </a:xfrm>
        </p:spPr>
      </p:pic>
    </p:spTree>
    <p:extLst>
      <p:ext uri="{BB962C8B-B14F-4D97-AF65-F5344CB8AC3E}">
        <p14:creationId xmlns:p14="http://schemas.microsoft.com/office/powerpoint/2010/main" val="2694697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28F6-870A-BB59-0134-1329770813EC}"/>
              </a:ext>
            </a:extLst>
          </p:cNvPr>
          <p:cNvSpPr>
            <a:spLocks noGrp="1"/>
          </p:cNvSpPr>
          <p:nvPr>
            <p:ph type="title"/>
          </p:nvPr>
        </p:nvSpPr>
        <p:spPr/>
        <p:txBody>
          <a:bodyPr/>
          <a:lstStyle/>
          <a:p>
            <a:r>
              <a:rPr lang="en-US" dirty="0"/>
              <a:t>Lesson 45.5 Figure 4</a:t>
            </a:r>
            <a:endParaRPr lang="en-IN" dirty="0"/>
          </a:p>
        </p:txBody>
      </p:sp>
      <p:pic>
        <p:nvPicPr>
          <p:cNvPr id="6" name="Content Placeholder 5" descr="A photograph of a stork drinking water">
            <a:extLst>
              <a:ext uri="{FF2B5EF4-FFF2-40B4-BE49-F238E27FC236}">
                <a16:creationId xmlns:a16="http://schemas.microsoft.com/office/drawing/2014/main" id="{463196AA-3C85-5A6F-71FA-D1384A5BC08F}"/>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3315359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6817-B2AF-C5C4-775E-DD0AC689FEFB}"/>
              </a:ext>
            </a:extLst>
          </p:cNvPr>
          <p:cNvSpPr>
            <a:spLocks noGrp="1"/>
          </p:cNvSpPr>
          <p:nvPr>
            <p:ph type="title"/>
          </p:nvPr>
        </p:nvSpPr>
        <p:spPr/>
        <p:txBody>
          <a:bodyPr/>
          <a:lstStyle/>
          <a:p>
            <a:r>
              <a:rPr lang="en-US" dirty="0"/>
              <a:t>Lesson 45.5 Figure 5</a:t>
            </a:r>
            <a:endParaRPr lang="en-IN" dirty="0"/>
          </a:p>
        </p:txBody>
      </p:sp>
      <p:pic>
        <p:nvPicPr>
          <p:cNvPr id="6" name="Content Placeholder 5" descr="A photograph of a male peacock showing its full plumage">
            <a:extLst>
              <a:ext uri="{FF2B5EF4-FFF2-40B4-BE49-F238E27FC236}">
                <a16:creationId xmlns:a16="http://schemas.microsoft.com/office/drawing/2014/main" id="{ADFFB50A-BE32-FB13-6A9B-48C2FF048583}"/>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2273994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220B-D372-604C-B501-3E0EE4FBA7DA}"/>
              </a:ext>
            </a:extLst>
          </p:cNvPr>
          <p:cNvSpPr>
            <a:spLocks noGrp="1"/>
          </p:cNvSpPr>
          <p:nvPr>
            <p:ph type="title"/>
          </p:nvPr>
        </p:nvSpPr>
        <p:spPr/>
        <p:txBody>
          <a:bodyPr/>
          <a:lstStyle/>
          <a:p>
            <a:r>
              <a:rPr lang="en-US" dirty="0"/>
              <a:t>Lesson 45.5 Figure 6</a:t>
            </a:r>
            <a:endParaRPr lang="en-IN" dirty="0"/>
          </a:p>
        </p:txBody>
      </p:sp>
      <p:pic>
        <p:nvPicPr>
          <p:cNvPr id="13" name="Content Placeholder 12" descr="A photograph of emperor penguins">
            <a:extLst>
              <a:ext uri="{FF2B5EF4-FFF2-40B4-BE49-F238E27FC236}">
                <a16:creationId xmlns:a16="http://schemas.microsoft.com/office/drawing/2014/main" id="{7EE0AE86-BED6-B5C7-E38B-91A1476A5792}"/>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2844793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1246-1763-C5AC-55FE-A2B052E0277C}"/>
              </a:ext>
            </a:extLst>
          </p:cNvPr>
          <p:cNvSpPr>
            <a:spLocks noGrp="1"/>
          </p:cNvSpPr>
          <p:nvPr>
            <p:ph type="title"/>
          </p:nvPr>
        </p:nvSpPr>
        <p:spPr/>
        <p:txBody>
          <a:bodyPr/>
          <a:lstStyle/>
          <a:p>
            <a:r>
              <a:rPr lang="en-US" dirty="0"/>
              <a:t>Lesson 45.5 Figure 7</a:t>
            </a:r>
            <a:endParaRPr lang="en-IN" dirty="0"/>
          </a:p>
        </p:txBody>
      </p:sp>
      <p:pic>
        <p:nvPicPr>
          <p:cNvPr id="6" name="Content Placeholder 5" descr="Two images: (a) shows a seahorse; (b) shows a pipefish.">
            <a:extLst>
              <a:ext uri="{FF2B5EF4-FFF2-40B4-BE49-F238E27FC236}">
                <a16:creationId xmlns:a16="http://schemas.microsoft.com/office/drawing/2014/main" id="{602EAEAA-C26A-AF3C-6CAE-E570F73969F1}"/>
              </a:ext>
            </a:extLst>
          </p:cNvPr>
          <p:cNvPicPr>
            <a:picLocks noGrp="1" noChangeAspect="1"/>
          </p:cNvPicPr>
          <p:nvPr>
            <p:ph idx="1"/>
          </p:nvPr>
        </p:nvPicPr>
        <p:blipFill>
          <a:blip r:embed="rId2"/>
          <a:srcRect l="3704" r="4630"/>
          <a:stretch/>
        </p:blipFill>
        <p:spPr>
          <a:xfrm>
            <a:off x="762000" y="1280160"/>
            <a:ext cx="7543800" cy="4572000"/>
          </a:xfrm>
        </p:spPr>
      </p:pic>
    </p:spTree>
    <p:extLst>
      <p:ext uri="{BB962C8B-B14F-4D97-AF65-F5344CB8AC3E}">
        <p14:creationId xmlns:p14="http://schemas.microsoft.com/office/powerpoint/2010/main" val="242353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F6A8-6912-A449-9C16-D58D89B28FFC}"/>
              </a:ext>
            </a:extLst>
          </p:cNvPr>
          <p:cNvSpPr>
            <a:spLocks noGrp="1"/>
          </p:cNvSpPr>
          <p:nvPr>
            <p:ph type="title"/>
          </p:nvPr>
        </p:nvSpPr>
        <p:spPr/>
        <p:txBody>
          <a:bodyPr/>
          <a:lstStyle/>
          <a:p>
            <a:r>
              <a:rPr lang="en-US" dirty="0"/>
              <a:t>Lesson 45.5 Figure 8</a:t>
            </a:r>
            <a:endParaRPr lang="en-IN" dirty="0"/>
          </a:p>
        </p:txBody>
      </p:sp>
      <p:pic>
        <p:nvPicPr>
          <p:cNvPr id="6" name="Content Placeholder 5" descr="A photograph of a prairie dog yelling">
            <a:extLst>
              <a:ext uri="{FF2B5EF4-FFF2-40B4-BE49-F238E27FC236}">
                <a16:creationId xmlns:a16="http://schemas.microsoft.com/office/drawing/2014/main" id="{2C1865E8-C081-1060-D100-F01466025E8F}"/>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254449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1088-F3F3-7FA4-A8B0-AC6EA4E9CB71}"/>
              </a:ext>
            </a:extLst>
          </p:cNvPr>
          <p:cNvSpPr>
            <a:spLocks noGrp="1"/>
          </p:cNvSpPr>
          <p:nvPr>
            <p:ph type="title"/>
          </p:nvPr>
        </p:nvSpPr>
        <p:spPr/>
        <p:txBody>
          <a:bodyPr/>
          <a:lstStyle/>
          <a:p>
            <a:r>
              <a:rPr lang="en-US" dirty="0"/>
              <a:t>Lesson 45.5 Figure 9</a:t>
            </a:r>
            <a:endParaRPr lang="en-IN" dirty="0"/>
          </a:p>
        </p:txBody>
      </p:sp>
      <p:pic>
        <p:nvPicPr>
          <p:cNvPr id="7" name="Content Placeholder 6" descr="A photograph of ducklings swimming after their mother">
            <a:extLst>
              <a:ext uri="{FF2B5EF4-FFF2-40B4-BE49-F238E27FC236}">
                <a16:creationId xmlns:a16="http://schemas.microsoft.com/office/drawing/2014/main" id="{73A692BA-FD91-12C3-2BD3-133B96B58F39}"/>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40047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A01D-4AED-ECFE-9057-F23A8EA991DC}"/>
              </a:ext>
            </a:extLst>
          </p:cNvPr>
          <p:cNvSpPr>
            <a:spLocks noGrp="1"/>
          </p:cNvSpPr>
          <p:nvPr>
            <p:ph type="title"/>
          </p:nvPr>
        </p:nvSpPr>
        <p:spPr/>
        <p:txBody>
          <a:bodyPr/>
          <a:lstStyle/>
          <a:p>
            <a:r>
              <a:rPr lang="en-US" dirty="0"/>
              <a:t>Lesson 45.5 Figure 10</a:t>
            </a:r>
            <a:endParaRPr lang="en-IN" dirty="0"/>
          </a:p>
        </p:txBody>
      </p:sp>
      <p:pic>
        <p:nvPicPr>
          <p:cNvPr id="5" name="Content Placeholder 4" descr="The first part shows a dog salivating (an unconditioned response) to a steak (an unconditioned stimulus). The second part shows the dog having no response to a bell ringing (a neutral stimulus). The third parts shows the dog salivating (an unconditioned response) to the food being presented (an unconditioned stimulus) in conjunction with the bell ringing (a neutral stimulus). The last part shows the dog salivating (a conditioned response) to a bell ringing (a conditioned stimulus).">
            <a:extLst>
              <a:ext uri="{FF2B5EF4-FFF2-40B4-BE49-F238E27FC236}">
                <a16:creationId xmlns:a16="http://schemas.microsoft.com/office/drawing/2014/main" id="{D4D22C8B-A3EF-11EB-79FC-A2FEDEF437E0}"/>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103003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721C-8493-E115-633D-D173740FCC00}"/>
              </a:ext>
            </a:extLst>
          </p:cNvPr>
          <p:cNvSpPr>
            <a:spLocks noGrp="1"/>
          </p:cNvSpPr>
          <p:nvPr>
            <p:ph type="title"/>
          </p:nvPr>
        </p:nvSpPr>
        <p:spPr/>
        <p:txBody>
          <a:bodyPr/>
          <a:lstStyle/>
          <a:p>
            <a:r>
              <a:rPr lang="en-US" dirty="0"/>
              <a:t>Lesson 45.5 Figure 11</a:t>
            </a:r>
            <a:endParaRPr lang="en-IN" dirty="0"/>
          </a:p>
        </p:txBody>
      </p:sp>
      <p:pic>
        <p:nvPicPr>
          <p:cNvPr id="7" name="Content Placeholder 6" descr="A photograph showing a trainer feeding dolphins">
            <a:extLst>
              <a:ext uri="{FF2B5EF4-FFF2-40B4-BE49-F238E27FC236}">
                <a16:creationId xmlns:a16="http://schemas.microsoft.com/office/drawing/2014/main" id="{E8EF34E9-89A1-FAF7-7F76-13918F3CD292}"/>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681809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CF13-1917-DAA9-7755-1A099E3716A9}"/>
              </a:ext>
            </a:extLst>
          </p:cNvPr>
          <p:cNvSpPr>
            <a:spLocks noGrp="1"/>
          </p:cNvSpPr>
          <p:nvPr>
            <p:ph type="title"/>
          </p:nvPr>
        </p:nvSpPr>
        <p:spPr/>
        <p:txBody>
          <a:bodyPr/>
          <a:lstStyle/>
          <a:p>
            <a:r>
              <a:rPr lang="en-US" dirty="0"/>
              <a:t>Lesson 45.5 Figure 12</a:t>
            </a:r>
            <a:endParaRPr lang="en-IN" dirty="0"/>
          </a:p>
        </p:txBody>
      </p:sp>
      <p:pic>
        <p:nvPicPr>
          <p:cNvPr id="5" name="Content Placeholder 4" descr="A photograph of a monkey standing on top of a stack of boxes to reach a banana">
            <a:extLst>
              <a:ext uri="{FF2B5EF4-FFF2-40B4-BE49-F238E27FC236}">
                <a16:creationId xmlns:a16="http://schemas.microsoft.com/office/drawing/2014/main" id="{E9863FEA-775A-0216-4604-A616210A6CA0}"/>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2364087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44E5-EB38-3462-A01D-D32608D6B95A}"/>
              </a:ext>
            </a:extLst>
          </p:cNvPr>
          <p:cNvSpPr>
            <a:spLocks noGrp="1"/>
          </p:cNvSpPr>
          <p:nvPr>
            <p:ph type="title"/>
          </p:nvPr>
        </p:nvSpPr>
        <p:spPr/>
        <p:txBody>
          <a:bodyPr/>
          <a:lstStyle/>
          <a:p>
            <a:r>
              <a:rPr lang="en-US" dirty="0"/>
              <a:t>Lesson 45.5 Figure 13</a:t>
            </a:r>
            <a:endParaRPr lang="en-IN" dirty="0"/>
          </a:p>
        </p:txBody>
      </p:sp>
      <p:pic>
        <p:nvPicPr>
          <p:cNvPr id="5" name="Content Placeholder 4" descr="A diagram shows a rat maze that has several turns and dead ends. Next to this maze is a graph showing the average error of the rats navigating the maze plotted versus the day of the experiment. Rats that are rewarded at the end of each run learn the maze quickly, and the number of errors they make in navigating the maze rapidly drops from six on day one to one on day eleven. Rats that are not rewarded on the first three days but are rewarded after day three learn the maze slowly at first, but quickly after the reward is present. Rats that are not rewarded on the first six days but are rewarded after day six gradually reduce the number of errors over the first three days, but rapidly reduce their errors after an award is present.">
            <a:extLst>
              <a:ext uri="{FF2B5EF4-FFF2-40B4-BE49-F238E27FC236}">
                <a16:creationId xmlns:a16="http://schemas.microsoft.com/office/drawing/2014/main" id="{432402C9-4035-5BF2-ADFF-C6E7CA4EAF9C}"/>
              </a:ext>
            </a:extLst>
          </p:cNvPr>
          <p:cNvPicPr>
            <a:picLocks noGrp="1" noChangeAspect="1"/>
          </p:cNvPicPr>
          <p:nvPr>
            <p:ph idx="1"/>
          </p:nvPr>
        </p:nvPicPr>
        <p:blipFill>
          <a:blip r:embed="rId2"/>
          <a:srcRect l="10185" r="11111"/>
          <a:stretch/>
        </p:blipFill>
        <p:spPr>
          <a:xfrm>
            <a:off x="1295400" y="1280160"/>
            <a:ext cx="6477000" cy="4572000"/>
          </a:xfrm>
        </p:spPr>
      </p:pic>
    </p:spTree>
    <p:extLst>
      <p:ext uri="{BB962C8B-B14F-4D97-AF65-F5344CB8AC3E}">
        <p14:creationId xmlns:p14="http://schemas.microsoft.com/office/powerpoint/2010/main" val="328565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45.1 Figure 5</a:t>
            </a:r>
            <a:endParaRPr lang="en-IN" dirty="0"/>
          </a:p>
        </p:txBody>
      </p:sp>
      <p:pic>
        <p:nvPicPr>
          <p:cNvPr id="6" name="Content Placeholder 5" descr="The first image shows uniform distribution with each individual spaced evenly apart, like penguins. The second image shows random distribution with each individual spaced out randomly, like dandelions. The third image shows clumped distribution with each individual huddled closely together in a group, like elephants.">
            <a:extLst>
              <a:ext uri="{FF2B5EF4-FFF2-40B4-BE49-F238E27FC236}">
                <a16:creationId xmlns:a16="http://schemas.microsoft.com/office/drawing/2014/main" id="{D5A7E027-AFAD-6278-5119-BDC0D1412ED7}"/>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1420596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EBC2-68E7-BDD6-A1E0-93A4877E241D}"/>
              </a:ext>
            </a:extLst>
          </p:cNvPr>
          <p:cNvSpPr>
            <a:spLocks noGrp="1"/>
          </p:cNvSpPr>
          <p:nvPr>
            <p:ph type="title"/>
          </p:nvPr>
        </p:nvSpPr>
        <p:spPr/>
        <p:txBody>
          <a:bodyPr/>
          <a:lstStyle/>
          <a:p>
            <a:r>
              <a:rPr lang="en-US" dirty="0"/>
              <a:t>Lesson 45.1 Figure 6</a:t>
            </a:r>
            <a:endParaRPr lang="en-IN" dirty="0"/>
          </a:p>
        </p:txBody>
      </p:sp>
      <p:pic>
        <p:nvPicPr>
          <p:cNvPr id="5" name="Content Placeholder 4" descr="The map shows the highest life expectancy to be in more developed countries, like the United States, Canada, Europe, Japan, and Australia. Next highest life expectancy is Russia, China, India, the Middle East, and Middle and South America. The lowest life expectancy is mostly in some areas of the Middle East and Africa though there are some countries in northern Africa that are a bit higher.">
            <a:extLst>
              <a:ext uri="{FF2B5EF4-FFF2-40B4-BE49-F238E27FC236}">
                <a16:creationId xmlns:a16="http://schemas.microsoft.com/office/drawing/2014/main" id="{1E3B5EC9-6453-8CB6-FA32-A10E83EA2446}"/>
              </a:ext>
            </a:extLst>
          </p:cNvPr>
          <p:cNvPicPr>
            <a:picLocks noGrp="1" noChangeAspect="1"/>
          </p:cNvPicPr>
          <p:nvPr>
            <p:ph idx="1"/>
          </p:nvPr>
        </p:nvPicPr>
        <p:blipFill>
          <a:blip r:embed="rId2"/>
          <a:srcRect l="4629"/>
          <a:stretch/>
        </p:blipFill>
        <p:spPr>
          <a:xfrm>
            <a:off x="838200" y="1280160"/>
            <a:ext cx="7848600" cy="4572000"/>
          </a:xfrm>
        </p:spPr>
      </p:pic>
    </p:spTree>
    <p:extLst>
      <p:ext uri="{BB962C8B-B14F-4D97-AF65-F5344CB8AC3E}">
        <p14:creationId xmlns:p14="http://schemas.microsoft.com/office/powerpoint/2010/main" val="74537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1093-743E-7045-B752-41A160B7B677}"/>
              </a:ext>
            </a:extLst>
          </p:cNvPr>
          <p:cNvSpPr>
            <a:spLocks noGrp="1"/>
          </p:cNvSpPr>
          <p:nvPr>
            <p:ph type="title"/>
          </p:nvPr>
        </p:nvSpPr>
        <p:spPr/>
        <p:txBody>
          <a:bodyPr/>
          <a:lstStyle/>
          <a:p>
            <a:r>
              <a:rPr lang="en-US" dirty="0"/>
              <a:t>Lesson 45.1 Figure 7</a:t>
            </a:r>
            <a:endParaRPr lang="en-IN" dirty="0"/>
          </a:p>
        </p:txBody>
      </p:sp>
      <p:pic>
        <p:nvPicPr>
          <p:cNvPr id="5" name="Content Placeholder 4" descr="The graph plots the log of number of individuals surviving versus time. Three curves are shown, representing Type one, Type two, and Type three survivorship patterns. Birds exhibit a Type II survivorship curve, which decreases linearly with time. Humans show a Type one survivorship curve, which starts with a gentle slope that becomes increasingly steep with time. Trees show a Type three survivorship pattern, which starts with a steep slope that becomes less steep with time.">
            <a:extLst>
              <a:ext uri="{FF2B5EF4-FFF2-40B4-BE49-F238E27FC236}">
                <a16:creationId xmlns:a16="http://schemas.microsoft.com/office/drawing/2014/main" id="{A33FB55F-7633-45E3-47CF-81BDA80749DF}"/>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140349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45.2 Figure 1</a:t>
            </a:r>
            <a:endParaRPr lang="en-IN" dirty="0"/>
          </a:p>
        </p:txBody>
      </p:sp>
      <p:pic>
        <p:nvPicPr>
          <p:cNvPr id="6" name="Content Placeholder 5" descr="A photograph shows a bear eating a fish.">
            <a:extLst>
              <a:ext uri="{FF2B5EF4-FFF2-40B4-BE49-F238E27FC236}">
                <a16:creationId xmlns:a16="http://schemas.microsoft.com/office/drawing/2014/main" id="{D685A3E5-148E-D32A-0CF6-8A9504F812B6}"/>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9570402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2352</TotalTime>
  <Words>246</Words>
  <Application>Microsoft Office PowerPoint</Application>
  <PresentationFormat>On-screen Show (4:3)</PresentationFormat>
  <Paragraphs>61</Paragraphs>
  <Slides>60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Calibri</vt:lpstr>
      <vt:lpstr>Arial</vt:lpstr>
      <vt:lpstr>Office Theme</vt:lpstr>
      <vt:lpstr>Chapter 45</vt:lpstr>
      <vt:lpstr>Lesson 45.1 Figure 1</vt:lpstr>
      <vt:lpstr>Lesson 45.1 Figure 2</vt:lpstr>
      <vt:lpstr>Lesson 45.1 Figure 3</vt:lpstr>
      <vt:lpstr>Lesson 45.1 Figure 4</vt:lpstr>
      <vt:lpstr>Lesson 45.1 Figure 5</vt:lpstr>
      <vt:lpstr>Lesson 45.1 Figure 6</vt:lpstr>
      <vt:lpstr>Lesson 45.1 Figure 7</vt:lpstr>
      <vt:lpstr>Lesson 45.2 Figure 1</vt:lpstr>
      <vt:lpstr>Lesson 45.2 Figure 2</vt:lpstr>
      <vt:lpstr>Lesson 45.2 Figure 3</vt:lpstr>
      <vt:lpstr>Lesson 45.2 Figure 4</vt:lpstr>
      <vt:lpstr>Lesson 45.2 Figure 5</vt:lpstr>
      <vt:lpstr>Lesson 45.2 Figure 6</vt:lpstr>
      <vt:lpstr>Lesson 45.2 Figure 7</vt:lpstr>
      <vt:lpstr>Lesson 45.3 Figure 1</vt:lpstr>
      <vt:lpstr>Lesson 45.3 Figure 2</vt:lpstr>
      <vt:lpstr>Lesson 45.3 Figure 3</vt:lpstr>
      <vt:lpstr>Lesson 45.3 Figure 4</vt:lpstr>
      <vt:lpstr>Lesson 45.3 Figure 5</vt:lpstr>
      <vt:lpstr>Lesson 45.3 Figure 6</vt:lpstr>
      <vt:lpstr>Lesson 45.3 Figure 7</vt:lpstr>
      <vt:lpstr>Lesson 45.3 Figure 8</vt:lpstr>
      <vt:lpstr>Lesson 45.3 Figure 9</vt:lpstr>
      <vt:lpstr>Lesson 45.3 Figure 10</vt:lpstr>
      <vt:lpstr>Lesson 45.3 Figure 11</vt:lpstr>
      <vt:lpstr>Lesson 45.3 Figure 12</vt:lpstr>
      <vt:lpstr>Lesson 45.3 Figure 13</vt:lpstr>
      <vt:lpstr>Lesson 45.3 Figure 14</vt:lpstr>
      <vt:lpstr>Lesson 45.4 On Your Own Figure 1</vt:lpstr>
      <vt:lpstr>Lesson 45.4 Figure 1</vt:lpstr>
      <vt:lpstr>Lesson 45.4 Figure 2</vt:lpstr>
      <vt:lpstr>Lesson 45.4 Figure 3</vt:lpstr>
      <vt:lpstr>Lesson 45.4 Figure 4</vt:lpstr>
      <vt:lpstr>Lesson 45.4 Figure 5</vt:lpstr>
      <vt:lpstr>Lesson 45.4 Figure 6</vt:lpstr>
      <vt:lpstr>Lesson 45.4 Figure 7</vt:lpstr>
      <vt:lpstr>Lesson 45.4 Figure 8</vt:lpstr>
      <vt:lpstr>Lesson 45.4 Figure 9</vt:lpstr>
      <vt:lpstr>Lesson 45.4 Figure 10</vt:lpstr>
      <vt:lpstr>Lesson 45.4 Figure 11</vt:lpstr>
      <vt:lpstr>Lesson 45.4 Figure 12</vt:lpstr>
      <vt:lpstr>Lesson 45.4 Figure 13</vt:lpstr>
      <vt:lpstr>Lesson 45.4 Figure 14</vt:lpstr>
      <vt:lpstr>Lesson 45.4 Figure 15</vt:lpstr>
      <vt:lpstr>Lesson 45.4 Figure 16</vt:lpstr>
      <vt:lpstr>Lesson 45.5 Figure 1</vt:lpstr>
      <vt:lpstr>Lesson 45.5 Figure 2</vt:lpstr>
      <vt:lpstr>Lesson 45.5 Figure 3</vt:lpstr>
      <vt:lpstr>Lesson 45.5 Figure 4</vt:lpstr>
      <vt:lpstr>Lesson 45.5 Figure 5</vt:lpstr>
      <vt:lpstr>Lesson 45.5 Figure 6</vt:lpstr>
      <vt:lpstr>Lesson 45.5 Figure 7</vt:lpstr>
      <vt:lpstr>Lesson 45.5 Figure 8</vt:lpstr>
      <vt:lpstr>Lesson 45.5 Figure 9</vt:lpstr>
      <vt:lpstr>Lesson 45.5 Figure 10</vt:lpstr>
      <vt:lpstr>Lesson 45.5 Figure 11</vt:lpstr>
      <vt:lpstr>Lesson 45.5 Figure 12</vt:lpstr>
      <vt:lpstr>Lesson 45.5 Figure 13</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208</cp:revision>
  <dcterms:created xsi:type="dcterms:W3CDTF">2013-04-26T14:43:13Z</dcterms:created>
  <dcterms:modified xsi:type="dcterms:W3CDTF">2024-10-18T01:50:06Z</dcterms:modified>
</cp:coreProperties>
</file>