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1"/>
  </p:notesMasterIdLst>
  <p:handoutMasterIdLst>
    <p:handoutMasterId r:id="rId32"/>
  </p:handoutMasterIdLst>
  <p:sldIdLst>
    <p:sldId id="272" r:id="rId2"/>
    <p:sldId id="267" r:id="rId3"/>
    <p:sldId id="273" r:id="rId4"/>
    <p:sldId id="274" r:id="rId5"/>
    <p:sldId id="275" r:id="rId6"/>
    <p:sldId id="276" r:id="rId7"/>
    <p:sldId id="412" r:id="rId8"/>
    <p:sldId id="413" r:id="rId9"/>
    <p:sldId id="419" r:id="rId10"/>
    <p:sldId id="417" r:id="rId11"/>
    <p:sldId id="418" r:id="rId12"/>
    <p:sldId id="349" r:id="rId13"/>
    <p:sldId id="283" r:id="rId14"/>
    <p:sldId id="284" r:id="rId15"/>
    <p:sldId id="350" r:id="rId16"/>
    <p:sldId id="351" r:id="rId17"/>
    <p:sldId id="352" r:id="rId18"/>
    <p:sldId id="353" r:id="rId19"/>
    <p:sldId id="354" r:id="rId20"/>
    <p:sldId id="377" r:id="rId21"/>
    <p:sldId id="378" r:id="rId22"/>
    <p:sldId id="379" r:id="rId23"/>
    <p:sldId id="392" r:id="rId24"/>
    <p:sldId id="393" r:id="rId25"/>
    <p:sldId id="394" r:id="rId26"/>
    <p:sldId id="402" r:id="rId27"/>
    <p:sldId id="403" r:id="rId28"/>
    <p:sldId id="414" r:id="rId29"/>
    <p:sldId id="26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46</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Ecosystems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F5B78-F3F9-2848-7CC3-71FD06DBD5CE}"/>
              </a:ext>
            </a:extLst>
          </p:cNvPr>
          <p:cNvSpPr>
            <a:spLocks noGrp="1"/>
          </p:cNvSpPr>
          <p:nvPr>
            <p:ph type="title"/>
          </p:nvPr>
        </p:nvSpPr>
        <p:spPr/>
        <p:txBody>
          <a:bodyPr/>
          <a:lstStyle/>
          <a:p>
            <a:r>
              <a:rPr lang="en-US" dirty="0"/>
              <a:t>Lesson 46.1 Figure 8</a:t>
            </a:r>
            <a:endParaRPr lang="en-IN" dirty="0"/>
          </a:p>
        </p:txBody>
      </p:sp>
      <p:pic>
        <p:nvPicPr>
          <p:cNvPr id="7" name="Content Placeholder 6" descr="A photograph of a three-spined stickleback">
            <a:extLst>
              <a:ext uri="{FF2B5EF4-FFF2-40B4-BE49-F238E27FC236}">
                <a16:creationId xmlns:a16="http://schemas.microsoft.com/office/drawing/2014/main" id="{A67CA646-BD4D-EDD2-91DC-C01195C2418F}"/>
              </a:ext>
            </a:extLst>
          </p:cNvPr>
          <p:cNvPicPr>
            <a:picLocks noGrp="1" noChangeAspect="1"/>
          </p:cNvPicPr>
          <p:nvPr>
            <p:ph idx="1"/>
          </p:nvPr>
        </p:nvPicPr>
        <p:blipFill>
          <a:blip r:embed="rId2"/>
          <a:srcRect l="11111" r="10185"/>
          <a:stretch/>
        </p:blipFill>
        <p:spPr>
          <a:xfrm>
            <a:off x="1371600" y="1280160"/>
            <a:ext cx="6477000" cy="4572000"/>
          </a:xfrm>
        </p:spPr>
      </p:pic>
    </p:spTree>
    <p:extLst>
      <p:ext uri="{BB962C8B-B14F-4D97-AF65-F5344CB8AC3E}">
        <p14:creationId xmlns:p14="http://schemas.microsoft.com/office/powerpoint/2010/main" val="2703711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6CC3-773C-4F02-1319-865EB33D12FB}"/>
              </a:ext>
            </a:extLst>
          </p:cNvPr>
          <p:cNvSpPr>
            <a:spLocks noGrp="1"/>
          </p:cNvSpPr>
          <p:nvPr>
            <p:ph type="title"/>
          </p:nvPr>
        </p:nvSpPr>
        <p:spPr/>
        <p:txBody>
          <a:bodyPr/>
          <a:lstStyle/>
          <a:p>
            <a:r>
              <a:rPr lang="en-US" dirty="0"/>
              <a:t>Lesson 46.1 Figure 9</a:t>
            </a:r>
            <a:endParaRPr lang="en-IN" dirty="0"/>
          </a:p>
        </p:txBody>
      </p:sp>
      <p:pic>
        <p:nvPicPr>
          <p:cNvPr id="5" name="Content Placeholder 4" descr="The flow chart shows that the ecosystem absorbs 1,700,00 calories per meter squared per year of sunlight. Primary producers have a gross productivity of 20,810 calories per meter squared per year. 13,187 calories per meter squared per year is lost to respiration and heat, so the net productivity of primary producers is 7,623 calories per meter squared per year. 4,250 calories per meter squared per year is passed on to decomposers, and the remaining 3,373 calories per meter squared per year is passed on to primary consumers. Thus, the gross productivity of primary consumers is 3,373 calories per meter squared per year. 2,270 calories per meter squared per year is lost to heat and respiration, resulting in a net productivity for primary consumers of 1,103 calories per meter squared per year. 720 calories per meter squared per year is lost to decomposers, and 383 calories per meter squared per year becomes the gross productivity of secondary consumers. 272 calories per meter squared per year is lost to heat and respiration, so the net productivity for secondary consumers is 111 calories per meter squared per year. 90 calories per meter squared per year is lost to decomposers, and the remaining 21 calories per meter squared per year becomes the gross productivity of tertiary consumers. Sixteen calories per meter squared per year is lost to respiration and heat, so the net productivity of tertiary consumers is 5 calories per meter squared per year. All this energy is lost to decomposers. In total, decomposers use 5,065 calories per meter squared per year of energy, and 20,810 calories per meter squared per year is lost to respiration and heat.">
            <a:extLst>
              <a:ext uri="{FF2B5EF4-FFF2-40B4-BE49-F238E27FC236}">
                <a16:creationId xmlns:a16="http://schemas.microsoft.com/office/drawing/2014/main" id="{F77D2E5F-6836-979A-807F-20BE03FEE665}"/>
              </a:ext>
            </a:extLst>
          </p:cNvPr>
          <p:cNvPicPr>
            <a:picLocks noGrp="1" noChangeAspect="1"/>
          </p:cNvPicPr>
          <p:nvPr>
            <p:ph idx="1"/>
          </p:nvPr>
        </p:nvPicPr>
        <p:blipFill>
          <a:blip r:embed="rId2"/>
          <a:srcRect l="36111" r="36111"/>
          <a:stretch/>
        </p:blipFill>
        <p:spPr>
          <a:xfrm>
            <a:off x="3429000" y="1280160"/>
            <a:ext cx="2286000" cy="4572000"/>
          </a:xfrm>
        </p:spPr>
      </p:pic>
    </p:spTree>
    <p:extLst>
      <p:ext uri="{BB962C8B-B14F-4D97-AF65-F5344CB8AC3E}">
        <p14:creationId xmlns:p14="http://schemas.microsoft.com/office/powerpoint/2010/main" val="4180426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46.2 Figure 1</a:t>
            </a:r>
            <a:endParaRPr lang="en-IN" dirty="0"/>
          </a:p>
        </p:txBody>
      </p:sp>
      <p:pic>
        <p:nvPicPr>
          <p:cNvPr id="6" name="Content Placeholder 5" descr="The flow chart starts with &quot;obtain carbon elsewhere?&quot; If the answer is yes, the question is &quot;energy from light?&quot; if the answer is yes, it is a photoheterotroph. If the answer is no, the next question is &quot;energy from inorganic oxidation?&quot; if the answer is yes, it is a chemoheterotroph. If the answer is no, it is a heterotroph. Going back to the beginning of the flow chart, we start back with &quot;obtain carbon elsewhere?&quot; If the answer is no, the next question is &quot;energy from light?&quot; If the answer is yes, it is a photoautotroph. If the answer is no, the next question is &quot;energy from inorganic oxidation?&quot; If the answer is yes, it is a chemoautotroph. If the answer is no, it is an autotroph.">
            <a:extLst>
              <a:ext uri="{FF2B5EF4-FFF2-40B4-BE49-F238E27FC236}">
                <a16:creationId xmlns:a16="http://schemas.microsoft.com/office/drawing/2014/main" id="{A8117669-4CC8-B9BD-1A7C-86FE1A01EEDC}"/>
              </a:ext>
            </a:extLst>
          </p:cNvPr>
          <p:cNvPicPr>
            <a:picLocks noGrp="1" noChangeAspect="1"/>
          </p:cNvPicPr>
          <p:nvPr>
            <p:ph idx="1"/>
          </p:nvPr>
        </p:nvPicPr>
        <p:blipFill>
          <a:blip r:embed="rId2"/>
          <a:srcRect l="13888" r="13890"/>
          <a:stretch/>
        </p:blipFill>
        <p:spPr>
          <a:xfrm>
            <a:off x="1600200" y="1280160"/>
            <a:ext cx="5943600" cy="4572000"/>
          </a:xfrm>
        </p:spPr>
      </p:pic>
    </p:spTree>
    <p:extLst>
      <p:ext uri="{BB962C8B-B14F-4D97-AF65-F5344CB8AC3E}">
        <p14:creationId xmlns:p14="http://schemas.microsoft.com/office/powerpoint/2010/main" val="1957040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46.2 Figure 2</a:t>
            </a:r>
            <a:endParaRPr lang="en-IN" dirty="0"/>
          </a:p>
        </p:txBody>
      </p:sp>
      <p:pic>
        <p:nvPicPr>
          <p:cNvPr id="7" name="Content Placeholder 6" descr="A photograph of some swimming shrimp, lobsters, and vent mussels">
            <a:extLst>
              <a:ext uri="{FF2B5EF4-FFF2-40B4-BE49-F238E27FC236}">
                <a16:creationId xmlns:a16="http://schemas.microsoft.com/office/drawing/2014/main" id="{1FB955CB-5F81-FB78-AA5D-2A7A8819A08E}"/>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51860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46.2 Figure 3</a:t>
            </a:r>
            <a:endParaRPr lang="en-IN" dirty="0"/>
          </a:p>
        </p:txBody>
      </p:sp>
      <p:pic>
        <p:nvPicPr>
          <p:cNvPr id="6" name="Content Placeholder 5" descr="Image (a) is a flow chart. The flow chart shows that the ecosystem absorbs 1,700,00 calories per meter squared per year of sunlight. Primary producers have a gross productivity of 20,810 calories per meter squared per year. 13,187 calories per meter squared per year is lost to respiration and heat, so the net productivity of primary producers is 7,623 calories per meter squared per year. 4,250 calories per meter squared per year is passed on to decomposers, and the remaining 3,373 calories per meter squared per year is passed on to primary consumers. Thus, the gross productivity of primary consumers is 3,373 calories per meter squared per year. 2,270 calories per meter squared per year is lost to heat and respiration, resulting in a net productivity for primary consumers of 1,103 calories per meter squared per year. 720 calories per meter squared per year is lost to decomposers, and 383 calories per meter squared per year becomes the gross productivity of secondary consumers. 272 calories per meter squared per year is lost to heat and respiration, so the net productivity for secondary consumers is 111 calories per meter squared per year. 90 calories per meter squared per year is lost to decomposers, and the remaining 21 calories per meter squared per year becomes the gross productivity of tertiary consumers. Sixteen calories per meter squared per year is lost to respiration and heat, so the net productivity of tertiary consumers is 5 calories per meter squared per year. All this energy is lost to decomposers. In total, decomposers use 5,065 calories per meter squared per year of energy, and 20,810 calories per meter squared per year is lost to respiration and heat. Image (b) has Section A, biomass, indicated by dry mass g slash m squared. On the left is a pyramid diagram of dry biomass in grams per meter squared in Silver Springs, Florida. The biomass of plants is 809. The biomass of primary consumers, including herbivorous insects and snails is 37. The biomass of secondary consumer fishes is 11, and the biomass of tertiary consumer fishes is 5. Primary, secondary and tertiary decomposers have a combined biomass of 5.  On the right is a pyramid diagram of dry biomass in grams per meter squared in the English Channel. The biomass is 4 phytoplankton and 21 zooplankto.  Section B, number of individuals per 0.1 hectare. On the left is a pyramid diagram of the number of individuals per 0.1 hectare in a summer grassland. There are 1,500,000 grass plants, 200,000 herbivorous insects, 90,000 predatory insects, and 1 bird  On the right is a pyramid diagram of organisms per 0.1 hectare in a temperate forest. There are 200 trees, 150,000 herbivorous insects, 120,000 predatory insects, and 5 birds. Section C, energy, k cal slash m squared slash year.   In Silver Springs Florida, the energy of plants is 20,810. The energy of primary consumers, including insects and snails, is 3,368. The energy of primary consumer fishes is 383, and the energy of secondary consumer fishes is 21. The energy of decomposers, including fungi and bacteria, is 5,060.">
            <a:extLst>
              <a:ext uri="{FF2B5EF4-FFF2-40B4-BE49-F238E27FC236}">
                <a16:creationId xmlns:a16="http://schemas.microsoft.com/office/drawing/2014/main" id="{FEAD0F17-21A8-9D1A-48FE-BC9F52273DE2}"/>
              </a:ext>
            </a:extLst>
          </p:cNvPr>
          <p:cNvPicPr>
            <a:picLocks noGrp="1" noChangeAspect="1"/>
          </p:cNvPicPr>
          <p:nvPr>
            <p:ph idx="1"/>
          </p:nvPr>
        </p:nvPicPr>
        <p:blipFill>
          <a:blip r:embed="rId2"/>
          <a:srcRect l="32407" r="33333"/>
          <a:stretch/>
        </p:blipFill>
        <p:spPr>
          <a:xfrm>
            <a:off x="3124200" y="1280160"/>
            <a:ext cx="2819400" cy="4572000"/>
          </a:xfrm>
        </p:spPr>
      </p:pic>
    </p:spTree>
    <p:extLst>
      <p:ext uri="{BB962C8B-B14F-4D97-AF65-F5344CB8AC3E}">
        <p14:creationId xmlns:p14="http://schemas.microsoft.com/office/powerpoint/2010/main" val="1336807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46.2 Figure 4</a:t>
            </a:r>
            <a:endParaRPr lang="en-IN" dirty="0"/>
          </a:p>
        </p:txBody>
      </p:sp>
      <p:pic>
        <p:nvPicPr>
          <p:cNvPr id="7" name="Content Placeholder 6" descr="A photograph of a plane spreading DDT">
            <a:extLst>
              <a:ext uri="{FF2B5EF4-FFF2-40B4-BE49-F238E27FC236}">
                <a16:creationId xmlns:a16="http://schemas.microsoft.com/office/drawing/2014/main" id="{FD721CC0-5159-0D5F-6EBD-AECA1D4D83B4}"/>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291021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46.2 Figure 5</a:t>
            </a:r>
            <a:endParaRPr lang="en-IN" dirty="0"/>
          </a:p>
        </p:txBody>
      </p:sp>
      <p:pic>
        <p:nvPicPr>
          <p:cNvPr id="7" name="Content Placeholder 6" descr="The illustration is a graph that plots total P C Bs in micrograms per gram of dry weight versus nitrogen 15 enrichment. It shows that P C Bs become increasingly concentrated at higher trophic levels. The slope of the graph becomes increasingly steep from phytoplankton, the primary consumer, to walleye, the tertiary consumer.">
            <a:extLst>
              <a:ext uri="{FF2B5EF4-FFF2-40B4-BE49-F238E27FC236}">
                <a16:creationId xmlns:a16="http://schemas.microsoft.com/office/drawing/2014/main" id="{A0179398-980C-993A-76C8-C34CA1990BCE}"/>
              </a:ext>
            </a:extLst>
          </p:cNvPr>
          <p:cNvPicPr>
            <a:picLocks noGrp="1" noChangeAspect="1"/>
          </p:cNvPicPr>
          <p:nvPr>
            <p:ph idx="1"/>
          </p:nvPr>
        </p:nvPicPr>
        <p:blipFill>
          <a:blip r:embed="rId2"/>
          <a:srcRect l="22222" r="22222"/>
          <a:stretch/>
        </p:blipFill>
        <p:spPr>
          <a:xfrm>
            <a:off x="2286000" y="1280160"/>
            <a:ext cx="4572000" cy="4572000"/>
          </a:xfrm>
        </p:spPr>
      </p:pic>
    </p:spTree>
    <p:extLst>
      <p:ext uri="{BB962C8B-B14F-4D97-AF65-F5344CB8AC3E}">
        <p14:creationId xmlns:p14="http://schemas.microsoft.com/office/powerpoint/2010/main" val="1850964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46.3 Figure 1</a:t>
            </a:r>
            <a:endParaRPr lang="en-IN" dirty="0"/>
          </a:p>
        </p:txBody>
      </p:sp>
      <p:pic>
        <p:nvPicPr>
          <p:cNvPr id="6" name="Content Placeholder 5" descr="The pie chart shows that 97.5 percent of water on Earth, or 1,365,000,000 kilometers cubed, is salt water. The remaining 2.5 percent, or 35,000,000 kilometers cubed, is fresh water. Of the fresh water, 68.9 percent is frozen in glaciers or permanent snow cover. 30.8 percent is groundwater, which is soil moisture, swamp water, and permafrost. The remaining 0.3 percent is in lakes and rivers.">
            <a:extLst>
              <a:ext uri="{FF2B5EF4-FFF2-40B4-BE49-F238E27FC236}">
                <a16:creationId xmlns:a16="http://schemas.microsoft.com/office/drawing/2014/main" id="{4DA57AE4-A582-1BB3-5FB8-750143A4F111}"/>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4210086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46.3 Figure 2</a:t>
            </a:r>
            <a:endParaRPr lang="en-IN" dirty="0"/>
          </a:p>
        </p:txBody>
      </p:sp>
      <p:pic>
        <p:nvPicPr>
          <p:cNvPr id="6" name="Content Placeholder 5" descr="The residence time for glaciers and permafrost is 1,000 to 10,000 years. The residence time for groundwater is 2 weeks to 10,000 years. The residence time for oceans and seas is 4,000 years. The residence time for lakes and reservoirs is 10 years. The residence time for swamps is 1 to ten years. The residence time for soil moisture is 2 weeks to 1 year. The residence time for rivers is 2 weeks. The atmospheric residence time is 1.5 weeks. The biospheric residence time, or residence time in living organisms, is 1 week.">
            <a:extLst>
              <a:ext uri="{FF2B5EF4-FFF2-40B4-BE49-F238E27FC236}">
                <a16:creationId xmlns:a16="http://schemas.microsoft.com/office/drawing/2014/main" id="{5C64C6FF-1DA0-DFCF-CF30-48732778EE44}"/>
              </a:ext>
            </a:extLst>
          </p:cNvPr>
          <p:cNvPicPr>
            <a:picLocks noGrp="1" noChangeAspect="1"/>
          </p:cNvPicPr>
          <p:nvPr>
            <p:ph idx="1"/>
          </p:nvPr>
        </p:nvPicPr>
        <p:blipFill>
          <a:blip r:embed="rId2"/>
          <a:srcRect l="22222" r="22222"/>
          <a:stretch/>
        </p:blipFill>
        <p:spPr>
          <a:xfrm>
            <a:off x="2286000" y="1280160"/>
            <a:ext cx="4572000" cy="4572000"/>
          </a:xfrm>
        </p:spPr>
      </p:pic>
    </p:spTree>
    <p:extLst>
      <p:ext uri="{BB962C8B-B14F-4D97-AF65-F5344CB8AC3E}">
        <p14:creationId xmlns:p14="http://schemas.microsoft.com/office/powerpoint/2010/main" val="3403857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46.3 Figure 3</a:t>
            </a:r>
            <a:endParaRPr lang="en-IN" dirty="0"/>
          </a:p>
        </p:txBody>
      </p:sp>
      <p:pic>
        <p:nvPicPr>
          <p:cNvPr id="6" name="Content Placeholder 5" descr="Water enters the atmosphere through evaporation, evapotranspiration, sublimation, and volcanic steam. Condensation in the atmosphere turns water vapor into clouds. Water from the atmosphere returns to the Earth via precipitation or desublimation. Some of this water infiltrates the ground to become groundwater. Seepage, freshwater springs, and plant uptake return some of this water to the surface. The remaining water seeps into the oceans. The remaining surface water enters streams and freshwater lakes, where it eventually enters the ocean via surface runoff. Some water also enters the ocean via underwater vents or volcanoes.">
            <a:extLst>
              <a:ext uri="{FF2B5EF4-FFF2-40B4-BE49-F238E27FC236}">
                <a16:creationId xmlns:a16="http://schemas.microsoft.com/office/drawing/2014/main" id="{2F601862-F783-B946-661E-21009F51B768}"/>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1459475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46.1 Figure 1</a:t>
            </a:r>
          </a:p>
        </p:txBody>
      </p:sp>
      <p:pic>
        <p:nvPicPr>
          <p:cNvPr id="6" name="Content Placeholder 5" descr="Two images: one is a photograph of a highway; the other is a photograph of a deer mouse.">
            <a:extLst>
              <a:ext uri="{FF2B5EF4-FFF2-40B4-BE49-F238E27FC236}">
                <a16:creationId xmlns:a16="http://schemas.microsoft.com/office/drawing/2014/main" id="{4978AB87-8922-19C1-7215-215F6C8B0E53}"/>
              </a:ext>
            </a:extLst>
          </p:cNvPr>
          <p:cNvPicPr>
            <a:picLocks noGrp="1" noChangeAspect="1"/>
          </p:cNvPicPr>
          <p:nvPr>
            <p:ph idx="1"/>
          </p:nvPr>
        </p:nvPicPr>
        <p:blipFill>
          <a:blip r:embed="rId2"/>
          <a:srcRect b="28000"/>
          <a:stretch/>
        </p:blipFill>
        <p:spPr>
          <a:xfrm>
            <a:off x="457200" y="1280160"/>
            <a:ext cx="8229600" cy="329184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46.3 Figure 4</a:t>
            </a:r>
            <a:endParaRPr lang="en-IN" dirty="0"/>
          </a:p>
        </p:txBody>
      </p:sp>
      <p:pic>
        <p:nvPicPr>
          <p:cNvPr id="6" name="Content Placeholder 5" descr="Carbon enters the atmosphere as carbon dioxide gas that is released from human emissions, respiration and decomposition, and volcanic emissions. Carbon dioxide is removed from the atmosphere by marine and terrestrial photosynthesis. Carbon from the weathering of rocks becomes soil carbon, which over time can become fossil carbon. Carbon enters the ocean from land via leaching and runoff. Uplifting of ocean sediments can return carbon to land.">
            <a:extLst>
              <a:ext uri="{FF2B5EF4-FFF2-40B4-BE49-F238E27FC236}">
                <a16:creationId xmlns:a16="http://schemas.microsoft.com/office/drawing/2014/main" id="{4B2BA317-4A46-6868-0CB5-610E5DE4A2E4}"/>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3601370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46.3 Figure 5</a:t>
            </a:r>
            <a:endParaRPr lang="en-IN" dirty="0"/>
          </a:p>
        </p:txBody>
      </p:sp>
      <p:pic>
        <p:nvPicPr>
          <p:cNvPr id="6" name="Content Placeholder 5" descr="In step 1, atmospheric carbon dioxide dissolves in water. In step 2 dissolved carbon dioxide, which is written as upper case C upper case O subscript 2 baseline, reacts with water, written as upper case H subscript 2 baseline upper case O, to form carbonic acid, which is upper case H subscript 2 baseline upper case C upper case O subscript 3 baseline. In step 3, carbonic acid dissociates into a proton, shown as upper case H plus sign, and a bicarbonate ion, shown as upper case H upper case C upper case O subscript 3 negative. In step 4, the bicarbonate ion dissociates into another proton and a carbonate ion, shown as upper case C upper case O subscript 3 baseline superscript two negative.">
            <a:extLst>
              <a:ext uri="{FF2B5EF4-FFF2-40B4-BE49-F238E27FC236}">
                <a16:creationId xmlns:a16="http://schemas.microsoft.com/office/drawing/2014/main" id="{4A33F15F-A487-EEA3-B79B-721A9B46DF5E}"/>
              </a:ext>
            </a:extLst>
          </p:cNvPr>
          <p:cNvPicPr>
            <a:picLocks noGrp="1" noChangeAspect="1"/>
          </p:cNvPicPr>
          <p:nvPr>
            <p:ph idx="1"/>
          </p:nvPr>
        </p:nvPicPr>
        <p:blipFill>
          <a:blip r:embed="rId2"/>
          <a:srcRect b="34667"/>
          <a:stretch/>
        </p:blipFill>
        <p:spPr>
          <a:xfrm>
            <a:off x="457200" y="1280160"/>
            <a:ext cx="8229600" cy="2987040"/>
          </a:xfrm>
        </p:spPr>
      </p:pic>
    </p:spTree>
    <p:extLst>
      <p:ext uri="{BB962C8B-B14F-4D97-AF65-F5344CB8AC3E}">
        <p14:creationId xmlns:p14="http://schemas.microsoft.com/office/powerpoint/2010/main" val="3106040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46.3 Figure 6</a:t>
            </a:r>
            <a:endParaRPr lang="en-IN" dirty="0"/>
          </a:p>
        </p:txBody>
      </p:sp>
      <p:pic>
        <p:nvPicPr>
          <p:cNvPr id="7" name="Content Placeholder 6" descr="A photograph of nodules on legume roots">
            <a:extLst>
              <a:ext uri="{FF2B5EF4-FFF2-40B4-BE49-F238E27FC236}">
                <a16:creationId xmlns:a16="http://schemas.microsoft.com/office/drawing/2014/main" id="{D78DD4C3-DEED-D805-661A-49DD27E1B8E8}"/>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671979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DE3E-3E26-9BA5-DC68-96F5595B8039}"/>
              </a:ext>
            </a:extLst>
          </p:cNvPr>
          <p:cNvSpPr>
            <a:spLocks noGrp="1"/>
          </p:cNvSpPr>
          <p:nvPr>
            <p:ph type="title"/>
          </p:nvPr>
        </p:nvSpPr>
        <p:spPr/>
        <p:txBody>
          <a:bodyPr/>
          <a:lstStyle/>
          <a:p>
            <a:r>
              <a:rPr lang="en-US" dirty="0"/>
              <a:t>Lesson 46.3 Figure 7</a:t>
            </a:r>
            <a:endParaRPr lang="en-IN" dirty="0"/>
          </a:p>
        </p:txBody>
      </p:sp>
      <p:pic>
        <p:nvPicPr>
          <p:cNvPr id="6" name="Content Placeholder 5" descr="Nitrogen gas from the atmosphere is fixed into organic nitrogen by nitrogen-fixing bacteria. This organic nitrogen enters terrestrial food webs, and it leaves the food webs as nitrogenous wastes in the soil. Ammonification of this nitrogenous waste by bacteria and fungi in the soil converts the organic nitrogen to ammonium ion, or upper case N upper case H 4 positive. Ammonium is converted to nitrite, or upper case N upper case O 2 negative, then to nitrate, or upper case N upper case O 3 negative by nitrifying bacteria. Denitrifying bacteria convert the nitrate back into nitrogen gas, which re-enters the atmosphere. Nitrogen from runoff and fertilizers enters the ocean, where it enters marine food webs. Some organic nitrogen falls to the ocean floor as sediment. Other organic nitrogen in the ocean is converted to nitrite and nitrate ions, which is then converted to nitrogen gas in a process analogous to the one that occurs on land.">
            <a:extLst>
              <a:ext uri="{FF2B5EF4-FFF2-40B4-BE49-F238E27FC236}">
                <a16:creationId xmlns:a16="http://schemas.microsoft.com/office/drawing/2014/main" id="{6FF01EF2-2BCD-BB29-FF77-35A1C0437A15}"/>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2285259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8FBD-DEEC-AF0F-343F-B075C07CB0A0}"/>
              </a:ext>
            </a:extLst>
          </p:cNvPr>
          <p:cNvSpPr>
            <a:spLocks noGrp="1"/>
          </p:cNvSpPr>
          <p:nvPr>
            <p:ph type="title"/>
          </p:nvPr>
        </p:nvSpPr>
        <p:spPr/>
        <p:txBody>
          <a:bodyPr/>
          <a:lstStyle/>
          <a:p>
            <a:r>
              <a:rPr lang="en-US" dirty="0"/>
              <a:t>Lesson 46.3 Figure 8</a:t>
            </a:r>
            <a:endParaRPr lang="en-IN" dirty="0"/>
          </a:p>
        </p:txBody>
      </p:sp>
      <p:pic>
        <p:nvPicPr>
          <p:cNvPr id="6" name="Content Placeholder 5" descr="Phosphate enters the atmosphere from volcanic aerosols. As this aerosol precipitates to Earth, it enters terrestrial food webs. Some of the phosphate from terrestrial food webs dissolves in streams and lakes, and the remainder enters the soil. Another source of phosphate is fertilizers. Phosphate enters the ocean via leaching and runoff, where it becomes dissolved in ocean water or enters marine food webs. Some phosphate falls to the ocean floor where it becomes sediment. If uplifting occurs, this sediment can return to land.">
            <a:extLst>
              <a:ext uri="{FF2B5EF4-FFF2-40B4-BE49-F238E27FC236}">
                <a16:creationId xmlns:a16="http://schemas.microsoft.com/office/drawing/2014/main" id="{7D06D493-F601-CC44-6D40-91F3FCBF33AD}"/>
              </a:ext>
            </a:extLst>
          </p:cNvPr>
          <p:cNvPicPr>
            <a:picLocks noGrp="1" noChangeAspect="1"/>
          </p:cNvPicPr>
          <p:nvPr>
            <p:ph idx="1"/>
          </p:nvPr>
        </p:nvPicPr>
        <p:blipFill>
          <a:blip r:embed="rId2"/>
          <a:srcRect l="10185" r="11111"/>
          <a:stretch/>
        </p:blipFill>
        <p:spPr>
          <a:xfrm>
            <a:off x="1295400" y="1280160"/>
            <a:ext cx="6477000" cy="4572000"/>
          </a:xfrm>
        </p:spPr>
      </p:pic>
    </p:spTree>
    <p:extLst>
      <p:ext uri="{BB962C8B-B14F-4D97-AF65-F5344CB8AC3E}">
        <p14:creationId xmlns:p14="http://schemas.microsoft.com/office/powerpoint/2010/main" val="302783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5284-E3DC-F728-D841-CF5259DD7EBF}"/>
              </a:ext>
            </a:extLst>
          </p:cNvPr>
          <p:cNvSpPr>
            <a:spLocks noGrp="1"/>
          </p:cNvSpPr>
          <p:nvPr>
            <p:ph type="title"/>
          </p:nvPr>
        </p:nvSpPr>
        <p:spPr/>
        <p:txBody>
          <a:bodyPr/>
          <a:lstStyle/>
          <a:p>
            <a:r>
              <a:rPr lang="en-US" dirty="0"/>
              <a:t>Lesson 46.3 Figure 9</a:t>
            </a:r>
            <a:endParaRPr lang="en-IN" dirty="0"/>
          </a:p>
        </p:txBody>
      </p:sp>
      <p:pic>
        <p:nvPicPr>
          <p:cNvPr id="6" name="Content Placeholder 5" descr="Dead zones are present along the eastern and western shore of the United States, in the North and Mediterranean Seas and off the east coast of Asia.">
            <a:extLst>
              <a:ext uri="{FF2B5EF4-FFF2-40B4-BE49-F238E27FC236}">
                <a16:creationId xmlns:a16="http://schemas.microsoft.com/office/drawing/2014/main" id="{42AB478F-7E23-0550-EE6F-B5577BD1FD37}"/>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1871791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E452-BF2B-874E-8C9A-571EF1AEF20B}"/>
              </a:ext>
            </a:extLst>
          </p:cNvPr>
          <p:cNvSpPr>
            <a:spLocks noGrp="1"/>
          </p:cNvSpPr>
          <p:nvPr>
            <p:ph type="title"/>
          </p:nvPr>
        </p:nvSpPr>
        <p:spPr/>
        <p:txBody>
          <a:bodyPr/>
          <a:lstStyle/>
          <a:p>
            <a:r>
              <a:rPr lang="en-US" dirty="0"/>
              <a:t>Lesson 46.3 Figure 10</a:t>
            </a:r>
            <a:endParaRPr lang="en-IN" dirty="0"/>
          </a:p>
        </p:txBody>
      </p:sp>
      <p:pic>
        <p:nvPicPr>
          <p:cNvPr id="6" name="Content Placeholder 5" descr="First of two images: (a) is a satellite image shows the Chesapeake Bay. Second of two images: (b) is a photo of a man holding a clump of oysters.">
            <a:extLst>
              <a:ext uri="{FF2B5EF4-FFF2-40B4-BE49-F238E27FC236}">
                <a16:creationId xmlns:a16="http://schemas.microsoft.com/office/drawing/2014/main" id="{F36386AF-1B35-5D75-B37C-5702D8097709}"/>
              </a:ext>
            </a:extLst>
          </p:cNvPr>
          <p:cNvPicPr>
            <a:picLocks noGrp="1" noChangeAspect="1"/>
          </p:cNvPicPr>
          <p:nvPr>
            <p:ph idx="1"/>
          </p:nvPr>
        </p:nvPicPr>
        <p:blipFill>
          <a:blip r:embed="rId2"/>
          <a:srcRect l="18518" r="17592"/>
          <a:stretch/>
        </p:blipFill>
        <p:spPr>
          <a:xfrm>
            <a:off x="1981200" y="1280160"/>
            <a:ext cx="5257800" cy="4572000"/>
          </a:xfrm>
        </p:spPr>
      </p:pic>
    </p:spTree>
    <p:extLst>
      <p:ext uri="{BB962C8B-B14F-4D97-AF65-F5344CB8AC3E}">
        <p14:creationId xmlns:p14="http://schemas.microsoft.com/office/powerpoint/2010/main" val="126404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C9D7-108E-A744-5DC2-DABFD4AEE855}"/>
              </a:ext>
            </a:extLst>
          </p:cNvPr>
          <p:cNvSpPr>
            <a:spLocks noGrp="1"/>
          </p:cNvSpPr>
          <p:nvPr>
            <p:ph type="title"/>
          </p:nvPr>
        </p:nvSpPr>
        <p:spPr/>
        <p:txBody>
          <a:bodyPr/>
          <a:lstStyle/>
          <a:p>
            <a:r>
              <a:rPr lang="en-US" dirty="0"/>
              <a:t>Lesson 46.3 Figure 11</a:t>
            </a:r>
            <a:endParaRPr lang="en-IN" dirty="0"/>
          </a:p>
        </p:txBody>
      </p:sp>
      <p:pic>
        <p:nvPicPr>
          <p:cNvPr id="7" name="Content Placeholder 6" descr="Sulfur enters the atmosphere as sulfur dioxide, or upper case S upper case O 2, via human emissions, decomposition of upper case H 2 upper case S, and volcanic eruptions. Precipitation and fallout from the atmosphere return sulfur to the Earth, where it enters terrestrial ecosystems. Sulfur enters the oceans via runoff, where it becomes incorporated in marine ecosystems. Some marine sulfur becomes pyrite, which is trapped in sediment. If upwelling occurs, the pyrite enters the soil and is converted to soil sulfates.">
            <a:extLst>
              <a:ext uri="{FF2B5EF4-FFF2-40B4-BE49-F238E27FC236}">
                <a16:creationId xmlns:a16="http://schemas.microsoft.com/office/drawing/2014/main" id="{21B67041-886D-09E1-A170-2BC9C162C275}"/>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4130709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3C20-91B7-DDF7-D8DA-B75D2D01045A}"/>
              </a:ext>
            </a:extLst>
          </p:cNvPr>
          <p:cNvSpPr>
            <a:spLocks noGrp="1"/>
          </p:cNvSpPr>
          <p:nvPr>
            <p:ph type="title"/>
          </p:nvPr>
        </p:nvSpPr>
        <p:spPr/>
        <p:txBody>
          <a:bodyPr/>
          <a:lstStyle/>
          <a:p>
            <a:r>
              <a:rPr lang="en-US" dirty="0"/>
              <a:t>Lesson 46.3 Figure 12</a:t>
            </a:r>
            <a:endParaRPr lang="en-IN" dirty="0"/>
          </a:p>
        </p:txBody>
      </p:sp>
      <p:pic>
        <p:nvPicPr>
          <p:cNvPr id="6" name="Content Placeholder 5" descr="A photograph of a sulfur vent in Lassen Volcanic National Park">
            <a:extLst>
              <a:ext uri="{FF2B5EF4-FFF2-40B4-BE49-F238E27FC236}">
                <a16:creationId xmlns:a16="http://schemas.microsoft.com/office/drawing/2014/main" id="{A9C58BD0-54D0-38EC-251F-ED2FA38132E2}"/>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3016977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46.1 Figure 2</a:t>
            </a:r>
            <a:endParaRPr lang="en-IN" dirty="0"/>
          </a:p>
        </p:txBody>
      </p:sp>
      <p:pic>
        <p:nvPicPr>
          <p:cNvPr id="19" name="Content Placeholder 18" descr="Two images: (a) is a tidal pool; (b) is a river in the Amazon.">
            <a:extLst>
              <a:ext uri="{FF2B5EF4-FFF2-40B4-BE49-F238E27FC236}">
                <a16:creationId xmlns:a16="http://schemas.microsoft.com/office/drawing/2014/main" id="{52B23422-DAB2-63F2-6662-E0133AE6DAA4}"/>
              </a:ext>
            </a:extLst>
          </p:cNvPr>
          <p:cNvPicPr>
            <a:picLocks noGrp="1" noChangeAspect="1"/>
          </p:cNvPicPr>
          <p:nvPr>
            <p:ph idx="1"/>
          </p:nvPr>
        </p:nvPicPr>
        <p:blipFill>
          <a:blip r:embed="rId2"/>
          <a:srcRect b="9667"/>
          <a:stretch/>
        </p:blipFill>
        <p:spPr>
          <a:xfrm>
            <a:off x="457200" y="1280160"/>
            <a:ext cx="8229600" cy="4130040"/>
          </a:xfrm>
        </p:spPr>
      </p:pic>
    </p:spTree>
    <p:extLst>
      <p:ext uri="{BB962C8B-B14F-4D97-AF65-F5344CB8AC3E}">
        <p14:creationId xmlns:p14="http://schemas.microsoft.com/office/powerpoint/2010/main" val="3352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46.1 Figure 3</a:t>
            </a:r>
            <a:endParaRPr lang="en-IN" dirty="0"/>
          </a:p>
        </p:txBody>
      </p:sp>
      <p:pic>
        <p:nvPicPr>
          <p:cNvPr id="7" name="Content Placeholder 6" descr="Two images: (a) is a desert with cacti; (b) is a desert with rocks.">
            <a:extLst>
              <a:ext uri="{FF2B5EF4-FFF2-40B4-BE49-F238E27FC236}">
                <a16:creationId xmlns:a16="http://schemas.microsoft.com/office/drawing/2014/main" id="{FD907547-D3AB-AE89-145B-79B99835F04F}"/>
              </a:ext>
            </a:extLst>
          </p:cNvPr>
          <p:cNvPicPr>
            <a:picLocks noGrp="1" noChangeAspect="1"/>
          </p:cNvPicPr>
          <p:nvPr>
            <p:ph idx="1"/>
          </p:nvPr>
        </p:nvPicPr>
        <p:blipFill>
          <a:blip r:embed="rId2"/>
          <a:srcRect b="18000"/>
          <a:stretch/>
        </p:blipFill>
        <p:spPr>
          <a:xfrm>
            <a:off x="457200" y="1280160"/>
            <a:ext cx="8229600" cy="374904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46.1 Figure 4</a:t>
            </a:r>
            <a:endParaRPr lang="en-IN" dirty="0"/>
          </a:p>
        </p:txBody>
      </p:sp>
      <p:pic>
        <p:nvPicPr>
          <p:cNvPr id="7" name="Content Placeholder 6" descr="Two images: (a) shows a dead forest; (b) shows oil in a river.">
            <a:extLst>
              <a:ext uri="{FF2B5EF4-FFF2-40B4-BE49-F238E27FC236}">
                <a16:creationId xmlns:a16="http://schemas.microsoft.com/office/drawing/2014/main" id="{9C007C2F-4B73-4E7E-DBA9-35B788F22B31}"/>
              </a:ext>
            </a:extLst>
          </p:cNvPr>
          <p:cNvPicPr>
            <a:picLocks noGrp="1" noChangeAspect="1"/>
          </p:cNvPicPr>
          <p:nvPr>
            <p:ph idx="1"/>
          </p:nvPr>
        </p:nvPicPr>
        <p:blipFill>
          <a:blip r:embed="rId2"/>
          <a:srcRect b="19667"/>
          <a:stretch/>
        </p:blipFill>
        <p:spPr>
          <a:xfrm>
            <a:off x="457200" y="1295400"/>
            <a:ext cx="8229600" cy="367284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46.1 Figure 5</a:t>
            </a:r>
            <a:endParaRPr lang="en-IN" dirty="0"/>
          </a:p>
        </p:txBody>
      </p:sp>
      <p:pic>
        <p:nvPicPr>
          <p:cNvPr id="6" name="Content Placeholder 5" descr="In this illustration, the bottom trophic level is the primary producer, which is green algae. The primary consumers are mollusks, or snails. The secondary consumers are small fish called slimy sculpin. The tertiary and apex consumer is Chinook salmon.">
            <a:extLst>
              <a:ext uri="{FF2B5EF4-FFF2-40B4-BE49-F238E27FC236}">
                <a16:creationId xmlns:a16="http://schemas.microsoft.com/office/drawing/2014/main" id="{A97602FD-4278-663F-3ED1-C3DFC7832C18}"/>
              </a:ext>
            </a:extLst>
          </p:cNvPr>
          <p:cNvPicPr>
            <a:picLocks noGrp="1" noChangeAspect="1"/>
          </p:cNvPicPr>
          <p:nvPr>
            <p:ph idx="1"/>
          </p:nvPr>
        </p:nvPicPr>
        <p:blipFill>
          <a:blip r:embed="rId2"/>
          <a:srcRect b="54667"/>
          <a:stretch/>
        </p:blipFill>
        <p:spPr>
          <a:xfrm>
            <a:off x="457200" y="1280160"/>
            <a:ext cx="8229600" cy="207264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EBC2-68E7-BDD6-A1E0-93A4877E241D}"/>
              </a:ext>
            </a:extLst>
          </p:cNvPr>
          <p:cNvSpPr>
            <a:spLocks noGrp="1"/>
          </p:cNvSpPr>
          <p:nvPr>
            <p:ph type="title"/>
          </p:nvPr>
        </p:nvSpPr>
        <p:spPr/>
        <p:txBody>
          <a:bodyPr/>
          <a:lstStyle/>
          <a:p>
            <a:r>
              <a:rPr lang="en-US" dirty="0"/>
              <a:t>Lesson 46.1 Figure 6</a:t>
            </a:r>
            <a:endParaRPr lang="en-IN" dirty="0"/>
          </a:p>
        </p:txBody>
      </p:sp>
      <p:pic>
        <p:nvPicPr>
          <p:cNvPr id="7" name="Content Placeholder 6" descr="The graph shows energy content in different trophic levels. The energy content of primary producers is over 20,000 kilocalories per meter squared per year. The energy content of primary consumers is much smaller, about 3,400 kilocalories per meter squared per year. The energy content of secondary consumers is 383 kilocalories per meter squared per year, and the energy content of tertiary consumers is only 21 kilocalories per meter squared per year.">
            <a:extLst>
              <a:ext uri="{FF2B5EF4-FFF2-40B4-BE49-F238E27FC236}">
                <a16:creationId xmlns:a16="http://schemas.microsoft.com/office/drawing/2014/main" id="{E18C7F26-1F28-3FBE-8066-C4EFE36150D4}"/>
              </a:ext>
            </a:extLst>
          </p:cNvPr>
          <p:cNvPicPr>
            <a:picLocks noGrp="1" noChangeAspect="1"/>
          </p:cNvPicPr>
          <p:nvPr>
            <p:ph idx="1"/>
          </p:nvPr>
        </p:nvPicPr>
        <p:blipFill>
          <a:blip r:embed="rId2"/>
          <a:srcRect l="12037" r="11111"/>
          <a:stretch/>
        </p:blipFill>
        <p:spPr>
          <a:xfrm>
            <a:off x="1447800" y="1280160"/>
            <a:ext cx="6324600" cy="4572000"/>
          </a:xfrm>
        </p:spPr>
      </p:pic>
    </p:spTree>
    <p:extLst>
      <p:ext uri="{BB962C8B-B14F-4D97-AF65-F5344CB8AC3E}">
        <p14:creationId xmlns:p14="http://schemas.microsoft.com/office/powerpoint/2010/main" val="74537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1093-743E-7045-B752-41A160B7B677}"/>
              </a:ext>
            </a:extLst>
          </p:cNvPr>
          <p:cNvSpPr>
            <a:spLocks noGrp="1"/>
          </p:cNvSpPr>
          <p:nvPr>
            <p:ph type="title"/>
          </p:nvPr>
        </p:nvSpPr>
        <p:spPr/>
        <p:txBody>
          <a:bodyPr/>
          <a:lstStyle/>
          <a:p>
            <a:r>
              <a:rPr lang="en-US" dirty="0"/>
              <a:t>Lesson 46.1 Figure 7A</a:t>
            </a:r>
            <a:endParaRPr lang="en-IN" dirty="0"/>
          </a:p>
        </p:txBody>
      </p:sp>
      <p:pic>
        <p:nvPicPr>
          <p:cNvPr id="7" name="Content Placeholder 6" descr="The bottom level of the illustration shows primary producers, which include diatoms, green algae, blue-green algae, flagellates, and rotifers. The next level includes the primary consumers that eat primary producers. These include calanoids, waterfleas, and cyclopoids, rotifers and amphipods. The shrimp also eats primary producers. Primary consumers are in turn eaten by secondary consumers, which are typically small fish. The small fish are eaten by larger fish, the tertiary, or apex consumers. The yellow perch, a secondary consumer, eats small fish within its own trophic level. All fish are eaten by the sea lamprey. Thus, the food web is complex with interwoven layers.">
            <a:extLst>
              <a:ext uri="{FF2B5EF4-FFF2-40B4-BE49-F238E27FC236}">
                <a16:creationId xmlns:a16="http://schemas.microsoft.com/office/drawing/2014/main" id="{B315F5AF-2C25-7F16-7EA3-3A446FA802A9}"/>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1403497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DE834-6494-5E81-DAD6-62306939D0E5}"/>
              </a:ext>
            </a:extLst>
          </p:cNvPr>
          <p:cNvSpPr>
            <a:spLocks noGrp="1"/>
          </p:cNvSpPr>
          <p:nvPr>
            <p:ph type="title"/>
          </p:nvPr>
        </p:nvSpPr>
        <p:spPr/>
        <p:txBody>
          <a:bodyPr/>
          <a:lstStyle/>
          <a:p>
            <a:r>
              <a:rPr lang="en-US" dirty="0"/>
              <a:t>Lesson 46.1 Figure 7B</a:t>
            </a:r>
            <a:endParaRPr lang="en-IN" dirty="0"/>
          </a:p>
        </p:txBody>
      </p:sp>
      <p:pic>
        <p:nvPicPr>
          <p:cNvPr id="5" name="Content Placeholder 4" descr="A listing of all the species within the food web including, sea lamprey, piscivores, forage fish, macroinvertebrates, zooplankton, and phytoplankton. ">
            <a:extLst>
              <a:ext uri="{FF2B5EF4-FFF2-40B4-BE49-F238E27FC236}">
                <a16:creationId xmlns:a16="http://schemas.microsoft.com/office/drawing/2014/main" id="{B7234F61-042A-A7ED-9D76-151B7CB803C2}"/>
              </a:ext>
            </a:extLst>
          </p:cNvPr>
          <p:cNvPicPr>
            <a:picLocks noGrp="1" noChangeAspect="1"/>
          </p:cNvPicPr>
          <p:nvPr>
            <p:ph idx="1"/>
          </p:nvPr>
        </p:nvPicPr>
        <p:blipFill>
          <a:blip r:embed="rId2"/>
          <a:srcRect l="16667" r="15741"/>
          <a:stretch/>
        </p:blipFill>
        <p:spPr>
          <a:xfrm>
            <a:off x="1828800" y="1280160"/>
            <a:ext cx="5562600" cy="4572000"/>
          </a:xfrm>
        </p:spPr>
      </p:pic>
    </p:spTree>
    <p:extLst>
      <p:ext uri="{BB962C8B-B14F-4D97-AF65-F5344CB8AC3E}">
        <p14:creationId xmlns:p14="http://schemas.microsoft.com/office/powerpoint/2010/main" val="35679579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2369</TotalTime>
  <Words>117</Words>
  <Application>Microsoft Office PowerPoint</Application>
  <PresentationFormat>On-screen Show (4:3)</PresentationFormat>
  <Paragraphs>30</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Calibri</vt:lpstr>
      <vt:lpstr>Arial</vt:lpstr>
      <vt:lpstr>Office Theme</vt:lpstr>
      <vt:lpstr>Chapter 46</vt:lpstr>
      <vt:lpstr>Lesson 46.1 Figure 1</vt:lpstr>
      <vt:lpstr>Lesson 46.1 Figure 2</vt:lpstr>
      <vt:lpstr>Lesson 46.1 Figure 3</vt:lpstr>
      <vt:lpstr>Lesson 46.1 Figure 4</vt:lpstr>
      <vt:lpstr>Lesson 46.1 Figure 5</vt:lpstr>
      <vt:lpstr>Lesson 46.1 Figure 6</vt:lpstr>
      <vt:lpstr>Lesson 46.1 Figure 7A</vt:lpstr>
      <vt:lpstr>Lesson 46.1 Figure 7B</vt:lpstr>
      <vt:lpstr>Lesson 46.1 Figure 8</vt:lpstr>
      <vt:lpstr>Lesson 46.1 Figure 9</vt:lpstr>
      <vt:lpstr>Lesson 46.2 Figure 1</vt:lpstr>
      <vt:lpstr>Lesson 46.2 Figure 2</vt:lpstr>
      <vt:lpstr>Lesson 46.2 Figure 3</vt:lpstr>
      <vt:lpstr>Lesson 46.2 Figure 4</vt:lpstr>
      <vt:lpstr>Lesson 46.2 Figure 5</vt:lpstr>
      <vt:lpstr>Lesson 46.3 Figure 1</vt:lpstr>
      <vt:lpstr>Lesson 46.3 Figure 2</vt:lpstr>
      <vt:lpstr>Lesson 46.3 Figure 3</vt:lpstr>
      <vt:lpstr>Lesson 46.3 Figure 4</vt:lpstr>
      <vt:lpstr>Lesson 46.3 Figure 5</vt:lpstr>
      <vt:lpstr>Lesson 46.3 Figure 6</vt:lpstr>
      <vt:lpstr>Lesson 46.3 Figure 7</vt:lpstr>
      <vt:lpstr>Lesson 46.3 Figure 8</vt:lpstr>
      <vt:lpstr>Lesson 46.3 Figure 9</vt:lpstr>
      <vt:lpstr>Lesson 46.3 Figure 10</vt:lpstr>
      <vt:lpstr>Lesson 46.3 Figure 11</vt:lpstr>
      <vt:lpstr>Lesson 46.3 Figure 12</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210</cp:revision>
  <dcterms:created xsi:type="dcterms:W3CDTF">2013-04-26T14:43:13Z</dcterms:created>
  <dcterms:modified xsi:type="dcterms:W3CDTF">2024-10-15T16:31:35Z</dcterms:modified>
</cp:coreProperties>
</file>