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4"/>
  </p:notesMasterIdLst>
  <p:handoutMasterIdLst>
    <p:handoutMasterId r:id="rId35"/>
  </p:handoutMasterIdLst>
  <p:sldIdLst>
    <p:sldId id="272" r:id="rId2"/>
    <p:sldId id="267" r:id="rId3"/>
    <p:sldId id="273" r:id="rId4"/>
    <p:sldId id="274" r:id="rId5"/>
    <p:sldId id="275" r:id="rId6"/>
    <p:sldId id="276" r:id="rId7"/>
    <p:sldId id="412" r:id="rId8"/>
    <p:sldId id="413" r:id="rId9"/>
    <p:sldId id="417" r:id="rId10"/>
    <p:sldId id="418" r:id="rId11"/>
    <p:sldId id="419" r:id="rId12"/>
    <p:sldId id="349" r:id="rId13"/>
    <p:sldId id="283" r:id="rId14"/>
    <p:sldId id="284" r:id="rId15"/>
    <p:sldId id="350" r:id="rId16"/>
    <p:sldId id="352" r:id="rId17"/>
    <p:sldId id="353" r:id="rId18"/>
    <p:sldId id="354" r:id="rId19"/>
    <p:sldId id="377" r:id="rId20"/>
    <p:sldId id="378" r:id="rId21"/>
    <p:sldId id="379" r:id="rId22"/>
    <p:sldId id="392" r:id="rId23"/>
    <p:sldId id="393" r:id="rId24"/>
    <p:sldId id="394" r:id="rId25"/>
    <p:sldId id="402" r:id="rId26"/>
    <p:sldId id="403" r:id="rId27"/>
    <p:sldId id="414" r:id="rId28"/>
    <p:sldId id="421" r:id="rId29"/>
    <p:sldId id="420" r:id="rId30"/>
    <p:sldId id="422" r:id="rId31"/>
    <p:sldId id="423" r:id="rId32"/>
    <p:sldId id="26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3" autoAdjust="0"/>
    <p:restoredTop sz="86423" autoAdjust="0"/>
  </p:normalViewPr>
  <p:slideViewPr>
    <p:cSldViewPr>
      <p:cViewPr varScale="1">
        <p:scale>
          <a:sx n="69" d="100"/>
          <a:sy n="69" d="100"/>
        </p:scale>
        <p:origin x="38" y="1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a:p>
        </p:txBody>
      </p:sp>
    </p:spTree>
    <p:extLst>
      <p:ext uri="{BB962C8B-B14F-4D97-AF65-F5344CB8AC3E}">
        <p14:creationId xmlns:p14="http://schemas.microsoft.com/office/powerpoint/2010/main" val="325655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47</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Conservation Biology and Biodiversity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D6CC3-773C-4F02-1319-865EB33D12FB}"/>
              </a:ext>
            </a:extLst>
          </p:cNvPr>
          <p:cNvSpPr>
            <a:spLocks noGrp="1"/>
          </p:cNvSpPr>
          <p:nvPr>
            <p:ph type="title"/>
          </p:nvPr>
        </p:nvSpPr>
        <p:spPr/>
        <p:txBody>
          <a:bodyPr/>
          <a:lstStyle/>
          <a:p>
            <a:r>
              <a:rPr lang="en-US" dirty="0"/>
              <a:t>Lesson 47.1 Figure 9</a:t>
            </a:r>
            <a:endParaRPr lang="en-IN" dirty="0"/>
          </a:p>
        </p:txBody>
      </p:sp>
      <p:pic>
        <p:nvPicPr>
          <p:cNvPr id="7" name="Content Placeholder 6" descr="For Africa, the percentage drops to around 80% before 100 log thousands of years ago right after Homo sapiens entered Africa. It drops again to around 60% at 10 log thousands of years ago where it has stayed steady. For Australia, the percentage drops sharply to around 5% around 30 log thousands of years ago right after Homo sapiens arrived, and it has remained there. For North America, the percentage drops to around 30% at 10 log thousands of years ago right after Homo sapiens arrived, and it has remained there. For Madagascar, it drops to around 10% at little after 1 log thousands of year ago right after Homo sapiens arrived. It has slightly risen since then.">
            <a:extLst>
              <a:ext uri="{FF2B5EF4-FFF2-40B4-BE49-F238E27FC236}">
                <a16:creationId xmlns:a16="http://schemas.microsoft.com/office/drawing/2014/main" id="{F15D6663-68AA-DE6E-FDB7-5F50DA2E620A}"/>
              </a:ext>
            </a:extLst>
          </p:cNvPr>
          <p:cNvPicPr>
            <a:picLocks noGrp="1" noChangeAspect="1"/>
          </p:cNvPicPr>
          <p:nvPr>
            <p:ph idx="1"/>
          </p:nvPr>
        </p:nvPicPr>
        <p:blipFill>
          <a:blip r:embed="rId2"/>
          <a:srcRect l="23148" r="24074"/>
          <a:stretch/>
        </p:blipFill>
        <p:spPr>
          <a:xfrm>
            <a:off x="2362200" y="1280160"/>
            <a:ext cx="4343400" cy="4572000"/>
          </a:xfrm>
        </p:spPr>
      </p:pic>
    </p:spTree>
    <p:extLst>
      <p:ext uri="{BB962C8B-B14F-4D97-AF65-F5344CB8AC3E}">
        <p14:creationId xmlns:p14="http://schemas.microsoft.com/office/powerpoint/2010/main" val="4180426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F4E08-C420-1E0F-4A3A-217F893D395B}"/>
              </a:ext>
            </a:extLst>
          </p:cNvPr>
          <p:cNvSpPr>
            <a:spLocks noGrp="1"/>
          </p:cNvSpPr>
          <p:nvPr>
            <p:ph type="title"/>
          </p:nvPr>
        </p:nvSpPr>
        <p:spPr/>
        <p:txBody>
          <a:bodyPr/>
          <a:lstStyle/>
          <a:p>
            <a:r>
              <a:rPr lang="en-US" dirty="0"/>
              <a:t>Lesson 47.1 Figure 10</a:t>
            </a:r>
            <a:endParaRPr lang="en-IN" dirty="0"/>
          </a:p>
        </p:txBody>
      </p:sp>
      <p:pic>
        <p:nvPicPr>
          <p:cNvPr id="5" name="Content Placeholder 4" descr="The number of species present increases as a power function, such that the slope of the curve increases sharply at first, then more gradually as area increases.">
            <a:extLst>
              <a:ext uri="{FF2B5EF4-FFF2-40B4-BE49-F238E27FC236}">
                <a16:creationId xmlns:a16="http://schemas.microsoft.com/office/drawing/2014/main" id="{A085CDE1-032D-2D2B-4D95-15830200801C}"/>
              </a:ext>
            </a:extLst>
          </p:cNvPr>
          <p:cNvPicPr>
            <a:picLocks noGrp="1" noChangeAspect="1"/>
          </p:cNvPicPr>
          <p:nvPr>
            <p:ph idx="1"/>
          </p:nvPr>
        </p:nvPicPr>
        <p:blipFill>
          <a:blip r:embed="rId2"/>
          <a:srcRect l="15741" r="14816"/>
          <a:stretch/>
        </p:blipFill>
        <p:spPr>
          <a:xfrm>
            <a:off x="1752600" y="1280160"/>
            <a:ext cx="5715000" cy="4572000"/>
          </a:xfrm>
        </p:spPr>
      </p:pic>
    </p:spTree>
    <p:extLst>
      <p:ext uri="{BB962C8B-B14F-4D97-AF65-F5344CB8AC3E}">
        <p14:creationId xmlns:p14="http://schemas.microsoft.com/office/powerpoint/2010/main" val="3848904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71A-96CA-3D7C-68CF-D8215F693757}"/>
              </a:ext>
            </a:extLst>
          </p:cNvPr>
          <p:cNvSpPr>
            <a:spLocks noGrp="1"/>
          </p:cNvSpPr>
          <p:nvPr>
            <p:ph type="title"/>
          </p:nvPr>
        </p:nvSpPr>
        <p:spPr/>
        <p:txBody>
          <a:bodyPr/>
          <a:lstStyle/>
          <a:p>
            <a:r>
              <a:rPr lang="en-US" dirty="0"/>
              <a:t>Lesson 47.2 Figure 1</a:t>
            </a:r>
            <a:endParaRPr lang="en-IN" dirty="0"/>
          </a:p>
        </p:txBody>
      </p:sp>
      <p:pic>
        <p:nvPicPr>
          <p:cNvPr id="6" name="Content Placeholder 5" descr="Two images: (a) is a photograph of the Madagascar periwinkle; (b) is the molecular diagram for vincristine.">
            <a:extLst>
              <a:ext uri="{FF2B5EF4-FFF2-40B4-BE49-F238E27FC236}">
                <a16:creationId xmlns:a16="http://schemas.microsoft.com/office/drawing/2014/main" id="{0F7092C6-4989-3574-25BC-1EDF7CD1625D}"/>
              </a:ext>
            </a:extLst>
          </p:cNvPr>
          <p:cNvPicPr>
            <a:picLocks noGrp="1" noChangeAspect="1"/>
          </p:cNvPicPr>
          <p:nvPr>
            <p:ph idx="1"/>
          </p:nvPr>
        </p:nvPicPr>
        <p:blipFill>
          <a:blip r:embed="rId2"/>
          <a:srcRect l="31482" r="30555"/>
          <a:stretch/>
        </p:blipFill>
        <p:spPr>
          <a:xfrm>
            <a:off x="3048000" y="1280160"/>
            <a:ext cx="3124200" cy="4572000"/>
          </a:xfrm>
        </p:spPr>
      </p:pic>
    </p:spTree>
    <p:extLst>
      <p:ext uri="{BB962C8B-B14F-4D97-AF65-F5344CB8AC3E}">
        <p14:creationId xmlns:p14="http://schemas.microsoft.com/office/powerpoint/2010/main" val="1957040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47.2 Figure 2</a:t>
            </a:r>
            <a:endParaRPr lang="en-IN" dirty="0"/>
          </a:p>
        </p:txBody>
      </p:sp>
      <p:pic>
        <p:nvPicPr>
          <p:cNvPr id="6" name="Content Placeholder 5" descr="A photograph of a potato with a fungus growing on it">
            <a:extLst>
              <a:ext uri="{FF2B5EF4-FFF2-40B4-BE49-F238E27FC236}">
                <a16:creationId xmlns:a16="http://schemas.microsoft.com/office/drawing/2014/main" id="{EB95D6E1-4DF6-8B5B-E515-3E55453ABF06}"/>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518608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47.2 Figure 3</a:t>
            </a:r>
            <a:endParaRPr lang="en-IN" dirty="0"/>
          </a:p>
        </p:txBody>
      </p:sp>
      <p:pic>
        <p:nvPicPr>
          <p:cNvPr id="6" name="Content Placeholder 5" descr="Two images: (a) is a photograph of the Svalbard Global Seed Vault; (b) shows a worker arranging boxes inside the vault.">
            <a:extLst>
              <a:ext uri="{FF2B5EF4-FFF2-40B4-BE49-F238E27FC236}">
                <a16:creationId xmlns:a16="http://schemas.microsoft.com/office/drawing/2014/main" id="{EB0BED2C-1E45-682B-AA8F-CDD61A344A4F}"/>
              </a:ext>
            </a:extLst>
          </p:cNvPr>
          <p:cNvPicPr>
            <a:picLocks noGrp="1" noChangeAspect="1"/>
          </p:cNvPicPr>
          <p:nvPr>
            <p:ph idx="1"/>
          </p:nvPr>
        </p:nvPicPr>
        <p:blipFill>
          <a:blip r:embed="rId2"/>
          <a:srcRect b="26333"/>
          <a:stretch/>
        </p:blipFill>
        <p:spPr>
          <a:xfrm>
            <a:off x="457200" y="1280160"/>
            <a:ext cx="8229600" cy="3368040"/>
          </a:xfrm>
        </p:spPr>
      </p:pic>
    </p:spTree>
    <p:extLst>
      <p:ext uri="{BB962C8B-B14F-4D97-AF65-F5344CB8AC3E}">
        <p14:creationId xmlns:p14="http://schemas.microsoft.com/office/powerpoint/2010/main" val="1336807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657D-A579-63EC-462D-E13D9FDE63A7}"/>
              </a:ext>
            </a:extLst>
          </p:cNvPr>
          <p:cNvSpPr>
            <a:spLocks noGrp="1"/>
          </p:cNvSpPr>
          <p:nvPr>
            <p:ph type="title"/>
          </p:nvPr>
        </p:nvSpPr>
        <p:spPr/>
        <p:txBody>
          <a:bodyPr/>
          <a:lstStyle/>
          <a:p>
            <a:r>
              <a:rPr lang="en-US" dirty="0"/>
              <a:t>Lesson 47.2 Figure 4</a:t>
            </a:r>
            <a:endParaRPr lang="en-IN" dirty="0"/>
          </a:p>
        </p:txBody>
      </p:sp>
      <p:pic>
        <p:nvPicPr>
          <p:cNvPr id="6" name="Content Placeholder 5" descr="The fish landings in tons steadily increased from 1850 to 1960. There was a sharp increase from 1960 to 1975, and then there was a sharp decrease. It steadily rebuilt again until it fell all the way to zero in 1992. There has been minimal recover since then.">
            <a:extLst>
              <a:ext uri="{FF2B5EF4-FFF2-40B4-BE49-F238E27FC236}">
                <a16:creationId xmlns:a16="http://schemas.microsoft.com/office/drawing/2014/main" id="{DDF385D7-1C05-1123-A265-657D7F57A66C}"/>
              </a:ext>
            </a:extLst>
          </p:cNvPr>
          <p:cNvPicPr>
            <a:picLocks noGrp="1" noChangeAspect="1"/>
          </p:cNvPicPr>
          <p:nvPr>
            <p:ph idx="1"/>
          </p:nvPr>
        </p:nvPicPr>
        <p:blipFill>
          <a:blip r:embed="rId2"/>
          <a:srcRect l="16666" r="17592"/>
          <a:stretch/>
        </p:blipFill>
        <p:spPr>
          <a:xfrm>
            <a:off x="1790700" y="1078605"/>
            <a:ext cx="5562600" cy="4700789"/>
          </a:xfrm>
        </p:spPr>
      </p:pic>
    </p:spTree>
    <p:extLst>
      <p:ext uri="{BB962C8B-B14F-4D97-AF65-F5344CB8AC3E}">
        <p14:creationId xmlns:p14="http://schemas.microsoft.com/office/powerpoint/2010/main" val="2910217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4E84-2BC6-3275-E4DD-15DFC1DD6411}"/>
              </a:ext>
            </a:extLst>
          </p:cNvPr>
          <p:cNvSpPr>
            <a:spLocks noGrp="1"/>
          </p:cNvSpPr>
          <p:nvPr>
            <p:ph type="title"/>
          </p:nvPr>
        </p:nvSpPr>
        <p:spPr/>
        <p:txBody>
          <a:bodyPr/>
          <a:lstStyle/>
          <a:p>
            <a:r>
              <a:rPr lang="en-US" dirty="0"/>
              <a:t>Lesson 47.3 Figure 1</a:t>
            </a:r>
            <a:endParaRPr lang="en-IN" dirty="0"/>
          </a:p>
        </p:txBody>
      </p:sp>
      <p:pic>
        <p:nvPicPr>
          <p:cNvPr id="7" name="Content Placeholder 6" descr="The graph plots atmospheric carbon dioxide concentrations, methane concentrations, and temperature over time (years before present). Historically, carbon dioxide levels have fluctuated in a cyclical manner, from about 280 parts per million at the peak to about 180 parts per million at the low point. This cycle repeated every one hundred thousand years or so, from about 425,000 years ago until recently. Prior to the Industrial Revolution, the atmospheric carbon dioxide concentration was at a low point in the cycle. Since then, the carbon dioxide level has rapidly climbed to its current level of 395 parts per million. This carbon dioxide level is far higher than any previously recorded levels.">
            <a:extLst>
              <a:ext uri="{FF2B5EF4-FFF2-40B4-BE49-F238E27FC236}">
                <a16:creationId xmlns:a16="http://schemas.microsoft.com/office/drawing/2014/main" id="{60855114-2B82-9CAD-F25A-90A644468B4B}"/>
              </a:ext>
            </a:extLst>
          </p:cNvPr>
          <p:cNvPicPr>
            <a:picLocks noGrp="1" noChangeAspect="1"/>
          </p:cNvPicPr>
          <p:nvPr>
            <p:ph idx="1"/>
          </p:nvPr>
        </p:nvPicPr>
        <p:blipFill>
          <a:blip r:embed="rId2"/>
          <a:srcRect l="18518" r="17592"/>
          <a:stretch/>
        </p:blipFill>
        <p:spPr>
          <a:xfrm>
            <a:off x="1981200" y="1280160"/>
            <a:ext cx="5257800" cy="4572000"/>
          </a:xfrm>
        </p:spPr>
      </p:pic>
    </p:spTree>
    <p:extLst>
      <p:ext uri="{BB962C8B-B14F-4D97-AF65-F5344CB8AC3E}">
        <p14:creationId xmlns:p14="http://schemas.microsoft.com/office/powerpoint/2010/main" val="4210086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680-2F0C-035B-1B88-172B4A7B309A}"/>
              </a:ext>
            </a:extLst>
          </p:cNvPr>
          <p:cNvSpPr>
            <a:spLocks noGrp="1"/>
          </p:cNvSpPr>
          <p:nvPr>
            <p:ph type="title"/>
          </p:nvPr>
        </p:nvSpPr>
        <p:spPr/>
        <p:txBody>
          <a:bodyPr/>
          <a:lstStyle/>
          <a:p>
            <a:r>
              <a:rPr lang="en-US" dirty="0"/>
              <a:t>Lesson 47.3 Figure 2</a:t>
            </a:r>
            <a:endParaRPr lang="en-IN" dirty="0"/>
          </a:p>
        </p:txBody>
      </p:sp>
      <p:pic>
        <p:nvPicPr>
          <p:cNvPr id="6" name="Content Placeholder 5" descr="A collage of animals&#10;&#10;DescriptiImage (a) is a photograph of an orangutan. Image (b) is a photograph of a Sumatran tiger.  Image (c) is a map indicating the islands of Sumatra and Borneo, which are in the Indonesian islands. Image (d) is a photograph of a Sumatran elephant. Image (e) is a photograph of a palm oil plantation.on automatically generated">
            <a:extLst>
              <a:ext uri="{FF2B5EF4-FFF2-40B4-BE49-F238E27FC236}">
                <a16:creationId xmlns:a16="http://schemas.microsoft.com/office/drawing/2014/main" id="{6B510516-913F-08B3-5C2A-5419BD67D76B}"/>
              </a:ext>
            </a:extLst>
          </p:cNvPr>
          <p:cNvPicPr>
            <a:picLocks noGrp="1" noChangeAspect="1"/>
          </p:cNvPicPr>
          <p:nvPr>
            <p:ph idx="1"/>
          </p:nvPr>
        </p:nvPicPr>
        <p:blipFill>
          <a:blip r:embed="rId3"/>
          <a:srcRect l="10185" r="10185"/>
          <a:stretch/>
        </p:blipFill>
        <p:spPr>
          <a:xfrm>
            <a:off x="1066800" y="1028700"/>
            <a:ext cx="6880860" cy="4800600"/>
          </a:xfrm>
        </p:spPr>
      </p:pic>
    </p:spTree>
    <p:extLst>
      <p:ext uri="{BB962C8B-B14F-4D97-AF65-F5344CB8AC3E}">
        <p14:creationId xmlns:p14="http://schemas.microsoft.com/office/powerpoint/2010/main" val="3403857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2876-E521-E228-B050-D843A94077E4}"/>
              </a:ext>
            </a:extLst>
          </p:cNvPr>
          <p:cNvSpPr>
            <a:spLocks noGrp="1"/>
          </p:cNvSpPr>
          <p:nvPr>
            <p:ph type="title"/>
          </p:nvPr>
        </p:nvSpPr>
        <p:spPr/>
        <p:txBody>
          <a:bodyPr/>
          <a:lstStyle/>
          <a:p>
            <a:r>
              <a:rPr lang="en-US" dirty="0"/>
              <a:t>Lesson 47.3 Figure 3</a:t>
            </a:r>
            <a:endParaRPr lang="en-IN" dirty="0"/>
          </a:p>
        </p:txBody>
      </p:sp>
      <p:pic>
        <p:nvPicPr>
          <p:cNvPr id="6" name="Content Placeholder 5" descr="Two images: (a) shows a turtle excluder device within a net; (b) shows a turtle swimming out of a net.">
            <a:extLst>
              <a:ext uri="{FF2B5EF4-FFF2-40B4-BE49-F238E27FC236}">
                <a16:creationId xmlns:a16="http://schemas.microsoft.com/office/drawing/2014/main" id="{124E6907-3A01-D1AC-F1EB-2F3E99DF814B}"/>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459475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6DD2-1A67-4C5D-F660-211BD139ABFB}"/>
              </a:ext>
            </a:extLst>
          </p:cNvPr>
          <p:cNvSpPr>
            <a:spLocks noGrp="1"/>
          </p:cNvSpPr>
          <p:nvPr>
            <p:ph type="title"/>
          </p:nvPr>
        </p:nvSpPr>
        <p:spPr/>
        <p:txBody>
          <a:bodyPr/>
          <a:lstStyle/>
          <a:p>
            <a:r>
              <a:rPr lang="en-US" dirty="0"/>
              <a:t>Lesson 47.3 Figure 4</a:t>
            </a:r>
            <a:endParaRPr lang="en-IN" dirty="0"/>
          </a:p>
        </p:txBody>
      </p:sp>
      <p:pic>
        <p:nvPicPr>
          <p:cNvPr id="7" name="Content Placeholder 6" descr="A photograph of two diamondback terrapins">
            <a:extLst>
              <a:ext uri="{FF2B5EF4-FFF2-40B4-BE49-F238E27FC236}">
                <a16:creationId xmlns:a16="http://schemas.microsoft.com/office/drawing/2014/main" id="{FB8C7EDD-9E6D-40F4-A7EB-816D72DC6074}"/>
              </a:ext>
            </a:extLst>
          </p:cNvPr>
          <p:cNvPicPr>
            <a:picLocks noGrp="1" noChangeAspect="1"/>
          </p:cNvPicPr>
          <p:nvPr>
            <p:ph idx="1"/>
          </p:nvPr>
        </p:nvPicPr>
        <p:blipFill>
          <a:blip r:embed="rId2"/>
          <a:srcRect l="19444" r="18519"/>
          <a:stretch/>
        </p:blipFill>
        <p:spPr>
          <a:xfrm>
            <a:off x="2057400" y="1280160"/>
            <a:ext cx="5105400" cy="4572000"/>
          </a:xfrm>
        </p:spPr>
      </p:pic>
    </p:spTree>
    <p:extLst>
      <p:ext uri="{BB962C8B-B14F-4D97-AF65-F5344CB8AC3E}">
        <p14:creationId xmlns:p14="http://schemas.microsoft.com/office/powerpoint/2010/main" val="3601370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47.1 Figure 1</a:t>
            </a:r>
          </a:p>
        </p:txBody>
      </p:sp>
      <p:pic>
        <p:nvPicPr>
          <p:cNvPr id="5" name="Content Placeholder 4" descr="An aerial photograph of Lake Victoria in Africa">
            <a:extLst>
              <a:ext uri="{FF2B5EF4-FFF2-40B4-BE49-F238E27FC236}">
                <a16:creationId xmlns:a16="http://schemas.microsoft.com/office/drawing/2014/main" id="{191D7467-B827-767B-7731-C0942F5C9FDE}"/>
              </a:ext>
            </a:extLst>
          </p:cNvPr>
          <p:cNvPicPr>
            <a:picLocks noGrp="1" noChangeAspect="1"/>
          </p:cNvPicPr>
          <p:nvPr>
            <p:ph idx="1"/>
          </p:nvPr>
        </p:nvPicPr>
        <p:blipFill>
          <a:blip r:embed="rId2"/>
          <a:srcRect l="11111" r="11111"/>
          <a:stretch/>
        </p:blipFill>
        <p:spPr>
          <a:xfrm>
            <a:off x="1371600" y="1280160"/>
            <a:ext cx="64008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3274-FAD8-489C-9B4E-7170F8BC701E}"/>
              </a:ext>
            </a:extLst>
          </p:cNvPr>
          <p:cNvSpPr>
            <a:spLocks noGrp="1"/>
          </p:cNvSpPr>
          <p:nvPr>
            <p:ph type="title"/>
          </p:nvPr>
        </p:nvSpPr>
        <p:spPr/>
        <p:txBody>
          <a:bodyPr/>
          <a:lstStyle/>
          <a:p>
            <a:r>
              <a:rPr lang="en-US" dirty="0"/>
              <a:t>Lesson 47.3 Figure 5</a:t>
            </a:r>
            <a:endParaRPr lang="en-IN" dirty="0"/>
          </a:p>
        </p:txBody>
      </p:sp>
      <p:pic>
        <p:nvPicPr>
          <p:cNvPr id="6" name="Content Placeholder 5" descr="A photograph of a brown tree snake">
            <a:extLst>
              <a:ext uri="{FF2B5EF4-FFF2-40B4-BE49-F238E27FC236}">
                <a16:creationId xmlns:a16="http://schemas.microsoft.com/office/drawing/2014/main" id="{06C88852-B96C-FED2-F330-44B2007AACB5}"/>
              </a:ext>
            </a:extLst>
          </p:cNvPr>
          <p:cNvPicPr>
            <a:picLocks noGrp="1" noChangeAspect="1"/>
          </p:cNvPicPr>
          <p:nvPr>
            <p:ph idx="1"/>
          </p:nvPr>
        </p:nvPicPr>
        <p:blipFill>
          <a:blip r:embed="rId2"/>
          <a:srcRect l="23148" r="23148"/>
          <a:stretch/>
        </p:blipFill>
        <p:spPr>
          <a:xfrm>
            <a:off x="2362200" y="1280160"/>
            <a:ext cx="4419600" cy="4572000"/>
          </a:xfrm>
        </p:spPr>
      </p:pic>
    </p:spTree>
    <p:extLst>
      <p:ext uri="{BB962C8B-B14F-4D97-AF65-F5344CB8AC3E}">
        <p14:creationId xmlns:p14="http://schemas.microsoft.com/office/powerpoint/2010/main" val="3106040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DEAE7-9F0B-F89E-29E3-C5D59B4986D7}"/>
              </a:ext>
            </a:extLst>
          </p:cNvPr>
          <p:cNvSpPr>
            <a:spLocks noGrp="1"/>
          </p:cNvSpPr>
          <p:nvPr>
            <p:ph type="title"/>
          </p:nvPr>
        </p:nvSpPr>
        <p:spPr/>
        <p:txBody>
          <a:bodyPr/>
          <a:lstStyle/>
          <a:p>
            <a:r>
              <a:rPr lang="en-US" dirty="0"/>
              <a:t>Lesson 47.3 Figure 6</a:t>
            </a:r>
            <a:endParaRPr lang="en-IN" dirty="0"/>
          </a:p>
        </p:txBody>
      </p:sp>
      <p:pic>
        <p:nvPicPr>
          <p:cNvPr id="7" name="Content Placeholder 6" descr="A photograph of a deceased frog with red blotches on the underside of its upper legs">
            <a:extLst>
              <a:ext uri="{FF2B5EF4-FFF2-40B4-BE49-F238E27FC236}">
                <a16:creationId xmlns:a16="http://schemas.microsoft.com/office/drawing/2014/main" id="{34F4D5AA-895C-C649-2BB9-8A8C633A05A7}"/>
              </a:ext>
            </a:extLst>
          </p:cNvPr>
          <p:cNvPicPr>
            <a:picLocks noGrp="1" noChangeAspect="1"/>
          </p:cNvPicPr>
          <p:nvPr>
            <p:ph idx="1"/>
          </p:nvPr>
        </p:nvPicPr>
        <p:blipFill>
          <a:blip r:embed="rId2"/>
          <a:srcRect l="26852" r="25926"/>
          <a:stretch/>
        </p:blipFill>
        <p:spPr>
          <a:xfrm>
            <a:off x="2667000" y="1280160"/>
            <a:ext cx="3886200" cy="4572000"/>
          </a:xfrm>
        </p:spPr>
      </p:pic>
    </p:spTree>
    <p:extLst>
      <p:ext uri="{BB962C8B-B14F-4D97-AF65-F5344CB8AC3E}">
        <p14:creationId xmlns:p14="http://schemas.microsoft.com/office/powerpoint/2010/main" val="671979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ADE3E-3E26-9BA5-DC68-96F5595B8039}"/>
              </a:ext>
            </a:extLst>
          </p:cNvPr>
          <p:cNvSpPr>
            <a:spLocks noGrp="1"/>
          </p:cNvSpPr>
          <p:nvPr>
            <p:ph type="title"/>
          </p:nvPr>
        </p:nvSpPr>
        <p:spPr/>
        <p:txBody>
          <a:bodyPr/>
          <a:lstStyle/>
          <a:p>
            <a:r>
              <a:rPr lang="en-US" dirty="0"/>
              <a:t>Lesson 47.3 Figure 7</a:t>
            </a:r>
            <a:endParaRPr lang="en-IN" dirty="0"/>
          </a:p>
        </p:txBody>
      </p:sp>
      <p:pic>
        <p:nvPicPr>
          <p:cNvPr id="6" name="Content Placeholder 5" descr="Two images: (a) shows a healthy brown bat; (b) shows a brown bat with white fungus on its nose.">
            <a:extLst>
              <a:ext uri="{FF2B5EF4-FFF2-40B4-BE49-F238E27FC236}">
                <a16:creationId xmlns:a16="http://schemas.microsoft.com/office/drawing/2014/main" id="{A546EA98-4C9C-44AC-4272-EFBAAE4EFA24}"/>
              </a:ext>
            </a:extLst>
          </p:cNvPr>
          <p:cNvPicPr>
            <a:picLocks noGrp="1" noChangeAspect="1"/>
          </p:cNvPicPr>
          <p:nvPr>
            <p:ph idx="1"/>
          </p:nvPr>
        </p:nvPicPr>
        <p:blipFill>
          <a:blip r:embed="rId2"/>
          <a:srcRect b="26333"/>
          <a:stretch/>
        </p:blipFill>
        <p:spPr>
          <a:xfrm>
            <a:off x="457200" y="1280160"/>
            <a:ext cx="8229600" cy="3368040"/>
          </a:xfrm>
        </p:spPr>
      </p:pic>
    </p:spTree>
    <p:extLst>
      <p:ext uri="{BB962C8B-B14F-4D97-AF65-F5344CB8AC3E}">
        <p14:creationId xmlns:p14="http://schemas.microsoft.com/office/powerpoint/2010/main" val="2285259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C8FBD-DEEC-AF0F-343F-B075C07CB0A0}"/>
              </a:ext>
            </a:extLst>
          </p:cNvPr>
          <p:cNvSpPr>
            <a:spLocks noGrp="1"/>
          </p:cNvSpPr>
          <p:nvPr>
            <p:ph type="title"/>
          </p:nvPr>
        </p:nvSpPr>
        <p:spPr/>
        <p:txBody>
          <a:bodyPr/>
          <a:lstStyle/>
          <a:p>
            <a:r>
              <a:rPr lang="en-US" dirty="0"/>
              <a:t>Lesson 47.3 Figure 8</a:t>
            </a:r>
            <a:endParaRPr lang="en-IN" dirty="0"/>
          </a:p>
        </p:txBody>
      </p:sp>
      <p:pic>
        <p:nvPicPr>
          <p:cNvPr id="7" name="Content Placeholder 6" descr="Historically, the grizzly bear habitat extended from Mexico through the western United States and into the mid-latitudes of Canada. But in recent years this range has expanded northward, to the northern tip of Canada and throughout Alaska. This range now overlaps with the polar bear range in the northern extremes of Alaska and Canada.">
            <a:extLst>
              <a:ext uri="{FF2B5EF4-FFF2-40B4-BE49-F238E27FC236}">
                <a16:creationId xmlns:a16="http://schemas.microsoft.com/office/drawing/2014/main" id="{8F96C0F0-DE24-C4C9-7D96-CE6CA43C9409}"/>
              </a:ext>
            </a:extLst>
          </p:cNvPr>
          <p:cNvPicPr>
            <a:picLocks noGrp="1" noChangeAspect="1"/>
          </p:cNvPicPr>
          <p:nvPr>
            <p:ph idx="1"/>
          </p:nvPr>
        </p:nvPicPr>
        <p:blipFill>
          <a:blip r:embed="rId2"/>
          <a:srcRect l="29629" r="29630"/>
          <a:stretch/>
        </p:blipFill>
        <p:spPr>
          <a:xfrm>
            <a:off x="2895600" y="1280160"/>
            <a:ext cx="3352800" cy="4572000"/>
          </a:xfrm>
        </p:spPr>
      </p:pic>
    </p:spTree>
    <p:extLst>
      <p:ext uri="{BB962C8B-B14F-4D97-AF65-F5344CB8AC3E}">
        <p14:creationId xmlns:p14="http://schemas.microsoft.com/office/powerpoint/2010/main" val="302783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85284-E3DC-F728-D841-CF5259DD7EBF}"/>
              </a:ext>
            </a:extLst>
          </p:cNvPr>
          <p:cNvSpPr>
            <a:spLocks noGrp="1"/>
          </p:cNvSpPr>
          <p:nvPr>
            <p:ph type="title"/>
          </p:nvPr>
        </p:nvSpPr>
        <p:spPr/>
        <p:txBody>
          <a:bodyPr/>
          <a:lstStyle/>
          <a:p>
            <a:r>
              <a:rPr lang="en-US" dirty="0"/>
              <a:t>Lesson 47.4 Figure 1</a:t>
            </a:r>
            <a:endParaRPr lang="en-IN" dirty="0"/>
          </a:p>
        </p:txBody>
      </p:sp>
      <p:pic>
        <p:nvPicPr>
          <p:cNvPr id="7" name="Content Placeholder 6" descr="The bar graph shows the percentage of animal species, by group, that are critically endangered, endangered, or vulnerable. Approximately 21 percent of mammal species are on the International Union of Conservation of Nature Red List. Of these, about 10 percent are vulnerable, 7 percent are endangered, and 4 percent are critically endangered. Approximately 12 percent of bird species are on the Red List. Of these, about 6 percent are vulnerable, 4 percent are endangered, and 2 percent are critically endangered. Approximately 6 percent of reptile species are on the Red List. Of these, about 3 percent are vulnerable, 2 percent are endangered, and 1 percent is critically endangered. Approximately 29 percent of amphibian species are on the Red List. Of these, about 10 percent are vulnerable, 12 percent are endangered, and 7 percent are critically endangered. Approximately 4 percent of fish species are on the Red List. Of these, about 2 percent are vulnerable, 1 percent is endangered, and 1 percent is critically endangered. No insect species fall on the Red List. Approximately 1.5 percent of mollusk species are on the Red List. Of these, about 1 percent is vulnerable, and 0.25 percent each are endangered or critically endangered. Approximately 3 percent of plant species are on the Red List. Of these, about 2 percent are vulnerable, .5 percent each are endangered or critically endangered.">
            <a:extLst>
              <a:ext uri="{FF2B5EF4-FFF2-40B4-BE49-F238E27FC236}">
                <a16:creationId xmlns:a16="http://schemas.microsoft.com/office/drawing/2014/main" id="{8F1AA367-8D18-F045-941C-78CD42A34918}"/>
              </a:ext>
            </a:extLst>
          </p:cNvPr>
          <p:cNvPicPr>
            <a:picLocks noGrp="1" noChangeAspect="1"/>
          </p:cNvPicPr>
          <p:nvPr>
            <p:ph idx="1"/>
          </p:nvPr>
        </p:nvPicPr>
        <p:blipFill>
          <a:blip r:embed="rId2"/>
          <a:srcRect l="16666" r="20371"/>
          <a:stretch/>
        </p:blipFill>
        <p:spPr>
          <a:xfrm>
            <a:off x="1828800" y="1280160"/>
            <a:ext cx="5181600" cy="4572000"/>
          </a:xfrm>
        </p:spPr>
      </p:pic>
    </p:spTree>
    <p:extLst>
      <p:ext uri="{BB962C8B-B14F-4D97-AF65-F5344CB8AC3E}">
        <p14:creationId xmlns:p14="http://schemas.microsoft.com/office/powerpoint/2010/main" val="1871791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E452-BF2B-874E-8C9A-571EF1AEF20B}"/>
              </a:ext>
            </a:extLst>
          </p:cNvPr>
          <p:cNvSpPr>
            <a:spLocks noGrp="1"/>
          </p:cNvSpPr>
          <p:nvPr>
            <p:ph type="title"/>
          </p:nvPr>
        </p:nvSpPr>
        <p:spPr/>
        <p:txBody>
          <a:bodyPr/>
          <a:lstStyle/>
          <a:p>
            <a:r>
              <a:rPr lang="en-US" dirty="0"/>
              <a:t>Lesson 47.4 Figure 2</a:t>
            </a:r>
            <a:endParaRPr lang="en-IN" dirty="0"/>
          </a:p>
        </p:txBody>
      </p:sp>
      <p:pic>
        <p:nvPicPr>
          <p:cNvPr id="6" name="Content Placeholder 5" descr="The image presents a map illustrating the Red List Index and the trends in species conservation status across major species groups. The map depicts different regions with varying colors and shading, indicating the Red List Index values and conservation statuses. In regions where the Red List Index value is close to 1.0, depicted by dark red, the species are of &quot;Least Concern&quot; and not expected to face immediate extinction. Lighter shades on the map represent regions with lower Red List Index values, indicating a higher proportion of species at risk of extinction without conservation efforts. The map provides a visual representation of the importance of conservation actions in preserving biological diversity.">
            <a:extLst>
              <a:ext uri="{FF2B5EF4-FFF2-40B4-BE49-F238E27FC236}">
                <a16:creationId xmlns:a16="http://schemas.microsoft.com/office/drawing/2014/main" id="{69714A4F-F7AA-188B-F144-0AE0F60ADC17}"/>
              </a:ext>
            </a:extLst>
          </p:cNvPr>
          <p:cNvPicPr>
            <a:picLocks noGrp="1" noChangeAspect="1"/>
          </p:cNvPicPr>
          <p:nvPr>
            <p:ph idx="1"/>
          </p:nvPr>
        </p:nvPicPr>
        <p:blipFill>
          <a:blip r:embed="rId2"/>
          <a:srcRect l="8333" r="6481"/>
          <a:stretch/>
        </p:blipFill>
        <p:spPr>
          <a:xfrm>
            <a:off x="1143000" y="1280160"/>
            <a:ext cx="7010400" cy="4572000"/>
          </a:xfrm>
        </p:spPr>
      </p:pic>
    </p:spTree>
    <p:extLst>
      <p:ext uri="{BB962C8B-B14F-4D97-AF65-F5344CB8AC3E}">
        <p14:creationId xmlns:p14="http://schemas.microsoft.com/office/powerpoint/2010/main" val="1264045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9C9D7-108E-A744-5DC2-DABFD4AEE855}"/>
              </a:ext>
            </a:extLst>
          </p:cNvPr>
          <p:cNvSpPr>
            <a:spLocks noGrp="1"/>
          </p:cNvSpPr>
          <p:nvPr>
            <p:ph type="title"/>
          </p:nvPr>
        </p:nvSpPr>
        <p:spPr/>
        <p:txBody>
          <a:bodyPr/>
          <a:lstStyle/>
          <a:p>
            <a:r>
              <a:rPr lang="en-US" dirty="0"/>
              <a:t>Lesson 47.4 Figure 3</a:t>
            </a:r>
            <a:endParaRPr lang="en-IN" dirty="0"/>
          </a:p>
        </p:txBody>
      </p:sp>
      <p:pic>
        <p:nvPicPr>
          <p:cNvPr id="7" name="Content Placeholder 6" descr="A photograph of a bald eagle in flight">
            <a:extLst>
              <a:ext uri="{FF2B5EF4-FFF2-40B4-BE49-F238E27FC236}">
                <a16:creationId xmlns:a16="http://schemas.microsoft.com/office/drawing/2014/main" id="{A076873C-9F42-5544-146E-A8A84426CC97}"/>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4130709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63C20-91B7-DDF7-D8DA-B75D2D01045A}"/>
              </a:ext>
            </a:extLst>
          </p:cNvPr>
          <p:cNvSpPr>
            <a:spLocks noGrp="1"/>
          </p:cNvSpPr>
          <p:nvPr>
            <p:ph type="title"/>
          </p:nvPr>
        </p:nvSpPr>
        <p:spPr/>
        <p:txBody>
          <a:bodyPr/>
          <a:lstStyle/>
          <a:p>
            <a:r>
              <a:rPr lang="en-US" dirty="0"/>
              <a:t>Lesson 47.4 Figure 4</a:t>
            </a:r>
            <a:endParaRPr lang="en-IN" dirty="0"/>
          </a:p>
        </p:txBody>
      </p:sp>
      <p:pic>
        <p:nvPicPr>
          <p:cNvPr id="7" name="Content Placeholder 6" descr="A photograph of the Hawaiian Islands from space">
            <a:extLst>
              <a:ext uri="{FF2B5EF4-FFF2-40B4-BE49-F238E27FC236}">
                <a16:creationId xmlns:a16="http://schemas.microsoft.com/office/drawing/2014/main" id="{CABE87AC-9D84-E791-F246-025E3616810C}"/>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3016977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76A4-249E-F8D7-9D04-4D1847F25C75}"/>
              </a:ext>
            </a:extLst>
          </p:cNvPr>
          <p:cNvSpPr>
            <a:spLocks noGrp="1"/>
          </p:cNvSpPr>
          <p:nvPr>
            <p:ph type="title"/>
          </p:nvPr>
        </p:nvSpPr>
        <p:spPr/>
        <p:txBody>
          <a:bodyPr/>
          <a:lstStyle/>
          <a:p>
            <a:r>
              <a:rPr lang="en-US" dirty="0"/>
              <a:t>Lesson 47.4 Figure 5</a:t>
            </a:r>
            <a:endParaRPr lang="en-IN" dirty="0"/>
          </a:p>
        </p:txBody>
      </p:sp>
      <p:pic>
        <p:nvPicPr>
          <p:cNvPr id="6" name="Content Placeholder 5" descr="A photograph of an elk with a tracking collar on it">
            <a:extLst>
              <a:ext uri="{FF2B5EF4-FFF2-40B4-BE49-F238E27FC236}">
                <a16:creationId xmlns:a16="http://schemas.microsoft.com/office/drawing/2014/main" id="{ADAEEB15-F6EF-37DA-EDBC-E241B5E24549}"/>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708994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895D-6297-E74B-756E-C1CC0BD61730}"/>
              </a:ext>
            </a:extLst>
          </p:cNvPr>
          <p:cNvSpPr>
            <a:spLocks noGrp="1"/>
          </p:cNvSpPr>
          <p:nvPr>
            <p:ph type="title"/>
          </p:nvPr>
        </p:nvSpPr>
        <p:spPr/>
        <p:txBody>
          <a:bodyPr/>
          <a:lstStyle/>
          <a:p>
            <a:r>
              <a:rPr lang="en-US" dirty="0"/>
              <a:t>Lesson 47.4 Figure 6</a:t>
            </a:r>
            <a:endParaRPr lang="en-IN" dirty="0"/>
          </a:p>
        </p:txBody>
      </p:sp>
      <p:pic>
        <p:nvPicPr>
          <p:cNvPr id="6" name="Content Placeholder 5" descr="Four images of different species in Yellowstone National Park">
            <a:extLst>
              <a:ext uri="{FF2B5EF4-FFF2-40B4-BE49-F238E27FC236}">
                <a16:creationId xmlns:a16="http://schemas.microsoft.com/office/drawing/2014/main" id="{BF6BC152-7B27-F3EA-0B47-42177E2DF5CF}"/>
              </a:ext>
            </a:extLst>
          </p:cNvPr>
          <p:cNvPicPr>
            <a:picLocks noGrp="1" noChangeAspect="1"/>
          </p:cNvPicPr>
          <p:nvPr>
            <p:ph idx="1"/>
          </p:nvPr>
        </p:nvPicPr>
        <p:blipFill>
          <a:blip r:embed="rId2"/>
          <a:srcRect b="51333"/>
          <a:stretch/>
        </p:blipFill>
        <p:spPr>
          <a:xfrm>
            <a:off x="457200" y="1280160"/>
            <a:ext cx="8229600" cy="2225040"/>
          </a:xfrm>
        </p:spPr>
      </p:pic>
    </p:spTree>
    <p:extLst>
      <p:ext uri="{BB962C8B-B14F-4D97-AF65-F5344CB8AC3E}">
        <p14:creationId xmlns:p14="http://schemas.microsoft.com/office/powerpoint/2010/main" val="1725242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47.1 Figure 2</a:t>
            </a:r>
            <a:endParaRPr lang="en-IN" dirty="0"/>
          </a:p>
        </p:txBody>
      </p:sp>
      <p:pic>
        <p:nvPicPr>
          <p:cNvPr id="6" name="Content Placeholder 5" descr="Two images: (a) is a photograph of a cichlid; (b) is a photograph of a Nile perch.">
            <a:extLst>
              <a:ext uri="{FF2B5EF4-FFF2-40B4-BE49-F238E27FC236}">
                <a16:creationId xmlns:a16="http://schemas.microsoft.com/office/drawing/2014/main" id="{99A4B547-F818-057C-68FE-46508FF54B93}"/>
              </a:ext>
            </a:extLst>
          </p:cNvPr>
          <p:cNvPicPr>
            <a:picLocks noGrp="1" noChangeAspect="1"/>
          </p:cNvPicPr>
          <p:nvPr>
            <p:ph idx="1"/>
          </p:nvPr>
        </p:nvPicPr>
        <p:blipFill>
          <a:blip r:embed="rId2"/>
          <a:srcRect l="31482" r="30555"/>
          <a:stretch/>
        </p:blipFill>
        <p:spPr>
          <a:xfrm>
            <a:off x="3048000" y="1280160"/>
            <a:ext cx="3124200" cy="4572000"/>
          </a:xfrm>
        </p:spPr>
      </p:pic>
    </p:spTree>
    <p:extLst>
      <p:ext uri="{BB962C8B-B14F-4D97-AF65-F5344CB8AC3E}">
        <p14:creationId xmlns:p14="http://schemas.microsoft.com/office/powerpoint/2010/main" val="3352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18DE-9E5A-9464-1A37-D0BF2F38DA46}"/>
              </a:ext>
            </a:extLst>
          </p:cNvPr>
          <p:cNvSpPr>
            <a:spLocks noGrp="1"/>
          </p:cNvSpPr>
          <p:nvPr>
            <p:ph type="title"/>
          </p:nvPr>
        </p:nvSpPr>
        <p:spPr/>
        <p:txBody>
          <a:bodyPr/>
          <a:lstStyle/>
          <a:p>
            <a:r>
              <a:rPr lang="en-US" dirty="0"/>
              <a:t>Lesson 47.4 Figure 7</a:t>
            </a:r>
            <a:endParaRPr lang="en-IN" dirty="0"/>
          </a:p>
        </p:txBody>
      </p:sp>
      <p:pic>
        <p:nvPicPr>
          <p:cNvPr id="9" name="Content Placeholder 8" descr="A photograph of two diamondback terrapins in a tank">
            <a:extLst>
              <a:ext uri="{FF2B5EF4-FFF2-40B4-BE49-F238E27FC236}">
                <a16:creationId xmlns:a16="http://schemas.microsoft.com/office/drawing/2014/main" id="{1DBA95DF-74DF-9EB7-E557-FC41BD369C4F}"/>
              </a:ext>
            </a:extLst>
          </p:cNvPr>
          <p:cNvPicPr>
            <a:picLocks noGrp="1" noChangeAspect="1"/>
          </p:cNvPicPr>
          <p:nvPr>
            <p:ph idx="1"/>
          </p:nvPr>
        </p:nvPicPr>
        <p:blipFill>
          <a:blip r:embed="rId2"/>
          <a:srcRect l="33333" r="33333"/>
          <a:stretch/>
        </p:blipFill>
        <p:spPr>
          <a:xfrm>
            <a:off x="3200400" y="1280160"/>
            <a:ext cx="2743200" cy="4572000"/>
          </a:xfrm>
        </p:spPr>
      </p:pic>
    </p:spTree>
    <p:extLst>
      <p:ext uri="{BB962C8B-B14F-4D97-AF65-F5344CB8AC3E}">
        <p14:creationId xmlns:p14="http://schemas.microsoft.com/office/powerpoint/2010/main" val="2284017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1287-7BEF-031E-4D6D-B707FE228B44}"/>
              </a:ext>
            </a:extLst>
          </p:cNvPr>
          <p:cNvSpPr>
            <a:spLocks noGrp="1"/>
          </p:cNvSpPr>
          <p:nvPr>
            <p:ph type="title"/>
          </p:nvPr>
        </p:nvSpPr>
        <p:spPr/>
        <p:txBody>
          <a:bodyPr/>
          <a:lstStyle/>
          <a:p>
            <a:r>
              <a:rPr lang="en-US" dirty="0"/>
              <a:t>Lesson 47.4 Figure 8</a:t>
            </a:r>
            <a:endParaRPr lang="en-IN" dirty="0"/>
          </a:p>
        </p:txBody>
      </p:sp>
      <p:pic>
        <p:nvPicPr>
          <p:cNvPr id="6" name="Content Placeholder 5" descr="A photograph of Fiona the hippo with her mother">
            <a:extLst>
              <a:ext uri="{FF2B5EF4-FFF2-40B4-BE49-F238E27FC236}">
                <a16:creationId xmlns:a16="http://schemas.microsoft.com/office/drawing/2014/main" id="{BB721040-8F98-4812-4B6A-E28D25480E44}"/>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3026272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47.1 Figure 3</a:t>
            </a:r>
            <a:endParaRPr lang="en-IN" dirty="0"/>
          </a:p>
        </p:txBody>
      </p:sp>
      <p:pic>
        <p:nvPicPr>
          <p:cNvPr id="6" name="Content Placeholder 5" descr="Two images: (a) is a photograph of a coral reef; (b) is a photograph of a prairie.">
            <a:extLst>
              <a:ext uri="{FF2B5EF4-FFF2-40B4-BE49-F238E27FC236}">
                <a16:creationId xmlns:a16="http://schemas.microsoft.com/office/drawing/2014/main" id="{21B080B1-214C-B92D-F0FA-E95182E7678A}"/>
              </a:ext>
            </a:extLst>
          </p:cNvPr>
          <p:cNvPicPr>
            <a:picLocks noGrp="1" noChangeAspect="1"/>
          </p:cNvPicPr>
          <p:nvPr>
            <p:ph idx="1"/>
          </p:nvPr>
        </p:nvPicPr>
        <p:blipFill>
          <a:blip r:embed="rId2"/>
          <a:srcRect l="24999" r="25000"/>
          <a:stretch/>
        </p:blipFill>
        <p:spPr>
          <a:xfrm>
            <a:off x="2514600" y="1280160"/>
            <a:ext cx="4114800" cy="4572000"/>
          </a:xfrm>
        </p:spPr>
      </p:pic>
    </p:spTree>
    <p:extLst>
      <p:ext uri="{BB962C8B-B14F-4D97-AF65-F5344CB8AC3E}">
        <p14:creationId xmlns:p14="http://schemas.microsoft.com/office/powerpoint/2010/main" val="344438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47.1 Figure 4</a:t>
            </a:r>
            <a:endParaRPr lang="en-IN" dirty="0"/>
          </a:p>
        </p:txBody>
      </p:sp>
      <p:pic>
        <p:nvPicPr>
          <p:cNvPr id="7" name="Content Placeholder 6" descr="A map shows the number of terrestrial vertebrate species across the world.">
            <a:extLst>
              <a:ext uri="{FF2B5EF4-FFF2-40B4-BE49-F238E27FC236}">
                <a16:creationId xmlns:a16="http://schemas.microsoft.com/office/drawing/2014/main" id="{A7DC67FD-CFDD-97B4-E40C-D7185BD76B2A}"/>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47.1 Figure 5</a:t>
            </a:r>
            <a:endParaRPr lang="en-IN" dirty="0"/>
          </a:p>
        </p:txBody>
      </p:sp>
      <p:pic>
        <p:nvPicPr>
          <p:cNvPr id="7" name="Content Placeholder 6" descr="Most hotspots occur in coastal regions and on islands.  Some of the hotspots include New Zealand, Madagascar, Thailand, Vietnam, the west coast of Central America, and southwest Australia.  Some other areas indicated are the California cost, labeled as the California floristic province, the Mediterranean Basin, and the Caribbean islands.">
            <a:extLst>
              <a:ext uri="{FF2B5EF4-FFF2-40B4-BE49-F238E27FC236}">
                <a16:creationId xmlns:a16="http://schemas.microsoft.com/office/drawing/2014/main" id="{6BC327B1-E85A-76DA-D356-C6A1AEDC8E2B}"/>
              </a:ext>
            </a:extLst>
          </p:cNvPr>
          <p:cNvPicPr>
            <a:picLocks noGrp="1" noChangeAspect="1"/>
          </p:cNvPicPr>
          <p:nvPr>
            <p:ph idx="1"/>
          </p:nvPr>
        </p:nvPicPr>
        <p:blipFill>
          <a:blip r:embed="rId2"/>
          <a:srcRect l="4630" r="4630"/>
          <a:stretch/>
        </p:blipFill>
        <p:spPr>
          <a:xfrm>
            <a:off x="838200" y="1280160"/>
            <a:ext cx="7467600" cy="457200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0EBC2-68E7-BDD6-A1E0-93A4877E241D}"/>
              </a:ext>
            </a:extLst>
          </p:cNvPr>
          <p:cNvSpPr>
            <a:spLocks noGrp="1"/>
          </p:cNvSpPr>
          <p:nvPr>
            <p:ph type="title"/>
          </p:nvPr>
        </p:nvSpPr>
        <p:spPr/>
        <p:txBody>
          <a:bodyPr/>
          <a:lstStyle/>
          <a:p>
            <a:r>
              <a:rPr lang="en-US" dirty="0"/>
              <a:t>Lesson 47.1 Figure 6</a:t>
            </a:r>
            <a:endParaRPr lang="en-IN" dirty="0"/>
          </a:p>
        </p:txBody>
      </p:sp>
      <p:pic>
        <p:nvPicPr>
          <p:cNvPr id="6" name="Content Placeholder 5" descr="Starting 550 million years ago, extinction occurrences increase and decrease in a cyclical manner. At the lowest points on the cycle, extinction occurrences were between 2% and 5% percent. Spikes in the number of extinctions occurred at the end of geological periods: end-Ordovician, 450 million years ago; end-Devonian, 374 million years ago; end-Permian, 252 million years ago; end-Triassic, 200 million years ago; and end-Cretaceous, 65 million years ago. During these spikes, extinction occurrences approximately ranged from 22% to 50%.">
            <a:extLst>
              <a:ext uri="{FF2B5EF4-FFF2-40B4-BE49-F238E27FC236}">
                <a16:creationId xmlns:a16="http://schemas.microsoft.com/office/drawing/2014/main" id="{3FBE38EC-720B-83C0-D7FA-6867EDFE3676}"/>
              </a:ext>
            </a:extLst>
          </p:cNvPr>
          <p:cNvPicPr>
            <a:picLocks noGrp="1" noChangeAspect="1"/>
          </p:cNvPicPr>
          <p:nvPr>
            <p:ph idx="1"/>
          </p:nvPr>
        </p:nvPicPr>
        <p:blipFill>
          <a:blip r:embed="rId2"/>
          <a:srcRect l="4630" r="3704"/>
          <a:stretch/>
        </p:blipFill>
        <p:spPr>
          <a:xfrm>
            <a:off x="838200" y="1280160"/>
            <a:ext cx="7543800" cy="4572000"/>
          </a:xfrm>
        </p:spPr>
      </p:pic>
    </p:spTree>
    <p:extLst>
      <p:ext uri="{BB962C8B-B14F-4D97-AF65-F5344CB8AC3E}">
        <p14:creationId xmlns:p14="http://schemas.microsoft.com/office/powerpoint/2010/main" val="745379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31093-743E-7045-B752-41A160B7B677}"/>
              </a:ext>
            </a:extLst>
          </p:cNvPr>
          <p:cNvSpPr>
            <a:spLocks noGrp="1"/>
          </p:cNvSpPr>
          <p:nvPr>
            <p:ph type="title"/>
          </p:nvPr>
        </p:nvSpPr>
        <p:spPr/>
        <p:txBody>
          <a:bodyPr/>
          <a:lstStyle/>
          <a:p>
            <a:r>
              <a:rPr lang="en-US" dirty="0"/>
              <a:t>Lesson 47.1 Figure 7</a:t>
            </a:r>
            <a:endParaRPr lang="en-IN" dirty="0"/>
          </a:p>
        </p:txBody>
      </p:sp>
      <p:pic>
        <p:nvPicPr>
          <p:cNvPr id="7" name="Content Placeholder 6" descr="A photograph of a trilobite fossil">
            <a:extLst>
              <a:ext uri="{FF2B5EF4-FFF2-40B4-BE49-F238E27FC236}">
                <a16:creationId xmlns:a16="http://schemas.microsoft.com/office/drawing/2014/main" id="{7CE35264-5439-8C36-739E-3ABF93AC3938}"/>
              </a:ext>
            </a:extLst>
          </p:cNvPr>
          <p:cNvPicPr>
            <a:picLocks noGrp="1" noChangeAspect="1"/>
          </p:cNvPicPr>
          <p:nvPr>
            <p:ph idx="1"/>
          </p:nvPr>
        </p:nvPicPr>
        <p:blipFill>
          <a:blip r:embed="rId2"/>
          <a:srcRect l="28704" r="28704"/>
          <a:stretch/>
        </p:blipFill>
        <p:spPr>
          <a:xfrm>
            <a:off x="2819400" y="1280160"/>
            <a:ext cx="3505200" cy="4572000"/>
          </a:xfrm>
        </p:spPr>
      </p:pic>
    </p:spTree>
    <p:extLst>
      <p:ext uri="{BB962C8B-B14F-4D97-AF65-F5344CB8AC3E}">
        <p14:creationId xmlns:p14="http://schemas.microsoft.com/office/powerpoint/2010/main" val="1403497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F5B78-F3F9-2848-7CC3-71FD06DBD5CE}"/>
              </a:ext>
            </a:extLst>
          </p:cNvPr>
          <p:cNvSpPr>
            <a:spLocks noGrp="1"/>
          </p:cNvSpPr>
          <p:nvPr>
            <p:ph type="title"/>
          </p:nvPr>
        </p:nvSpPr>
        <p:spPr/>
        <p:txBody>
          <a:bodyPr/>
          <a:lstStyle/>
          <a:p>
            <a:r>
              <a:rPr lang="en-US" dirty="0"/>
              <a:t>Lesson 47.1 Figure 8</a:t>
            </a:r>
            <a:endParaRPr lang="en-IN" dirty="0"/>
          </a:p>
        </p:txBody>
      </p:sp>
      <p:pic>
        <p:nvPicPr>
          <p:cNvPr id="7" name="Content Placeholder 6" descr="This photograph shows sedimentary rock with a distinct lighter-colored band in the middle representing the K dash Pg boundary. The rock below this layer, which has fine bands of dark and light gray, is distinct in appearance from the smoother, redder rock above.">
            <a:extLst>
              <a:ext uri="{FF2B5EF4-FFF2-40B4-BE49-F238E27FC236}">
                <a16:creationId xmlns:a16="http://schemas.microsoft.com/office/drawing/2014/main" id="{0A9A7850-28A6-BD8D-78D1-0828B4282A6B}"/>
              </a:ext>
            </a:extLst>
          </p:cNvPr>
          <p:cNvPicPr>
            <a:picLocks noGrp="1" noChangeAspect="1"/>
          </p:cNvPicPr>
          <p:nvPr>
            <p:ph idx="1"/>
          </p:nvPr>
        </p:nvPicPr>
        <p:blipFill>
          <a:blip r:embed="rId2"/>
          <a:srcRect l="23148" r="22222"/>
          <a:stretch/>
        </p:blipFill>
        <p:spPr>
          <a:xfrm>
            <a:off x="2362200" y="1280160"/>
            <a:ext cx="4495800" cy="4572000"/>
          </a:xfrm>
        </p:spPr>
      </p:pic>
    </p:spTree>
    <p:extLst>
      <p:ext uri="{BB962C8B-B14F-4D97-AF65-F5344CB8AC3E}">
        <p14:creationId xmlns:p14="http://schemas.microsoft.com/office/powerpoint/2010/main" val="270371173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2486</TotalTime>
  <Words>133</Words>
  <Application>Microsoft Office PowerPoint</Application>
  <PresentationFormat>On-screen Show (4:3)</PresentationFormat>
  <Paragraphs>34</Paragraphs>
  <Slides>32</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Chapter 47</vt:lpstr>
      <vt:lpstr>Lesson 47.1 Figure 1</vt:lpstr>
      <vt:lpstr>Lesson 47.1 Figure 2</vt:lpstr>
      <vt:lpstr>Lesson 47.1 Figure 3</vt:lpstr>
      <vt:lpstr>Lesson 47.1 Figure 4</vt:lpstr>
      <vt:lpstr>Lesson 47.1 Figure 5</vt:lpstr>
      <vt:lpstr>Lesson 47.1 Figure 6</vt:lpstr>
      <vt:lpstr>Lesson 47.1 Figure 7</vt:lpstr>
      <vt:lpstr>Lesson 47.1 Figure 8</vt:lpstr>
      <vt:lpstr>Lesson 47.1 Figure 9</vt:lpstr>
      <vt:lpstr>Lesson 47.1 Figure 10</vt:lpstr>
      <vt:lpstr>Lesson 47.2 Figure 1</vt:lpstr>
      <vt:lpstr>Lesson 47.2 Figure 2</vt:lpstr>
      <vt:lpstr>Lesson 47.2 Figure 3</vt:lpstr>
      <vt:lpstr>Lesson 47.2 Figure 4</vt:lpstr>
      <vt:lpstr>Lesson 47.3 Figure 1</vt:lpstr>
      <vt:lpstr>Lesson 47.3 Figure 2</vt:lpstr>
      <vt:lpstr>Lesson 47.3 Figure 3</vt:lpstr>
      <vt:lpstr>Lesson 47.3 Figure 4</vt:lpstr>
      <vt:lpstr>Lesson 47.3 Figure 5</vt:lpstr>
      <vt:lpstr>Lesson 47.3 Figure 6</vt:lpstr>
      <vt:lpstr>Lesson 47.3 Figure 7</vt:lpstr>
      <vt:lpstr>Lesson 47.3 Figure 8</vt:lpstr>
      <vt:lpstr>Lesson 47.4 Figure 1</vt:lpstr>
      <vt:lpstr>Lesson 47.4 Figure 2</vt:lpstr>
      <vt:lpstr>Lesson 47.4 Figure 3</vt:lpstr>
      <vt:lpstr>Lesson 47.4 Figure 4</vt:lpstr>
      <vt:lpstr>Lesson 47.4 Figure 5</vt:lpstr>
      <vt:lpstr>Lesson 47.4 Figure 6</vt:lpstr>
      <vt:lpstr>Lesson 47.4 Figure 7</vt:lpstr>
      <vt:lpstr>Lesson 47.4 Figure 8</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215</cp:revision>
  <dcterms:created xsi:type="dcterms:W3CDTF">2013-04-26T14:43:13Z</dcterms:created>
  <dcterms:modified xsi:type="dcterms:W3CDTF">2024-10-15T17:33:34Z</dcterms:modified>
</cp:coreProperties>
</file>