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0"/>
  </p:notesMasterIdLst>
  <p:handoutMasterIdLst>
    <p:handoutMasterId r:id="rId51"/>
  </p:handoutMasterIdLst>
  <p:sldIdLst>
    <p:sldId id="272" r:id="rId2"/>
    <p:sldId id="329" r:id="rId3"/>
    <p:sldId id="267" r:id="rId4"/>
    <p:sldId id="273" r:id="rId5"/>
    <p:sldId id="274" r:id="rId6"/>
    <p:sldId id="275" r:id="rId7"/>
    <p:sldId id="330" r:id="rId8"/>
    <p:sldId id="276" r:id="rId9"/>
    <p:sldId id="316" r:id="rId10"/>
    <p:sldId id="317" r:id="rId11"/>
    <p:sldId id="318" r:id="rId12"/>
    <p:sldId id="319" r:id="rId13"/>
    <p:sldId id="277" r:id="rId14"/>
    <p:sldId id="278" r:id="rId15"/>
    <p:sldId id="333" r:id="rId16"/>
    <p:sldId id="320" r:id="rId17"/>
    <p:sldId id="321" r:id="rId18"/>
    <p:sldId id="279" r:id="rId19"/>
    <p:sldId id="280" r:id="rId20"/>
    <p:sldId id="281" r:id="rId21"/>
    <p:sldId id="282" r:id="rId22"/>
    <p:sldId id="283" r:id="rId23"/>
    <p:sldId id="284" r:id="rId24"/>
    <p:sldId id="285" r:id="rId25"/>
    <p:sldId id="286" r:id="rId26"/>
    <p:sldId id="331" r:id="rId27"/>
    <p:sldId id="332" r:id="rId28"/>
    <p:sldId id="322" r:id="rId29"/>
    <p:sldId id="323" r:id="rId30"/>
    <p:sldId id="324" r:id="rId31"/>
    <p:sldId id="325" r:id="rId32"/>
    <p:sldId id="326" r:id="rId33"/>
    <p:sldId id="328" r:id="rId34"/>
    <p:sldId id="327" r:id="rId35"/>
    <p:sldId id="287" r:id="rId36"/>
    <p:sldId id="288" r:id="rId37"/>
    <p:sldId id="289" r:id="rId38"/>
    <p:sldId id="290" r:id="rId39"/>
    <p:sldId id="291" r:id="rId40"/>
    <p:sldId id="292" r:id="rId41"/>
    <p:sldId id="293" r:id="rId42"/>
    <p:sldId id="299" r:id="rId43"/>
    <p:sldId id="300" r:id="rId44"/>
    <p:sldId id="301" r:id="rId45"/>
    <p:sldId id="302" r:id="rId46"/>
    <p:sldId id="303" r:id="rId47"/>
    <p:sldId id="304" r:id="rId48"/>
    <p:sldId id="269"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3" autoAdjust="0"/>
    <p:restoredTop sz="86410" autoAdjust="0"/>
  </p:normalViewPr>
  <p:slideViewPr>
    <p:cSldViewPr>
      <p:cViewPr varScale="1">
        <p:scale>
          <a:sx n="71" d="100"/>
          <a:sy n="71" d="100"/>
        </p:scale>
        <p:origin x="667" y="18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10/17/2024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5</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Structure and Function of Membranes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17C0-35CD-008F-2201-54FB24EFF06A}"/>
              </a:ext>
            </a:extLst>
          </p:cNvPr>
          <p:cNvSpPr>
            <a:spLocks noGrp="1"/>
          </p:cNvSpPr>
          <p:nvPr>
            <p:ph type="title"/>
          </p:nvPr>
        </p:nvSpPr>
        <p:spPr/>
        <p:txBody>
          <a:bodyPr/>
          <a:lstStyle/>
          <a:p>
            <a:r>
              <a:rPr lang="en-US" dirty="0"/>
              <a:t>Lesson 5.1 Figure 9</a:t>
            </a:r>
            <a:endParaRPr lang="en-IN" dirty="0"/>
          </a:p>
        </p:txBody>
      </p:sp>
      <p:pic>
        <p:nvPicPr>
          <p:cNvPr id="6" name="Content Placeholder 5" descr="A photograph of a large fish swimming">
            <a:extLst>
              <a:ext uri="{FF2B5EF4-FFF2-40B4-BE49-F238E27FC236}">
                <a16:creationId xmlns:a16="http://schemas.microsoft.com/office/drawing/2014/main" id="{9B8FD328-55DF-6BED-6EF4-2AB30576F940}"/>
              </a:ext>
            </a:extLst>
          </p:cNvPr>
          <p:cNvPicPr>
            <a:picLocks noGrp="1" noChangeAspect="1"/>
          </p:cNvPicPr>
          <p:nvPr>
            <p:ph idx="1"/>
          </p:nvPr>
        </p:nvPicPr>
        <p:blipFill>
          <a:blip r:embed="rId2"/>
          <a:srcRect l="2778" r="2778"/>
          <a:stretch/>
        </p:blipFill>
        <p:spPr>
          <a:xfrm>
            <a:off x="685800" y="1280160"/>
            <a:ext cx="7772400" cy="4572000"/>
          </a:xfrm>
        </p:spPr>
      </p:pic>
    </p:spTree>
    <p:extLst>
      <p:ext uri="{BB962C8B-B14F-4D97-AF65-F5344CB8AC3E}">
        <p14:creationId xmlns:p14="http://schemas.microsoft.com/office/powerpoint/2010/main" val="1544438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BE9C-A6B5-7FFB-E987-0F8E523906EC}"/>
              </a:ext>
            </a:extLst>
          </p:cNvPr>
          <p:cNvSpPr>
            <a:spLocks noGrp="1"/>
          </p:cNvSpPr>
          <p:nvPr>
            <p:ph type="title"/>
          </p:nvPr>
        </p:nvSpPr>
        <p:spPr/>
        <p:txBody>
          <a:bodyPr/>
          <a:lstStyle/>
          <a:p>
            <a:r>
              <a:rPr lang="en-US" dirty="0"/>
              <a:t>Lesson 5.1 Figure 10</a:t>
            </a:r>
            <a:endParaRPr lang="en-IN" dirty="0"/>
          </a:p>
        </p:txBody>
      </p:sp>
      <p:pic>
        <p:nvPicPr>
          <p:cNvPr id="7" name="Content Placeholder 6" descr="Four fused rings are shown, a structure that allows cholesterol to maintain fluidity by preserving the correct temperature. The four rings are fused by hydrogen bonds.">
            <a:extLst>
              <a:ext uri="{FF2B5EF4-FFF2-40B4-BE49-F238E27FC236}">
                <a16:creationId xmlns:a16="http://schemas.microsoft.com/office/drawing/2014/main" id="{45D0356F-2B96-7D43-768E-0ADE245E7E05}"/>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3886816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5809-ACA2-20FE-4D94-44BA2765FB40}"/>
              </a:ext>
            </a:extLst>
          </p:cNvPr>
          <p:cNvSpPr>
            <a:spLocks noGrp="1"/>
          </p:cNvSpPr>
          <p:nvPr>
            <p:ph type="title"/>
          </p:nvPr>
        </p:nvSpPr>
        <p:spPr/>
        <p:txBody>
          <a:bodyPr/>
          <a:lstStyle/>
          <a:p>
            <a:r>
              <a:rPr lang="en-US" dirty="0"/>
              <a:t>Lesson 5.2 Figure 1</a:t>
            </a:r>
            <a:endParaRPr lang="en-IN" dirty="0"/>
          </a:p>
        </p:txBody>
      </p:sp>
      <p:pic>
        <p:nvPicPr>
          <p:cNvPr id="7" name="Content Placeholder 6" descr="This illustration shows that the inside and outside of a plasma membrane are different, with the exterior covered in the spherical heads, and the interior filled with the strandlike tails.">
            <a:extLst>
              <a:ext uri="{FF2B5EF4-FFF2-40B4-BE49-F238E27FC236}">
                <a16:creationId xmlns:a16="http://schemas.microsoft.com/office/drawing/2014/main" id="{D77B84FB-13FD-C53C-CE33-59BC7A4CB2B7}"/>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4032592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E6ED-A26B-94E0-C65B-059A5636F01D}"/>
              </a:ext>
            </a:extLst>
          </p:cNvPr>
          <p:cNvSpPr>
            <a:spLocks noGrp="1"/>
          </p:cNvSpPr>
          <p:nvPr>
            <p:ph type="title"/>
          </p:nvPr>
        </p:nvSpPr>
        <p:spPr/>
        <p:txBody>
          <a:bodyPr/>
          <a:lstStyle/>
          <a:p>
            <a:r>
              <a:rPr lang="en-US" dirty="0"/>
              <a:t>Lesson 5.2 Figure 2</a:t>
            </a:r>
            <a:endParaRPr lang="en-IN" dirty="0"/>
          </a:p>
        </p:txBody>
      </p:sp>
      <p:pic>
        <p:nvPicPr>
          <p:cNvPr id="6" name="Content Placeholder 5" descr="An illustration demonstrating diffusion">
            <a:extLst>
              <a:ext uri="{FF2B5EF4-FFF2-40B4-BE49-F238E27FC236}">
                <a16:creationId xmlns:a16="http://schemas.microsoft.com/office/drawing/2014/main" id="{04C28E83-CE70-71E4-29DF-02A6A3194177}"/>
              </a:ext>
            </a:extLst>
          </p:cNvPr>
          <p:cNvPicPr>
            <a:picLocks noGrp="1" noChangeAspect="1"/>
          </p:cNvPicPr>
          <p:nvPr>
            <p:ph idx="1"/>
          </p:nvPr>
        </p:nvPicPr>
        <p:blipFill>
          <a:blip r:embed="rId2"/>
          <a:srcRect l="8333" r="6481"/>
          <a:stretch/>
        </p:blipFill>
        <p:spPr>
          <a:xfrm>
            <a:off x="1143000" y="1280160"/>
            <a:ext cx="7010400" cy="4572000"/>
          </a:xfrm>
        </p:spPr>
      </p:pic>
    </p:spTree>
    <p:extLst>
      <p:ext uri="{BB962C8B-B14F-4D97-AF65-F5344CB8AC3E}">
        <p14:creationId xmlns:p14="http://schemas.microsoft.com/office/powerpoint/2010/main" val="1646187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8B02-0057-3AC0-7C8B-3322CD435EB9}"/>
              </a:ext>
            </a:extLst>
          </p:cNvPr>
          <p:cNvSpPr>
            <a:spLocks noGrp="1"/>
          </p:cNvSpPr>
          <p:nvPr>
            <p:ph type="title"/>
          </p:nvPr>
        </p:nvSpPr>
        <p:spPr/>
        <p:txBody>
          <a:bodyPr/>
          <a:lstStyle/>
          <a:p>
            <a:r>
              <a:rPr lang="en-US" dirty="0"/>
              <a:t>Lesson 5.2 Figure 3</a:t>
            </a:r>
            <a:endParaRPr lang="en-IN" dirty="0"/>
          </a:p>
        </p:txBody>
      </p:sp>
      <p:pic>
        <p:nvPicPr>
          <p:cNvPr id="6" name="Content Placeholder 5" descr="The left part of this illustration shows a substance on one side of a membrane only, in the extracellular fluid. The middle part shows that, after some time, some of the substance has diffused across the plasma membrane, from the extracellular fluid and into the cytoplasm. The right part shows that, after more time, an equal amount of the substance is on each side of the membrane.">
            <a:extLst>
              <a:ext uri="{FF2B5EF4-FFF2-40B4-BE49-F238E27FC236}">
                <a16:creationId xmlns:a16="http://schemas.microsoft.com/office/drawing/2014/main" id="{1088EA2C-249C-342A-8FDB-077EE702B2F3}"/>
              </a:ext>
            </a:extLst>
          </p:cNvPr>
          <p:cNvPicPr>
            <a:picLocks noGrp="1" noChangeAspect="1"/>
          </p:cNvPicPr>
          <p:nvPr>
            <p:ph idx="1"/>
          </p:nvPr>
        </p:nvPicPr>
        <p:blipFill>
          <a:blip r:embed="rId2"/>
          <a:srcRect b="9667"/>
          <a:stretch/>
        </p:blipFill>
        <p:spPr>
          <a:xfrm>
            <a:off x="457200" y="1280160"/>
            <a:ext cx="8229600" cy="4130040"/>
          </a:xfrm>
        </p:spPr>
      </p:pic>
    </p:spTree>
    <p:extLst>
      <p:ext uri="{BB962C8B-B14F-4D97-AF65-F5344CB8AC3E}">
        <p14:creationId xmlns:p14="http://schemas.microsoft.com/office/powerpoint/2010/main" val="3748587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D7361-CC6A-3B73-E8A9-179B27EC09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16CD6-A60D-19A3-AED8-CA8DA268E893}"/>
              </a:ext>
            </a:extLst>
          </p:cNvPr>
          <p:cNvSpPr>
            <a:spLocks noGrp="1"/>
          </p:cNvSpPr>
          <p:nvPr>
            <p:ph type="title"/>
          </p:nvPr>
        </p:nvSpPr>
        <p:spPr/>
        <p:txBody>
          <a:bodyPr/>
          <a:lstStyle/>
          <a:p>
            <a:r>
              <a:rPr lang="en-US" dirty="0"/>
              <a:t>Lesson 5.2 Figure 4</a:t>
            </a:r>
            <a:endParaRPr lang="en-IN" dirty="0"/>
          </a:p>
        </p:txBody>
      </p:sp>
      <p:pic>
        <p:nvPicPr>
          <p:cNvPr id="7" name="Content Placeholder 6" descr="A photograph of someone wearing gloves comparing a cup of urine to a stick with different colors on it">
            <a:extLst>
              <a:ext uri="{FF2B5EF4-FFF2-40B4-BE49-F238E27FC236}">
                <a16:creationId xmlns:a16="http://schemas.microsoft.com/office/drawing/2014/main" id="{CC092717-4346-F178-C7B6-E481AB41F952}"/>
              </a:ext>
            </a:extLst>
          </p:cNvPr>
          <p:cNvPicPr>
            <a:picLocks noGrp="1" noChangeAspect="1"/>
          </p:cNvPicPr>
          <p:nvPr>
            <p:ph idx="1"/>
          </p:nvPr>
        </p:nvPicPr>
        <p:blipFill>
          <a:blip r:embed="rId2"/>
          <a:stretch>
            <a:fillRect/>
          </a:stretch>
        </p:blipFill>
        <p:spPr>
          <a:xfrm>
            <a:off x="1420368" y="1279525"/>
            <a:ext cx="6303264" cy="4572000"/>
          </a:xfrm>
        </p:spPr>
      </p:pic>
    </p:spTree>
    <p:extLst>
      <p:ext uri="{BB962C8B-B14F-4D97-AF65-F5344CB8AC3E}">
        <p14:creationId xmlns:p14="http://schemas.microsoft.com/office/powerpoint/2010/main" val="2969594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27A2B-D261-0233-56ED-305B2F7F6C75}"/>
              </a:ext>
            </a:extLst>
          </p:cNvPr>
          <p:cNvSpPr>
            <a:spLocks noGrp="1"/>
          </p:cNvSpPr>
          <p:nvPr>
            <p:ph type="title"/>
          </p:nvPr>
        </p:nvSpPr>
        <p:spPr/>
        <p:txBody>
          <a:bodyPr/>
          <a:lstStyle/>
          <a:p>
            <a:r>
              <a:rPr lang="en-US" dirty="0"/>
              <a:t>Lesson 5.2 Figure 5</a:t>
            </a:r>
            <a:endParaRPr lang="en-IN" dirty="0"/>
          </a:p>
        </p:txBody>
      </p:sp>
      <p:pic>
        <p:nvPicPr>
          <p:cNvPr id="7" name="Content Placeholder 6" descr="A plasma membrane with a channel protein is shown. The interior of the cell has cytoplasm, and the exterior of the cell has extracellular fluid with hexagonal particles floating around. The channel protein, embedded in the plasma membrane, creates an avenue for the hexagonal particles to enter the cell.">
            <a:extLst>
              <a:ext uri="{FF2B5EF4-FFF2-40B4-BE49-F238E27FC236}">
                <a16:creationId xmlns:a16="http://schemas.microsoft.com/office/drawing/2014/main" id="{7F31270E-8AAC-9A56-EF6E-A12E1AD3D055}"/>
              </a:ext>
            </a:extLst>
          </p:cNvPr>
          <p:cNvPicPr>
            <a:picLocks noGrp="1" noChangeAspect="1"/>
          </p:cNvPicPr>
          <p:nvPr>
            <p:ph idx="1"/>
          </p:nvPr>
        </p:nvPicPr>
        <p:blipFill>
          <a:blip r:embed="rId2"/>
          <a:srcRect l="22222" r="22222"/>
          <a:stretch/>
        </p:blipFill>
        <p:spPr>
          <a:xfrm>
            <a:off x="2286000" y="1280160"/>
            <a:ext cx="4572000" cy="4572000"/>
          </a:xfrm>
        </p:spPr>
      </p:pic>
    </p:spTree>
    <p:extLst>
      <p:ext uri="{BB962C8B-B14F-4D97-AF65-F5344CB8AC3E}">
        <p14:creationId xmlns:p14="http://schemas.microsoft.com/office/powerpoint/2010/main" val="401113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9036-53A5-DCC6-B67A-B1EC5FD00EB4}"/>
              </a:ext>
            </a:extLst>
          </p:cNvPr>
          <p:cNvSpPr>
            <a:spLocks noGrp="1"/>
          </p:cNvSpPr>
          <p:nvPr>
            <p:ph type="title"/>
          </p:nvPr>
        </p:nvSpPr>
        <p:spPr/>
        <p:txBody>
          <a:bodyPr/>
          <a:lstStyle/>
          <a:p>
            <a:r>
              <a:rPr lang="en-US" dirty="0"/>
              <a:t>Lesson 5.2 Figure 6</a:t>
            </a:r>
            <a:endParaRPr lang="en-IN" dirty="0"/>
          </a:p>
        </p:txBody>
      </p:sp>
      <p:pic>
        <p:nvPicPr>
          <p:cNvPr id="7" name="Content Placeholder 6" descr="This illustration shows two channel proteins in the plasma membrane. One protein is labeled gate closed, and there is no space for particles to pass through. The other is labeled gate open, and there is a space for substances to pass through. Substances of the same type appear on both sides of the membrane near the open-gated protein.">
            <a:extLst>
              <a:ext uri="{FF2B5EF4-FFF2-40B4-BE49-F238E27FC236}">
                <a16:creationId xmlns:a16="http://schemas.microsoft.com/office/drawing/2014/main" id="{EC3B38BB-7594-9008-EECE-D584A248C850}"/>
              </a:ext>
            </a:extLst>
          </p:cNvPr>
          <p:cNvPicPr>
            <a:picLocks noGrp="1" noChangeAspect="1"/>
          </p:cNvPicPr>
          <p:nvPr>
            <p:ph idx="1"/>
          </p:nvPr>
        </p:nvPicPr>
        <p:blipFill>
          <a:blip r:embed="rId2"/>
          <a:srcRect l="15741" r="15741"/>
          <a:stretch/>
        </p:blipFill>
        <p:spPr>
          <a:xfrm>
            <a:off x="1752600" y="1280160"/>
            <a:ext cx="5638800" cy="4572000"/>
          </a:xfrm>
        </p:spPr>
      </p:pic>
    </p:spTree>
    <p:extLst>
      <p:ext uri="{BB962C8B-B14F-4D97-AF65-F5344CB8AC3E}">
        <p14:creationId xmlns:p14="http://schemas.microsoft.com/office/powerpoint/2010/main" val="224609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3A5E-2FD0-E0B8-1738-2AD2B2317C13}"/>
              </a:ext>
            </a:extLst>
          </p:cNvPr>
          <p:cNvSpPr>
            <a:spLocks noGrp="1"/>
          </p:cNvSpPr>
          <p:nvPr>
            <p:ph type="title"/>
          </p:nvPr>
        </p:nvSpPr>
        <p:spPr/>
        <p:txBody>
          <a:bodyPr/>
          <a:lstStyle/>
          <a:p>
            <a:r>
              <a:rPr lang="en-US" dirty="0"/>
              <a:t>Lesson 5.2 Figure 7</a:t>
            </a:r>
            <a:endParaRPr lang="en-IN" dirty="0"/>
          </a:p>
        </p:txBody>
      </p:sp>
      <p:pic>
        <p:nvPicPr>
          <p:cNvPr id="6" name="Content Placeholder 5" descr="A plasma membrane with carrier proteins is shown. Inside the cell is cytoplasm, and outside of the cell is extracellular fluid of hexagonal and oval-shaped particles. The carrier proteins change shape to allow for the oval particles to move down the plasma membrane's concentration gradient, but they do not for the hexagonal particles. ">
            <a:extLst>
              <a:ext uri="{FF2B5EF4-FFF2-40B4-BE49-F238E27FC236}">
                <a16:creationId xmlns:a16="http://schemas.microsoft.com/office/drawing/2014/main" id="{49D0BF93-4A5D-535D-9B09-C81B0BB9C5C4}"/>
              </a:ext>
            </a:extLst>
          </p:cNvPr>
          <p:cNvPicPr>
            <a:picLocks noGrp="1" noChangeAspect="1"/>
          </p:cNvPicPr>
          <p:nvPr>
            <p:ph idx="1"/>
          </p:nvPr>
        </p:nvPicPr>
        <p:blipFill>
          <a:blip r:embed="rId2"/>
          <a:srcRect l="2778" r="3704"/>
          <a:stretch/>
        </p:blipFill>
        <p:spPr>
          <a:xfrm>
            <a:off x="685800" y="1280160"/>
            <a:ext cx="7696200" cy="4572000"/>
          </a:xfrm>
        </p:spPr>
      </p:pic>
    </p:spTree>
    <p:extLst>
      <p:ext uri="{BB962C8B-B14F-4D97-AF65-F5344CB8AC3E}">
        <p14:creationId xmlns:p14="http://schemas.microsoft.com/office/powerpoint/2010/main" val="2708923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7A87-4B5B-F824-9DDA-24A240DE2692}"/>
              </a:ext>
            </a:extLst>
          </p:cNvPr>
          <p:cNvSpPr>
            <a:spLocks noGrp="1"/>
          </p:cNvSpPr>
          <p:nvPr>
            <p:ph type="title"/>
          </p:nvPr>
        </p:nvSpPr>
        <p:spPr/>
        <p:txBody>
          <a:bodyPr/>
          <a:lstStyle/>
          <a:p>
            <a:r>
              <a:rPr lang="en-US" dirty="0"/>
              <a:t>Lesson 5.2 Figure 8</a:t>
            </a:r>
            <a:endParaRPr lang="en-IN" dirty="0"/>
          </a:p>
        </p:txBody>
      </p:sp>
      <p:pic>
        <p:nvPicPr>
          <p:cNvPr id="6" name="Content Placeholder 5" descr="The illustration shows two beakers. The first beaker has a line vertically down the middle of it labeled &quot;The cell membrane.&quot; The left side of the cell membrane is labeled as &quot;Area of low chemical concentration&quot; and has a low number or concentration of solutes. The right side of the cell membrane is labeled as &quot;Area of high chemical concentration&quot; and has a high number of concentration of solutes. There are arrows pointing from the area of low concentration to the area of high concentration. There is a larger arrow point from the beaker just described to a second beaker. The second beaker has a cell membrane in the center as well and the beaker as a whole is labeled as &quot;Equal concentration.&quot; Both sides have the same number or concentration of solutes, but the left side has a smaller amount of water than the right side.">
            <a:extLst>
              <a:ext uri="{FF2B5EF4-FFF2-40B4-BE49-F238E27FC236}">
                <a16:creationId xmlns:a16="http://schemas.microsoft.com/office/drawing/2014/main" id="{86B51102-1896-EF1F-8B62-4FF68F36A5C7}"/>
              </a:ext>
            </a:extLst>
          </p:cNvPr>
          <p:cNvPicPr>
            <a:picLocks noGrp="1" noChangeAspect="1"/>
          </p:cNvPicPr>
          <p:nvPr>
            <p:ph idx="1"/>
          </p:nvPr>
        </p:nvPicPr>
        <p:blipFill>
          <a:blip r:embed="rId2"/>
          <a:srcRect l="1852" r="927" b="3000"/>
          <a:stretch/>
        </p:blipFill>
        <p:spPr>
          <a:xfrm>
            <a:off x="609600" y="1280160"/>
            <a:ext cx="8001000" cy="4434840"/>
          </a:xfrm>
        </p:spPr>
      </p:pic>
    </p:spTree>
    <p:extLst>
      <p:ext uri="{BB962C8B-B14F-4D97-AF65-F5344CB8AC3E}">
        <p14:creationId xmlns:p14="http://schemas.microsoft.com/office/powerpoint/2010/main" val="1179570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31CD0-E936-D615-7F08-F1533CB41EB3}"/>
              </a:ext>
            </a:extLst>
          </p:cNvPr>
          <p:cNvSpPr>
            <a:spLocks noGrp="1"/>
          </p:cNvSpPr>
          <p:nvPr>
            <p:ph type="title"/>
          </p:nvPr>
        </p:nvSpPr>
        <p:spPr/>
        <p:txBody>
          <a:bodyPr/>
          <a:lstStyle/>
          <a:p>
            <a:r>
              <a:rPr lang="en-US" dirty="0"/>
              <a:t>Lesson 5.1 Figure 1</a:t>
            </a:r>
            <a:endParaRPr lang="en-IN" dirty="0"/>
          </a:p>
        </p:txBody>
      </p:sp>
      <p:pic>
        <p:nvPicPr>
          <p:cNvPr id="5" name="Content Placeholder 4" descr="A black-and-white photograph of the inside of Grand Central Station with a large number of people moving about">
            <a:extLst>
              <a:ext uri="{FF2B5EF4-FFF2-40B4-BE49-F238E27FC236}">
                <a16:creationId xmlns:a16="http://schemas.microsoft.com/office/drawing/2014/main" id="{D6F602AB-9A99-70C4-4FE0-5BC2E17EA762}"/>
              </a:ext>
            </a:extLst>
          </p:cNvPr>
          <p:cNvPicPr>
            <a:picLocks noGrp="1" noChangeAspect="1"/>
          </p:cNvPicPr>
          <p:nvPr>
            <p:ph idx="1"/>
          </p:nvPr>
        </p:nvPicPr>
        <p:blipFill>
          <a:blip r:embed="rId2"/>
          <a:srcRect l="8333" r="8333"/>
          <a:stretch/>
        </p:blipFill>
        <p:spPr>
          <a:xfrm>
            <a:off x="1143000" y="1280160"/>
            <a:ext cx="6858000" cy="4572000"/>
          </a:xfrm>
        </p:spPr>
      </p:pic>
    </p:spTree>
    <p:extLst>
      <p:ext uri="{BB962C8B-B14F-4D97-AF65-F5344CB8AC3E}">
        <p14:creationId xmlns:p14="http://schemas.microsoft.com/office/powerpoint/2010/main" val="3790366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3A806-0E4E-90C5-9A64-079ED5F754CC}"/>
              </a:ext>
            </a:extLst>
          </p:cNvPr>
          <p:cNvSpPr>
            <a:spLocks noGrp="1"/>
          </p:cNvSpPr>
          <p:nvPr>
            <p:ph type="title"/>
          </p:nvPr>
        </p:nvSpPr>
        <p:spPr/>
        <p:txBody>
          <a:bodyPr/>
          <a:lstStyle/>
          <a:p>
            <a:r>
              <a:rPr lang="en-US" dirty="0"/>
              <a:t>Lesson 5.2 Figure 9</a:t>
            </a:r>
            <a:endParaRPr lang="en-IN" dirty="0"/>
          </a:p>
        </p:txBody>
      </p:sp>
      <p:pic>
        <p:nvPicPr>
          <p:cNvPr id="6" name="Content Placeholder 5" descr="Three illustrations of plasma membranes exhibiting isotonicity, hypertonicity, and hypotonicity are shown. In the first, the extracellular fluid has the same osmolarity as the cell, allowing water to pass through the aquaporin protein in either direction. The hypertonicity illustration depicts a water molecule passing through the aquaporin into the extracellular fluid. This is due to the extracellular fluid having a higher osmolarity than the fluid inside the cell. The hypotonic illustration depicts a water molecule moving in the opposite direction into the cell. This is because the extracellular fluid has a lower osmolarity than the fluid inside the cell.">
            <a:extLst>
              <a:ext uri="{FF2B5EF4-FFF2-40B4-BE49-F238E27FC236}">
                <a16:creationId xmlns:a16="http://schemas.microsoft.com/office/drawing/2014/main" id="{7172EE79-30CC-BF47-D5F9-F8A02ABEF6B5}"/>
              </a:ext>
            </a:extLst>
          </p:cNvPr>
          <p:cNvPicPr>
            <a:picLocks noGrp="1" noChangeAspect="1"/>
          </p:cNvPicPr>
          <p:nvPr>
            <p:ph idx="1"/>
          </p:nvPr>
        </p:nvPicPr>
        <p:blipFill>
          <a:blip r:embed="rId2"/>
          <a:srcRect l="21297" r="21295"/>
          <a:stretch/>
        </p:blipFill>
        <p:spPr>
          <a:xfrm>
            <a:off x="2209800" y="1280160"/>
            <a:ext cx="4724400" cy="4572000"/>
          </a:xfrm>
        </p:spPr>
      </p:pic>
    </p:spTree>
    <p:extLst>
      <p:ext uri="{BB962C8B-B14F-4D97-AF65-F5344CB8AC3E}">
        <p14:creationId xmlns:p14="http://schemas.microsoft.com/office/powerpoint/2010/main" val="1751284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F651-086F-00B1-0EF9-DD5BE49BC941}"/>
              </a:ext>
            </a:extLst>
          </p:cNvPr>
          <p:cNvSpPr>
            <a:spLocks noGrp="1"/>
          </p:cNvSpPr>
          <p:nvPr>
            <p:ph type="title"/>
          </p:nvPr>
        </p:nvSpPr>
        <p:spPr/>
        <p:txBody>
          <a:bodyPr/>
          <a:lstStyle/>
          <a:p>
            <a:r>
              <a:rPr lang="en-US" dirty="0"/>
              <a:t>Lesson 5.2 Figure 10</a:t>
            </a:r>
            <a:endParaRPr lang="en-IN" dirty="0"/>
          </a:p>
        </p:txBody>
      </p:sp>
      <p:pic>
        <p:nvPicPr>
          <p:cNvPr id="6" name="Content Placeholder 5" descr="The right part of this illustration shows a shriveled red blood cell bathed in a hypertonic solution with water exiting the cell. The middle part shows a healthy red blood cell bathed in an isotonic solution, where water moves freely in and out of the cell. The left part shows a bloated and bursting red blood cell bathed in a hypotonic solution as water floods the cell.">
            <a:extLst>
              <a:ext uri="{FF2B5EF4-FFF2-40B4-BE49-F238E27FC236}">
                <a16:creationId xmlns:a16="http://schemas.microsoft.com/office/drawing/2014/main" id="{C416640D-CAAC-8D2C-6E62-32136178218D}"/>
              </a:ext>
            </a:extLst>
          </p:cNvPr>
          <p:cNvPicPr>
            <a:picLocks noGrp="1" noChangeAspect="1"/>
          </p:cNvPicPr>
          <p:nvPr>
            <p:ph idx="1"/>
          </p:nvPr>
        </p:nvPicPr>
        <p:blipFill>
          <a:blip r:embed="rId2"/>
          <a:srcRect l="6481" r="6481"/>
          <a:stretch/>
        </p:blipFill>
        <p:spPr>
          <a:xfrm>
            <a:off x="990600" y="1280160"/>
            <a:ext cx="7162800" cy="4572000"/>
          </a:xfrm>
        </p:spPr>
      </p:pic>
    </p:spTree>
    <p:extLst>
      <p:ext uri="{BB962C8B-B14F-4D97-AF65-F5344CB8AC3E}">
        <p14:creationId xmlns:p14="http://schemas.microsoft.com/office/powerpoint/2010/main" val="3808066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5.2 Figure 11</a:t>
            </a:r>
            <a:endParaRPr lang="en-IN" dirty="0"/>
          </a:p>
        </p:txBody>
      </p:sp>
      <p:pic>
        <p:nvPicPr>
          <p:cNvPr id="6" name="Content Placeholder 5" descr="The left part of this image shows a plant cell bathed in a hypertonic solution so that the plasma membrane has pulled away completely from the cell wall, and the central vacuole has shrunk. The middle part shows a plant cell bathed in an isotonic solution; the plasma membrane has pulled away from the cell wall a bit, and the central vacuole has shrunk. The right part shows a plant cell in a hypotonic solution. The central vacuole is large, and the plasma membrane is pressed against the cell wall.">
            <a:extLst>
              <a:ext uri="{FF2B5EF4-FFF2-40B4-BE49-F238E27FC236}">
                <a16:creationId xmlns:a16="http://schemas.microsoft.com/office/drawing/2014/main" id="{E0407D4A-63DF-C6B7-4C56-861FD35D172B}"/>
              </a:ext>
            </a:extLst>
          </p:cNvPr>
          <p:cNvPicPr>
            <a:picLocks noGrp="1" noChangeAspect="1"/>
          </p:cNvPicPr>
          <p:nvPr>
            <p:ph idx="1"/>
          </p:nvPr>
        </p:nvPicPr>
        <p:blipFill>
          <a:blip r:embed="rId2"/>
          <a:srcRect b="13000"/>
          <a:stretch/>
        </p:blipFill>
        <p:spPr>
          <a:xfrm>
            <a:off x="457200" y="1280160"/>
            <a:ext cx="8229600" cy="3977640"/>
          </a:xfrm>
        </p:spPr>
      </p:pic>
    </p:spTree>
    <p:extLst>
      <p:ext uri="{BB962C8B-B14F-4D97-AF65-F5344CB8AC3E}">
        <p14:creationId xmlns:p14="http://schemas.microsoft.com/office/powerpoint/2010/main" val="3518608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5.2 Figure 12</a:t>
            </a:r>
            <a:endParaRPr lang="en-IN" dirty="0"/>
          </a:p>
        </p:txBody>
      </p:sp>
      <p:pic>
        <p:nvPicPr>
          <p:cNvPr id="7" name="Content Placeholder 6" descr="A photograph of a watering can watering a few green plants">
            <a:extLst>
              <a:ext uri="{FF2B5EF4-FFF2-40B4-BE49-F238E27FC236}">
                <a16:creationId xmlns:a16="http://schemas.microsoft.com/office/drawing/2014/main" id="{40550E56-1965-C4BF-6FF9-A2FE298C0DD1}"/>
              </a:ext>
            </a:extLst>
          </p:cNvPr>
          <p:cNvPicPr>
            <a:picLocks noGrp="1" noChangeAspect="1"/>
          </p:cNvPicPr>
          <p:nvPr>
            <p:ph idx="1"/>
          </p:nvPr>
        </p:nvPicPr>
        <p:blipFill>
          <a:blip r:embed="rId2"/>
          <a:stretch>
            <a:fillRect/>
          </a:stretch>
        </p:blipFill>
        <p:spPr>
          <a:xfrm>
            <a:off x="457200" y="1927225"/>
            <a:ext cx="8229600" cy="3276600"/>
          </a:xfrm>
        </p:spPr>
      </p:pic>
    </p:spTree>
    <p:extLst>
      <p:ext uri="{BB962C8B-B14F-4D97-AF65-F5344CB8AC3E}">
        <p14:creationId xmlns:p14="http://schemas.microsoft.com/office/powerpoint/2010/main" val="1336807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81FBA-3840-D405-B914-67485069DB64}"/>
              </a:ext>
            </a:extLst>
          </p:cNvPr>
          <p:cNvSpPr>
            <a:spLocks noGrp="1"/>
          </p:cNvSpPr>
          <p:nvPr>
            <p:ph type="title"/>
          </p:nvPr>
        </p:nvSpPr>
        <p:spPr/>
        <p:txBody>
          <a:bodyPr/>
          <a:lstStyle/>
          <a:p>
            <a:r>
              <a:rPr lang="en-US" dirty="0"/>
              <a:t>Lesson 5.2 Figure 13</a:t>
            </a:r>
            <a:endParaRPr lang="en-IN" dirty="0"/>
          </a:p>
        </p:txBody>
      </p:sp>
      <p:pic>
        <p:nvPicPr>
          <p:cNvPr id="6" name="Content Placeholder 5" descr="A transmission electron micrograph shows an oval-shaped cell. Contractile vacuoles are prominent structures embedded in the cell membrane that pump out water.">
            <a:extLst>
              <a:ext uri="{FF2B5EF4-FFF2-40B4-BE49-F238E27FC236}">
                <a16:creationId xmlns:a16="http://schemas.microsoft.com/office/drawing/2014/main" id="{31E39D19-AFEB-F9F0-7F0C-728ABCF26723}"/>
              </a:ext>
            </a:extLst>
          </p:cNvPr>
          <p:cNvPicPr>
            <a:picLocks noGrp="1" noChangeAspect="1"/>
          </p:cNvPicPr>
          <p:nvPr>
            <p:ph idx="1"/>
          </p:nvPr>
        </p:nvPicPr>
        <p:blipFill>
          <a:blip r:embed="rId2"/>
          <a:srcRect l="12963" r="15741"/>
          <a:stretch/>
        </p:blipFill>
        <p:spPr>
          <a:xfrm>
            <a:off x="1524000" y="1280160"/>
            <a:ext cx="5867400" cy="4572000"/>
          </a:xfrm>
        </p:spPr>
      </p:pic>
    </p:spTree>
    <p:extLst>
      <p:ext uri="{BB962C8B-B14F-4D97-AF65-F5344CB8AC3E}">
        <p14:creationId xmlns:p14="http://schemas.microsoft.com/office/powerpoint/2010/main" val="3780409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2DBA0-8709-CF87-C979-F5362AA8991C}"/>
              </a:ext>
            </a:extLst>
          </p:cNvPr>
          <p:cNvSpPr>
            <a:spLocks noGrp="1"/>
          </p:cNvSpPr>
          <p:nvPr>
            <p:ph type="title"/>
          </p:nvPr>
        </p:nvSpPr>
        <p:spPr/>
        <p:txBody>
          <a:bodyPr/>
          <a:lstStyle/>
          <a:p>
            <a:r>
              <a:rPr lang="en-US" dirty="0"/>
              <a:t>Lesson 5.2 Figure 14</a:t>
            </a:r>
            <a:endParaRPr lang="en-IN" dirty="0"/>
          </a:p>
        </p:txBody>
      </p:sp>
      <p:pic>
        <p:nvPicPr>
          <p:cNvPr id="6" name="Content Placeholder 5" descr="A side-by-side comparison of diffusion in a freshwater fish and a saltwater fish are shown. Freshwater fish live in a hypotonic environment and have to take in extra salt and excrete the excess water through their urine. Saltwater fish live in a hypertonic environment, so they must retain as much water as possible and excrete salt through their gills and urine.">
            <a:extLst>
              <a:ext uri="{FF2B5EF4-FFF2-40B4-BE49-F238E27FC236}">
                <a16:creationId xmlns:a16="http://schemas.microsoft.com/office/drawing/2014/main" id="{5FC64379-C38D-EEC9-17B5-46418A3DEE1A}"/>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1493836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4962-C2AD-B3F0-7438-1F31E5A1E71B}"/>
              </a:ext>
            </a:extLst>
          </p:cNvPr>
          <p:cNvSpPr>
            <a:spLocks noGrp="1"/>
          </p:cNvSpPr>
          <p:nvPr>
            <p:ph type="title"/>
          </p:nvPr>
        </p:nvSpPr>
        <p:spPr/>
        <p:txBody>
          <a:bodyPr/>
          <a:lstStyle/>
          <a:p>
            <a:r>
              <a:rPr lang="en-US" dirty="0"/>
              <a:t>Lesson 5.2 Figure 15</a:t>
            </a:r>
            <a:endParaRPr lang="en-IN" dirty="0"/>
          </a:p>
        </p:txBody>
      </p:sp>
      <p:pic>
        <p:nvPicPr>
          <p:cNvPr id="5" name="Content Placeholder 4" descr="An image of a couple of containers with salted fish in them">
            <a:extLst>
              <a:ext uri="{FF2B5EF4-FFF2-40B4-BE49-F238E27FC236}">
                <a16:creationId xmlns:a16="http://schemas.microsoft.com/office/drawing/2014/main" id="{7E3D37ED-2A25-2B5E-92EC-A96810B2CD0F}"/>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610339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CF34-FB28-DB71-E692-E2046AECD347}"/>
              </a:ext>
            </a:extLst>
          </p:cNvPr>
          <p:cNvSpPr>
            <a:spLocks noGrp="1"/>
          </p:cNvSpPr>
          <p:nvPr>
            <p:ph type="title"/>
          </p:nvPr>
        </p:nvSpPr>
        <p:spPr/>
        <p:txBody>
          <a:bodyPr/>
          <a:lstStyle/>
          <a:p>
            <a:r>
              <a:rPr lang="en-US" dirty="0"/>
              <a:t>Lesson 5.3 Figure 1</a:t>
            </a:r>
            <a:endParaRPr lang="en-IN" dirty="0"/>
          </a:p>
        </p:txBody>
      </p:sp>
      <p:pic>
        <p:nvPicPr>
          <p:cNvPr id="5" name="Content Placeholder 4" descr="A photograph of a waterfall">
            <a:extLst>
              <a:ext uri="{FF2B5EF4-FFF2-40B4-BE49-F238E27FC236}">
                <a16:creationId xmlns:a16="http://schemas.microsoft.com/office/drawing/2014/main" id="{69E4D617-48BA-58CF-E1CB-17B20F5BF86B}"/>
              </a:ext>
            </a:extLst>
          </p:cNvPr>
          <p:cNvPicPr>
            <a:picLocks noGrp="1" noChangeAspect="1"/>
          </p:cNvPicPr>
          <p:nvPr>
            <p:ph idx="1"/>
          </p:nvPr>
        </p:nvPicPr>
        <p:blipFill>
          <a:blip r:embed="rId2"/>
          <a:srcRect l="10185" r="9259"/>
          <a:stretch/>
        </p:blipFill>
        <p:spPr>
          <a:xfrm>
            <a:off x="1295400" y="1280160"/>
            <a:ext cx="6629400" cy="4572000"/>
          </a:xfrm>
        </p:spPr>
      </p:pic>
    </p:spTree>
    <p:extLst>
      <p:ext uri="{BB962C8B-B14F-4D97-AF65-F5344CB8AC3E}">
        <p14:creationId xmlns:p14="http://schemas.microsoft.com/office/powerpoint/2010/main" val="2651781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45EC4-E3DB-D6D2-0B76-A7FD6BA98D12}"/>
              </a:ext>
            </a:extLst>
          </p:cNvPr>
          <p:cNvSpPr>
            <a:spLocks noGrp="1"/>
          </p:cNvSpPr>
          <p:nvPr>
            <p:ph type="title"/>
          </p:nvPr>
        </p:nvSpPr>
        <p:spPr/>
        <p:txBody>
          <a:bodyPr/>
          <a:lstStyle/>
          <a:p>
            <a:r>
              <a:rPr lang="en-US" dirty="0"/>
              <a:t>Lesson 5.3 Figure 2</a:t>
            </a:r>
            <a:endParaRPr lang="en-IN" dirty="0"/>
          </a:p>
        </p:txBody>
      </p:sp>
      <p:pic>
        <p:nvPicPr>
          <p:cNvPr id="7" name="Content Placeholder 6" descr="A diagram of cell membrane&#10;&#10;Description automThis illustration shows a membrane bilayer with a negatively charged intracellular fluid and a positively charged extracellular fluid. Chlorine, potassium, and sodium ions are present in both the intracellular and extracellular fluid. The intracellular fluid has a high concentration of potassium ions, so they pass through the membrane to the outside of the cell, while sodium ions and chlorine ions enter the cell.atically generated">
            <a:extLst>
              <a:ext uri="{FF2B5EF4-FFF2-40B4-BE49-F238E27FC236}">
                <a16:creationId xmlns:a16="http://schemas.microsoft.com/office/drawing/2014/main" id="{F774AF0B-A31E-B6EA-0F31-F64DFCF6DC2A}"/>
              </a:ext>
            </a:extLst>
          </p:cNvPr>
          <p:cNvPicPr>
            <a:picLocks noGrp="1" noChangeAspect="1"/>
          </p:cNvPicPr>
          <p:nvPr>
            <p:ph idx="1"/>
          </p:nvPr>
        </p:nvPicPr>
        <p:blipFill>
          <a:blip r:embed="rId2"/>
          <a:srcRect l="13888" r="13890"/>
          <a:stretch/>
        </p:blipFill>
        <p:spPr>
          <a:xfrm>
            <a:off x="1600200" y="1280160"/>
            <a:ext cx="5943600" cy="4572000"/>
          </a:xfrm>
        </p:spPr>
      </p:pic>
    </p:spTree>
    <p:extLst>
      <p:ext uri="{BB962C8B-B14F-4D97-AF65-F5344CB8AC3E}">
        <p14:creationId xmlns:p14="http://schemas.microsoft.com/office/powerpoint/2010/main" val="3830436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322F2-4743-F698-D871-A03D366A7C9F}"/>
              </a:ext>
            </a:extLst>
          </p:cNvPr>
          <p:cNvSpPr>
            <a:spLocks noGrp="1"/>
          </p:cNvSpPr>
          <p:nvPr>
            <p:ph type="title"/>
          </p:nvPr>
        </p:nvSpPr>
        <p:spPr/>
        <p:txBody>
          <a:bodyPr/>
          <a:lstStyle/>
          <a:p>
            <a:r>
              <a:rPr lang="en-US" dirty="0"/>
              <a:t>Lesson 5.3 Figure 3</a:t>
            </a:r>
            <a:endParaRPr lang="en-IN" dirty="0"/>
          </a:p>
        </p:txBody>
      </p:sp>
      <p:pic>
        <p:nvPicPr>
          <p:cNvPr id="7" name="Content Placeholder 6" descr="Hydrogen ions flow out of the cell through a proton pump, then back into the cell as part of the sucrose-proton cotransporter. Sucrose flows with the protons from the lower concentration outside the cell to the higher concentration inside the cell, which is against the concentration gradient.">
            <a:extLst>
              <a:ext uri="{FF2B5EF4-FFF2-40B4-BE49-F238E27FC236}">
                <a16:creationId xmlns:a16="http://schemas.microsoft.com/office/drawing/2014/main" id="{0CB4E549-CE36-D224-FFAC-6BBE83344949}"/>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036958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5.1 Figure 2</a:t>
            </a:r>
          </a:p>
        </p:txBody>
      </p:sp>
      <p:pic>
        <p:nvPicPr>
          <p:cNvPr id="5" name="Content Placeholder 4" descr="This illustration shows a phospholipid bilayer with proteins and cholesterol embedded in it, as well as extracellular fluid and cytoplasm surrounding it. Integral membrane proteins span the entire membrane. Protein channels are integral membrane proteins with a central pore through which molecules can pass. Peripheral proteins are associated with the phospholipid head groups on one side of the membrane only. A glycoprotein is shown with the protein portion of the molecule embedded in the membrane and the carbohydrate portion jutting out from the membrane. A glycolipid is also shown with the lipid portion embedded in the membrane and the carbohydrate portion jutting out of the membrane. Underneath, filaments of cytoskeleton thread around each other.">
            <a:extLst>
              <a:ext uri="{FF2B5EF4-FFF2-40B4-BE49-F238E27FC236}">
                <a16:creationId xmlns:a16="http://schemas.microsoft.com/office/drawing/2014/main" id="{497E197F-C597-10E2-F1C8-6A003D6C0331}"/>
              </a:ext>
            </a:extLst>
          </p:cNvPr>
          <p:cNvPicPr>
            <a:picLocks noGrp="1" noChangeAspect="1"/>
          </p:cNvPicPr>
          <p:nvPr>
            <p:ph idx="1"/>
          </p:nvPr>
        </p:nvPicPr>
        <p:blipFill>
          <a:blip r:embed="rId2"/>
          <a:srcRect b="16333"/>
          <a:stretch/>
        </p:blipFill>
        <p:spPr>
          <a:xfrm>
            <a:off x="457200" y="1280160"/>
            <a:ext cx="8229600" cy="382524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B7D4-57F5-7193-B87F-9A84C3919703}"/>
              </a:ext>
            </a:extLst>
          </p:cNvPr>
          <p:cNvSpPr>
            <a:spLocks noGrp="1"/>
          </p:cNvSpPr>
          <p:nvPr>
            <p:ph type="title"/>
          </p:nvPr>
        </p:nvSpPr>
        <p:spPr/>
        <p:txBody>
          <a:bodyPr/>
          <a:lstStyle/>
          <a:p>
            <a:r>
              <a:rPr lang="en-US" dirty="0"/>
              <a:t>Lesson 5.3 Figure 4</a:t>
            </a:r>
            <a:endParaRPr lang="en-IN" dirty="0"/>
          </a:p>
        </p:txBody>
      </p:sp>
      <p:pic>
        <p:nvPicPr>
          <p:cNvPr id="7" name="Content Placeholder 6" descr="The left image shows a uniporter that transports a substance in one direction. The middle image shows a symporter that transports two different substances in the same direction. The right image shows an antiporter that transports two different substances in opposite directions.">
            <a:extLst>
              <a:ext uri="{FF2B5EF4-FFF2-40B4-BE49-F238E27FC236}">
                <a16:creationId xmlns:a16="http://schemas.microsoft.com/office/drawing/2014/main" id="{522C6599-6C16-05E8-A7FF-CA2195864019}"/>
              </a:ext>
            </a:extLst>
          </p:cNvPr>
          <p:cNvPicPr>
            <a:picLocks noGrp="1" noChangeAspect="1"/>
          </p:cNvPicPr>
          <p:nvPr>
            <p:ph idx="1"/>
          </p:nvPr>
        </p:nvPicPr>
        <p:blipFill>
          <a:blip r:embed="rId2"/>
          <a:srcRect b="8000"/>
          <a:stretch/>
        </p:blipFill>
        <p:spPr>
          <a:xfrm>
            <a:off x="457200" y="1280160"/>
            <a:ext cx="8229600" cy="4206240"/>
          </a:xfrm>
        </p:spPr>
      </p:pic>
    </p:spTree>
    <p:extLst>
      <p:ext uri="{BB962C8B-B14F-4D97-AF65-F5344CB8AC3E}">
        <p14:creationId xmlns:p14="http://schemas.microsoft.com/office/powerpoint/2010/main" val="570005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F18E-6376-AC0B-19DC-A649DE03127D}"/>
              </a:ext>
            </a:extLst>
          </p:cNvPr>
          <p:cNvSpPr>
            <a:spLocks noGrp="1"/>
          </p:cNvSpPr>
          <p:nvPr>
            <p:ph type="title"/>
          </p:nvPr>
        </p:nvSpPr>
        <p:spPr/>
        <p:txBody>
          <a:bodyPr/>
          <a:lstStyle/>
          <a:p>
            <a:r>
              <a:rPr lang="en-US" dirty="0"/>
              <a:t>Lesson 5.3 Figure 5</a:t>
            </a:r>
            <a:endParaRPr lang="en-IN" dirty="0"/>
          </a:p>
        </p:txBody>
      </p:sp>
      <p:pic>
        <p:nvPicPr>
          <p:cNvPr id="7" name="Content Placeholder 6" descr="Sodium and potassium ions move across the electrochemical gradient of the plasma membrane through active transport.">
            <a:extLst>
              <a:ext uri="{FF2B5EF4-FFF2-40B4-BE49-F238E27FC236}">
                <a16:creationId xmlns:a16="http://schemas.microsoft.com/office/drawing/2014/main" id="{CB5FC15D-3DC4-C77C-BB42-48D4098D4841}"/>
              </a:ext>
            </a:extLst>
          </p:cNvPr>
          <p:cNvPicPr>
            <a:picLocks noGrp="1" noChangeAspect="1"/>
          </p:cNvPicPr>
          <p:nvPr>
            <p:ph idx="1"/>
          </p:nvPr>
        </p:nvPicPr>
        <p:blipFill>
          <a:blip r:embed="rId2"/>
          <a:srcRect t="-1" b="1333"/>
          <a:stretch/>
        </p:blipFill>
        <p:spPr>
          <a:xfrm>
            <a:off x="457200" y="1280160"/>
            <a:ext cx="8229600" cy="4511040"/>
          </a:xfrm>
        </p:spPr>
      </p:pic>
    </p:spTree>
    <p:extLst>
      <p:ext uri="{BB962C8B-B14F-4D97-AF65-F5344CB8AC3E}">
        <p14:creationId xmlns:p14="http://schemas.microsoft.com/office/powerpoint/2010/main" val="667612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0942-85F5-D329-395B-DF333C979451}"/>
              </a:ext>
            </a:extLst>
          </p:cNvPr>
          <p:cNvSpPr>
            <a:spLocks noGrp="1"/>
          </p:cNvSpPr>
          <p:nvPr>
            <p:ph type="title"/>
          </p:nvPr>
        </p:nvSpPr>
        <p:spPr/>
        <p:txBody>
          <a:bodyPr/>
          <a:lstStyle/>
          <a:p>
            <a:r>
              <a:rPr lang="en-US" dirty="0"/>
              <a:t>Lesson 5.3 Figure 6</a:t>
            </a:r>
            <a:endParaRPr lang="en-IN" dirty="0"/>
          </a:p>
        </p:txBody>
      </p:sp>
      <p:pic>
        <p:nvPicPr>
          <p:cNvPr id="7" name="Content Placeholder 6" descr="Initially, the pumps opening faces the cytoplasm, where three sodium ions bind to it. The antiporter hydrolyzes and A T P to A D P and, as a result, undergoes a conformational change. The sodium ions are released into the extracellular space. Two potassium ions from the extracellular space now bind the antiporter, which changes conformation again, releasing the potassium ions into the cytoplasm.">
            <a:extLst>
              <a:ext uri="{FF2B5EF4-FFF2-40B4-BE49-F238E27FC236}">
                <a16:creationId xmlns:a16="http://schemas.microsoft.com/office/drawing/2014/main" id="{599CE2B2-3107-EA9E-4CE1-63ECC9E06671}"/>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301896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D86E7-EC12-AEC7-E10C-025F907B6676}"/>
              </a:ext>
            </a:extLst>
          </p:cNvPr>
          <p:cNvSpPr>
            <a:spLocks noGrp="1"/>
          </p:cNvSpPr>
          <p:nvPr>
            <p:ph type="title"/>
          </p:nvPr>
        </p:nvSpPr>
        <p:spPr/>
        <p:txBody>
          <a:bodyPr/>
          <a:lstStyle/>
          <a:p>
            <a:r>
              <a:rPr lang="en-US" dirty="0"/>
              <a:t>Lesson 5.3 Figure 7</a:t>
            </a:r>
            <a:endParaRPr lang="en-IN" dirty="0"/>
          </a:p>
        </p:txBody>
      </p:sp>
      <p:pic>
        <p:nvPicPr>
          <p:cNvPr id="5" name="Content Placeholder 4" descr="The first, a sodium-potassium pump, uses energy from A T P hydrolysis to pump three sodium ions out of the cell for every two potassium ions it pumps into the cell. The result is a high concentration of sodium outside the cell and a high concentration of potassium inside the cell. There is also a high concentration of amino acids outside the cell, and a low concentration inside. A sodium-amino acid cotransporter simultaneously transports sodium and the amino acid into the cell. Text within the image reads as follows: &quot;Primary Active Transport: The sodium-potassium pump moves sodium ions using the energy of A T P hydrolysis to establish a concentration of sodium ions. Secondary active transport: Sodium ions moving with the concentration gradient established by the sodium potassium pump drives the transport of glucose against its concentration gradient.">
            <a:extLst>
              <a:ext uri="{FF2B5EF4-FFF2-40B4-BE49-F238E27FC236}">
                <a16:creationId xmlns:a16="http://schemas.microsoft.com/office/drawing/2014/main" id="{A9D056E2-1A3B-3FE6-3C77-EF774478D9B2}"/>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1035540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5F3CA-9006-4498-A4A9-00E9AAEC9AF9}"/>
              </a:ext>
            </a:extLst>
          </p:cNvPr>
          <p:cNvSpPr>
            <a:spLocks noGrp="1"/>
          </p:cNvSpPr>
          <p:nvPr>
            <p:ph type="title"/>
          </p:nvPr>
        </p:nvSpPr>
        <p:spPr/>
        <p:txBody>
          <a:bodyPr/>
          <a:lstStyle/>
          <a:p>
            <a:r>
              <a:rPr lang="en-US" dirty="0"/>
              <a:t>Lesson 5.3 Figure 8</a:t>
            </a:r>
            <a:endParaRPr lang="en-IN" dirty="0"/>
          </a:p>
        </p:txBody>
      </p:sp>
      <p:pic>
        <p:nvPicPr>
          <p:cNvPr id="7" name="Content Placeholder 6" descr="A T P synthase in the inner membrane of the mitochondria produces A T P by using the kinetic energy from stored hydrogen ions.">
            <a:extLst>
              <a:ext uri="{FF2B5EF4-FFF2-40B4-BE49-F238E27FC236}">
                <a16:creationId xmlns:a16="http://schemas.microsoft.com/office/drawing/2014/main" id="{E6B86358-9B45-1A16-1E57-A111B7F15545}"/>
              </a:ext>
            </a:extLst>
          </p:cNvPr>
          <p:cNvPicPr>
            <a:picLocks noGrp="1" noChangeAspect="1"/>
          </p:cNvPicPr>
          <p:nvPr>
            <p:ph idx="1"/>
          </p:nvPr>
        </p:nvPicPr>
        <p:blipFill>
          <a:blip r:embed="rId2"/>
          <a:srcRect l="7407" r="6481"/>
          <a:stretch/>
        </p:blipFill>
        <p:spPr>
          <a:xfrm>
            <a:off x="1066800" y="1280160"/>
            <a:ext cx="7086600" cy="4572000"/>
          </a:xfrm>
        </p:spPr>
      </p:pic>
    </p:spTree>
    <p:extLst>
      <p:ext uri="{BB962C8B-B14F-4D97-AF65-F5344CB8AC3E}">
        <p14:creationId xmlns:p14="http://schemas.microsoft.com/office/powerpoint/2010/main" val="3032305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E37ED-1D88-439C-66FE-A29BC4FCB2EC}"/>
              </a:ext>
            </a:extLst>
          </p:cNvPr>
          <p:cNvSpPr>
            <a:spLocks noGrp="1"/>
          </p:cNvSpPr>
          <p:nvPr>
            <p:ph type="title"/>
          </p:nvPr>
        </p:nvSpPr>
        <p:spPr/>
        <p:txBody>
          <a:bodyPr/>
          <a:lstStyle/>
          <a:p>
            <a:r>
              <a:rPr lang="en-US" dirty="0"/>
              <a:t>Lesson 5.4 Figure 1</a:t>
            </a:r>
            <a:endParaRPr lang="en-IN" dirty="0"/>
          </a:p>
        </p:txBody>
      </p:sp>
      <p:pic>
        <p:nvPicPr>
          <p:cNvPr id="6" name="Content Placeholder 5" descr="The illustration shows a line labeled &quot;Plasma membrane.&quot; The is a particle on the outside of the plasma membrane labeled &quot;Large particle.&quot; The plasma membrane is shown starting to surround the large particle. Then the particle is shown on the inside of the plasma membrane surrounded by a full circle of membrane, and the whole thing is labeled &quot;Vacuole.&quot;">
            <a:extLst>
              <a:ext uri="{FF2B5EF4-FFF2-40B4-BE49-F238E27FC236}">
                <a16:creationId xmlns:a16="http://schemas.microsoft.com/office/drawing/2014/main" id="{58A8F595-706C-178B-F464-AF4F4423A8F9}"/>
              </a:ext>
            </a:extLst>
          </p:cNvPr>
          <p:cNvPicPr>
            <a:picLocks noGrp="1" noChangeAspect="1"/>
          </p:cNvPicPr>
          <p:nvPr>
            <p:ph idx="1"/>
          </p:nvPr>
        </p:nvPicPr>
        <p:blipFill>
          <a:blip r:embed="rId2"/>
          <a:srcRect l="21296" r="22222"/>
          <a:stretch/>
        </p:blipFill>
        <p:spPr>
          <a:xfrm>
            <a:off x="2209800" y="1280160"/>
            <a:ext cx="4648200" cy="4572000"/>
          </a:xfrm>
        </p:spPr>
      </p:pic>
    </p:spTree>
    <p:extLst>
      <p:ext uri="{BB962C8B-B14F-4D97-AF65-F5344CB8AC3E}">
        <p14:creationId xmlns:p14="http://schemas.microsoft.com/office/powerpoint/2010/main" val="794636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65E7F-F225-EAAE-04AC-E775E4C23D23}"/>
              </a:ext>
            </a:extLst>
          </p:cNvPr>
          <p:cNvSpPr>
            <a:spLocks noGrp="1"/>
          </p:cNvSpPr>
          <p:nvPr>
            <p:ph type="title"/>
          </p:nvPr>
        </p:nvSpPr>
        <p:spPr/>
        <p:txBody>
          <a:bodyPr/>
          <a:lstStyle/>
          <a:p>
            <a:r>
              <a:rPr lang="en-US" dirty="0"/>
              <a:t>Lesson 5.4 Figure 2</a:t>
            </a:r>
            <a:endParaRPr lang="en-IN" dirty="0"/>
          </a:p>
        </p:txBody>
      </p:sp>
      <p:pic>
        <p:nvPicPr>
          <p:cNvPr id="6" name="Content Placeholder 5" descr="A particular target covered in surface ligand connects with a phagocytic receptor protruding from the cell membrane. Through actin-driven protrusion, actin filaments begin coupling to push the cell membrane up around the particulate target. Membrane delivery occurs as the membrane begins to engulf the particulate target. Once the membrane connects to form a vesicle around the particulate target, membrane fission occurs, where the vesicle membrane splits off from the cell membrane to form an endosome, and the actin disconnects from receptors.">
            <a:extLst>
              <a:ext uri="{FF2B5EF4-FFF2-40B4-BE49-F238E27FC236}">
                <a16:creationId xmlns:a16="http://schemas.microsoft.com/office/drawing/2014/main" id="{E21E95F5-A992-6CF1-63B7-1A3810F7B494}"/>
              </a:ext>
            </a:extLst>
          </p:cNvPr>
          <p:cNvPicPr>
            <a:picLocks noGrp="1" noChangeAspect="1"/>
          </p:cNvPicPr>
          <p:nvPr>
            <p:ph idx="1"/>
          </p:nvPr>
        </p:nvPicPr>
        <p:blipFill>
          <a:blip r:embed="rId2"/>
          <a:srcRect b="23000"/>
          <a:stretch/>
        </p:blipFill>
        <p:spPr>
          <a:xfrm>
            <a:off x="457200" y="1280160"/>
            <a:ext cx="8229600" cy="3520440"/>
          </a:xfrm>
        </p:spPr>
      </p:pic>
    </p:spTree>
    <p:extLst>
      <p:ext uri="{BB962C8B-B14F-4D97-AF65-F5344CB8AC3E}">
        <p14:creationId xmlns:p14="http://schemas.microsoft.com/office/powerpoint/2010/main" val="526219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FDE71-70F2-B6DE-A62E-53BD78FEB3AD}"/>
              </a:ext>
            </a:extLst>
          </p:cNvPr>
          <p:cNvSpPr>
            <a:spLocks noGrp="1"/>
          </p:cNvSpPr>
          <p:nvPr>
            <p:ph type="title"/>
          </p:nvPr>
        </p:nvSpPr>
        <p:spPr/>
        <p:txBody>
          <a:bodyPr/>
          <a:lstStyle/>
          <a:p>
            <a:r>
              <a:rPr lang="en-US" dirty="0"/>
              <a:t>Lesson 5.4 Figure 3</a:t>
            </a:r>
            <a:endParaRPr lang="en-IN" dirty="0"/>
          </a:p>
        </p:txBody>
      </p:sp>
      <p:pic>
        <p:nvPicPr>
          <p:cNvPr id="6" name="Content Placeholder 5" descr="This illustration shows a part of the plasma membrane that is clathrin-coated on the cytoplasmic side and has receptors on the extracellular side. The receptors bind a substance, then pinch off to form a vesicle.">
            <a:extLst>
              <a:ext uri="{FF2B5EF4-FFF2-40B4-BE49-F238E27FC236}">
                <a16:creationId xmlns:a16="http://schemas.microsoft.com/office/drawing/2014/main" id="{9049C927-232D-D40B-E351-9A896CC7E42A}"/>
              </a:ext>
            </a:extLst>
          </p:cNvPr>
          <p:cNvPicPr>
            <a:picLocks noGrp="1" noChangeAspect="1"/>
          </p:cNvPicPr>
          <p:nvPr>
            <p:ph idx="1"/>
          </p:nvPr>
        </p:nvPicPr>
        <p:blipFill>
          <a:blip r:embed="rId2"/>
          <a:srcRect l="26851" r="26852"/>
          <a:stretch/>
        </p:blipFill>
        <p:spPr>
          <a:xfrm>
            <a:off x="2667000" y="1280160"/>
            <a:ext cx="3810000" cy="4572000"/>
          </a:xfrm>
        </p:spPr>
      </p:pic>
    </p:spTree>
    <p:extLst>
      <p:ext uri="{BB962C8B-B14F-4D97-AF65-F5344CB8AC3E}">
        <p14:creationId xmlns:p14="http://schemas.microsoft.com/office/powerpoint/2010/main" val="493741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C8591-C06D-7C53-C35B-D1BD8B1BD67F}"/>
              </a:ext>
            </a:extLst>
          </p:cNvPr>
          <p:cNvSpPr>
            <a:spLocks noGrp="1"/>
          </p:cNvSpPr>
          <p:nvPr>
            <p:ph type="title"/>
          </p:nvPr>
        </p:nvSpPr>
        <p:spPr/>
        <p:txBody>
          <a:bodyPr/>
          <a:lstStyle/>
          <a:p>
            <a:r>
              <a:rPr lang="en-US" dirty="0"/>
              <a:t>Lesson 5.4 Figure 4</a:t>
            </a:r>
            <a:endParaRPr lang="en-IN" dirty="0"/>
          </a:p>
        </p:txBody>
      </p:sp>
      <p:pic>
        <p:nvPicPr>
          <p:cNvPr id="6" name="Content Placeholder 5" descr="This illustration shows a part of the plasma membrane that is clathrin-coated with A P-2 on the cytoplasmic side and has receptors on the extracellular side. The receptors bind a substance, then pinch off to form a clathrin-coated vesicle. Fusion allows for early endosomes.">
            <a:extLst>
              <a:ext uri="{FF2B5EF4-FFF2-40B4-BE49-F238E27FC236}">
                <a16:creationId xmlns:a16="http://schemas.microsoft.com/office/drawing/2014/main" id="{5E4EC030-03E5-D856-4BAF-E4C0CFF8FA20}"/>
              </a:ext>
            </a:extLst>
          </p:cNvPr>
          <p:cNvPicPr>
            <a:picLocks noGrp="1" noChangeAspect="1"/>
          </p:cNvPicPr>
          <p:nvPr>
            <p:ph idx="1"/>
          </p:nvPr>
        </p:nvPicPr>
        <p:blipFill>
          <a:blip r:embed="rId2"/>
          <a:srcRect l="18518" r="17592"/>
          <a:stretch/>
        </p:blipFill>
        <p:spPr>
          <a:xfrm>
            <a:off x="1981200" y="1280160"/>
            <a:ext cx="5257800" cy="4572000"/>
          </a:xfrm>
        </p:spPr>
      </p:pic>
    </p:spTree>
    <p:extLst>
      <p:ext uri="{BB962C8B-B14F-4D97-AF65-F5344CB8AC3E}">
        <p14:creationId xmlns:p14="http://schemas.microsoft.com/office/powerpoint/2010/main" val="2853049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1D37-3060-7BA2-DD04-BEF943C7E23A}"/>
              </a:ext>
            </a:extLst>
          </p:cNvPr>
          <p:cNvSpPr>
            <a:spLocks noGrp="1"/>
          </p:cNvSpPr>
          <p:nvPr>
            <p:ph type="title"/>
          </p:nvPr>
        </p:nvSpPr>
        <p:spPr/>
        <p:txBody>
          <a:bodyPr/>
          <a:lstStyle/>
          <a:p>
            <a:r>
              <a:rPr lang="en-US" dirty="0"/>
              <a:t>Lesson 5.4 Figure 5</a:t>
            </a:r>
            <a:endParaRPr lang="en-IN" dirty="0"/>
          </a:p>
        </p:txBody>
      </p:sp>
      <p:pic>
        <p:nvPicPr>
          <p:cNvPr id="6" name="Content Placeholder 5" descr="The plasma membrane forms a pocket around the fluid, and the membrane subsequently engulfs the fluid, which becomes trapped in a vacuole.">
            <a:extLst>
              <a:ext uri="{FF2B5EF4-FFF2-40B4-BE49-F238E27FC236}">
                <a16:creationId xmlns:a16="http://schemas.microsoft.com/office/drawing/2014/main" id="{F6E68F4B-DE8D-74E8-E5A6-01C8C3659999}"/>
              </a:ext>
            </a:extLst>
          </p:cNvPr>
          <p:cNvPicPr>
            <a:picLocks noGrp="1" noChangeAspect="1"/>
          </p:cNvPicPr>
          <p:nvPr>
            <p:ph idx="1"/>
          </p:nvPr>
        </p:nvPicPr>
        <p:blipFill>
          <a:blip r:embed="rId2"/>
          <a:srcRect l="25926" r="25926"/>
          <a:stretch/>
        </p:blipFill>
        <p:spPr>
          <a:xfrm>
            <a:off x="2590800" y="1280160"/>
            <a:ext cx="3962400" cy="4572000"/>
          </a:xfrm>
        </p:spPr>
      </p:pic>
    </p:spTree>
    <p:extLst>
      <p:ext uri="{BB962C8B-B14F-4D97-AF65-F5344CB8AC3E}">
        <p14:creationId xmlns:p14="http://schemas.microsoft.com/office/powerpoint/2010/main" val="398360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5.1 Figure 3</a:t>
            </a:r>
            <a:endParaRPr lang="en-IN" dirty="0"/>
          </a:p>
        </p:txBody>
      </p:sp>
      <p:pic>
        <p:nvPicPr>
          <p:cNvPr id="6" name="Content Placeholder 5" descr="An illustration of a phospholipid shows a hydrophilic head group composed of phosphate connected to a three-carbon glycerol molecule, and two hydrophobic tails composed of long hydrocarbon chains.">
            <a:extLst>
              <a:ext uri="{FF2B5EF4-FFF2-40B4-BE49-F238E27FC236}">
                <a16:creationId xmlns:a16="http://schemas.microsoft.com/office/drawing/2014/main" id="{709FD74A-8F59-C885-174F-CBAD0394532A}"/>
              </a:ext>
            </a:extLst>
          </p:cNvPr>
          <p:cNvPicPr>
            <a:picLocks noGrp="1" noChangeAspect="1"/>
          </p:cNvPicPr>
          <p:nvPr>
            <p:ph idx="1"/>
          </p:nvPr>
        </p:nvPicPr>
        <p:blipFill>
          <a:blip r:embed="rId2"/>
          <a:srcRect l="9259" r="10185"/>
          <a:stretch/>
        </p:blipFill>
        <p:spPr>
          <a:xfrm>
            <a:off x="1219200" y="1280160"/>
            <a:ext cx="6629400" cy="4572000"/>
          </a:xfrm>
        </p:spPr>
      </p:pic>
    </p:spTree>
    <p:extLst>
      <p:ext uri="{BB962C8B-B14F-4D97-AF65-F5344CB8AC3E}">
        <p14:creationId xmlns:p14="http://schemas.microsoft.com/office/powerpoint/2010/main" val="33528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CB3A3-29A6-52E7-6005-61E30DC5FA60}"/>
              </a:ext>
            </a:extLst>
          </p:cNvPr>
          <p:cNvSpPr>
            <a:spLocks noGrp="1"/>
          </p:cNvSpPr>
          <p:nvPr>
            <p:ph type="title"/>
          </p:nvPr>
        </p:nvSpPr>
        <p:spPr/>
        <p:txBody>
          <a:bodyPr/>
          <a:lstStyle/>
          <a:p>
            <a:r>
              <a:rPr lang="en-US" dirty="0"/>
              <a:t>Lesson 5.4 Figure 6</a:t>
            </a:r>
            <a:endParaRPr lang="en-IN" dirty="0"/>
          </a:p>
        </p:txBody>
      </p:sp>
      <p:pic>
        <p:nvPicPr>
          <p:cNvPr id="6" name="Content Placeholder 5" descr="Albumin molecules are shown entering a cell through the capillary wall on one end and exiting the cell through the capillary wall on the other side. Caveolae contain the albumin as they pass through the cell from blood vessel lumen into sub-endothelial space.">
            <a:extLst>
              <a:ext uri="{FF2B5EF4-FFF2-40B4-BE49-F238E27FC236}">
                <a16:creationId xmlns:a16="http://schemas.microsoft.com/office/drawing/2014/main" id="{9BB4D14E-D05F-B708-D525-62E685DACA10}"/>
              </a:ext>
            </a:extLst>
          </p:cNvPr>
          <p:cNvPicPr>
            <a:picLocks noGrp="1" noChangeAspect="1"/>
          </p:cNvPicPr>
          <p:nvPr>
            <p:ph idx="1"/>
          </p:nvPr>
        </p:nvPicPr>
        <p:blipFill>
          <a:blip r:embed="rId2"/>
          <a:srcRect l="7407" r="6481"/>
          <a:stretch/>
        </p:blipFill>
        <p:spPr>
          <a:xfrm>
            <a:off x="1066800" y="1280160"/>
            <a:ext cx="7086600" cy="4572000"/>
          </a:xfrm>
        </p:spPr>
      </p:pic>
    </p:spTree>
    <p:extLst>
      <p:ext uri="{BB962C8B-B14F-4D97-AF65-F5344CB8AC3E}">
        <p14:creationId xmlns:p14="http://schemas.microsoft.com/office/powerpoint/2010/main" val="36955989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06C7-A52D-BCFA-A581-20DAC166A1FC}"/>
              </a:ext>
            </a:extLst>
          </p:cNvPr>
          <p:cNvSpPr>
            <a:spLocks noGrp="1"/>
          </p:cNvSpPr>
          <p:nvPr>
            <p:ph type="title"/>
          </p:nvPr>
        </p:nvSpPr>
        <p:spPr/>
        <p:txBody>
          <a:bodyPr/>
          <a:lstStyle/>
          <a:p>
            <a:r>
              <a:rPr lang="en-US" dirty="0"/>
              <a:t>Lesson 5.4 Figure 7</a:t>
            </a:r>
            <a:endParaRPr lang="en-IN" dirty="0"/>
          </a:p>
        </p:txBody>
      </p:sp>
      <p:pic>
        <p:nvPicPr>
          <p:cNvPr id="6" name="Content Placeholder 5" descr="This illustration shows vesicles fusing with the plasma membrane and releasing the contents to the extracellular fluid.">
            <a:extLst>
              <a:ext uri="{FF2B5EF4-FFF2-40B4-BE49-F238E27FC236}">
                <a16:creationId xmlns:a16="http://schemas.microsoft.com/office/drawing/2014/main" id="{F63421AC-721B-E75B-C212-F5FD3E083B61}"/>
              </a:ext>
            </a:extLst>
          </p:cNvPr>
          <p:cNvPicPr>
            <a:picLocks noGrp="1" noChangeAspect="1"/>
          </p:cNvPicPr>
          <p:nvPr>
            <p:ph idx="1"/>
          </p:nvPr>
        </p:nvPicPr>
        <p:blipFill>
          <a:blip r:embed="rId2"/>
          <a:srcRect l="25926" r="25926"/>
          <a:stretch/>
        </p:blipFill>
        <p:spPr>
          <a:xfrm>
            <a:off x="2590800" y="1280160"/>
            <a:ext cx="3962400" cy="4572000"/>
          </a:xfrm>
        </p:spPr>
      </p:pic>
    </p:spTree>
    <p:extLst>
      <p:ext uri="{BB962C8B-B14F-4D97-AF65-F5344CB8AC3E}">
        <p14:creationId xmlns:p14="http://schemas.microsoft.com/office/powerpoint/2010/main" val="35631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B2ECD-06D9-4FBE-8CB5-867E003D963F}"/>
              </a:ext>
            </a:extLst>
          </p:cNvPr>
          <p:cNvSpPr>
            <a:spLocks noGrp="1"/>
          </p:cNvSpPr>
          <p:nvPr>
            <p:ph type="title"/>
          </p:nvPr>
        </p:nvSpPr>
        <p:spPr/>
        <p:txBody>
          <a:bodyPr/>
          <a:lstStyle/>
          <a:p>
            <a:r>
              <a:rPr lang="en-US" dirty="0"/>
              <a:t>Lesson 5.5 Figure 1</a:t>
            </a:r>
            <a:endParaRPr lang="en-IN" dirty="0"/>
          </a:p>
        </p:txBody>
      </p:sp>
      <p:pic>
        <p:nvPicPr>
          <p:cNvPr id="6" name="Content Placeholder 5" descr="The plasma membrane with integrin, microfilaments of the cytoskeleton, and the proteoglycan complex is shown. Collagen fibers bond to the integrin, and threaded around the collagen fibers is the proteoglycan complex made up of polysaccharides, proteins, and carbohydrates. ">
            <a:extLst>
              <a:ext uri="{FF2B5EF4-FFF2-40B4-BE49-F238E27FC236}">
                <a16:creationId xmlns:a16="http://schemas.microsoft.com/office/drawing/2014/main" id="{85300178-7603-91EA-D9F6-FF9C2088EBE2}"/>
              </a:ext>
            </a:extLst>
          </p:cNvPr>
          <p:cNvPicPr>
            <a:picLocks noGrp="1" noChangeAspect="1"/>
          </p:cNvPicPr>
          <p:nvPr>
            <p:ph idx="1"/>
          </p:nvPr>
        </p:nvPicPr>
        <p:blipFill>
          <a:blip r:embed="rId2"/>
          <a:srcRect l="25000" r="24074"/>
          <a:stretch/>
        </p:blipFill>
        <p:spPr>
          <a:xfrm>
            <a:off x="2514600" y="1280160"/>
            <a:ext cx="4191000" cy="4572000"/>
          </a:xfrm>
        </p:spPr>
      </p:pic>
    </p:spTree>
    <p:extLst>
      <p:ext uri="{BB962C8B-B14F-4D97-AF65-F5344CB8AC3E}">
        <p14:creationId xmlns:p14="http://schemas.microsoft.com/office/powerpoint/2010/main" val="3534580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FFC12-2E0A-98DB-F06B-7815591D2EC1}"/>
              </a:ext>
            </a:extLst>
          </p:cNvPr>
          <p:cNvSpPr>
            <a:spLocks noGrp="1"/>
          </p:cNvSpPr>
          <p:nvPr>
            <p:ph type="title"/>
          </p:nvPr>
        </p:nvSpPr>
        <p:spPr/>
        <p:txBody>
          <a:bodyPr/>
          <a:lstStyle/>
          <a:p>
            <a:r>
              <a:rPr lang="en-US" dirty="0"/>
              <a:t>Lesson 5.5 Figure 2</a:t>
            </a:r>
            <a:endParaRPr lang="en-IN" dirty="0"/>
          </a:p>
        </p:txBody>
      </p:sp>
      <p:pic>
        <p:nvPicPr>
          <p:cNvPr id="6" name="Content Placeholder 5" descr="Epithelial tissue containing the surface epithelium, basement membrane, stroma or parenchyma of an organ, and a cancerous cell are shown. The cancerous cell is contained by the basement membrane and varying layers of surface epithelium.">
            <a:extLst>
              <a:ext uri="{FF2B5EF4-FFF2-40B4-BE49-F238E27FC236}">
                <a16:creationId xmlns:a16="http://schemas.microsoft.com/office/drawing/2014/main" id="{B5D32A1F-A7C0-7CEA-FC97-EAD394B22135}"/>
              </a:ext>
            </a:extLst>
          </p:cNvPr>
          <p:cNvPicPr>
            <a:picLocks noGrp="1" noChangeAspect="1"/>
          </p:cNvPicPr>
          <p:nvPr>
            <p:ph idx="1"/>
          </p:nvPr>
        </p:nvPicPr>
        <p:blipFill>
          <a:blip r:embed="rId2"/>
          <a:srcRect l="12963" r="12037"/>
          <a:stretch/>
        </p:blipFill>
        <p:spPr>
          <a:xfrm>
            <a:off x="1524000" y="1280160"/>
            <a:ext cx="6172200" cy="4572000"/>
          </a:xfrm>
        </p:spPr>
      </p:pic>
    </p:spTree>
    <p:extLst>
      <p:ext uri="{BB962C8B-B14F-4D97-AF65-F5344CB8AC3E}">
        <p14:creationId xmlns:p14="http://schemas.microsoft.com/office/powerpoint/2010/main" val="4506922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C2B16-5AA4-3A4E-E0E5-2E950C7C50CB}"/>
              </a:ext>
            </a:extLst>
          </p:cNvPr>
          <p:cNvSpPr>
            <a:spLocks noGrp="1"/>
          </p:cNvSpPr>
          <p:nvPr>
            <p:ph type="title"/>
          </p:nvPr>
        </p:nvSpPr>
        <p:spPr/>
        <p:txBody>
          <a:bodyPr/>
          <a:lstStyle/>
          <a:p>
            <a:r>
              <a:rPr lang="en-US" dirty="0"/>
              <a:t>Lesson 5.5 Figure 3</a:t>
            </a:r>
            <a:endParaRPr lang="en-IN" dirty="0"/>
          </a:p>
        </p:txBody>
      </p:sp>
      <p:pic>
        <p:nvPicPr>
          <p:cNvPr id="6" name="Content Placeholder 5" descr="Two plant cells connected by plasmodesmata are shown. Each plant cell contains a vacuole, cell wall, plasma membrane, organelles, and material that passes from the cell on the left to the cell on the right through the plasmodesmata channel.">
            <a:extLst>
              <a:ext uri="{FF2B5EF4-FFF2-40B4-BE49-F238E27FC236}">
                <a16:creationId xmlns:a16="http://schemas.microsoft.com/office/drawing/2014/main" id="{2EB5BD1E-E434-FF91-43D4-0423CEFDDFA8}"/>
              </a:ext>
            </a:extLst>
          </p:cNvPr>
          <p:cNvPicPr>
            <a:picLocks noGrp="1" noChangeAspect="1"/>
          </p:cNvPicPr>
          <p:nvPr>
            <p:ph idx="1"/>
          </p:nvPr>
        </p:nvPicPr>
        <p:blipFill>
          <a:blip r:embed="rId2"/>
          <a:srcRect l="16666" r="17592"/>
          <a:stretch/>
        </p:blipFill>
        <p:spPr>
          <a:xfrm>
            <a:off x="1828800" y="1280160"/>
            <a:ext cx="5410200" cy="4572000"/>
          </a:xfrm>
        </p:spPr>
      </p:pic>
    </p:spTree>
    <p:extLst>
      <p:ext uri="{BB962C8B-B14F-4D97-AF65-F5344CB8AC3E}">
        <p14:creationId xmlns:p14="http://schemas.microsoft.com/office/powerpoint/2010/main" val="2952857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64195-5DB7-BF41-4D7D-D10EB23FB28E}"/>
              </a:ext>
            </a:extLst>
          </p:cNvPr>
          <p:cNvSpPr>
            <a:spLocks noGrp="1"/>
          </p:cNvSpPr>
          <p:nvPr>
            <p:ph type="title"/>
          </p:nvPr>
        </p:nvSpPr>
        <p:spPr/>
        <p:txBody>
          <a:bodyPr/>
          <a:lstStyle/>
          <a:p>
            <a:r>
              <a:rPr lang="en-US" dirty="0"/>
              <a:t>Lesson 5.5 Figure 4</a:t>
            </a:r>
            <a:endParaRPr lang="en-IN" dirty="0"/>
          </a:p>
        </p:txBody>
      </p:sp>
      <p:pic>
        <p:nvPicPr>
          <p:cNvPr id="6" name="Content Placeholder 5" descr="Illustration (a) shows a plasma membrane forming a pocket around a particle in the extracellular fluid. The membrane subsequently engulfs the particle, which becomes trapped in a vacuole. Illustration (b) shows how tight junctions form in the plasma membrane. Image (c) depicts and electron microscope image of a tight junction between two cells.">
            <a:extLst>
              <a:ext uri="{FF2B5EF4-FFF2-40B4-BE49-F238E27FC236}">
                <a16:creationId xmlns:a16="http://schemas.microsoft.com/office/drawing/2014/main" id="{90684014-471C-625C-EED4-1B3E5C2B0589}"/>
              </a:ext>
            </a:extLst>
          </p:cNvPr>
          <p:cNvPicPr>
            <a:picLocks noGrp="1" noChangeAspect="1"/>
          </p:cNvPicPr>
          <p:nvPr>
            <p:ph idx="1"/>
          </p:nvPr>
        </p:nvPicPr>
        <p:blipFill>
          <a:blip r:embed="rId2"/>
          <a:srcRect l="1852" r="926"/>
          <a:stretch/>
        </p:blipFill>
        <p:spPr>
          <a:xfrm>
            <a:off x="609600" y="1280160"/>
            <a:ext cx="8001000" cy="4572000"/>
          </a:xfrm>
        </p:spPr>
      </p:pic>
    </p:spTree>
    <p:extLst>
      <p:ext uri="{BB962C8B-B14F-4D97-AF65-F5344CB8AC3E}">
        <p14:creationId xmlns:p14="http://schemas.microsoft.com/office/powerpoint/2010/main" val="2569446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40A1E-51E6-7839-17A3-C2ED8F9842E7}"/>
              </a:ext>
            </a:extLst>
          </p:cNvPr>
          <p:cNvSpPr>
            <a:spLocks noGrp="1"/>
          </p:cNvSpPr>
          <p:nvPr>
            <p:ph type="title"/>
          </p:nvPr>
        </p:nvSpPr>
        <p:spPr/>
        <p:txBody>
          <a:bodyPr/>
          <a:lstStyle/>
          <a:p>
            <a:r>
              <a:rPr lang="en-US" dirty="0"/>
              <a:t>Lesson 5.5 Figure 5</a:t>
            </a:r>
            <a:endParaRPr lang="en-IN" dirty="0"/>
          </a:p>
        </p:txBody>
      </p:sp>
      <p:pic>
        <p:nvPicPr>
          <p:cNvPr id="6" name="Content Placeholder 5" descr="A desmosome forms between two cells from the connected cadherins and intermediate filaments. The desmosome is made of keratin.">
            <a:extLst>
              <a:ext uri="{FF2B5EF4-FFF2-40B4-BE49-F238E27FC236}">
                <a16:creationId xmlns:a16="http://schemas.microsoft.com/office/drawing/2014/main" id="{0E9D4144-5961-E367-C4CE-97F5B58E5753}"/>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841438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6282B-BC09-319A-C2EC-86B2A6033991}"/>
              </a:ext>
            </a:extLst>
          </p:cNvPr>
          <p:cNvSpPr>
            <a:spLocks noGrp="1"/>
          </p:cNvSpPr>
          <p:nvPr>
            <p:ph type="title"/>
          </p:nvPr>
        </p:nvSpPr>
        <p:spPr/>
        <p:txBody>
          <a:bodyPr/>
          <a:lstStyle/>
          <a:p>
            <a:r>
              <a:rPr lang="en-US" dirty="0"/>
              <a:t>Lesson 5.5 Figure 6</a:t>
            </a:r>
            <a:endParaRPr lang="en-IN" dirty="0"/>
          </a:p>
        </p:txBody>
      </p:sp>
      <p:pic>
        <p:nvPicPr>
          <p:cNvPr id="6" name="Content Placeholder 5" descr="Plasma membranes of three cells connected by open and closed connexons, forming gap junctions. Two plasma membranes connected by open and closed connexons, forming gap junctions. Connexons are made up of connexin monomers and create hydrophilic channels that allow water and small molecules to pass between animal cells.">
            <a:extLst>
              <a:ext uri="{FF2B5EF4-FFF2-40B4-BE49-F238E27FC236}">
                <a16:creationId xmlns:a16="http://schemas.microsoft.com/office/drawing/2014/main" id="{5C2D579D-2F91-DF5D-8660-751C54C09702}"/>
              </a:ext>
            </a:extLst>
          </p:cNvPr>
          <p:cNvPicPr>
            <a:picLocks noGrp="1" noChangeAspect="1"/>
          </p:cNvPicPr>
          <p:nvPr>
            <p:ph idx="1"/>
          </p:nvPr>
        </p:nvPicPr>
        <p:blipFill>
          <a:blip r:embed="rId2"/>
          <a:srcRect l="21297" r="21295"/>
          <a:stretch/>
        </p:blipFill>
        <p:spPr>
          <a:xfrm>
            <a:off x="2209800" y="1280160"/>
            <a:ext cx="4724400" cy="4572000"/>
          </a:xfrm>
        </p:spPr>
      </p:pic>
    </p:spTree>
    <p:extLst>
      <p:ext uri="{BB962C8B-B14F-4D97-AF65-F5344CB8AC3E}">
        <p14:creationId xmlns:p14="http://schemas.microsoft.com/office/powerpoint/2010/main" val="1787337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5.1 Figure 4</a:t>
            </a:r>
            <a:endParaRPr lang="en-IN" dirty="0"/>
          </a:p>
        </p:txBody>
      </p:sp>
      <p:pic>
        <p:nvPicPr>
          <p:cNvPr id="7" name="Content Placeholder 6" descr="The image on the left shows a spherical lipid bilayer, shown as a half sphere whose surface is covered in the spherical polar heads, and thin, strandlike extend inward and labeled &quot;liposome.&quot; In the core of the sphere is another half sphere, with the same anatomy. The image on the right shows a smaller sphere that has a single lipid layer only, made up of the spherical heads and labeled &quot;micelle.&quot; The image at the bottom shows a lipid bilayer sheet; whose polar heads form the upper and lower surfaces, with tails extending toward each other in the middle.">
            <a:extLst>
              <a:ext uri="{FF2B5EF4-FFF2-40B4-BE49-F238E27FC236}">
                <a16:creationId xmlns:a16="http://schemas.microsoft.com/office/drawing/2014/main" id="{88E68651-315B-8648-746B-A8D167B7FF8F}"/>
              </a:ext>
            </a:extLst>
          </p:cNvPr>
          <p:cNvPicPr>
            <a:picLocks noGrp="1" noChangeAspect="1"/>
          </p:cNvPicPr>
          <p:nvPr>
            <p:ph idx="1"/>
          </p:nvPr>
        </p:nvPicPr>
        <p:blipFill>
          <a:blip r:embed="rId2"/>
          <a:srcRect l="28704" r="28704"/>
          <a:stretch/>
        </p:blipFill>
        <p:spPr>
          <a:xfrm>
            <a:off x="2819400" y="1280160"/>
            <a:ext cx="3505200" cy="4572000"/>
          </a:xfrm>
        </p:spPr>
      </p:pic>
    </p:spTree>
    <p:extLst>
      <p:ext uri="{BB962C8B-B14F-4D97-AF65-F5344CB8AC3E}">
        <p14:creationId xmlns:p14="http://schemas.microsoft.com/office/powerpoint/2010/main" val="3444388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5.1 Figure 5</a:t>
            </a:r>
            <a:endParaRPr lang="en-IN" dirty="0"/>
          </a:p>
        </p:txBody>
      </p:sp>
      <p:pic>
        <p:nvPicPr>
          <p:cNvPr id="6" name="Content Placeholder 5" descr="Integral proteins and peripheral proteins embed the plasma membrane and perform different functions like cell recognition, transport, signal transduction, enzyme activity, and cell adhesion. ">
            <a:extLst>
              <a:ext uri="{FF2B5EF4-FFF2-40B4-BE49-F238E27FC236}">
                <a16:creationId xmlns:a16="http://schemas.microsoft.com/office/drawing/2014/main" id="{3F56917D-8AA0-6345-4283-B65E91D8F5EC}"/>
              </a:ext>
            </a:extLst>
          </p:cNvPr>
          <p:cNvPicPr>
            <a:picLocks noGrp="1" noChangeAspect="1"/>
          </p:cNvPicPr>
          <p:nvPr>
            <p:ph idx="1"/>
          </p:nvPr>
        </p:nvPicPr>
        <p:blipFill>
          <a:blip r:embed="rId2"/>
          <a:srcRect b="23000"/>
          <a:stretch/>
        </p:blipFill>
        <p:spPr>
          <a:xfrm>
            <a:off x="457200" y="1280160"/>
            <a:ext cx="8229600" cy="3520440"/>
          </a:xfrm>
        </p:spPr>
      </p:pic>
    </p:spTree>
    <p:extLst>
      <p:ext uri="{BB962C8B-B14F-4D97-AF65-F5344CB8AC3E}">
        <p14:creationId xmlns:p14="http://schemas.microsoft.com/office/powerpoint/2010/main" val="2694697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701EF-355A-2AF8-B309-0375A507BA77}"/>
              </a:ext>
            </a:extLst>
          </p:cNvPr>
          <p:cNvSpPr>
            <a:spLocks noGrp="1"/>
          </p:cNvSpPr>
          <p:nvPr>
            <p:ph type="title"/>
          </p:nvPr>
        </p:nvSpPr>
        <p:spPr/>
        <p:txBody>
          <a:bodyPr/>
          <a:lstStyle/>
          <a:p>
            <a:r>
              <a:rPr lang="en-US" dirty="0"/>
              <a:t>Lesson 5.1 Figure 6</a:t>
            </a:r>
            <a:endParaRPr lang="en-IN" dirty="0"/>
          </a:p>
        </p:txBody>
      </p:sp>
      <p:pic>
        <p:nvPicPr>
          <p:cNvPr id="5" name="Content Placeholder 4" descr="(a) shows a protein with several alpha-helices spanning the membrane vertically. (b) shows a protein with two beta-sheets spanning the membrane in diagonal crosses.">
            <a:extLst>
              <a:ext uri="{FF2B5EF4-FFF2-40B4-BE49-F238E27FC236}">
                <a16:creationId xmlns:a16="http://schemas.microsoft.com/office/drawing/2014/main" id="{941DBB2F-C820-2F11-AD42-5FBE9BF8F16C}"/>
              </a:ext>
            </a:extLst>
          </p:cNvPr>
          <p:cNvPicPr>
            <a:picLocks noGrp="1" noChangeAspect="1"/>
          </p:cNvPicPr>
          <p:nvPr>
            <p:ph idx="1"/>
          </p:nvPr>
        </p:nvPicPr>
        <p:blipFill>
          <a:blip r:embed="rId2"/>
          <a:srcRect b="26333"/>
          <a:stretch/>
        </p:blipFill>
        <p:spPr>
          <a:xfrm>
            <a:off x="457200" y="1280160"/>
            <a:ext cx="8229600" cy="3368040"/>
          </a:xfrm>
        </p:spPr>
      </p:pic>
    </p:spTree>
    <p:extLst>
      <p:ext uri="{BB962C8B-B14F-4D97-AF65-F5344CB8AC3E}">
        <p14:creationId xmlns:p14="http://schemas.microsoft.com/office/powerpoint/2010/main" val="1575368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5.1 Figure 7</a:t>
            </a:r>
            <a:endParaRPr lang="en-IN" dirty="0"/>
          </a:p>
        </p:txBody>
      </p:sp>
      <p:pic>
        <p:nvPicPr>
          <p:cNvPr id="6" name="Content Placeholder 5" descr="The phospholipid bilayer is shown, with proteins, a glycoprotein, a glycolipid, and sterol. A carbohydrate binds to a protein, making a glycoprotein, and a carbohydrate bonds with a lipid to form a glycolipid. Both the glycolipid and the glycoprotein are on the exterior of the phospholipid bilayer, outside the cell, but the sterol is embedded within the phospholipid bilayer.">
            <a:extLst>
              <a:ext uri="{FF2B5EF4-FFF2-40B4-BE49-F238E27FC236}">
                <a16:creationId xmlns:a16="http://schemas.microsoft.com/office/drawing/2014/main" id="{07E0D4FF-E0C8-7829-3896-5EB6C9279F13}"/>
              </a:ext>
            </a:extLst>
          </p:cNvPr>
          <p:cNvPicPr>
            <a:picLocks noGrp="1" noChangeAspect="1"/>
          </p:cNvPicPr>
          <p:nvPr>
            <p:ph idx="1"/>
          </p:nvPr>
        </p:nvPicPr>
        <p:blipFill>
          <a:blip r:embed="rId2"/>
          <a:srcRect b="26333"/>
          <a:stretch/>
        </p:blipFill>
        <p:spPr>
          <a:xfrm>
            <a:off x="457200" y="1280160"/>
            <a:ext cx="8229600" cy="3368040"/>
          </a:xfrm>
        </p:spPr>
      </p:pic>
    </p:spTree>
    <p:extLst>
      <p:ext uri="{BB962C8B-B14F-4D97-AF65-F5344CB8AC3E}">
        <p14:creationId xmlns:p14="http://schemas.microsoft.com/office/powerpoint/2010/main" val="1420596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E834-CC86-8BED-029E-EC4686F35FE9}"/>
              </a:ext>
            </a:extLst>
          </p:cNvPr>
          <p:cNvSpPr>
            <a:spLocks noGrp="1"/>
          </p:cNvSpPr>
          <p:nvPr>
            <p:ph type="title"/>
          </p:nvPr>
        </p:nvSpPr>
        <p:spPr/>
        <p:txBody>
          <a:bodyPr/>
          <a:lstStyle/>
          <a:p>
            <a:r>
              <a:rPr lang="en-US" dirty="0"/>
              <a:t>Lesson 5.1 Figure 8</a:t>
            </a:r>
            <a:endParaRPr lang="en-IN" dirty="0"/>
          </a:p>
        </p:txBody>
      </p:sp>
      <p:pic>
        <p:nvPicPr>
          <p:cNvPr id="7" name="Content Placeholder 6" descr="This illustration shows the plasma membrane of a T cell. C D 4 receptors extend from the membrane into the extracellular space. The H I V virus recognizes part of the C D 4 receptor and attaches to it.">
            <a:extLst>
              <a:ext uri="{FF2B5EF4-FFF2-40B4-BE49-F238E27FC236}">
                <a16:creationId xmlns:a16="http://schemas.microsoft.com/office/drawing/2014/main" id="{3E480D83-0C57-C702-97B0-CC53694C2A63}"/>
              </a:ext>
            </a:extLst>
          </p:cNvPr>
          <p:cNvPicPr>
            <a:picLocks noGrp="1" noChangeAspect="1"/>
          </p:cNvPicPr>
          <p:nvPr>
            <p:ph idx="1"/>
          </p:nvPr>
        </p:nvPicPr>
        <p:blipFill>
          <a:blip r:embed="rId2"/>
          <a:srcRect l="27778" r="27778"/>
          <a:stretch/>
        </p:blipFill>
        <p:spPr>
          <a:xfrm>
            <a:off x="2743200" y="1280160"/>
            <a:ext cx="3657600" cy="4572000"/>
          </a:xfrm>
        </p:spPr>
      </p:pic>
    </p:spTree>
    <p:extLst>
      <p:ext uri="{BB962C8B-B14F-4D97-AF65-F5344CB8AC3E}">
        <p14:creationId xmlns:p14="http://schemas.microsoft.com/office/powerpoint/2010/main" val="1463328982"/>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1952</TotalTime>
  <Words>197</Words>
  <Application>Microsoft Office PowerPoint</Application>
  <PresentationFormat>On-screen Show (4:3)</PresentationFormat>
  <Paragraphs>49</Paragraphs>
  <Slides>48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48</vt:i4>
      </vt:variant>
    </vt:vector>
  </HeadingPairs>
  <TitlesOfParts>
    <vt:vector size="51" baseType="lpstr">
      <vt:lpstr>Calibri</vt:lpstr>
      <vt:lpstr>Arial</vt:lpstr>
      <vt:lpstr>Office Theme</vt:lpstr>
      <vt:lpstr>Chapter 5</vt:lpstr>
      <vt:lpstr>Lesson 5.1 Figure 1</vt:lpstr>
      <vt:lpstr>Lesson 5.1 Figure 2</vt:lpstr>
      <vt:lpstr>Lesson 5.1 Figure 3</vt:lpstr>
      <vt:lpstr>Lesson 5.1 Figure 4</vt:lpstr>
      <vt:lpstr>Lesson 5.1 Figure 5</vt:lpstr>
      <vt:lpstr>Lesson 5.1 Figure 6</vt:lpstr>
      <vt:lpstr>Lesson 5.1 Figure 7</vt:lpstr>
      <vt:lpstr>Lesson 5.1 Figure 8</vt:lpstr>
      <vt:lpstr>Lesson 5.1 Figure 9</vt:lpstr>
      <vt:lpstr>Lesson 5.1 Figure 10</vt:lpstr>
      <vt:lpstr>Lesson 5.2 Figure 1</vt:lpstr>
      <vt:lpstr>Lesson 5.2 Figure 2</vt:lpstr>
      <vt:lpstr>Lesson 5.2 Figure 3</vt:lpstr>
      <vt:lpstr>Lesson 5.2 Figure 4</vt:lpstr>
      <vt:lpstr>Lesson 5.2 Figure 5</vt:lpstr>
      <vt:lpstr>Lesson 5.2 Figure 6</vt:lpstr>
      <vt:lpstr>Lesson 5.2 Figure 7</vt:lpstr>
      <vt:lpstr>Lesson 5.2 Figure 8</vt:lpstr>
      <vt:lpstr>Lesson 5.2 Figure 9</vt:lpstr>
      <vt:lpstr>Lesson 5.2 Figure 10</vt:lpstr>
      <vt:lpstr>Lesson 5.2 Figure 11</vt:lpstr>
      <vt:lpstr>Lesson 5.2 Figure 12</vt:lpstr>
      <vt:lpstr>Lesson 5.2 Figure 13</vt:lpstr>
      <vt:lpstr>Lesson 5.2 Figure 14</vt:lpstr>
      <vt:lpstr>Lesson 5.2 Figure 15</vt:lpstr>
      <vt:lpstr>Lesson 5.3 Figure 1</vt:lpstr>
      <vt:lpstr>Lesson 5.3 Figure 2</vt:lpstr>
      <vt:lpstr>Lesson 5.3 Figure 3</vt:lpstr>
      <vt:lpstr>Lesson 5.3 Figure 4</vt:lpstr>
      <vt:lpstr>Lesson 5.3 Figure 5</vt:lpstr>
      <vt:lpstr>Lesson 5.3 Figure 6</vt:lpstr>
      <vt:lpstr>Lesson 5.3 Figure 7</vt:lpstr>
      <vt:lpstr>Lesson 5.3 Figure 8</vt:lpstr>
      <vt:lpstr>Lesson 5.4 Figure 1</vt:lpstr>
      <vt:lpstr>Lesson 5.4 Figure 2</vt:lpstr>
      <vt:lpstr>Lesson 5.4 Figure 3</vt:lpstr>
      <vt:lpstr>Lesson 5.4 Figure 4</vt:lpstr>
      <vt:lpstr>Lesson 5.4 Figure 5</vt:lpstr>
      <vt:lpstr>Lesson 5.4 Figure 6</vt:lpstr>
      <vt:lpstr>Lesson 5.4 Figure 7</vt:lpstr>
      <vt:lpstr>Lesson 5.5 Figure 1</vt:lpstr>
      <vt:lpstr>Lesson 5.5 Figure 2</vt:lpstr>
      <vt:lpstr>Lesson 5.5 Figure 3</vt:lpstr>
      <vt:lpstr>Lesson 5.5 Figure 4</vt:lpstr>
      <vt:lpstr>Lesson 5.5 Figure 5</vt:lpstr>
      <vt:lpstr>Lesson 5.5 Figure 6</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184</cp:revision>
  <dcterms:created xsi:type="dcterms:W3CDTF">2013-04-26T14:43:13Z</dcterms:created>
  <dcterms:modified xsi:type="dcterms:W3CDTF">2024-10-17T13:06:04Z</dcterms:modified>
</cp:coreProperties>
</file>