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handoutMasterIdLst>
    <p:handoutMasterId r:id="rId39"/>
  </p:handoutMasterIdLst>
  <p:sldIdLst>
    <p:sldId id="272" r:id="rId2"/>
    <p:sldId id="267" r:id="rId3"/>
    <p:sldId id="273" r:id="rId4"/>
    <p:sldId id="274" r:id="rId5"/>
    <p:sldId id="275" r:id="rId6"/>
    <p:sldId id="276" r:id="rId7"/>
    <p:sldId id="316" r:id="rId8"/>
    <p:sldId id="317" r:id="rId9"/>
    <p:sldId id="318" r:id="rId10"/>
    <p:sldId id="319" r:id="rId11"/>
    <p:sldId id="277" r:id="rId12"/>
    <p:sldId id="278" r:id="rId13"/>
    <p:sldId id="320" r:id="rId14"/>
    <p:sldId id="321" r:id="rId15"/>
    <p:sldId id="279" r:id="rId16"/>
    <p:sldId id="280" r:id="rId17"/>
    <p:sldId id="281" r:id="rId18"/>
    <p:sldId id="282" r:id="rId19"/>
    <p:sldId id="283" r:id="rId20"/>
    <p:sldId id="284" r:id="rId21"/>
    <p:sldId id="285" r:id="rId22"/>
    <p:sldId id="286" r:id="rId23"/>
    <p:sldId id="322" r:id="rId24"/>
    <p:sldId id="323" r:id="rId25"/>
    <p:sldId id="324" r:id="rId26"/>
    <p:sldId id="325" r:id="rId27"/>
    <p:sldId id="326" r:id="rId28"/>
    <p:sldId id="327" r:id="rId29"/>
    <p:sldId id="287" r:id="rId30"/>
    <p:sldId id="288" r:id="rId31"/>
    <p:sldId id="289" r:id="rId32"/>
    <p:sldId id="290" r:id="rId33"/>
    <p:sldId id="291" r:id="rId34"/>
    <p:sldId id="292" r:id="rId35"/>
    <p:sldId id="328" r:id="rId36"/>
    <p:sldId id="26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15" autoAdjust="0"/>
    <p:restoredTop sz="86410" autoAdjust="0"/>
  </p:normalViewPr>
  <p:slideViewPr>
    <p:cSldViewPr>
      <p:cViewPr varScale="1">
        <p:scale>
          <a:sx n="95" d="100"/>
          <a:sy n="95" d="100"/>
        </p:scale>
        <p:origin x="171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a:t>
            </a:fld>
            <a:endParaRPr lang="en-US" dirty="0"/>
          </a:p>
        </p:txBody>
      </p:sp>
    </p:spTree>
    <p:extLst>
      <p:ext uri="{BB962C8B-B14F-4D97-AF65-F5344CB8AC3E}">
        <p14:creationId xmlns:p14="http://schemas.microsoft.com/office/powerpoint/2010/main" val="1383951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6</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Bioenergetics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5809-ACA2-20FE-4D94-44BA2765FB40}"/>
              </a:ext>
            </a:extLst>
          </p:cNvPr>
          <p:cNvSpPr>
            <a:spLocks noGrp="1"/>
          </p:cNvSpPr>
          <p:nvPr>
            <p:ph type="title"/>
          </p:nvPr>
        </p:nvSpPr>
        <p:spPr/>
        <p:txBody>
          <a:bodyPr/>
          <a:lstStyle/>
          <a:p>
            <a:r>
              <a:rPr lang="en-US" dirty="0"/>
              <a:t>Lesson 6.1 Figure 9</a:t>
            </a:r>
            <a:endParaRPr lang="en-IN" dirty="0"/>
          </a:p>
        </p:txBody>
      </p:sp>
      <p:pic>
        <p:nvPicPr>
          <p:cNvPr id="6" name="Content Placeholder 5" descr="The top of the graphic is labeled &quot;Anabolic: Small molecules assemble into large ones. Energy is required.&quot; There are four green circles equally spaced apart. There is a plus sign after this then the label &quot;Energy.&quot; An arrow points from this to the same four green circles that are now touching. The bottom part of the graphic is labeled &quot;Catabolic: Large molecules break down into small ones. Energy is released.&quot; There are four green circles that are touching. An arrow points from this to the same four green circles now spaced equally apart followed by a plus sign and the label &quot;Energy.&quot;">
            <a:extLst>
              <a:ext uri="{FF2B5EF4-FFF2-40B4-BE49-F238E27FC236}">
                <a16:creationId xmlns:a16="http://schemas.microsoft.com/office/drawing/2014/main" id="{ACDA19A4-AE3B-25AB-2F92-EE0CC2080AD8}"/>
              </a:ext>
            </a:extLst>
          </p:cNvPr>
          <p:cNvPicPr>
            <a:picLocks noGrp="1" noChangeAspect="1"/>
          </p:cNvPicPr>
          <p:nvPr>
            <p:ph idx="1"/>
          </p:nvPr>
        </p:nvPicPr>
        <p:blipFill>
          <a:blip r:embed="rId2"/>
          <a:srcRect b="16333"/>
          <a:stretch/>
        </p:blipFill>
        <p:spPr>
          <a:xfrm>
            <a:off x="457200" y="1280160"/>
            <a:ext cx="8229600" cy="3825240"/>
          </a:xfrm>
        </p:spPr>
      </p:pic>
    </p:spTree>
    <p:extLst>
      <p:ext uri="{BB962C8B-B14F-4D97-AF65-F5344CB8AC3E}">
        <p14:creationId xmlns:p14="http://schemas.microsoft.com/office/powerpoint/2010/main" val="4032592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6.2 Figure 1</a:t>
            </a:r>
            <a:endParaRPr lang="en-IN" dirty="0"/>
          </a:p>
        </p:txBody>
      </p:sp>
      <p:pic>
        <p:nvPicPr>
          <p:cNvPr id="7" name="Content Placeholder 6" descr="An illustration of a star with molecules inside is labeled &quot;Nuclear energy (nuclear fusion in stars).&quot; There's a line from this with the label &quot;Light.&quot; There is another line from &quot;Light&quot; that goes to an illustration of a lightbulb. The lightbulb has lines that go to both ends of an illustration of a battery. This is labeled &quot;Electric energy.&quot; There is also an illustration of a magnet with lines flowing to and from both poles. This is labeled &quot;Magnetic energy.&quot; There is also an illustration of a beaker full of blue liquid that is sitting over a fire. The beaker is labeled &quot;Chemical energy,&quot; and the fire is labeled &quot;Thermal energy.&quot; The last illustration is of an apple tree. The apples that are still on the tree are labeled &quot;Potential energy,&quot; and an apple that is falling is labeled as &quot;Kinetic energy.&quot;">
            <a:extLst>
              <a:ext uri="{FF2B5EF4-FFF2-40B4-BE49-F238E27FC236}">
                <a16:creationId xmlns:a16="http://schemas.microsoft.com/office/drawing/2014/main" id="{3971CC75-5AD2-C1B9-6CA6-2C6B635BE3C1}"/>
              </a:ext>
            </a:extLst>
          </p:cNvPr>
          <p:cNvPicPr>
            <a:picLocks noGrp="1" noChangeAspect="1"/>
          </p:cNvPicPr>
          <p:nvPr>
            <p:ph idx="1"/>
          </p:nvPr>
        </p:nvPicPr>
        <p:blipFill>
          <a:blip r:embed="rId2"/>
          <a:srcRect l="16666" r="17592"/>
          <a:stretch/>
        </p:blipFill>
        <p:spPr>
          <a:xfrm>
            <a:off x="1828800" y="1280160"/>
            <a:ext cx="5410200" cy="4572000"/>
          </a:xfrm>
        </p:spPr>
      </p:pic>
    </p:spTree>
    <p:extLst>
      <p:ext uri="{BB962C8B-B14F-4D97-AF65-F5344CB8AC3E}">
        <p14:creationId xmlns:p14="http://schemas.microsoft.com/office/powerpoint/2010/main" val="164618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6.2 Figure 2</a:t>
            </a:r>
            <a:endParaRPr lang="en-IN" dirty="0"/>
          </a:p>
        </p:txBody>
      </p:sp>
      <p:pic>
        <p:nvPicPr>
          <p:cNvPr id="6" name="Content Placeholder 5" descr="A photograph of water flowing through a dam">
            <a:extLst>
              <a:ext uri="{FF2B5EF4-FFF2-40B4-BE49-F238E27FC236}">
                <a16:creationId xmlns:a16="http://schemas.microsoft.com/office/drawing/2014/main" id="{1E4581DD-7895-DB3E-60B3-31F9D6C29D7C}"/>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748587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6.2 Figure 3</a:t>
            </a:r>
            <a:endParaRPr lang="en-IN" dirty="0"/>
          </a:p>
        </p:txBody>
      </p:sp>
      <p:pic>
        <p:nvPicPr>
          <p:cNvPr id="6" name="Content Placeholder 5" descr="The bottom is a three-dimensional illustration of an octane molecule. The middle is the molecular formula of octane, which is a chain of eight carbons and eighteen hydrogens. The top is a photograph of a racecar.">
            <a:extLst>
              <a:ext uri="{FF2B5EF4-FFF2-40B4-BE49-F238E27FC236}">
                <a16:creationId xmlns:a16="http://schemas.microsoft.com/office/drawing/2014/main" id="{53BB607D-FA1F-0DEB-346C-D0BB406A587A}"/>
              </a:ext>
            </a:extLst>
          </p:cNvPr>
          <p:cNvPicPr>
            <a:picLocks noGrp="1" noChangeAspect="1"/>
          </p:cNvPicPr>
          <p:nvPr>
            <p:ph idx="1"/>
          </p:nvPr>
        </p:nvPicPr>
        <p:blipFill>
          <a:blip r:embed="rId2"/>
          <a:srcRect l="26852" r="25926"/>
          <a:stretch/>
        </p:blipFill>
        <p:spPr>
          <a:xfrm>
            <a:off x="2667000" y="1280160"/>
            <a:ext cx="3886200" cy="4572000"/>
          </a:xfrm>
        </p:spPr>
      </p:pic>
    </p:spTree>
    <p:extLst>
      <p:ext uri="{BB962C8B-B14F-4D97-AF65-F5344CB8AC3E}">
        <p14:creationId xmlns:p14="http://schemas.microsoft.com/office/powerpoint/2010/main" val="40111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6.2 Figure 4</a:t>
            </a:r>
            <a:endParaRPr lang="en-IN" dirty="0"/>
          </a:p>
        </p:txBody>
      </p:sp>
      <p:pic>
        <p:nvPicPr>
          <p:cNvPr id="6" name="Content Placeholder 5" descr="A photograph of Josiah Willard Gibbs and a copy of his signature.">
            <a:extLst>
              <a:ext uri="{FF2B5EF4-FFF2-40B4-BE49-F238E27FC236}">
                <a16:creationId xmlns:a16="http://schemas.microsoft.com/office/drawing/2014/main" id="{39971A65-6121-3889-B318-8BB3281E0E4D}"/>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22460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3A5E-2FD0-E0B8-1738-2AD2B2317C13}"/>
              </a:ext>
            </a:extLst>
          </p:cNvPr>
          <p:cNvSpPr>
            <a:spLocks noGrp="1"/>
          </p:cNvSpPr>
          <p:nvPr>
            <p:ph type="title"/>
          </p:nvPr>
        </p:nvSpPr>
        <p:spPr/>
        <p:txBody>
          <a:bodyPr/>
          <a:lstStyle/>
          <a:p>
            <a:r>
              <a:rPr lang="en-US" dirty="0"/>
              <a:t>Lesson 6.2 Figure 5</a:t>
            </a:r>
            <a:endParaRPr lang="en-IN" dirty="0"/>
          </a:p>
        </p:txBody>
      </p:sp>
      <p:pic>
        <p:nvPicPr>
          <p:cNvPr id="7" name="Content Placeholder 6" descr="Three images: (a) shows a compost pile, (b) shows chicks hatching out of eggs, and (c) shows balls rolling down a hill">
            <a:extLst>
              <a:ext uri="{FF2B5EF4-FFF2-40B4-BE49-F238E27FC236}">
                <a16:creationId xmlns:a16="http://schemas.microsoft.com/office/drawing/2014/main" id="{BFF82E18-F22B-7DB0-17D6-CB2126362D51}"/>
              </a:ext>
            </a:extLst>
          </p:cNvPr>
          <p:cNvPicPr>
            <a:picLocks noGrp="1" noChangeAspect="1"/>
          </p:cNvPicPr>
          <p:nvPr>
            <p:ph idx="1"/>
          </p:nvPr>
        </p:nvPicPr>
        <p:blipFill>
          <a:blip r:embed="rId2"/>
          <a:srcRect b="44666"/>
          <a:stretch/>
        </p:blipFill>
        <p:spPr>
          <a:xfrm>
            <a:off x="457200" y="1280160"/>
            <a:ext cx="8229600" cy="2529840"/>
          </a:xfrm>
        </p:spPr>
      </p:pic>
    </p:spTree>
    <p:extLst>
      <p:ext uri="{BB962C8B-B14F-4D97-AF65-F5344CB8AC3E}">
        <p14:creationId xmlns:p14="http://schemas.microsoft.com/office/powerpoint/2010/main" val="270892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7A87-4B5B-F824-9DDA-24A240DE2692}"/>
              </a:ext>
            </a:extLst>
          </p:cNvPr>
          <p:cNvSpPr>
            <a:spLocks noGrp="1"/>
          </p:cNvSpPr>
          <p:nvPr>
            <p:ph type="title"/>
          </p:nvPr>
        </p:nvSpPr>
        <p:spPr/>
        <p:txBody>
          <a:bodyPr/>
          <a:lstStyle/>
          <a:p>
            <a:r>
              <a:rPr lang="en-US" dirty="0"/>
              <a:t>Lesson 6.2 Figure 6</a:t>
            </a:r>
            <a:endParaRPr lang="en-IN" dirty="0"/>
          </a:p>
        </p:txBody>
      </p:sp>
      <p:pic>
        <p:nvPicPr>
          <p:cNvPr id="6" name="Content Placeholder 5" descr="A photograph shows a rusty train car">
            <a:extLst>
              <a:ext uri="{FF2B5EF4-FFF2-40B4-BE49-F238E27FC236}">
                <a16:creationId xmlns:a16="http://schemas.microsoft.com/office/drawing/2014/main" id="{0C084465-DDE3-5344-BF26-66E2D8A672D2}"/>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17957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A806-0E4E-90C5-9A64-079ED5F754CC}"/>
              </a:ext>
            </a:extLst>
          </p:cNvPr>
          <p:cNvSpPr>
            <a:spLocks noGrp="1"/>
          </p:cNvSpPr>
          <p:nvPr>
            <p:ph type="title"/>
          </p:nvPr>
        </p:nvSpPr>
        <p:spPr/>
        <p:txBody>
          <a:bodyPr/>
          <a:lstStyle/>
          <a:p>
            <a:r>
              <a:rPr lang="en-US" dirty="0"/>
              <a:t>Lesson 6.2 Figure 7</a:t>
            </a:r>
            <a:endParaRPr lang="en-IN" dirty="0"/>
          </a:p>
        </p:txBody>
      </p:sp>
      <p:pic>
        <p:nvPicPr>
          <p:cNvPr id="7" name="Content Placeholder 6" descr="The two plots show the change in Gibbs free energy as reactants are converted to products. Gibbs free energy decreases with time for an exergonic reaction, and the reaction is spontaneous. Gibbs free energy increases with time for an endergonic reaction, and the reaction is not spontaneous.">
            <a:extLst>
              <a:ext uri="{FF2B5EF4-FFF2-40B4-BE49-F238E27FC236}">
                <a16:creationId xmlns:a16="http://schemas.microsoft.com/office/drawing/2014/main" id="{05BBF618-E039-EFEE-17CB-4AF5964A518E}"/>
              </a:ext>
            </a:extLst>
          </p:cNvPr>
          <p:cNvPicPr>
            <a:picLocks noGrp="1" noChangeAspect="1"/>
          </p:cNvPicPr>
          <p:nvPr>
            <p:ph idx="1"/>
          </p:nvPr>
        </p:nvPicPr>
        <p:blipFill>
          <a:blip r:embed="rId2"/>
          <a:srcRect l="33333" r="32408"/>
          <a:stretch/>
        </p:blipFill>
        <p:spPr>
          <a:xfrm>
            <a:off x="3200400" y="1280160"/>
            <a:ext cx="2819400" cy="4572000"/>
          </a:xfrm>
        </p:spPr>
      </p:pic>
    </p:spTree>
    <p:extLst>
      <p:ext uri="{BB962C8B-B14F-4D97-AF65-F5344CB8AC3E}">
        <p14:creationId xmlns:p14="http://schemas.microsoft.com/office/powerpoint/2010/main" val="1751284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F651-086F-00B1-0EF9-DD5BE49BC941}"/>
              </a:ext>
            </a:extLst>
          </p:cNvPr>
          <p:cNvSpPr>
            <a:spLocks noGrp="1"/>
          </p:cNvSpPr>
          <p:nvPr>
            <p:ph type="title"/>
          </p:nvPr>
        </p:nvSpPr>
        <p:spPr/>
        <p:txBody>
          <a:bodyPr/>
          <a:lstStyle/>
          <a:p>
            <a:r>
              <a:rPr lang="en-US" dirty="0"/>
              <a:t>Lesson 6.2 Figure 8</a:t>
            </a:r>
            <a:endParaRPr lang="en-IN" dirty="0"/>
          </a:p>
        </p:txBody>
      </p:sp>
      <p:pic>
        <p:nvPicPr>
          <p:cNvPr id="6" name="Content Placeholder 5" descr="A photograph shows a firefighter in full gear moving toward a structure on fire in the middle of the ocean">
            <a:extLst>
              <a:ext uri="{FF2B5EF4-FFF2-40B4-BE49-F238E27FC236}">
                <a16:creationId xmlns:a16="http://schemas.microsoft.com/office/drawing/2014/main" id="{4CC9154C-8EB0-42CC-A977-CB3AD2B57DE0}"/>
              </a:ext>
            </a:extLst>
          </p:cNvPr>
          <p:cNvPicPr>
            <a:picLocks noGrp="1" noChangeAspect="1"/>
          </p:cNvPicPr>
          <p:nvPr>
            <p:ph idx="1"/>
          </p:nvPr>
        </p:nvPicPr>
        <p:blipFill>
          <a:blip r:embed="rId2"/>
          <a:stretch>
            <a:fillRect/>
          </a:stretch>
        </p:blipFill>
        <p:spPr>
          <a:xfrm>
            <a:off x="1392936" y="1279525"/>
            <a:ext cx="6358128" cy="4572000"/>
          </a:xfrm>
        </p:spPr>
      </p:pic>
    </p:spTree>
    <p:extLst>
      <p:ext uri="{BB962C8B-B14F-4D97-AF65-F5344CB8AC3E}">
        <p14:creationId xmlns:p14="http://schemas.microsoft.com/office/powerpoint/2010/main" val="3808066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6.3 Figure 1</a:t>
            </a:r>
            <a:endParaRPr lang="en-IN" dirty="0"/>
          </a:p>
        </p:txBody>
      </p:sp>
      <p:pic>
        <p:nvPicPr>
          <p:cNvPr id="6" name="Content Placeholder 5" descr="A photograph of trees in a forest with a trail going through the middle">
            <a:extLst>
              <a:ext uri="{FF2B5EF4-FFF2-40B4-BE49-F238E27FC236}">
                <a16:creationId xmlns:a16="http://schemas.microsoft.com/office/drawing/2014/main" id="{EBDDD7D2-FBA9-DDF0-731A-5F878112D3E0}"/>
              </a:ext>
            </a:extLst>
          </p:cNvPr>
          <p:cNvPicPr>
            <a:picLocks noGrp="1" noChangeAspect="1"/>
          </p:cNvPicPr>
          <p:nvPr>
            <p:ph idx="1"/>
          </p:nvPr>
        </p:nvPicPr>
        <p:blipFill>
          <a:blip r:embed="rId2"/>
          <a:srcRect l="10185" r="10185"/>
          <a:stretch/>
        </p:blipFill>
        <p:spPr>
          <a:xfrm>
            <a:off x="1295400" y="1295400"/>
            <a:ext cx="6553200" cy="4572000"/>
          </a:xfrm>
        </p:spPr>
      </p:pic>
    </p:spTree>
    <p:extLst>
      <p:ext uri="{BB962C8B-B14F-4D97-AF65-F5344CB8AC3E}">
        <p14:creationId xmlns:p14="http://schemas.microsoft.com/office/powerpoint/2010/main" val="351860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6.1 Figure 1</a:t>
            </a:r>
          </a:p>
        </p:txBody>
      </p:sp>
      <p:pic>
        <p:nvPicPr>
          <p:cNvPr id="5" name="Content Placeholder 4" descr="A hummingbird feeding from a flower">
            <a:extLst>
              <a:ext uri="{FF2B5EF4-FFF2-40B4-BE49-F238E27FC236}">
                <a16:creationId xmlns:a16="http://schemas.microsoft.com/office/drawing/2014/main" id="{5F2A66ED-CF1C-B5D0-7543-A1EF6CE7DF05}"/>
              </a:ext>
            </a:extLst>
          </p:cNvPr>
          <p:cNvPicPr>
            <a:picLocks noGrp="1" noChangeAspect="1"/>
          </p:cNvPicPr>
          <p:nvPr>
            <p:ph idx="1"/>
          </p:nvPr>
        </p:nvPicPr>
        <p:blipFill>
          <a:blip r:embed="rId2"/>
          <a:srcRect l="6481" r="6481"/>
          <a:stretch/>
        </p:blipFill>
        <p:spPr>
          <a:xfrm>
            <a:off x="990600" y="1280160"/>
            <a:ext cx="7162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6.3 Figure 2</a:t>
            </a:r>
            <a:endParaRPr lang="en-IN" dirty="0"/>
          </a:p>
        </p:txBody>
      </p:sp>
      <p:pic>
        <p:nvPicPr>
          <p:cNvPr id="7" name="Content Placeholder 6" descr="Two images: (a) shows a child eating an ice cream cone; (b) shows a fireworks display">
            <a:extLst>
              <a:ext uri="{FF2B5EF4-FFF2-40B4-BE49-F238E27FC236}">
                <a16:creationId xmlns:a16="http://schemas.microsoft.com/office/drawing/2014/main" id="{0AEAC737-6297-D3B2-070F-F42ECB9572B8}"/>
              </a:ext>
            </a:extLst>
          </p:cNvPr>
          <p:cNvPicPr>
            <a:picLocks noGrp="1" noChangeAspect="1"/>
          </p:cNvPicPr>
          <p:nvPr>
            <p:ph idx="1"/>
          </p:nvPr>
        </p:nvPicPr>
        <p:blipFill>
          <a:blip r:embed="rId2"/>
          <a:srcRect b="16333"/>
          <a:stretch/>
        </p:blipFill>
        <p:spPr>
          <a:xfrm>
            <a:off x="457200" y="1280160"/>
            <a:ext cx="8229600" cy="3825240"/>
          </a:xfrm>
        </p:spPr>
      </p:pic>
    </p:spTree>
    <p:extLst>
      <p:ext uri="{BB962C8B-B14F-4D97-AF65-F5344CB8AC3E}">
        <p14:creationId xmlns:p14="http://schemas.microsoft.com/office/powerpoint/2010/main" val="133680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6.3 Figure 3</a:t>
            </a:r>
            <a:endParaRPr lang="en-IN" dirty="0"/>
          </a:p>
        </p:txBody>
      </p:sp>
      <p:pic>
        <p:nvPicPr>
          <p:cNvPr id="6" name="Content Placeholder 5" descr="A photograph of a disintegrating barn">
            <a:extLst>
              <a:ext uri="{FF2B5EF4-FFF2-40B4-BE49-F238E27FC236}">
                <a16:creationId xmlns:a16="http://schemas.microsoft.com/office/drawing/2014/main" id="{6D0A128D-32EC-5958-374C-D10B738C3811}"/>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78040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6.3 Figure 4</a:t>
            </a:r>
            <a:endParaRPr lang="en-IN" dirty="0"/>
          </a:p>
        </p:txBody>
      </p:sp>
      <p:pic>
        <p:nvPicPr>
          <p:cNvPr id="7" name="Content Placeholder 6" descr="The graphic is labeled &quot;Energy, Entropy, the 2nd Law of Thermodynamics.&quot; On the left side are more than a dozen blue circles all spaced far apart. They are labeled &quot;High Randomness, High Entropy, and High Disorder.&quot; There's an arrow from this to another set of blue circles that are spaced closer together. There's an arrow from this to another set of blue circles that are spaced even closer together. There's one last arrow from this to a blue ball made up of the blue circles all squeezed together. The right side of the graphic where this ball is labeled &quot;Low Randomness, Low Entropy, and Low Disorder.&quot;">
            <a:extLst>
              <a:ext uri="{FF2B5EF4-FFF2-40B4-BE49-F238E27FC236}">
                <a16:creationId xmlns:a16="http://schemas.microsoft.com/office/drawing/2014/main" id="{4003F3FB-5711-9643-EB60-ED5E4A9AD5EF}"/>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1493836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5EC4-E3DB-D6D2-0B76-A7FD6BA98D12}"/>
              </a:ext>
            </a:extLst>
          </p:cNvPr>
          <p:cNvSpPr>
            <a:spLocks noGrp="1"/>
          </p:cNvSpPr>
          <p:nvPr>
            <p:ph type="title"/>
          </p:nvPr>
        </p:nvSpPr>
        <p:spPr/>
        <p:txBody>
          <a:bodyPr/>
          <a:lstStyle/>
          <a:p>
            <a:r>
              <a:rPr lang="en-US" dirty="0"/>
              <a:t>Lesson 6.4 Figure 1</a:t>
            </a:r>
            <a:endParaRPr lang="en-IN" dirty="0"/>
          </a:p>
        </p:txBody>
      </p:sp>
      <p:pic>
        <p:nvPicPr>
          <p:cNvPr id="6" name="Content Placeholder 5" descr="The molecular structure of adenosine triphosphate is shown. Three phosphate groups, called alpha, beta, and gamma, are attached to a ribose sugar. Adenine is also attached to the ribose sugar.">
            <a:extLst>
              <a:ext uri="{FF2B5EF4-FFF2-40B4-BE49-F238E27FC236}">
                <a16:creationId xmlns:a16="http://schemas.microsoft.com/office/drawing/2014/main" id="{2EF04F6E-4BD2-CC71-9D73-33A26A24E2EC}"/>
              </a:ext>
            </a:extLst>
          </p:cNvPr>
          <p:cNvPicPr>
            <a:picLocks noGrp="1" noChangeAspect="1"/>
          </p:cNvPicPr>
          <p:nvPr>
            <p:ph idx="1"/>
          </p:nvPr>
        </p:nvPicPr>
        <p:blipFill>
          <a:blip r:embed="rId2"/>
          <a:srcRect r="2778"/>
          <a:stretch/>
        </p:blipFill>
        <p:spPr>
          <a:xfrm>
            <a:off x="457200" y="1280160"/>
            <a:ext cx="8001000" cy="4572000"/>
          </a:xfrm>
        </p:spPr>
      </p:pic>
    </p:spTree>
    <p:extLst>
      <p:ext uri="{BB962C8B-B14F-4D97-AF65-F5344CB8AC3E}">
        <p14:creationId xmlns:p14="http://schemas.microsoft.com/office/powerpoint/2010/main" val="383043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22F2-4743-F698-D871-A03D366A7C9F}"/>
              </a:ext>
            </a:extLst>
          </p:cNvPr>
          <p:cNvSpPr>
            <a:spLocks noGrp="1"/>
          </p:cNvSpPr>
          <p:nvPr>
            <p:ph type="title"/>
          </p:nvPr>
        </p:nvSpPr>
        <p:spPr/>
        <p:txBody>
          <a:bodyPr/>
          <a:lstStyle/>
          <a:p>
            <a:r>
              <a:rPr lang="en-US" dirty="0"/>
              <a:t>Lesson 6.4 Figure 2</a:t>
            </a:r>
            <a:endParaRPr lang="en-IN" dirty="0"/>
          </a:p>
        </p:txBody>
      </p:sp>
      <p:pic>
        <p:nvPicPr>
          <p:cNvPr id="7" name="Content Placeholder 6" descr="A photograph shows a woman doing yoga">
            <a:extLst>
              <a:ext uri="{FF2B5EF4-FFF2-40B4-BE49-F238E27FC236}">
                <a16:creationId xmlns:a16="http://schemas.microsoft.com/office/drawing/2014/main" id="{61FCC008-E307-35DC-4CC1-6D5A70AB804E}"/>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036958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B7D4-57F5-7193-B87F-9A84C3919703}"/>
              </a:ext>
            </a:extLst>
          </p:cNvPr>
          <p:cNvSpPr>
            <a:spLocks noGrp="1"/>
          </p:cNvSpPr>
          <p:nvPr>
            <p:ph type="title"/>
          </p:nvPr>
        </p:nvSpPr>
        <p:spPr/>
        <p:txBody>
          <a:bodyPr/>
          <a:lstStyle/>
          <a:p>
            <a:r>
              <a:rPr lang="en-US" dirty="0"/>
              <a:t>Lesson 6.4 Figure 3</a:t>
            </a:r>
            <a:endParaRPr lang="en-IN" dirty="0"/>
          </a:p>
        </p:txBody>
      </p:sp>
      <p:pic>
        <p:nvPicPr>
          <p:cNvPr id="6" name="Content Placeholder 5" descr="A photograph shows a lit up firefly">
            <a:extLst>
              <a:ext uri="{FF2B5EF4-FFF2-40B4-BE49-F238E27FC236}">
                <a16:creationId xmlns:a16="http://schemas.microsoft.com/office/drawing/2014/main" id="{8F63B008-9D5A-5561-6F52-C92010B3ECE1}"/>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570005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F18E-6376-AC0B-19DC-A649DE03127D}"/>
              </a:ext>
            </a:extLst>
          </p:cNvPr>
          <p:cNvSpPr>
            <a:spLocks noGrp="1"/>
          </p:cNvSpPr>
          <p:nvPr>
            <p:ph type="title"/>
          </p:nvPr>
        </p:nvSpPr>
        <p:spPr/>
        <p:txBody>
          <a:bodyPr/>
          <a:lstStyle/>
          <a:p>
            <a:r>
              <a:rPr lang="en-US" dirty="0"/>
              <a:t>Lesson 6.4 Figure 4</a:t>
            </a:r>
            <a:endParaRPr lang="en-IN" dirty="0"/>
          </a:p>
        </p:txBody>
      </p:sp>
      <p:pic>
        <p:nvPicPr>
          <p:cNvPr id="6" name="Content Placeholder 5" descr="This illustration shows the sodium-potassium pump embedded in the cell membrane. A T P hydrolysis catalyzes a conformational change in the pump that allows sodium ions to move from the cytoplasmic side to the extracellular side of the membrane, and potassium ions to move from the extracellular side to the cytoplasmic side of the membrane as well. A concentration gradient demonstrates the positive charges of the sodium and potassium.">
            <a:extLst>
              <a:ext uri="{FF2B5EF4-FFF2-40B4-BE49-F238E27FC236}">
                <a16:creationId xmlns:a16="http://schemas.microsoft.com/office/drawing/2014/main" id="{01F3353F-1ED1-1963-E0E9-3C439C870AA1}"/>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667612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0942-85F5-D329-395B-DF333C979451}"/>
              </a:ext>
            </a:extLst>
          </p:cNvPr>
          <p:cNvSpPr>
            <a:spLocks noGrp="1"/>
          </p:cNvSpPr>
          <p:nvPr>
            <p:ph type="title"/>
          </p:nvPr>
        </p:nvSpPr>
        <p:spPr/>
        <p:txBody>
          <a:bodyPr/>
          <a:lstStyle/>
          <a:p>
            <a:r>
              <a:rPr lang="en-US" dirty="0"/>
              <a:t>Lesson 6.5 Figure 1</a:t>
            </a:r>
            <a:endParaRPr lang="en-IN" dirty="0"/>
          </a:p>
        </p:txBody>
      </p:sp>
      <p:pic>
        <p:nvPicPr>
          <p:cNvPr id="6" name="Content Placeholder 5" descr="This plot shows that a catalyst decreases the activation energy for a reaction but does not change the Gibbs free energy. The graph to the right demonstrates a spike in energy supplied from reactant to product with no catalyst. That spike represents the activation energy. To the left, the activation energy is much smaller compared to the energy released due to the presence of an enzyme catalyzing the reactant into the product.">
            <a:extLst>
              <a:ext uri="{FF2B5EF4-FFF2-40B4-BE49-F238E27FC236}">
                <a16:creationId xmlns:a16="http://schemas.microsoft.com/office/drawing/2014/main" id="{FC501D90-E8D2-2674-5BF4-CA37050099E2}"/>
              </a:ext>
            </a:extLst>
          </p:cNvPr>
          <p:cNvPicPr>
            <a:picLocks noGrp="1" noChangeAspect="1"/>
          </p:cNvPicPr>
          <p:nvPr>
            <p:ph idx="1"/>
          </p:nvPr>
        </p:nvPicPr>
        <p:blipFill>
          <a:blip r:embed="rId2"/>
          <a:srcRect l="10186" r="8333"/>
          <a:stretch/>
        </p:blipFill>
        <p:spPr>
          <a:xfrm>
            <a:off x="1295400" y="1280160"/>
            <a:ext cx="6705600" cy="4572000"/>
          </a:xfrm>
        </p:spPr>
      </p:pic>
    </p:spTree>
    <p:extLst>
      <p:ext uri="{BB962C8B-B14F-4D97-AF65-F5344CB8AC3E}">
        <p14:creationId xmlns:p14="http://schemas.microsoft.com/office/powerpoint/2010/main" val="3301896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F3CA-9006-4498-A4A9-00E9AAEC9AF9}"/>
              </a:ext>
            </a:extLst>
          </p:cNvPr>
          <p:cNvSpPr>
            <a:spLocks noGrp="1"/>
          </p:cNvSpPr>
          <p:nvPr>
            <p:ph type="title"/>
          </p:nvPr>
        </p:nvSpPr>
        <p:spPr/>
        <p:txBody>
          <a:bodyPr/>
          <a:lstStyle/>
          <a:p>
            <a:r>
              <a:rPr lang="en-US" dirty="0"/>
              <a:t>Lesson 6.5 Figure 2</a:t>
            </a:r>
            <a:endParaRPr lang="en-IN" dirty="0"/>
          </a:p>
        </p:txBody>
      </p:sp>
      <p:pic>
        <p:nvPicPr>
          <p:cNvPr id="6" name="Content Placeholder 5" descr="Two enzymes are shown, the one to the right is folded in on itself and has a three-dimensional structure. To the left, a denatured enzyme has unfolded and lost its structure completely.">
            <a:extLst>
              <a:ext uri="{FF2B5EF4-FFF2-40B4-BE49-F238E27FC236}">
                <a16:creationId xmlns:a16="http://schemas.microsoft.com/office/drawing/2014/main" id="{F5D2427B-9B77-9CA5-B987-7D1557F4EFD9}"/>
              </a:ext>
            </a:extLst>
          </p:cNvPr>
          <p:cNvPicPr>
            <a:picLocks noGrp="1" noChangeAspect="1"/>
          </p:cNvPicPr>
          <p:nvPr>
            <p:ph idx="1"/>
          </p:nvPr>
        </p:nvPicPr>
        <p:blipFill>
          <a:blip r:embed="rId2"/>
          <a:srcRect b="4667"/>
          <a:stretch/>
        </p:blipFill>
        <p:spPr>
          <a:xfrm>
            <a:off x="457200" y="1249680"/>
            <a:ext cx="8229600" cy="4358640"/>
          </a:xfrm>
        </p:spPr>
      </p:pic>
    </p:spTree>
    <p:extLst>
      <p:ext uri="{BB962C8B-B14F-4D97-AF65-F5344CB8AC3E}">
        <p14:creationId xmlns:p14="http://schemas.microsoft.com/office/powerpoint/2010/main" val="303230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37ED-1D88-439C-66FE-A29BC4FCB2EC}"/>
              </a:ext>
            </a:extLst>
          </p:cNvPr>
          <p:cNvSpPr>
            <a:spLocks noGrp="1"/>
          </p:cNvSpPr>
          <p:nvPr>
            <p:ph type="title"/>
          </p:nvPr>
        </p:nvSpPr>
        <p:spPr/>
        <p:txBody>
          <a:bodyPr/>
          <a:lstStyle/>
          <a:p>
            <a:r>
              <a:rPr lang="en-US" dirty="0"/>
              <a:t>Lesson 6.5 Figure 3</a:t>
            </a:r>
            <a:endParaRPr lang="en-IN" dirty="0"/>
          </a:p>
        </p:txBody>
      </p:sp>
      <p:pic>
        <p:nvPicPr>
          <p:cNvPr id="7" name="Content Placeholder 6" descr="The graph to the right demonstrates the rate of reaction in an enzyme in accordance with temperature. The more heat, the more kinetic energy, allowing for a higher rate of reaction. However, an enzyme denatures if the temperature is increased past the peak optimum temperature. To the left, a graph demonstrated the rate of reaction in accordance with p H. Enzymes have an optimal p H that maximizes the rate of reaction, but if the environment is too acidic or too alkaline, it can interfere with enzyme structure.">
            <a:extLst>
              <a:ext uri="{FF2B5EF4-FFF2-40B4-BE49-F238E27FC236}">
                <a16:creationId xmlns:a16="http://schemas.microsoft.com/office/drawing/2014/main" id="{7CAAF8C1-6373-2736-2C23-8107DFD355A8}"/>
              </a:ext>
            </a:extLst>
          </p:cNvPr>
          <p:cNvPicPr>
            <a:picLocks noGrp="1" noChangeAspect="1"/>
          </p:cNvPicPr>
          <p:nvPr>
            <p:ph idx="1"/>
          </p:nvPr>
        </p:nvPicPr>
        <p:blipFill>
          <a:blip r:embed="rId2"/>
          <a:srcRect b="38000"/>
          <a:stretch/>
        </p:blipFill>
        <p:spPr>
          <a:xfrm>
            <a:off x="457200" y="1280160"/>
            <a:ext cx="8229600" cy="2834640"/>
          </a:xfrm>
        </p:spPr>
      </p:pic>
    </p:spTree>
    <p:extLst>
      <p:ext uri="{BB962C8B-B14F-4D97-AF65-F5344CB8AC3E}">
        <p14:creationId xmlns:p14="http://schemas.microsoft.com/office/powerpoint/2010/main" val="79463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6.1 Figure 2</a:t>
            </a:r>
            <a:endParaRPr lang="en-IN" dirty="0"/>
          </a:p>
        </p:txBody>
      </p:sp>
      <p:pic>
        <p:nvPicPr>
          <p:cNvPr id="7" name="Content Placeholder 6" descr="The diagram starts with an image of the sun labeled &quot;Energy.&quot; Two arrows point off of this. One points to the label &quot;Heat,&quot; and the other points to an image of sunflowers labeled &quot;PRODUCERS: plants.&quot; Two arrows point off of the sunflower picture. One arrow points to an image of a horse labeled &quot;CONSUMERS: animals,&quot; and the other arrow points to an image of mushrooms labeled &quot;DECOMPOSERS: fungi, bacteria, worms.&quot; An arrow points off the mushroom image to the label &quot;Heat.&quot; An arrow point off of the horse image to the image of mushrooms as well.">
            <a:extLst>
              <a:ext uri="{FF2B5EF4-FFF2-40B4-BE49-F238E27FC236}">
                <a16:creationId xmlns:a16="http://schemas.microsoft.com/office/drawing/2014/main" id="{A57209F5-89E0-62A4-BFEA-FBAC77A477D8}"/>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5E7F-F225-EAAE-04AC-E775E4C23D23}"/>
              </a:ext>
            </a:extLst>
          </p:cNvPr>
          <p:cNvSpPr>
            <a:spLocks noGrp="1"/>
          </p:cNvSpPr>
          <p:nvPr>
            <p:ph type="title"/>
          </p:nvPr>
        </p:nvSpPr>
        <p:spPr/>
        <p:txBody>
          <a:bodyPr/>
          <a:lstStyle/>
          <a:p>
            <a:r>
              <a:rPr lang="en-US" dirty="0"/>
              <a:t>Lesson 6.5 Figure 4</a:t>
            </a:r>
            <a:endParaRPr lang="en-IN" dirty="0"/>
          </a:p>
        </p:txBody>
      </p:sp>
      <p:pic>
        <p:nvPicPr>
          <p:cNvPr id="7" name="Content Placeholder 6" descr="In this diagram, a substrate binds the active site of an enzyme, and in the process, both the shape of the enzyme and the shape of the substrate change. The substrate is converted to products that then leave the active site of the enzyme.">
            <a:extLst>
              <a:ext uri="{FF2B5EF4-FFF2-40B4-BE49-F238E27FC236}">
                <a16:creationId xmlns:a16="http://schemas.microsoft.com/office/drawing/2014/main" id="{CCA6F683-F9F2-19B6-7525-F585C32C7555}"/>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526219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DE71-70F2-B6DE-A62E-53BD78FEB3AD}"/>
              </a:ext>
            </a:extLst>
          </p:cNvPr>
          <p:cNvSpPr>
            <a:spLocks noGrp="1"/>
          </p:cNvSpPr>
          <p:nvPr>
            <p:ph type="title"/>
          </p:nvPr>
        </p:nvSpPr>
        <p:spPr/>
        <p:txBody>
          <a:bodyPr/>
          <a:lstStyle/>
          <a:p>
            <a:r>
              <a:rPr lang="en-US" dirty="0"/>
              <a:t>Lesson 6.5 Figure 5</a:t>
            </a:r>
            <a:endParaRPr lang="en-IN" dirty="0"/>
          </a:p>
        </p:txBody>
      </p:sp>
      <p:pic>
        <p:nvPicPr>
          <p:cNvPr id="7" name="Content Placeholder 6" descr="Three figures are shown. Figure (a) shows how when a competitive inhibitor binds to the active site of an enzyme, substrates cannot bind to the active site; therefore, no product can be synthesized. Figure (b) shows an inhibitor binding to the enzyme at a site away from the active site, changing the shape of the enzyme so that it cannot bind to the substrate. With this change, a product cannot be synthesized. Figure (c) shows a plot of rate of reaction versus substrate concentration for an enzyme in the absence of inhibitor and for enzymes in the presence of competitive and noncompetitive inhibitors. Both competitive and noncompetitive inhibitors slow the rate of reaction, but competitive inhibitors can be overcome by high concentrations of substrate, whereas noncompetitive inhibitors cannot.Three figures are shown. Figure (a) shows how when a competitive inhibitor binds to the active site of an enzyme, substrates cannot bind to the active site; therefore, no product can be synthesized. Figure (b) shows an inhibitor binding to the enzyme at a site away from the active site, changing the shape of the enzyme so that it cannot bind to the substrate. With this change, a product cannot be synthesized. Figure (c) shows a plot of rate of reaction versus substrate concentration for an enzyme in the absence of inhibitor and for enzymes in the presence of competitive and noncompetitive inhibitors. Both competitive and noncompetitive inhibitors slow the rate of reaction, but competitive inhibitors can be overcome by high concentrations of substrate, whereas noncompetitive inhibitors cannot.">
            <a:extLst>
              <a:ext uri="{FF2B5EF4-FFF2-40B4-BE49-F238E27FC236}">
                <a16:creationId xmlns:a16="http://schemas.microsoft.com/office/drawing/2014/main" id="{A25E5C54-12C1-E66B-B0A7-138075BB6812}"/>
              </a:ext>
            </a:extLst>
          </p:cNvPr>
          <p:cNvPicPr>
            <a:picLocks noGrp="1" noChangeAspect="1"/>
          </p:cNvPicPr>
          <p:nvPr>
            <p:ph idx="1"/>
          </p:nvPr>
        </p:nvPicPr>
        <p:blipFill>
          <a:blip r:embed="rId2"/>
          <a:srcRect l="10185" r="11111" b="4667"/>
          <a:stretch/>
        </p:blipFill>
        <p:spPr>
          <a:xfrm>
            <a:off x="1295400" y="1280160"/>
            <a:ext cx="6477000" cy="4358640"/>
          </a:xfrm>
        </p:spPr>
      </p:pic>
    </p:spTree>
    <p:extLst>
      <p:ext uri="{BB962C8B-B14F-4D97-AF65-F5344CB8AC3E}">
        <p14:creationId xmlns:p14="http://schemas.microsoft.com/office/powerpoint/2010/main" val="493741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8591-C06D-7C53-C35B-D1BD8B1BD67F}"/>
              </a:ext>
            </a:extLst>
          </p:cNvPr>
          <p:cNvSpPr>
            <a:spLocks noGrp="1"/>
          </p:cNvSpPr>
          <p:nvPr>
            <p:ph type="title"/>
          </p:nvPr>
        </p:nvSpPr>
        <p:spPr/>
        <p:txBody>
          <a:bodyPr/>
          <a:lstStyle/>
          <a:p>
            <a:r>
              <a:rPr lang="en-US" dirty="0"/>
              <a:t>Lesson 6.5 Figure 6</a:t>
            </a:r>
            <a:endParaRPr lang="en-IN" dirty="0"/>
          </a:p>
        </p:txBody>
      </p:sp>
      <p:pic>
        <p:nvPicPr>
          <p:cNvPr id="7" name="Content Placeholder 6" descr="The left part of this diagram shows allosteric inhibition. The allosteric inhibitor binds to the enzyme at a site other than the active site. The shape of the active site is altered so that the enzyme can no longer bind to its substrate. The right part of this diagram shows allosteric activation. The allosteric activator binds to the enzyme at a site other than the active site. The shape of the active site is changed, allowing substrate to bind at a higher affinity.">
            <a:extLst>
              <a:ext uri="{FF2B5EF4-FFF2-40B4-BE49-F238E27FC236}">
                <a16:creationId xmlns:a16="http://schemas.microsoft.com/office/drawing/2014/main" id="{471DD515-25EA-9450-9DDC-33277E78358F}"/>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285304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D37-3060-7BA2-DD04-BEF943C7E23A}"/>
              </a:ext>
            </a:extLst>
          </p:cNvPr>
          <p:cNvSpPr>
            <a:spLocks noGrp="1"/>
          </p:cNvSpPr>
          <p:nvPr>
            <p:ph type="title"/>
          </p:nvPr>
        </p:nvSpPr>
        <p:spPr/>
        <p:txBody>
          <a:bodyPr/>
          <a:lstStyle/>
          <a:p>
            <a:r>
              <a:rPr lang="en-US" dirty="0"/>
              <a:t>Lesson 6.5 Figure 7</a:t>
            </a:r>
            <a:endParaRPr lang="en-IN" dirty="0"/>
          </a:p>
        </p:txBody>
      </p:sp>
      <p:pic>
        <p:nvPicPr>
          <p:cNvPr id="6" name="Content Placeholder 5" descr="A photograph of a pile of pills of different sizes and shapes">
            <a:extLst>
              <a:ext uri="{FF2B5EF4-FFF2-40B4-BE49-F238E27FC236}">
                <a16:creationId xmlns:a16="http://schemas.microsoft.com/office/drawing/2014/main" id="{EB91F5A0-1ED7-6553-059B-F769611B96E4}"/>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9836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B3A3-29A6-52E7-6005-61E30DC5FA60}"/>
              </a:ext>
            </a:extLst>
          </p:cNvPr>
          <p:cNvSpPr>
            <a:spLocks noGrp="1"/>
          </p:cNvSpPr>
          <p:nvPr>
            <p:ph type="title"/>
          </p:nvPr>
        </p:nvSpPr>
        <p:spPr/>
        <p:txBody>
          <a:bodyPr/>
          <a:lstStyle/>
          <a:p>
            <a:r>
              <a:rPr lang="en-US" dirty="0"/>
              <a:t>Lesson 6.5 Figure 8</a:t>
            </a:r>
            <a:endParaRPr lang="en-IN" dirty="0"/>
          </a:p>
        </p:txBody>
      </p:sp>
      <p:pic>
        <p:nvPicPr>
          <p:cNvPr id="7" name="Content Placeholder 6" descr="Shown are the molecular structures for Vitamin A (retinol), folic acid (folate), Vitamin B1 (thiamin), Vitamin C (ascorbic acid), Vitamin B2 (riboflavin), Vitamin D2 (calciferol), Vitamin B6 (pyridoxine), and Vitamin E (alpha tocopherol).">
            <a:extLst>
              <a:ext uri="{FF2B5EF4-FFF2-40B4-BE49-F238E27FC236}">
                <a16:creationId xmlns:a16="http://schemas.microsoft.com/office/drawing/2014/main" id="{037C88A3-C2A6-70EA-0DCB-1E014ADF106B}"/>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3695598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30FB-2304-5772-AF6F-ADF686B2885D}"/>
              </a:ext>
            </a:extLst>
          </p:cNvPr>
          <p:cNvSpPr>
            <a:spLocks noGrp="1"/>
          </p:cNvSpPr>
          <p:nvPr>
            <p:ph type="title"/>
          </p:nvPr>
        </p:nvSpPr>
        <p:spPr/>
        <p:txBody>
          <a:bodyPr/>
          <a:lstStyle/>
          <a:p>
            <a:r>
              <a:rPr lang="en-US" dirty="0"/>
              <a:t>Lesson 6.5 Figure 9</a:t>
            </a:r>
            <a:endParaRPr lang="en-IN" dirty="0"/>
          </a:p>
        </p:txBody>
      </p:sp>
      <p:pic>
        <p:nvPicPr>
          <p:cNvPr id="5" name="Content Placeholder 4" descr="This diagram shows a metabolic pathway in which three enzymes convert a substrate, in three steps, into a final product. The image shows an inhibitor binding to a allosteric site, which inhibits the substrate from binding to the active site.  When no longer bound, the substrate binds to the active site. Then it proceeds through the metabolic pathway to form the end product, which acts as the inhibitor.">
            <a:extLst>
              <a:ext uri="{FF2B5EF4-FFF2-40B4-BE49-F238E27FC236}">
                <a16:creationId xmlns:a16="http://schemas.microsoft.com/office/drawing/2014/main" id="{0E79900A-D819-D97D-FE67-4D9989CC92E6}"/>
              </a:ext>
            </a:extLst>
          </p:cNvPr>
          <p:cNvPicPr>
            <a:picLocks noGrp="1" noChangeAspect="1"/>
          </p:cNvPicPr>
          <p:nvPr>
            <p:ph idx="1"/>
          </p:nvPr>
        </p:nvPicPr>
        <p:blipFill>
          <a:blip r:embed="rId2"/>
          <a:srcRect l="8333" r="9259"/>
          <a:stretch/>
        </p:blipFill>
        <p:spPr>
          <a:xfrm>
            <a:off x="1143000" y="1280160"/>
            <a:ext cx="6781800" cy="4572000"/>
          </a:xfrm>
        </p:spPr>
      </p:pic>
    </p:spTree>
    <p:extLst>
      <p:ext uri="{BB962C8B-B14F-4D97-AF65-F5344CB8AC3E}">
        <p14:creationId xmlns:p14="http://schemas.microsoft.com/office/powerpoint/2010/main" val="601360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6.1 Figure 3</a:t>
            </a:r>
            <a:endParaRPr lang="en-IN" dirty="0"/>
          </a:p>
        </p:txBody>
      </p:sp>
      <p:pic>
        <p:nvPicPr>
          <p:cNvPr id="7" name="Content Placeholder 6" descr="On the left side of the graphic is a circle labeled &quot;Organic carbon.&quot; An arrow, labeled &quot;Cellular respiration,&quot; points to another circle that has the label &quot;Inorganic carbon (such as carbon dioxide).&quot; An arrow points from this circle back to the previously described circle, and the arrow is labeled &quot;Photosynthesis.&quot;">
            <a:extLst>
              <a:ext uri="{FF2B5EF4-FFF2-40B4-BE49-F238E27FC236}">
                <a16:creationId xmlns:a16="http://schemas.microsoft.com/office/drawing/2014/main" id="{4ACB1F55-D645-41A5-29C7-1B6BAA3BE137}"/>
              </a:ext>
            </a:extLst>
          </p:cNvPr>
          <p:cNvPicPr>
            <a:picLocks noGrp="1" noChangeAspect="1"/>
          </p:cNvPicPr>
          <p:nvPr>
            <p:ph idx="1"/>
          </p:nvPr>
        </p:nvPicPr>
        <p:blipFill>
          <a:blip r:embed="rId2"/>
          <a:srcRect b="51333"/>
          <a:stretch/>
        </p:blipFill>
        <p:spPr>
          <a:xfrm>
            <a:off x="457200" y="1280160"/>
            <a:ext cx="8229600" cy="222504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6.1 Figure 4</a:t>
            </a:r>
            <a:endParaRPr lang="en-IN" dirty="0"/>
          </a:p>
        </p:txBody>
      </p:sp>
      <p:pic>
        <p:nvPicPr>
          <p:cNvPr id="6" name="Content Placeholder 5" descr="An image of a rabbit eating a flower">
            <a:extLst>
              <a:ext uri="{FF2B5EF4-FFF2-40B4-BE49-F238E27FC236}">
                <a16:creationId xmlns:a16="http://schemas.microsoft.com/office/drawing/2014/main" id="{2F15C02A-1D6A-32F6-B705-600D9193254B}"/>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6.1 Figure 5</a:t>
            </a:r>
            <a:endParaRPr lang="en-IN" dirty="0"/>
          </a:p>
        </p:txBody>
      </p:sp>
      <p:pic>
        <p:nvPicPr>
          <p:cNvPr id="7" name="Content Placeholder 6" descr="Two images: (a) shows an acorn on a tree; (b) shows a squirrel">
            <a:extLst>
              <a:ext uri="{FF2B5EF4-FFF2-40B4-BE49-F238E27FC236}">
                <a16:creationId xmlns:a16="http://schemas.microsoft.com/office/drawing/2014/main" id="{A7575E29-020B-2AF1-C50F-2223B67B142A}"/>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6.1 Figure 6</a:t>
            </a:r>
            <a:endParaRPr lang="en-IN" dirty="0"/>
          </a:p>
        </p:txBody>
      </p:sp>
      <p:pic>
        <p:nvPicPr>
          <p:cNvPr id="6" name="Content Placeholder 5" descr="The graphic starts with &quot;Prokaryote ancestor.&quot; Off of prokaryote ancestor are three branches: &quot;Eubacteria,&quot; &quot;Archaebacteria,&quot; and &quot;Protista.&quot; Off of Protista are three branches: &quot;Plantae,&quot; &quot;Animalia,&quot; and &quot;Fungi.&quot;">
            <a:extLst>
              <a:ext uri="{FF2B5EF4-FFF2-40B4-BE49-F238E27FC236}">
                <a16:creationId xmlns:a16="http://schemas.microsoft.com/office/drawing/2014/main" id="{2EC8F4BB-A055-DBCD-5385-09AC322B5F8B}"/>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6.1 Figure 7</a:t>
            </a:r>
            <a:endParaRPr lang="en-IN" dirty="0"/>
          </a:p>
        </p:txBody>
      </p:sp>
      <p:pic>
        <p:nvPicPr>
          <p:cNvPr id="7" name="Content Placeholder 6" descr="An image of phytoplankton floating in the sea">
            <a:extLst>
              <a:ext uri="{FF2B5EF4-FFF2-40B4-BE49-F238E27FC236}">
                <a16:creationId xmlns:a16="http://schemas.microsoft.com/office/drawing/2014/main" id="{CD11EA78-E760-5DE1-CFDB-3290A2F311C2}"/>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BE9C-A6B5-7FFB-E987-0F8E523906EC}"/>
              </a:ext>
            </a:extLst>
          </p:cNvPr>
          <p:cNvSpPr>
            <a:spLocks noGrp="1"/>
          </p:cNvSpPr>
          <p:nvPr>
            <p:ph type="title"/>
          </p:nvPr>
        </p:nvSpPr>
        <p:spPr/>
        <p:txBody>
          <a:bodyPr/>
          <a:lstStyle/>
          <a:p>
            <a:r>
              <a:rPr lang="en-US" dirty="0"/>
              <a:t>Lesson 6.1 Figure 8</a:t>
            </a:r>
            <a:endParaRPr lang="en-IN" dirty="0"/>
          </a:p>
        </p:txBody>
      </p:sp>
      <p:pic>
        <p:nvPicPr>
          <p:cNvPr id="6" name="Content Placeholder 5" descr="A photograph of a grey heron with a fish in its beak">
            <a:extLst>
              <a:ext uri="{FF2B5EF4-FFF2-40B4-BE49-F238E27FC236}">
                <a16:creationId xmlns:a16="http://schemas.microsoft.com/office/drawing/2014/main" id="{64640515-F805-A09A-30E3-1233860135C5}"/>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388681633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1955</TotalTime>
  <Words>146</Words>
  <Application>Microsoft Office PowerPoint</Application>
  <PresentationFormat>On-screen Show (4:3)</PresentationFormat>
  <Paragraphs>38</Paragraphs>
  <Slides>36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Chapter 6</vt:lpstr>
      <vt:lpstr>Lesson 6.1 Figure 1</vt:lpstr>
      <vt:lpstr>Lesson 6.1 Figure 2</vt:lpstr>
      <vt:lpstr>Lesson 6.1 Figure 3</vt:lpstr>
      <vt:lpstr>Lesson 6.1 Figure 4</vt:lpstr>
      <vt:lpstr>Lesson 6.1 Figure 5</vt:lpstr>
      <vt:lpstr>Lesson 6.1 Figure 6</vt:lpstr>
      <vt:lpstr>Lesson 6.1 Figure 7</vt:lpstr>
      <vt:lpstr>Lesson 6.1 Figure 8</vt:lpstr>
      <vt:lpstr>Lesson 6.1 Figure 9</vt:lpstr>
      <vt:lpstr>Lesson 6.2 Figure 1</vt:lpstr>
      <vt:lpstr>Lesson 6.2 Figure 2</vt:lpstr>
      <vt:lpstr>Lesson 6.2 Figure 3</vt:lpstr>
      <vt:lpstr>Lesson 6.2 Figure 4</vt:lpstr>
      <vt:lpstr>Lesson 6.2 Figure 5</vt:lpstr>
      <vt:lpstr>Lesson 6.2 Figure 6</vt:lpstr>
      <vt:lpstr>Lesson 6.2 Figure 7</vt:lpstr>
      <vt:lpstr>Lesson 6.2 Figure 8</vt:lpstr>
      <vt:lpstr>Lesson 6.3 Figure 1</vt:lpstr>
      <vt:lpstr>Lesson 6.3 Figure 2</vt:lpstr>
      <vt:lpstr>Lesson 6.3 Figure 3</vt:lpstr>
      <vt:lpstr>Lesson 6.3 Figure 4</vt:lpstr>
      <vt:lpstr>Lesson 6.4 Figure 1</vt:lpstr>
      <vt:lpstr>Lesson 6.4 Figure 2</vt:lpstr>
      <vt:lpstr>Lesson 6.4 Figure 3</vt:lpstr>
      <vt:lpstr>Lesson 6.4 Figure 4</vt:lpstr>
      <vt:lpstr>Lesson 6.5 Figure 1</vt:lpstr>
      <vt:lpstr>Lesson 6.5 Figure 2</vt:lpstr>
      <vt:lpstr>Lesson 6.5 Figure 3</vt:lpstr>
      <vt:lpstr>Lesson 6.5 Figure 4</vt:lpstr>
      <vt:lpstr>Lesson 6.5 Figure 5</vt:lpstr>
      <vt:lpstr>Lesson 6.5 Figure 6</vt:lpstr>
      <vt:lpstr>Lesson 6.5 Figure 7</vt:lpstr>
      <vt:lpstr>Lesson 6.5 Figure 8</vt:lpstr>
      <vt:lpstr>Lesson 6.5 Figure 9</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185</cp:revision>
  <dcterms:created xsi:type="dcterms:W3CDTF">2013-04-26T14:43:13Z</dcterms:created>
  <dcterms:modified xsi:type="dcterms:W3CDTF">2024-10-16T20:14:01Z</dcterms:modified>
</cp:coreProperties>
</file>