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72" r:id="rId2"/>
    <p:sldId id="267" r:id="rId3"/>
    <p:sldId id="273" r:id="rId4"/>
    <p:sldId id="274" r:id="rId5"/>
    <p:sldId id="275" r:id="rId6"/>
    <p:sldId id="276" r:id="rId7"/>
    <p:sldId id="316" r:id="rId8"/>
    <p:sldId id="317" r:id="rId9"/>
    <p:sldId id="318" r:id="rId10"/>
    <p:sldId id="277" r:id="rId11"/>
    <p:sldId id="278" r:id="rId12"/>
    <p:sldId id="320" r:id="rId13"/>
    <p:sldId id="321" r:id="rId14"/>
    <p:sldId id="283" r:id="rId15"/>
    <p:sldId id="284" r:id="rId16"/>
    <p:sldId id="285" r:id="rId17"/>
    <p:sldId id="286" r:id="rId18"/>
    <p:sldId id="322" r:id="rId19"/>
    <p:sldId id="323" r:id="rId20"/>
    <p:sldId id="324" r:id="rId21"/>
    <p:sldId id="326" r:id="rId22"/>
    <p:sldId id="327" r:id="rId23"/>
    <p:sldId id="287" r:id="rId24"/>
    <p:sldId id="288" r:id="rId25"/>
    <p:sldId id="289" r:id="rId26"/>
    <p:sldId id="290" r:id="rId27"/>
    <p:sldId id="291" r:id="rId28"/>
    <p:sldId id="292" r:id="rId29"/>
    <p:sldId id="328" r:id="rId30"/>
    <p:sldId id="329" r:id="rId31"/>
    <p:sldId id="330" r:id="rId32"/>
    <p:sldId id="26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410" autoAdjust="0"/>
  </p:normalViewPr>
  <p:slideViewPr>
    <p:cSldViewPr>
      <p:cViewPr varScale="1">
        <p:scale>
          <a:sx n="95" d="100"/>
          <a:sy n="95" d="100"/>
        </p:scale>
        <p:origin x="157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7</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Cellular Respiration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7.2 Figure 1</a:t>
            </a:r>
            <a:endParaRPr lang="en-IN" dirty="0"/>
          </a:p>
        </p:txBody>
      </p:sp>
      <p:pic>
        <p:nvPicPr>
          <p:cNvPr id="7" name="Content Placeholder 6" descr="First two A T P are added, then the glucose is split into two branches, with N A D H and two A T P being released. The net products are 2 pyruvate molecules and 2 N A D H and 2 A T P molecules.">
            <a:extLst>
              <a:ext uri="{FF2B5EF4-FFF2-40B4-BE49-F238E27FC236}">
                <a16:creationId xmlns:a16="http://schemas.microsoft.com/office/drawing/2014/main" id="{FCA220C6-F811-2BBA-ED23-795CBFEC0F1A}"/>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164618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7.2 Figure 2</a:t>
            </a:r>
            <a:endParaRPr lang="en-IN" dirty="0"/>
          </a:p>
        </p:txBody>
      </p:sp>
      <p:pic>
        <p:nvPicPr>
          <p:cNvPr id="6" name="Content Placeholder 5" descr="A three-dimensional model of each enzyme that catalyzes a different step of the glycolysis pathway. Each enzyme has a unique shape and arrangement due to the unique function they serve.">
            <a:extLst>
              <a:ext uri="{FF2B5EF4-FFF2-40B4-BE49-F238E27FC236}">
                <a16:creationId xmlns:a16="http://schemas.microsoft.com/office/drawing/2014/main" id="{37C39483-73C7-65D3-54EB-6D96CD334A7B}"/>
              </a:ext>
            </a:extLst>
          </p:cNvPr>
          <p:cNvPicPr>
            <a:picLocks noGrp="1" noChangeAspect="1"/>
          </p:cNvPicPr>
          <p:nvPr>
            <p:ph idx="1"/>
          </p:nvPr>
        </p:nvPicPr>
        <p:blipFill>
          <a:blip r:embed="rId2"/>
          <a:srcRect l="20370" r="19444"/>
          <a:stretch/>
        </p:blipFill>
        <p:spPr>
          <a:xfrm>
            <a:off x="2133600" y="1280160"/>
            <a:ext cx="4953000" cy="4572000"/>
          </a:xfrm>
        </p:spPr>
      </p:pic>
    </p:spTree>
    <p:extLst>
      <p:ext uri="{BB962C8B-B14F-4D97-AF65-F5344CB8AC3E}">
        <p14:creationId xmlns:p14="http://schemas.microsoft.com/office/powerpoint/2010/main" val="3748587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A2B-D261-0233-56ED-305B2F7F6C75}"/>
              </a:ext>
            </a:extLst>
          </p:cNvPr>
          <p:cNvSpPr>
            <a:spLocks noGrp="1"/>
          </p:cNvSpPr>
          <p:nvPr>
            <p:ph type="title"/>
          </p:nvPr>
        </p:nvSpPr>
        <p:spPr/>
        <p:txBody>
          <a:bodyPr/>
          <a:lstStyle/>
          <a:p>
            <a:r>
              <a:rPr lang="en-US" dirty="0"/>
              <a:t>Lesson 7.2 Figure 3</a:t>
            </a:r>
            <a:endParaRPr lang="en-IN" dirty="0"/>
          </a:p>
        </p:txBody>
      </p:sp>
      <p:pic>
        <p:nvPicPr>
          <p:cNvPr id="7" name="Content Placeholder 6" descr="In step one, the enzyme hexokinase uses one A T P molecule in the phosphorylation of glucose. In step two, glucose dash 6 dash phosphate is rearranged to form fructose dash 6 dash phosphate by phosphoglucose isomerase. In step three, phosphofructokinase uses a second A T P molecule in the phosphorylation of the substrate, forming fructose dash 1, 6 dash bisphosphate. The enzyme fructose bisphosphate aldose splits the substrate into two, forming glyceraldeyde dash 3 dash phosphate and dihydroxyacetone-phosphate. In step 4, triose phosphate isomerase converts the dihydroxyacetone-phosphate into glyceraldehyde dash 3 dash phosphate.">
            <a:extLst>
              <a:ext uri="{FF2B5EF4-FFF2-40B4-BE49-F238E27FC236}">
                <a16:creationId xmlns:a16="http://schemas.microsoft.com/office/drawing/2014/main" id="{8F8EE155-DC96-B66E-6EFA-63444ED30E8E}"/>
              </a:ext>
            </a:extLst>
          </p:cNvPr>
          <p:cNvPicPr>
            <a:picLocks noGrp="1" noChangeAspect="1"/>
          </p:cNvPicPr>
          <p:nvPr>
            <p:ph idx="1"/>
          </p:nvPr>
        </p:nvPicPr>
        <p:blipFill>
          <a:blip r:embed="rId2"/>
          <a:srcRect b="34667"/>
          <a:stretch/>
        </p:blipFill>
        <p:spPr>
          <a:xfrm>
            <a:off x="457200" y="1280160"/>
            <a:ext cx="8229600" cy="2987040"/>
          </a:xfrm>
        </p:spPr>
      </p:pic>
    </p:spTree>
    <p:extLst>
      <p:ext uri="{BB962C8B-B14F-4D97-AF65-F5344CB8AC3E}">
        <p14:creationId xmlns:p14="http://schemas.microsoft.com/office/powerpoint/2010/main" val="40111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7.2 Figure 4</a:t>
            </a:r>
            <a:endParaRPr lang="en-IN" dirty="0"/>
          </a:p>
        </p:txBody>
      </p:sp>
      <p:pic>
        <p:nvPicPr>
          <p:cNvPr id="7" name="Content Placeholder 6" descr="In step six, the enzyme glyceraldehyde dash 3 dash phosphate dehydrogenase produces one N A D H molecule and forms 1 3 dash bisphosphoglycerate. In step seven, the enzyme phosphoglycerate kinase removes a phosphate group from the substrate, forming one A T P molecule and 3 dash phosphoglycerate. In step eight, the enzyme phosphoglycerate mutase rearranges the substrate to form 2 dash phosphoglycerate. In step nine, the enzyme enolase rearranges the substrate to form phosphoenolpyruvate. In step ten, a phosphate group is removed from the substrate, forming one A T P molecule and pyruvate.">
            <a:extLst>
              <a:ext uri="{FF2B5EF4-FFF2-40B4-BE49-F238E27FC236}">
                <a16:creationId xmlns:a16="http://schemas.microsoft.com/office/drawing/2014/main" id="{D80AE118-F457-E20C-CC4D-5DFA9B3DD878}"/>
              </a:ext>
            </a:extLst>
          </p:cNvPr>
          <p:cNvPicPr>
            <a:picLocks noGrp="1" noChangeAspect="1"/>
          </p:cNvPicPr>
          <p:nvPr>
            <p:ph idx="1"/>
          </p:nvPr>
        </p:nvPicPr>
        <p:blipFill>
          <a:blip r:embed="rId2"/>
          <a:srcRect l="1852" r="926" b="13000"/>
          <a:stretch/>
        </p:blipFill>
        <p:spPr>
          <a:xfrm>
            <a:off x="609600" y="1280160"/>
            <a:ext cx="8001000" cy="3977640"/>
          </a:xfrm>
        </p:spPr>
      </p:pic>
    </p:spTree>
    <p:extLst>
      <p:ext uri="{BB962C8B-B14F-4D97-AF65-F5344CB8AC3E}">
        <p14:creationId xmlns:p14="http://schemas.microsoft.com/office/powerpoint/2010/main" val="22460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7.3 Figure 1</a:t>
            </a:r>
            <a:endParaRPr lang="en-IN" dirty="0"/>
          </a:p>
        </p:txBody>
      </p:sp>
      <p:pic>
        <p:nvPicPr>
          <p:cNvPr id="7" name="Content Placeholder 6" descr="The pyruvate begins outside the mitochondrion, in the cytosol. When the pyruvate enters the mitochondrion through the pyruvate carrier protein, a carboxyl group is removed from pyruvate, releasing carbon dioxide. Then, a redox reaction forms acetate and N A D H. In step three, the acetate is transferred coenzyme A, forming acetyl Co A.">
            <a:extLst>
              <a:ext uri="{FF2B5EF4-FFF2-40B4-BE49-F238E27FC236}">
                <a16:creationId xmlns:a16="http://schemas.microsoft.com/office/drawing/2014/main" id="{EAC08A9E-326A-C653-7086-7BF9C03F47B6}"/>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3518608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7.3 Figure 2</a:t>
            </a:r>
            <a:endParaRPr lang="en-IN" dirty="0"/>
          </a:p>
        </p:txBody>
      </p:sp>
      <p:pic>
        <p:nvPicPr>
          <p:cNvPr id="6" name="Content Placeholder 5" descr="This illustration shows the conversion of pyruvate into acetyl Co A. The pyruvate begins outside the mitochondrion in the cytosol. A carboxyl group is removed from pyruvate, releasing carbon dioxide resulting in a hydroxyethyl group. The hydroxyethyl group is oxidized to an acetyl group in an oxidation reaction, forming N A D H. In step three, the acetyl group is transferred to Co A, forming acetyl Co A.">
            <a:extLst>
              <a:ext uri="{FF2B5EF4-FFF2-40B4-BE49-F238E27FC236}">
                <a16:creationId xmlns:a16="http://schemas.microsoft.com/office/drawing/2014/main" id="{93F74D00-3BD0-0718-76C2-346BB3007ECD}"/>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336807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7.3 Figure 3</a:t>
            </a:r>
            <a:endParaRPr lang="en-IN" dirty="0"/>
          </a:p>
        </p:txBody>
      </p:sp>
      <p:pic>
        <p:nvPicPr>
          <p:cNvPr id="6" name="Content Placeholder 5" descr="This illustration shows the eight steps of the citric acid cycle. In the first step, the acetyl group from acetyl Co A is transferred to a four-carbon oxaloacetate molecule to form a six-carbon citrate molecule. In the second step, citrate is rearranged to form isocitrate. In the third step, isocitrate is oxidized to alpha-ketoglutarate. In the process, one N A D H is formed from N A D positive and one carbon dioxide is released. In the fourth step, alpha-ketoglutarate is oxidized and Co A is added, forming succinyl Co A. In the process, another N A D H is formed and another carbon dioxide is released. In the fifth step, Co A is released from succinyl Co A, forming succinate. In the process, one G T P is formed, which is later converted into A T P. In the sixth step, succinate is oxidized to fumarate, and one F A D is reduced to F A D H 2. In the seventh step, fumarate is converted into malate. In the eighth step, malate is oxidized to oxaloacetate, and another N A D H is formed.">
            <a:extLst>
              <a:ext uri="{FF2B5EF4-FFF2-40B4-BE49-F238E27FC236}">
                <a16:creationId xmlns:a16="http://schemas.microsoft.com/office/drawing/2014/main" id="{5B71913A-0F9A-3FFF-63A5-6B88010F7281}"/>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378040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7.3 Figure 4</a:t>
            </a:r>
            <a:endParaRPr lang="en-IN" dirty="0"/>
          </a:p>
        </p:txBody>
      </p:sp>
      <p:pic>
        <p:nvPicPr>
          <p:cNvPr id="6" name="Content Placeholder 5" descr="Shown is the molecular structure of G T P, which, much like A T P, has three phosphate groups and a ribose. It is used for energy in metabolic processes, specifically protein synthesis and activation of specialized proteins.">
            <a:extLst>
              <a:ext uri="{FF2B5EF4-FFF2-40B4-BE49-F238E27FC236}">
                <a16:creationId xmlns:a16="http://schemas.microsoft.com/office/drawing/2014/main" id="{C6FCC70B-07E4-AA3C-9DDC-956C0BE8355C}"/>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149383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5EC4-E3DB-D6D2-0B76-A7FD6BA98D12}"/>
              </a:ext>
            </a:extLst>
          </p:cNvPr>
          <p:cNvSpPr>
            <a:spLocks noGrp="1"/>
          </p:cNvSpPr>
          <p:nvPr>
            <p:ph type="title"/>
          </p:nvPr>
        </p:nvSpPr>
        <p:spPr/>
        <p:txBody>
          <a:bodyPr/>
          <a:lstStyle/>
          <a:p>
            <a:r>
              <a:rPr lang="en-US" dirty="0"/>
              <a:t>Lesson 7.4 Figure 1</a:t>
            </a:r>
            <a:endParaRPr lang="en-IN" dirty="0"/>
          </a:p>
        </p:txBody>
      </p:sp>
      <p:pic>
        <p:nvPicPr>
          <p:cNvPr id="7" name="Content Placeholder 6" descr="This illustration shows the electron transport chain embedded in the inner mitochondrial membrane. The electron transport chain consists of four electron complexes. Complex one oxidizes N A D H to N A D positive and simultaneously pumps a proton across the membrane to the inter membrane space. The two electrons released from N A D H are shuttled to coenzyme Q, then to complex three, to cytochrome C, to complex four, then to molecular oxygen. In the process, two more protons are pumped across the membrane to the intermembrane space, and molecular oxygen is reduced to form water. Complex two removes two electrons from F A D H 2, thereby forming F A D. The electrons are shuttled to coenzyme Q, then to complex three, cytochrome C, complex one, and molecular oxygen as in the case of N A D H oxidation.">
            <a:extLst>
              <a:ext uri="{FF2B5EF4-FFF2-40B4-BE49-F238E27FC236}">
                <a16:creationId xmlns:a16="http://schemas.microsoft.com/office/drawing/2014/main" id="{3C4A7626-EA12-E82D-8EA8-7AB7F3D9378A}"/>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3830436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22F2-4743-F698-D871-A03D366A7C9F}"/>
              </a:ext>
            </a:extLst>
          </p:cNvPr>
          <p:cNvSpPr>
            <a:spLocks noGrp="1"/>
          </p:cNvSpPr>
          <p:nvPr>
            <p:ph type="title"/>
          </p:nvPr>
        </p:nvSpPr>
        <p:spPr/>
        <p:txBody>
          <a:bodyPr/>
          <a:lstStyle/>
          <a:p>
            <a:r>
              <a:rPr lang="en-US" dirty="0"/>
              <a:t>Lesson 7.4 Figure 2</a:t>
            </a:r>
            <a:endParaRPr lang="en-IN" dirty="0"/>
          </a:p>
        </p:txBody>
      </p:sp>
      <p:pic>
        <p:nvPicPr>
          <p:cNvPr id="7" name="Content Placeholder 6" descr="Illustration (a) shows an A T P synthase enzyme embedded in the inner mitochondrial membrane. A T P synthase allows protons to move from an area of high concentration in the intermembrane space to an area of low concentration in the mitochondrial matrix. The energy derived from this exergonic process is used to synthesize A T P from A D P and inorganic phosphate. Illustration (b) shows the subunits of A T P synthase, including the rotor, stator, F0 that allows, F1.">
            <a:extLst>
              <a:ext uri="{FF2B5EF4-FFF2-40B4-BE49-F238E27FC236}">
                <a16:creationId xmlns:a16="http://schemas.microsoft.com/office/drawing/2014/main" id="{593E86AE-D02E-F4F3-ACDC-B6E2DC934BFC}"/>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303695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7.1 Figure 1</a:t>
            </a:r>
          </a:p>
        </p:txBody>
      </p:sp>
      <p:pic>
        <p:nvPicPr>
          <p:cNvPr id="5" name="Content Placeholder 4" descr="A photograph of the smokestack and surrounding buildings at a geothermal power plant">
            <a:extLst>
              <a:ext uri="{FF2B5EF4-FFF2-40B4-BE49-F238E27FC236}">
                <a16:creationId xmlns:a16="http://schemas.microsoft.com/office/drawing/2014/main" id="{55160E6C-3B79-B5C5-DC2D-90FC7263005E}"/>
              </a:ext>
            </a:extLst>
          </p:cNvPr>
          <p:cNvPicPr>
            <a:picLocks noGrp="1" noChangeAspect="1"/>
          </p:cNvPicPr>
          <p:nvPr>
            <p:ph idx="1"/>
          </p:nvPr>
        </p:nvPicPr>
        <p:blipFill>
          <a:blip r:embed="rId2"/>
          <a:srcRect l="10185" r="10185"/>
          <a:stretch/>
        </p:blipFill>
        <p:spPr>
          <a:xfrm>
            <a:off x="1295400" y="1280160"/>
            <a:ext cx="65532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B7D4-57F5-7193-B87F-9A84C3919703}"/>
              </a:ext>
            </a:extLst>
          </p:cNvPr>
          <p:cNvSpPr>
            <a:spLocks noGrp="1"/>
          </p:cNvSpPr>
          <p:nvPr>
            <p:ph type="title"/>
          </p:nvPr>
        </p:nvSpPr>
        <p:spPr/>
        <p:txBody>
          <a:bodyPr/>
          <a:lstStyle/>
          <a:p>
            <a:r>
              <a:rPr lang="en-US" dirty="0"/>
              <a:t>Lesson 7.4 Figure 3</a:t>
            </a:r>
            <a:endParaRPr lang="en-IN" dirty="0"/>
          </a:p>
        </p:txBody>
      </p:sp>
      <p:pic>
        <p:nvPicPr>
          <p:cNvPr id="7" name="Content Placeholder 6" descr="This illustration shows the electron transport chain, the A T P synthase enzyme embedded in the inner mitochondrial membrane, and chemiosmosis occurring in the mitochondrial matrix. The electron transport chain oxidizes substrates and, in the process, pumps protons into the intermembrane space. A T P synthase allows protons to leak back into the matrix and synthesizes A T P in chemiosmosis.">
            <a:extLst>
              <a:ext uri="{FF2B5EF4-FFF2-40B4-BE49-F238E27FC236}">
                <a16:creationId xmlns:a16="http://schemas.microsoft.com/office/drawing/2014/main" id="{FF8F676B-4EDF-88FD-FB60-CF2ED9474F7A}"/>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570005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0942-85F5-D329-395B-DF333C979451}"/>
              </a:ext>
            </a:extLst>
          </p:cNvPr>
          <p:cNvSpPr>
            <a:spLocks noGrp="1"/>
          </p:cNvSpPr>
          <p:nvPr>
            <p:ph type="title"/>
          </p:nvPr>
        </p:nvSpPr>
        <p:spPr/>
        <p:txBody>
          <a:bodyPr/>
          <a:lstStyle/>
          <a:p>
            <a:r>
              <a:rPr lang="en-US" dirty="0"/>
              <a:t>Lesson 7.5 Figure 1</a:t>
            </a:r>
            <a:endParaRPr lang="en-IN" dirty="0"/>
          </a:p>
        </p:txBody>
      </p:sp>
      <p:pic>
        <p:nvPicPr>
          <p:cNvPr id="7" name="Content Placeholder 6" descr="Image (a) shows a cow licking its nose. Image (b) shows a diagram of the ruminant digestive system. It starts with food entering the esophagus, which then goes into the stomach to a chamber called the reticulum and then another chamber called the omasum. From the omasum, the food goes into another chamber called the abomasum and then exits the stomach into the intestines. The other path that is shown is food entering the stomach through the esophagus, which then goes into a chamber of the stomach called the rumen, where it breaks down and then exits back up through the esophagus.">
            <a:extLst>
              <a:ext uri="{FF2B5EF4-FFF2-40B4-BE49-F238E27FC236}">
                <a16:creationId xmlns:a16="http://schemas.microsoft.com/office/drawing/2014/main" id="{4B8EF532-6258-A41F-1FFD-C5BE998758ED}"/>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3301896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F3CA-9006-4498-A4A9-00E9AAEC9AF9}"/>
              </a:ext>
            </a:extLst>
          </p:cNvPr>
          <p:cNvSpPr>
            <a:spLocks noGrp="1"/>
          </p:cNvSpPr>
          <p:nvPr>
            <p:ph type="title"/>
          </p:nvPr>
        </p:nvSpPr>
        <p:spPr/>
        <p:txBody>
          <a:bodyPr/>
          <a:lstStyle/>
          <a:p>
            <a:r>
              <a:rPr lang="en-US" dirty="0"/>
              <a:t>Lesson 7.5 Figure 2</a:t>
            </a:r>
            <a:endParaRPr lang="en-IN" dirty="0"/>
          </a:p>
        </p:txBody>
      </p:sp>
      <p:pic>
        <p:nvPicPr>
          <p:cNvPr id="11" name="Content Placeholder 10" descr="A photograph of dozens of different kinds of cheeses">
            <a:extLst>
              <a:ext uri="{FF2B5EF4-FFF2-40B4-BE49-F238E27FC236}">
                <a16:creationId xmlns:a16="http://schemas.microsoft.com/office/drawing/2014/main" id="{BA7B8655-199A-3A7F-EF14-022AD0FA422F}"/>
              </a:ext>
            </a:extLst>
          </p:cNvPr>
          <p:cNvPicPr>
            <a:picLocks noGrp="1" noChangeAspect="1"/>
          </p:cNvPicPr>
          <p:nvPr>
            <p:ph idx="1"/>
          </p:nvPr>
        </p:nvPicPr>
        <p:blipFill>
          <a:blip r:embed="rId2"/>
          <a:srcRect l="15741" r="15742"/>
          <a:stretch/>
        </p:blipFill>
        <p:spPr>
          <a:xfrm>
            <a:off x="1752600" y="1280160"/>
            <a:ext cx="5638800" cy="4572000"/>
          </a:xfrm>
        </p:spPr>
      </p:pic>
    </p:spTree>
    <p:extLst>
      <p:ext uri="{BB962C8B-B14F-4D97-AF65-F5344CB8AC3E}">
        <p14:creationId xmlns:p14="http://schemas.microsoft.com/office/powerpoint/2010/main" val="3032305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37ED-1D88-439C-66FE-A29BC4FCB2EC}"/>
              </a:ext>
            </a:extLst>
          </p:cNvPr>
          <p:cNvSpPr>
            <a:spLocks noGrp="1"/>
          </p:cNvSpPr>
          <p:nvPr>
            <p:ph type="title"/>
          </p:nvPr>
        </p:nvSpPr>
        <p:spPr/>
        <p:txBody>
          <a:bodyPr/>
          <a:lstStyle/>
          <a:p>
            <a:r>
              <a:rPr lang="en-US" dirty="0"/>
              <a:t>Lesson 7.5 Figure 3</a:t>
            </a:r>
            <a:endParaRPr lang="en-IN" dirty="0"/>
          </a:p>
        </p:txBody>
      </p:sp>
      <p:pic>
        <p:nvPicPr>
          <p:cNvPr id="6" name="Content Placeholder 5" descr="This illustration shows glucose becoming pyruvate through glycolysis, and pyruvate becoming lactate through N A D positive regeneration.">
            <a:extLst>
              <a:ext uri="{FF2B5EF4-FFF2-40B4-BE49-F238E27FC236}">
                <a16:creationId xmlns:a16="http://schemas.microsoft.com/office/drawing/2014/main" id="{50D6A7C3-155F-D4E0-1C29-EE6F59207E14}"/>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794636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5E7F-F225-EAAE-04AC-E775E4C23D23}"/>
              </a:ext>
            </a:extLst>
          </p:cNvPr>
          <p:cNvSpPr>
            <a:spLocks noGrp="1"/>
          </p:cNvSpPr>
          <p:nvPr>
            <p:ph type="title"/>
          </p:nvPr>
        </p:nvSpPr>
        <p:spPr/>
        <p:txBody>
          <a:bodyPr/>
          <a:lstStyle/>
          <a:p>
            <a:r>
              <a:rPr lang="en-US" dirty="0"/>
              <a:t>Lesson 7.5 Figure 4</a:t>
            </a:r>
            <a:endParaRPr lang="en-IN" dirty="0"/>
          </a:p>
        </p:txBody>
      </p:sp>
      <p:pic>
        <p:nvPicPr>
          <p:cNvPr id="6" name="Content Placeholder 5" descr="A photograph of a warehouse full of fermentation tanks that are making wine">
            <a:extLst>
              <a:ext uri="{FF2B5EF4-FFF2-40B4-BE49-F238E27FC236}">
                <a16:creationId xmlns:a16="http://schemas.microsoft.com/office/drawing/2014/main" id="{22886547-0D4E-9F5E-2DCB-90CEB1B010BE}"/>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526219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DE71-70F2-B6DE-A62E-53BD78FEB3AD}"/>
              </a:ext>
            </a:extLst>
          </p:cNvPr>
          <p:cNvSpPr>
            <a:spLocks noGrp="1"/>
          </p:cNvSpPr>
          <p:nvPr>
            <p:ph type="title"/>
          </p:nvPr>
        </p:nvSpPr>
        <p:spPr/>
        <p:txBody>
          <a:bodyPr/>
          <a:lstStyle/>
          <a:p>
            <a:r>
              <a:rPr lang="en-US" dirty="0"/>
              <a:t>Lesson 7.5 Figure 5</a:t>
            </a:r>
            <a:endParaRPr lang="en-IN" dirty="0"/>
          </a:p>
        </p:txBody>
      </p:sp>
      <p:pic>
        <p:nvPicPr>
          <p:cNvPr id="6" name="Content Placeholder 5" descr="A photograph of the inside of a distillery with various tubes and tanks">
            <a:extLst>
              <a:ext uri="{FF2B5EF4-FFF2-40B4-BE49-F238E27FC236}">
                <a16:creationId xmlns:a16="http://schemas.microsoft.com/office/drawing/2014/main" id="{126742FC-18F2-3D29-B763-28F1FDB39B41}"/>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493741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C8591-C06D-7C53-C35B-D1BD8B1BD67F}"/>
              </a:ext>
            </a:extLst>
          </p:cNvPr>
          <p:cNvSpPr>
            <a:spLocks noGrp="1"/>
          </p:cNvSpPr>
          <p:nvPr>
            <p:ph type="title"/>
          </p:nvPr>
        </p:nvSpPr>
        <p:spPr/>
        <p:txBody>
          <a:bodyPr/>
          <a:lstStyle/>
          <a:p>
            <a:r>
              <a:rPr lang="en-US" dirty="0"/>
              <a:t>Lesson 7.6 Figure 1</a:t>
            </a:r>
            <a:endParaRPr lang="en-IN" dirty="0"/>
          </a:p>
        </p:txBody>
      </p:sp>
      <p:pic>
        <p:nvPicPr>
          <p:cNvPr id="6" name="Content Placeholder 5" descr="A chain of branched polysaccharides making up glycogen is shown. The branched polysaccharide contains glycosidic bonds.">
            <a:extLst>
              <a:ext uri="{FF2B5EF4-FFF2-40B4-BE49-F238E27FC236}">
                <a16:creationId xmlns:a16="http://schemas.microsoft.com/office/drawing/2014/main" id="{3F7369E9-B4A0-FB2D-A8D2-82FD0F8A36E0}"/>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2853049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D37-3060-7BA2-DD04-BEF943C7E23A}"/>
              </a:ext>
            </a:extLst>
          </p:cNvPr>
          <p:cNvSpPr>
            <a:spLocks noGrp="1"/>
          </p:cNvSpPr>
          <p:nvPr>
            <p:ph type="title"/>
          </p:nvPr>
        </p:nvSpPr>
        <p:spPr/>
        <p:txBody>
          <a:bodyPr/>
          <a:lstStyle/>
          <a:p>
            <a:r>
              <a:rPr lang="en-US" dirty="0"/>
              <a:t>Lesson 7.6 Figure 2</a:t>
            </a:r>
            <a:endParaRPr lang="en-IN" dirty="0"/>
          </a:p>
        </p:txBody>
      </p:sp>
      <p:pic>
        <p:nvPicPr>
          <p:cNvPr id="7" name="Content Placeholder 6" descr="A photograph of a large steak on a plate">
            <a:extLst>
              <a:ext uri="{FF2B5EF4-FFF2-40B4-BE49-F238E27FC236}">
                <a16:creationId xmlns:a16="http://schemas.microsoft.com/office/drawing/2014/main" id="{B5D014A2-F78B-AF9F-EEAE-B7FE9312C2E5}"/>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98360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B3A3-29A6-52E7-6005-61E30DC5FA60}"/>
              </a:ext>
            </a:extLst>
          </p:cNvPr>
          <p:cNvSpPr>
            <a:spLocks noGrp="1"/>
          </p:cNvSpPr>
          <p:nvPr>
            <p:ph type="title"/>
          </p:nvPr>
        </p:nvSpPr>
        <p:spPr/>
        <p:txBody>
          <a:bodyPr/>
          <a:lstStyle/>
          <a:p>
            <a:r>
              <a:rPr lang="en-US" dirty="0"/>
              <a:t>Lesson 7.6 Figure 3</a:t>
            </a:r>
            <a:endParaRPr lang="en-IN" dirty="0"/>
          </a:p>
        </p:txBody>
      </p:sp>
      <p:pic>
        <p:nvPicPr>
          <p:cNvPr id="6" name="Content Placeholder 5" descr="Leucine, lysine, phenylalanine, tyrosine, tryptophan, and isoleucine can be converted into acetyl Co A. Arginine, proline, histidine, glutamine, and glutamate can be converted into alpha-ketoglutarate. Isoleucine, valine, methionine, and threonine can be converted into succinyl Co A. Tyrosine and phenylalanine can be converted into fumarate, and aspartate and asparagine can be converted into oxaloacetate.">
            <a:extLst>
              <a:ext uri="{FF2B5EF4-FFF2-40B4-BE49-F238E27FC236}">
                <a16:creationId xmlns:a16="http://schemas.microsoft.com/office/drawing/2014/main" id="{342B0B0B-B655-06F3-1463-E246881D58DE}"/>
              </a:ext>
            </a:extLst>
          </p:cNvPr>
          <p:cNvPicPr>
            <a:picLocks noGrp="1" noChangeAspect="1"/>
          </p:cNvPicPr>
          <p:nvPr>
            <p:ph idx="1"/>
          </p:nvPr>
        </p:nvPicPr>
        <p:blipFill>
          <a:blip r:embed="rId2"/>
          <a:srcRect l="12037" r="11111"/>
          <a:stretch/>
        </p:blipFill>
        <p:spPr>
          <a:xfrm>
            <a:off x="1447800" y="1280160"/>
            <a:ext cx="6324600" cy="4572000"/>
          </a:xfrm>
        </p:spPr>
      </p:pic>
    </p:spTree>
    <p:extLst>
      <p:ext uri="{BB962C8B-B14F-4D97-AF65-F5344CB8AC3E}">
        <p14:creationId xmlns:p14="http://schemas.microsoft.com/office/powerpoint/2010/main" val="3695598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30FB-2304-5772-AF6F-ADF686B2885D}"/>
              </a:ext>
            </a:extLst>
          </p:cNvPr>
          <p:cNvSpPr>
            <a:spLocks noGrp="1"/>
          </p:cNvSpPr>
          <p:nvPr>
            <p:ph type="title"/>
          </p:nvPr>
        </p:nvSpPr>
        <p:spPr/>
        <p:txBody>
          <a:bodyPr/>
          <a:lstStyle/>
          <a:p>
            <a:r>
              <a:rPr lang="en-US" dirty="0"/>
              <a:t>Lesson 7.7 Figure 1</a:t>
            </a:r>
            <a:endParaRPr lang="en-IN" dirty="0"/>
          </a:p>
        </p:txBody>
      </p:sp>
      <p:pic>
        <p:nvPicPr>
          <p:cNvPr id="7" name="Content Placeholder 6" descr="Illustration (a) shows glucose and sodium traveling simultaneously through a glucose transporter in a process called cotransport. Each molecule binds respectively to the glucose-binding site and the sodium-binding site before moving along the concentration gradients. Illustration (b) shows how insulin in the bloodstream binds the insulin receptor in the plasma membrane of a target cell. As a result, a vesicle containing the glucose transporter Glut-4 fuses with the plasma membrane. Glut-4 is a transporter that allows glucose to enter the cell.">
            <a:extLst>
              <a:ext uri="{FF2B5EF4-FFF2-40B4-BE49-F238E27FC236}">
                <a16:creationId xmlns:a16="http://schemas.microsoft.com/office/drawing/2014/main" id="{2677EA52-2ACE-D399-1313-B84AD024C5AB}"/>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60136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7.1 Figure 2</a:t>
            </a:r>
            <a:endParaRPr lang="en-IN" dirty="0"/>
          </a:p>
        </p:txBody>
      </p:sp>
      <p:pic>
        <p:nvPicPr>
          <p:cNvPr id="6" name="Content Placeholder 5" descr="The illustration shows that methane loses electrons as it passes through oxidation processes, first becoming methanol, then formaldehyde, then formic acid, then carbon dioxide. The illustration shows that if the reverse occurred, and carbon dioxide progressed to methane, it would be adding electrons and going through reduction.">
            <a:extLst>
              <a:ext uri="{FF2B5EF4-FFF2-40B4-BE49-F238E27FC236}">
                <a16:creationId xmlns:a16="http://schemas.microsoft.com/office/drawing/2014/main" id="{2AAF165D-289D-4E50-0A1A-9BB7BDB01E74}"/>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2970-E8C2-3EF4-F72A-C76265A802FB}"/>
              </a:ext>
            </a:extLst>
          </p:cNvPr>
          <p:cNvSpPr>
            <a:spLocks noGrp="1"/>
          </p:cNvSpPr>
          <p:nvPr>
            <p:ph type="title"/>
          </p:nvPr>
        </p:nvSpPr>
        <p:spPr/>
        <p:txBody>
          <a:bodyPr/>
          <a:lstStyle/>
          <a:p>
            <a:r>
              <a:rPr lang="en-US" dirty="0"/>
              <a:t>Lesson 7.7 Figure 2</a:t>
            </a:r>
            <a:endParaRPr lang="en-IN" dirty="0"/>
          </a:p>
        </p:txBody>
      </p:sp>
      <p:pic>
        <p:nvPicPr>
          <p:cNvPr id="5" name="Content Placeholder 4" descr="A three-dimensional model of hexokinase is shown. The enzyme is coiled and threaded together.">
            <a:extLst>
              <a:ext uri="{FF2B5EF4-FFF2-40B4-BE49-F238E27FC236}">
                <a16:creationId xmlns:a16="http://schemas.microsoft.com/office/drawing/2014/main" id="{02A7D6E2-B119-FCC8-231F-99C0271AD3D5}"/>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2559864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063-F1E4-42B7-EAE2-34B30DADCF23}"/>
              </a:ext>
            </a:extLst>
          </p:cNvPr>
          <p:cNvSpPr>
            <a:spLocks noGrp="1"/>
          </p:cNvSpPr>
          <p:nvPr>
            <p:ph type="title"/>
          </p:nvPr>
        </p:nvSpPr>
        <p:spPr/>
        <p:txBody>
          <a:bodyPr/>
          <a:lstStyle/>
          <a:p>
            <a:r>
              <a:rPr lang="en-US" dirty="0"/>
              <a:t>Lesson 7.7 Figure 3</a:t>
            </a:r>
            <a:endParaRPr lang="en-IN" dirty="0"/>
          </a:p>
        </p:txBody>
      </p:sp>
      <p:pic>
        <p:nvPicPr>
          <p:cNvPr id="5" name="Content Placeholder 4" descr="This illustration shows that glycolysis is regulated via three key enzymes: hexokinase, phosphofructokinase, and phosphoglycerate kinase. The first two enzymes hydrolyze an A T P and the third one produces A T P.">
            <a:extLst>
              <a:ext uri="{FF2B5EF4-FFF2-40B4-BE49-F238E27FC236}">
                <a16:creationId xmlns:a16="http://schemas.microsoft.com/office/drawing/2014/main" id="{DB033DB8-CF32-2928-F49F-0BAA90FA0D4C}"/>
              </a:ext>
            </a:extLst>
          </p:cNvPr>
          <p:cNvPicPr>
            <a:picLocks noGrp="1" noChangeAspect="1"/>
          </p:cNvPicPr>
          <p:nvPr>
            <p:ph idx="1"/>
          </p:nvPr>
        </p:nvPicPr>
        <p:blipFill>
          <a:blip r:embed="rId2"/>
          <a:srcRect l="10185" r="9259"/>
          <a:stretch/>
        </p:blipFill>
        <p:spPr>
          <a:xfrm>
            <a:off x="1257300" y="1295400"/>
            <a:ext cx="6629400" cy="4572000"/>
          </a:xfrm>
        </p:spPr>
      </p:pic>
    </p:spTree>
    <p:extLst>
      <p:ext uri="{BB962C8B-B14F-4D97-AF65-F5344CB8AC3E}">
        <p14:creationId xmlns:p14="http://schemas.microsoft.com/office/powerpoint/2010/main" val="1183520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7.1 Figure 3</a:t>
            </a:r>
            <a:endParaRPr lang="en-IN" dirty="0"/>
          </a:p>
        </p:txBody>
      </p:sp>
      <p:pic>
        <p:nvPicPr>
          <p:cNvPr id="7" name="Content Placeholder 6" descr="This illustration shows the molecular structure of N A D positive and N A D H. Both compounds are composed of an adenine nucleotide and a nicotinamide nucleotide, which bond together to form a dinucleotide. The nicotinamide nucleotide is at the 5-prime end, and the adenine nucleotide is at the 3-prime end. Nicotinamide is a nitrogenous base, meaning it has nitrogen in a six-membered carbon ring. In N A D H, one extra hydrogen is associated with this ring, which is not found in N A D positive.">
            <a:extLst>
              <a:ext uri="{FF2B5EF4-FFF2-40B4-BE49-F238E27FC236}">
                <a16:creationId xmlns:a16="http://schemas.microsoft.com/office/drawing/2014/main" id="{317FE4F9-326C-AB09-1FA3-C6E08F1E3D19}"/>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7.1 Figure 4</a:t>
            </a:r>
            <a:endParaRPr lang="en-IN" dirty="0"/>
          </a:p>
        </p:txBody>
      </p:sp>
      <p:pic>
        <p:nvPicPr>
          <p:cNvPr id="6" name="Content Placeholder 5" descr="This illustration shows the molecular structure of A T P. This molecule is an adenine nucleotide with a string of three phosphate groups attached to it. The phosphate groups are attached to a ribose sugar and an adenine.">
            <a:extLst>
              <a:ext uri="{FF2B5EF4-FFF2-40B4-BE49-F238E27FC236}">
                <a16:creationId xmlns:a16="http://schemas.microsoft.com/office/drawing/2014/main" id="{7EABC725-FF75-4446-F454-CD5DBC9A18BD}"/>
              </a:ext>
            </a:extLst>
          </p:cNvPr>
          <p:cNvPicPr>
            <a:picLocks noGrp="1" noChangeAspect="1"/>
          </p:cNvPicPr>
          <p:nvPr>
            <p:ph idx="1"/>
          </p:nvPr>
        </p:nvPicPr>
        <p:blipFill>
          <a:blip r:embed="rId2"/>
          <a:srcRect b="6334"/>
          <a:stretch/>
        </p:blipFill>
        <p:spPr>
          <a:xfrm>
            <a:off x="457200" y="1280160"/>
            <a:ext cx="8229600" cy="428244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7.1 Figure 5</a:t>
            </a:r>
            <a:endParaRPr lang="en-IN" dirty="0"/>
          </a:p>
        </p:txBody>
      </p:sp>
      <p:pic>
        <p:nvPicPr>
          <p:cNvPr id="6" name="Content Placeholder 5" descr="The image depicts a simplified diagram of the hydrolysis of A T P (adenosine triphosphate). The A T P molecule has three phosphate groups, a ribose, and an adenine. H 2 O interacts with the A T P through hydrolysis, allowing A T P to generate energy by breaking one of the chemical bonds between the phosphate groups. An arrow points to one of the phosphate groups to show it is removed from the A T P molecule. This process generates energy and forms A D P (adenosine diphosphate) and an inorganic phosphate molecule P i.">
            <a:extLst>
              <a:ext uri="{FF2B5EF4-FFF2-40B4-BE49-F238E27FC236}">
                <a16:creationId xmlns:a16="http://schemas.microsoft.com/office/drawing/2014/main" id="{0D0E140F-172D-9566-7443-D1BD961B183F}"/>
              </a:ext>
            </a:extLst>
          </p:cNvPr>
          <p:cNvPicPr>
            <a:picLocks noGrp="1" noChangeAspect="1"/>
          </p:cNvPicPr>
          <p:nvPr>
            <p:ph idx="1"/>
          </p:nvPr>
        </p:nvPicPr>
        <p:blipFill>
          <a:blip r:embed="rId2"/>
          <a:srcRect b="39667"/>
          <a:stretch/>
        </p:blipFill>
        <p:spPr>
          <a:xfrm>
            <a:off x="457200" y="1280160"/>
            <a:ext cx="8229600" cy="275844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7.1 Figure 6</a:t>
            </a:r>
            <a:endParaRPr lang="en-IN" dirty="0"/>
          </a:p>
        </p:txBody>
      </p:sp>
      <p:pic>
        <p:nvPicPr>
          <p:cNvPr id="7" name="Content Placeholder 6" descr="The image shows a simplified diagram of the A T P - A D P cycle, which is the constant process by which living organisms meet their energy needs. The diagram depicts two molecular structures, one representing A T P and the representing A D P, connected by two curved arrows to create a circle. The diagram shows how A T P is dephosphorylated in A D P, releasing energy that can be used by the cell for various biological processes. The released phosphate group is represented by a small circle labeled P. The diagram also illustrates how A D P is phosphorylated back into A D P by absorbing energy.">
            <a:extLst>
              <a:ext uri="{FF2B5EF4-FFF2-40B4-BE49-F238E27FC236}">
                <a16:creationId xmlns:a16="http://schemas.microsoft.com/office/drawing/2014/main" id="{BDEC9DAA-EF2B-E3E5-49A7-5A5345F86F72}"/>
              </a:ext>
            </a:extLst>
          </p:cNvPr>
          <p:cNvPicPr>
            <a:picLocks noGrp="1" noChangeAspect="1"/>
          </p:cNvPicPr>
          <p:nvPr>
            <p:ph idx="1"/>
          </p:nvPr>
        </p:nvPicPr>
        <p:blipFill>
          <a:blip r:embed="rId2"/>
          <a:srcRect l="25926" r="25000"/>
          <a:stretch/>
        </p:blipFill>
        <p:spPr>
          <a:xfrm>
            <a:off x="2590800" y="1280160"/>
            <a:ext cx="4038600" cy="4572000"/>
          </a:xfrm>
        </p:spPr>
      </p:pic>
    </p:spTree>
    <p:extLst>
      <p:ext uri="{BB962C8B-B14F-4D97-AF65-F5344CB8AC3E}">
        <p14:creationId xmlns:p14="http://schemas.microsoft.com/office/powerpoint/2010/main" val="146332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7.1 Figure 7</a:t>
            </a:r>
            <a:endParaRPr lang="en-IN" dirty="0"/>
          </a:p>
        </p:txBody>
      </p:sp>
      <p:pic>
        <p:nvPicPr>
          <p:cNvPr id="7" name="Content Placeholder 6" descr="This illustration shows a substrate-level phosphorylation reaction in which the gamma phosphate of A T P is attached to a protein. The substrate, phosphate group, and A D P bind to an enzyme. And the result is the product and A T P.">
            <a:extLst>
              <a:ext uri="{FF2B5EF4-FFF2-40B4-BE49-F238E27FC236}">
                <a16:creationId xmlns:a16="http://schemas.microsoft.com/office/drawing/2014/main" id="{9EFC8C96-0A35-6740-28BC-0443AC956778}"/>
              </a:ext>
            </a:extLst>
          </p:cNvPr>
          <p:cNvPicPr>
            <a:picLocks noGrp="1" noChangeAspect="1"/>
          </p:cNvPicPr>
          <p:nvPr>
            <p:ph idx="1"/>
          </p:nvPr>
        </p:nvPicPr>
        <p:blipFill>
          <a:blip r:embed="rId2"/>
          <a:srcRect b="19667"/>
          <a:stretch/>
        </p:blipFill>
        <p:spPr>
          <a:xfrm>
            <a:off x="457200" y="1280160"/>
            <a:ext cx="8229600" cy="3672840"/>
          </a:xfrm>
        </p:spPr>
      </p:pic>
    </p:spTree>
    <p:extLst>
      <p:ext uri="{BB962C8B-B14F-4D97-AF65-F5344CB8AC3E}">
        <p14:creationId xmlns:p14="http://schemas.microsoft.com/office/powerpoint/2010/main" val="15444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BE9C-A6B5-7FFB-E987-0F8E523906EC}"/>
              </a:ext>
            </a:extLst>
          </p:cNvPr>
          <p:cNvSpPr>
            <a:spLocks noGrp="1"/>
          </p:cNvSpPr>
          <p:nvPr>
            <p:ph type="title"/>
          </p:nvPr>
        </p:nvSpPr>
        <p:spPr/>
        <p:txBody>
          <a:bodyPr/>
          <a:lstStyle/>
          <a:p>
            <a:r>
              <a:rPr lang="en-US" dirty="0"/>
              <a:t>Lesson 7.1 Figure 8</a:t>
            </a:r>
            <a:endParaRPr lang="en-IN" dirty="0"/>
          </a:p>
        </p:txBody>
      </p:sp>
      <p:pic>
        <p:nvPicPr>
          <p:cNvPr id="7" name="Content Placeholder 6" descr="(a) This illustration shows the structure of a mitochondrion, which has an outer membrane and an inner membrane. The inner membrane has many folds, called cristae. The space between the outer membrane and the inner membrane is called the intermembrane space, and the central space of the mitochondrion is called the matrix. A T P synthase enzymes and the electron transport chain are located in the inner membrane. (b) A scanning electron microscope image of mitochondria">
            <a:extLst>
              <a:ext uri="{FF2B5EF4-FFF2-40B4-BE49-F238E27FC236}">
                <a16:creationId xmlns:a16="http://schemas.microsoft.com/office/drawing/2014/main" id="{A5E9D82F-01AF-6F25-E0C0-7A6263741B20}"/>
              </a:ext>
            </a:extLst>
          </p:cNvPr>
          <p:cNvPicPr>
            <a:picLocks noGrp="1" noChangeAspect="1"/>
          </p:cNvPicPr>
          <p:nvPr>
            <p:ph idx="1"/>
          </p:nvPr>
        </p:nvPicPr>
        <p:blipFill>
          <a:blip r:embed="rId2"/>
          <a:srcRect b="16333"/>
          <a:stretch/>
        </p:blipFill>
        <p:spPr>
          <a:xfrm>
            <a:off x="457200" y="1280160"/>
            <a:ext cx="8229600" cy="3825240"/>
          </a:xfrm>
        </p:spPr>
      </p:pic>
    </p:spTree>
    <p:extLst>
      <p:ext uri="{BB962C8B-B14F-4D97-AF65-F5344CB8AC3E}">
        <p14:creationId xmlns:p14="http://schemas.microsoft.com/office/powerpoint/2010/main" val="388681633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1924</TotalTime>
  <Words>130</Words>
  <Application>Microsoft Office PowerPoint</Application>
  <PresentationFormat>On-screen Show (4:3)</PresentationFormat>
  <Paragraphs>33</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Calibri</vt:lpstr>
      <vt:lpstr>Arial</vt:lpstr>
      <vt:lpstr>Office Theme</vt:lpstr>
      <vt:lpstr>Chapter 7</vt:lpstr>
      <vt:lpstr>Lesson 7.1 Figure 1</vt:lpstr>
      <vt:lpstr>Lesson 7.1 Figure 2</vt:lpstr>
      <vt:lpstr>Lesson 7.1 Figure 3</vt:lpstr>
      <vt:lpstr>Lesson 7.1 Figure 4</vt:lpstr>
      <vt:lpstr>Lesson 7.1 Figure 5</vt:lpstr>
      <vt:lpstr>Lesson 7.1 Figure 6</vt:lpstr>
      <vt:lpstr>Lesson 7.1 Figure 7</vt:lpstr>
      <vt:lpstr>Lesson 7.1 Figure 8</vt:lpstr>
      <vt:lpstr>Lesson 7.2 Figure 1</vt:lpstr>
      <vt:lpstr>Lesson 7.2 Figure 2</vt:lpstr>
      <vt:lpstr>Lesson 7.2 Figure 3</vt:lpstr>
      <vt:lpstr>Lesson 7.2 Figure 4</vt:lpstr>
      <vt:lpstr>Lesson 7.3 Figure 1</vt:lpstr>
      <vt:lpstr>Lesson 7.3 Figure 2</vt:lpstr>
      <vt:lpstr>Lesson 7.3 Figure 3</vt:lpstr>
      <vt:lpstr>Lesson 7.3 Figure 4</vt:lpstr>
      <vt:lpstr>Lesson 7.4 Figure 1</vt:lpstr>
      <vt:lpstr>Lesson 7.4 Figure 2</vt:lpstr>
      <vt:lpstr>Lesson 7.4 Figure 3</vt:lpstr>
      <vt:lpstr>Lesson 7.5 Figure 1</vt:lpstr>
      <vt:lpstr>Lesson 7.5 Figure 2</vt:lpstr>
      <vt:lpstr>Lesson 7.5 Figure 3</vt:lpstr>
      <vt:lpstr>Lesson 7.5 Figure 4</vt:lpstr>
      <vt:lpstr>Lesson 7.5 Figure 5</vt:lpstr>
      <vt:lpstr>Lesson 7.6 Figure 1</vt:lpstr>
      <vt:lpstr>Lesson 7.6 Figure 2</vt:lpstr>
      <vt:lpstr>Lesson 7.6 Figure 3</vt:lpstr>
      <vt:lpstr>Lesson 7.7 Figure 1</vt:lpstr>
      <vt:lpstr>Lesson 7.7 Figure 2</vt:lpstr>
      <vt:lpstr>Lesson 7.7 Figure 3</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192</cp:revision>
  <dcterms:created xsi:type="dcterms:W3CDTF">2013-04-26T14:43:13Z</dcterms:created>
  <dcterms:modified xsi:type="dcterms:W3CDTF">2024-10-07T20:57:35Z</dcterms:modified>
</cp:coreProperties>
</file>