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4"/>
  </p:notesMasterIdLst>
  <p:handoutMasterIdLst>
    <p:handoutMasterId r:id="rId35"/>
  </p:handoutMasterIdLst>
  <p:sldIdLst>
    <p:sldId id="272" r:id="rId2"/>
    <p:sldId id="267" r:id="rId3"/>
    <p:sldId id="273" r:id="rId4"/>
    <p:sldId id="274" r:id="rId5"/>
    <p:sldId id="275" r:id="rId6"/>
    <p:sldId id="276" r:id="rId7"/>
    <p:sldId id="316" r:id="rId8"/>
    <p:sldId id="317" r:id="rId9"/>
    <p:sldId id="318" r:id="rId10"/>
    <p:sldId id="331" r:id="rId11"/>
    <p:sldId id="332" r:id="rId12"/>
    <p:sldId id="277" r:id="rId13"/>
    <p:sldId id="278" r:id="rId14"/>
    <p:sldId id="320" r:id="rId15"/>
    <p:sldId id="321" r:id="rId16"/>
    <p:sldId id="333" r:id="rId17"/>
    <p:sldId id="334" r:id="rId18"/>
    <p:sldId id="335" r:id="rId19"/>
    <p:sldId id="336" r:id="rId20"/>
    <p:sldId id="337" r:id="rId21"/>
    <p:sldId id="338" r:id="rId22"/>
    <p:sldId id="339" r:id="rId23"/>
    <p:sldId id="340" r:id="rId24"/>
    <p:sldId id="283" r:id="rId25"/>
    <p:sldId id="284" r:id="rId26"/>
    <p:sldId id="285" r:id="rId27"/>
    <p:sldId id="286" r:id="rId28"/>
    <p:sldId id="322" r:id="rId29"/>
    <p:sldId id="323" r:id="rId30"/>
    <p:sldId id="324" r:id="rId31"/>
    <p:sldId id="326" r:id="rId32"/>
    <p:sldId id="269"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9" autoAdjust="0"/>
    <p:restoredTop sz="86410" autoAdjust="0"/>
  </p:normalViewPr>
  <p:slideViewPr>
    <p:cSldViewPr>
      <p:cViewPr varScale="1">
        <p:scale>
          <a:sx n="93" d="100"/>
          <a:sy n="93" d="100"/>
        </p:scale>
        <p:origin x="66" y="25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9/26/2024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9/26/2024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2054A8-95C1-776A-7871-7961A21AF17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34395D-45D5-A5F5-9B9A-BF668CAC89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4" name="Picture 3">
            <a:extLst>
              <a:ext uri="{FF2B5EF4-FFF2-40B4-BE49-F238E27FC236}">
                <a16:creationId xmlns:a16="http://schemas.microsoft.com/office/drawing/2014/main" id="{ED991972-DB54-9ADC-9B3D-2BBD6897328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FE7222-CD0E-F7C6-D717-9F3203CAD1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DE5E645-CDDD-C79E-E97B-7873952DAC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12AFD4-A50A-D164-57E2-BAAFB3BBFF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F712F4-E18C-270C-80DA-E0EE5EE249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30A676-7600-75F9-53E2-F82A8B871BB2}"/>
              </a:ext>
            </a:extLst>
          </p:cNvPr>
          <p:cNvSpPr/>
          <p:nvPr userDrawn="1"/>
        </p:nvSpPr>
        <p:spPr>
          <a:xfrm>
            <a:off x="1767486" y="2743200"/>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Chapter 8</a:t>
            </a:r>
            <a:endPar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4192438" cy="990600"/>
          </a:xfrm>
          <a:prstGeom prst="rect">
            <a:avLst/>
          </a:prstGeom>
        </p:spPr>
        <p:txBody>
          <a:bodyPr/>
          <a:lstStyle>
            <a:lvl1pPr marL="0" indent="0">
              <a:buNone/>
              <a:defRPr b="1"/>
            </a:lvl1pPr>
          </a:lstStyle>
          <a:p>
            <a:pPr lvl="0"/>
            <a:r>
              <a:rPr lang="en-US" dirty="0"/>
              <a:t>Photosynthesis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21EF2-4876-969C-1597-A7559347D971}"/>
              </a:ext>
            </a:extLst>
          </p:cNvPr>
          <p:cNvSpPr>
            <a:spLocks noGrp="1"/>
          </p:cNvSpPr>
          <p:nvPr>
            <p:ph type="title"/>
          </p:nvPr>
        </p:nvSpPr>
        <p:spPr/>
        <p:txBody>
          <a:bodyPr/>
          <a:lstStyle/>
          <a:p>
            <a:r>
              <a:rPr lang="en-US" dirty="0"/>
              <a:t>Lesson 8.1 Figure 9</a:t>
            </a:r>
            <a:endParaRPr lang="en-IN" dirty="0"/>
          </a:p>
        </p:txBody>
      </p:sp>
      <p:pic>
        <p:nvPicPr>
          <p:cNvPr id="5" name="Content Placeholder 4" descr="This illustration shows a chloroplast with an outer membrane, an inner membrane, and stacks of membranes inside the inner membrane called thylakoids. The entire stack is called a granum. In the light reactions, energy from sunlight is converted into chemical energy in the form of A T P and N A D P H. In the process, water is used and oxygen is produced. Energy from A T P and N A D P H are used to power the Calvin cycle, which produces glycerol-three-phosphate from carbon dioxide. A T P is broken down to A D P and P i, and N A D P H is oxidized to N A D P positive. The cycle is completed when the light reactions convert these molecules back into A T P and N A D P H.">
            <a:extLst>
              <a:ext uri="{FF2B5EF4-FFF2-40B4-BE49-F238E27FC236}">
                <a16:creationId xmlns:a16="http://schemas.microsoft.com/office/drawing/2014/main" id="{E1F88A59-7291-34FE-D6F4-128869DCD910}"/>
              </a:ext>
            </a:extLst>
          </p:cNvPr>
          <p:cNvPicPr>
            <a:picLocks noGrp="1" noChangeAspect="1"/>
          </p:cNvPicPr>
          <p:nvPr>
            <p:ph idx="1"/>
          </p:nvPr>
        </p:nvPicPr>
        <p:blipFill>
          <a:blip r:embed="rId2"/>
          <a:srcRect l="15741" r="15741"/>
          <a:stretch/>
        </p:blipFill>
        <p:spPr>
          <a:xfrm>
            <a:off x="1752600" y="1280160"/>
            <a:ext cx="5638800" cy="4572000"/>
          </a:xfrm>
        </p:spPr>
      </p:pic>
    </p:spTree>
    <p:extLst>
      <p:ext uri="{BB962C8B-B14F-4D97-AF65-F5344CB8AC3E}">
        <p14:creationId xmlns:p14="http://schemas.microsoft.com/office/powerpoint/2010/main" val="906696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C4B24-49B4-AB66-69C0-D90140A1D392}"/>
              </a:ext>
            </a:extLst>
          </p:cNvPr>
          <p:cNvSpPr>
            <a:spLocks noGrp="1"/>
          </p:cNvSpPr>
          <p:nvPr>
            <p:ph type="title"/>
          </p:nvPr>
        </p:nvSpPr>
        <p:spPr/>
        <p:txBody>
          <a:bodyPr/>
          <a:lstStyle/>
          <a:p>
            <a:r>
              <a:rPr lang="en-US" dirty="0"/>
              <a:t>Lesson 8.1 Figure 10</a:t>
            </a:r>
            <a:endParaRPr lang="en-IN" dirty="0"/>
          </a:p>
        </p:txBody>
      </p:sp>
      <p:pic>
        <p:nvPicPr>
          <p:cNvPr id="6" name="Content Placeholder 5" descr="A photograph of a grocery store aisle">
            <a:extLst>
              <a:ext uri="{FF2B5EF4-FFF2-40B4-BE49-F238E27FC236}">
                <a16:creationId xmlns:a16="http://schemas.microsoft.com/office/drawing/2014/main" id="{1F5B612E-61B7-3C9C-B8D1-A0777C5793EF}"/>
              </a:ext>
            </a:extLst>
          </p:cNvPr>
          <p:cNvPicPr>
            <a:picLocks noGrp="1" noChangeAspect="1"/>
          </p:cNvPicPr>
          <p:nvPr>
            <p:ph idx="1"/>
          </p:nvPr>
        </p:nvPicPr>
        <p:blipFill>
          <a:blip r:embed="rId2"/>
          <a:srcRect l="11111" r="11111"/>
          <a:stretch/>
        </p:blipFill>
        <p:spPr>
          <a:xfrm>
            <a:off x="1371600" y="1280160"/>
            <a:ext cx="6400800" cy="4572000"/>
          </a:xfrm>
        </p:spPr>
      </p:pic>
    </p:spTree>
    <p:extLst>
      <p:ext uri="{BB962C8B-B14F-4D97-AF65-F5344CB8AC3E}">
        <p14:creationId xmlns:p14="http://schemas.microsoft.com/office/powerpoint/2010/main" val="3462313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E6ED-A26B-94E0-C65B-059A5636F01D}"/>
              </a:ext>
            </a:extLst>
          </p:cNvPr>
          <p:cNvSpPr>
            <a:spLocks noGrp="1"/>
          </p:cNvSpPr>
          <p:nvPr>
            <p:ph type="title"/>
          </p:nvPr>
        </p:nvSpPr>
        <p:spPr/>
        <p:txBody>
          <a:bodyPr/>
          <a:lstStyle/>
          <a:p>
            <a:r>
              <a:rPr lang="en-US" dirty="0"/>
              <a:t>Lesson 8.2 Figure 1</a:t>
            </a:r>
            <a:endParaRPr lang="en-IN" dirty="0"/>
          </a:p>
        </p:txBody>
      </p:sp>
      <p:pic>
        <p:nvPicPr>
          <p:cNvPr id="7" name="Content Placeholder 6" descr="A photograph of a plant with the setting sun behind it">
            <a:extLst>
              <a:ext uri="{FF2B5EF4-FFF2-40B4-BE49-F238E27FC236}">
                <a16:creationId xmlns:a16="http://schemas.microsoft.com/office/drawing/2014/main" id="{540D6479-EDDF-6302-388A-5673808CC2BF}"/>
              </a:ext>
            </a:extLst>
          </p:cNvPr>
          <p:cNvPicPr>
            <a:picLocks noGrp="1" noChangeAspect="1"/>
          </p:cNvPicPr>
          <p:nvPr>
            <p:ph idx="1"/>
          </p:nvPr>
        </p:nvPicPr>
        <p:blipFill>
          <a:blip r:embed="rId2"/>
          <a:srcRect l="24074" r="24074"/>
          <a:stretch/>
        </p:blipFill>
        <p:spPr>
          <a:xfrm>
            <a:off x="2438400" y="1280160"/>
            <a:ext cx="4267200" cy="4572000"/>
          </a:xfrm>
        </p:spPr>
      </p:pic>
    </p:spTree>
    <p:extLst>
      <p:ext uri="{BB962C8B-B14F-4D97-AF65-F5344CB8AC3E}">
        <p14:creationId xmlns:p14="http://schemas.microsoft.com/office/powerpoint/2010/main" val="1646187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B8B02-0057-3AC0-7C8B-3322CD435EB9}"/>
              </a:ext>
            </a:extLst>
          </p:cNvPr>
          <p:cNvSpPr>
            <a:spLocks noGrp="1"/>
          </p:cNvSpPr>
          <p:nvPr>
            <p:ph type="title"/>
          </p:nvPr>
        </p:nvSpPr>
        <p:spPr/>
        <p:txBody>
          <a:bodyPr/>
          <a:lstStyle/>
          <a:p>
            <a:r>
              <a:rPr lang="en-US" dirty="0"/>
              <a:t>Lesson 8.2 Figure 2</a:t>
            </a:r>
            <a:endParaRPr lang="en-IN" dirty="0"/>
          </a:p>
        </p:txBody>
      </p:sp>
      <p:pic>
        <p:nvPicPr>
          <p:cNvPr id="7" name="Content Placeholder 6" descr="The diagram resembles a wave. From the top of one peak to the next is labeled &quot;Wavelength.&quot; The peak by itself is labeled &quot;Crest.&quot; The bottom of the wave is labeled as the &quot;Trough.&quot;">
            <a:extLst>
              <a:ext uri="{FF2B5EF4-FFF2-40B4-BE49-F238E27FC236}">
                <a16:creationId xmlns:a16="http://schemas.microsoft.com/office/drawing/2014/main" id="{E84F02E1-4961-A916-7333-4CC66F3EFF03}"/>
              </a:ext>
            </a:extLst>
          </p:cNvPr>
          <p:cNvPicPr>
            <a:picLocks noGrp="1" noChangeAspect="1"/>
          </p:cNvPicPr>
          <p:nvPr>
            <p:ph idx="1"/>
          </p:nvPr>
        </p:nvPicPr>
        <p:blipFill>
          <a:blip r:embed="rId2"/>
          <a:srcRect l="8333" r="8333"/>
          <a:stretch/>
        </p:blipFill>
        <p:spPr>
          <a:xfrm>
            <a:off x="1143000" y="1280160"/>
            <a:ext cx="6858000" cy="4572000"/>
          </a:xfrm>
        </p:spPr>
      </p:pic>
    </p:spTree>
    <p:extLst>
      <p:ext uri="{BB962C8B-B14F-4D97-AF65-F5344CB8AC3E}">
        <p14:creationId xmlns:p14="http://schemas.microsoft.com/office/powerpoint/2010/main" val="3748587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27A2B-D261-0233-56ED-305B2F7F6C75}"/>
              </a:ext>
            </a:extLst>
          </p:cNvPr>
          <p:cNvSpPr>
            <a:spLocks noGrp="1"/>
          </p:cNvSpPr>
          <p:nvPr>
            <p:ph type="title"/>
          </p:nvPr>
        </p:nvSpPr>
        <p:spPr/>
        <p:txBody>
          <a:bodyPr/>
          <a:lstStyle/>
          <a:p>
            <a:r>
              <a:rPr lang="en-US" dirty="0"/>
              <a:t>Lesson 8.2 Figure 3</a:t>
            </a:r>
            <a:endParaRPr lang="en-IN" dirty="0"/>
          </a:p>
        </p:txBody>
      </p:sp>
      <p:pic>
        <p:nvPicPr>
          <p:cNvPr id="6" name="Content Placeholder 5" descr="The illustration lists the types of electromagnetic radiation in order of increasing wavelength. These include gamma rays, X-rays, ultraviolet, visible, infrared, and radio. Gamma rays have a very short wavelength, on the order of one thousandth of a nanometer. Radio waves have a very long wavelength, on the order of one kilometer. Visible light ranges from 380 nanometers at the violet end of the spectrum to 750 nanometers at the red end of the spectrum.">
            <a:extLst>
              <a:ext uri="{FF2B5EF4-FFF2-40B4-BE49-F238E27FC236}">
                <a16:creationId xmlns:a16="http://schemas.microsoft.com/office/drawing/2014/main" id="{E40F4BCD-E711-FC56-C8DF-FF64BA9E79BD}"/>
              </a:ext>
            </a:extLst>
          </p:cNvPr>
          <p:cNvPicPr>
            <a:picLocks noGrp="1" noChangeAspect="1"/>
          </p:cNvPicPr>
          <p:nvPr>
            <p:ph idx="1"/>
          </p:nvPr>
        </p:nvPicPr>
        <p:blipFill>
          <a:blip r:embed="rId2"/>
          <a:srcRect l="7407" r="7407"/>
          <a:stretch/>
        </p:blipFill>
        <p:spPr>
          <a:xfrm>
            <a:off x="1066800" y="1280160"/>
            <a:ext cx="7010400" cy="4572000"/>
          </a:xfrm>
        </p:spPr>
      </p:pic>
    </p:spTree>
    <p:extLst>
      <p:ext uri="{BB962C8B-B14F-4D97-AF65-F5344CB8AC3E}">
        <p14:creationId xmlns:p14="http://schemas.microsoft.com/office/powerpoint/2010/main" val="4011131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B9036-53A5-DCC6-B67A-B1EC5FD00EB4}"/>
              </a:ext>
            </a:extLst>
          </p:cNvPr>
          <p:cNvSpPr>
            <a:spLocks noGrp="1"/>
          </p:cNvSpPr>
          <p:nvPr>
            <p:ph type="title"/>
          </p:nvPr>
        </p:nvSpPr>
        <p:spPr/>
        <p:txBody>
          <a:bodyPr/>
          <a:lstStyle/>
          <a:p>
            <a:r>
              <a:rPr lang="en-US" dirty="0"/>
              <a:t>Lesson 8.2 Figure 4</a:t>
            </a:r>
            <a:endParaRPr lang="en-IN" dirty="0"/>
          </a:p>
        </p:txBody>
      </p:sp>
      <p:pic>
        <p:nvPicPr>
          <p:cNvPr id="6" name="Content Placeholder 5" descr="A photograph of a double rainbow over a field">
            <a:extLst>
              <a:ext uri="{FF2B5EF4-FFF2-40B4-BE49-F238E27FC236}">
                <a16:creationId xmlns:a16="http://schemas.microsoft.com/office/drawing/2014/main" id="{A6549A6D-2CB3-C013-1BB4-02DF2531B0B7}"/>
              </a:ext>
            </a:extLst>
          </p:cNvPr>
          <p:cNvPicPr>
            <a:picLocks noGrp="1" noChangeAspect="1"/>
          </p:cNvPicPr>
          <p:nvPr>
            <p:ph idx="1"/>
          </p:nvPr>
        </p:nvPicPr>
        <p:blipFill>
          <a:blip r:embed="rId2"/>
          <a:srcRect l="6481" r="6481"/>
          <a:stretch/>
        </p:blipFill>
        <p:spPr>
          <a:xfrm>
            <a:off x="990600" y="1280160"/>
            <a:ext cx="7162800" cy="4572000"/>
          </a:xfrm>
        </p:spPr>
      </p:pic>
    </p:spTree>
    <p:extLst>
      <p:ext uri="{BB962C8B-B14F-4D97-AF65-F5344CB8AC3E}">
        <p14:creationId xmlns:p14="http://schemas.microsoft.com/office/powerpoint/2010/main" val="224609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B7877-75CE-8816-4114-3AF996A8F8D4}"/>
              </a:ext>
            </a:extLst>
          </p:cNvPr>
          <p:cNvSpPr>
            <a:spLocks noGrp="1"/>
          </p:cNvSpPr>
          <p:nvPr>
            <p:ph type="title"/>
          </p:nvPr>
        </p:nvSpPr>
        <p:spPr/>
        <p:txBody>
          <a:bodyPr/>
          <a:lstStyle/>
          <a:p>
            <a:r>
              <a:rPr lang="en-US" dirty="0"/>
              <a:t>Lesson 8.2 Figure 5</a:t>
            </a:r>
            <a:endParaRPr lang="en-IN" dirty="0"/>
          </a:p>
        </p:txBody>
      </p:sp>
      <p:pic>
        <p:nvPicPr>
          <p:cNvPr id="5" name="Content Placeholder 4" descr="The illustration shows the colors of visible light, positioned between infrared light and ultraviolet light. In order of decreasing wavelength, these are red, orange, yellow, green, blue, indigo, and violet. To the left, illustrations of the distance between waves of red, green, and blue light are shown. Red has the longest distance of microns between each wave, blue has the shortest, and green is in-between.">
            <a:extLst>
              <a:ext uri="{FF2B5EF4-FFF2-40B4-BE49-F238E27FC236}">
                <a16:creationId xmlns:a16="http://schemas.microsoft.com/office/drawing/2014/main" id="{0EEF2FCD-80A9-36DE-F116-FF50B4DE5130}"/>
              </a:ext>
            </a:extLst>
          </p:cNvPr>
          <p:cNvPicPr>
            <a:picLocks noGrp="1" noChangeAspect="1"/>
          </p:cNvPicPr>
          <p:nvPr>
            <p:ph idx="1"/>
          </p:nvPr>
        </p:nvPicPr>
        <p:blipFill>
          <a:blip r:embed="rId2"/>
          <a:srcRect b="23000"/>
          <a:stretch/>
        </p:blipFill>
        <p:spPr>
          <a:xfrm>
            <a:off x="457200" y="1280160"/>
            <a:ext cx="8229600" cy="3520440"/>
          </a:xfrm>
        </p:spPr>
      </p:pic>
    </p:spTree>
    <p:extLst>
      <p:ext uri="{BB962C8B-B14F-4D97-AF65-F5344CB8AC3E}">
        <p14:creationId xmlns:p14="http://schemas.microsoft.com/office/powerpoint/2010/main" val="9508649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082BC-C40F-11C1-7A08-C20F15B100B5}"/>
              </a:ext>
            </a:extLst>
          </p:cNvPr>
          <p:cNvSpPr>
            <a:spLocks noGrp="1"/>
          </p:cNvSpPr>
          <p:nvPr>
            <p:ph type="title"/>
          </p:nvPr>
        </p:nvSpPr>
        <p:spPr/>
        <p:txBody>
          <a:bodyPr/>
          <a:lstStyle/>
          <a:p>
            <a:r>
              <a:rPr lang="en-US" dirty="0"/>
              <a:t>Lesson 8.2 Figure 6</a:t>
            </a:r>
            <a:endParaRPr lang="en-IN" dirty="0"/>
          </a:p>
        </p:txBody>
      </p:sp>
      <p:pic>
        <p:nvPicPr>
          <p:cNvPr id="7" name="Content Placeholder 6" descr="A photograph shows a tomato in front of a corn cob.">
            <a:extLst>
              <a:ext uri="{FF2B5EF4-FFF2-40B4-BE49-F238E27FC236}">
                <a16:creationId xmlns:a16="http://schemas.microsoft.com/office/drawing/2014/main" id="{13D9A22D-3833-C701-1109-85FA7C9EC5F7}"/>
              </a:ext>
            </a:extLst>
          </p:cNvPr>
          <p:cNvPicPr>
            <a:picLocks noGrp="1" noChangeAspect="1"/>
          </p:cNvPicPr>
          <p:nvPr>
            <p:ph idx="1"/>
          </p:nvPr>
        </p:nvPicPr>
        <p:blipFill>
          <a:blip r:embed="rId2"/>
          <a:srcRect l="11111" r="11111"/>
          <a:stretch/>
        </p:blipFill>
        <p:spPr>
          <a:xfrm>
            <a:off x="1371600" y="1280160"/>
            <a:ext cx="6400800" cy="4572000"/>
          </a:xfrm>
        </p:spPr>
      </p:pic>
    </p:spTree>
    <p:extLst>
      <p:ext uri="{BB962C8B-B14F-4D97-AF65-F5344CB8AC3E}">
        <p14:creationId xmlns:p14="http://schemas.microsoft.com/office/powerpoint/2010/main" val="2696426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83226-F63C-66C8-DABC-FB535FE299E1}"/>
              </a:ext>
            </a:extLst>
          </p:cNvPr>
          <p:cNvSpPr>
            <a:spLocks noGrp="1"/>
          </p:cNvSpPr>
          <p:nvPr>
            <p:ph type="title"/>
          </p:nvPr>
        </p:nvSpPr>
        <p:spPr/>
        <p:txBody>
          <a:bodyPr/>
          <a:lstStyle/>
          <a:p>
            <a:r>
              <a:rPr lang="en-US" dirty="0"/>
              <a:t>Lesson 8.2 Figure 7</a:t>
            </a:r>
            <a:endParaRPr lang="en-IN" dirty="0"/>
          </a:p>
        </p:txBody>
      </p:sp>
      <p:pic>
        <p:nvPicPr>
          <p:cNvPr id="5" name="Content Placeholder 4" descr="Chlorophyll a and chlorophyll b are made up of a long hydrocarbon chain attached to a large, complex ring made up of nitrogen and carbon. Magnesium is associated with the center of the ring. Chlorophyll b differs from chlorophyll a in that it has a C H O group instead of a C H 3 group associated with one part of the ring. Beta-carotene is a branched hydrocarbon with a six-membered carbon ring at each end. Each chart shows the absorbance spectra for chlorophyll a, chlorophyll b, and beta-carotene. The three pigments absorb blue-green and orange-red wavelengths of light but have slightly different spectra.">
            <a:extLst>
              <a:ext uri="{FF2B5EF4-FFF2-40B4-BE49-F238E27FC236}">
                <a16:creationId xmlns:a16="http://schemas.microsoft.com/office/drawing/2014/main" id="{16343E4C-FF63-3367-836D-1610AA2312F0}"/>
              </a:ext>
            </a:extLst>
          </p:cNvPr>
          <p:cNvPicPr>
            <a:picLocks noGrp="1" noChangeAspect="1"/>
          </p:cNvPicPr>
          <p:nvPr>
            <p:ph idx="1"/>
          </p:nvPr>
        </p:nvPicPr>
        <p:blipFill>
          <a:blip r:embed="rId2"/>
          <a:srcRect l="4630" r="4630"/>
          <a:stretch/>
        </p:blipFill>
        <p:spPr>
          <a:xfrm>
            <a:off x="838200" y="1280160"/>
            <a:ext cx="7467600" cy="4572000"/>
          </a:xfrm>
        </p:spPr>
      </p:pic>
    </p:spTree>
    <p:extLst>
      <p:ext uri="{BB962C8B-B14F-4D97-AF65-F5344CB8AC3E}">
        <p14:creationId xmlns:p14="http://schemas.microsoft.com/office/powerpoint/2010/main" val="1630599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EB3E6-27D4-9883-83FE-644ACFCB5311}"/>
              </a:ext>
            </a:extLst>
          </p:cNvPr>
          <p:cNvSpPr>
            <a:spLocks noGrp="1"/>
          </p:cNvSpPr>
          <p:nvPr>
            <p:ph type="title"/>
          </p:nvPr>
        </p:nvSpPr>
        <p:spPr/>
        <p:txBody>
          <a:bodyPr/>
          <a:lstStyle/>
          <a:p>
            <a:r>
              <a:rPr lang="en-US" dirty="0"/>
              <a:t>Lesson 8.2 Figure 8</a:t>
            </a:r>
            <a:endParaRPr lang="en-IN" dirty="0"/>
          </a:p>
        </p:txBody>
      </p:sp>
      <p:pic>
        <p:nvPicPr>
          <p:cNvPr id="5" name="Content Placeholder 4" descr="A photograph of moss at the base of trees in a forest">
            <a:extLst>
              <a:ext uri="{FF2B5EF4-FFF2-40B4-BE49-F238E27FC236}">
                <a16:creationId xmlns:a16="http://schemas.microsoft.com/office/drawing/2014/main" id="{3D5CA6A3-9B49-66F2-22AD-A2C2ABEF8D64}"/>
              </a:ext>
            </a:extLst>
          </p:cNvPr>
          <p:cNvPicPr>
            <a:picLocks noGrp="1" noChangeAspect="1"/>
          </p:cNvPicPr>
          <p:nvPr>
            <p:ph idx="1"/>
          </p:nvPr>
        </p:nvPicPr>
        <p:blipFill>
          <a:blip r:embed="rId2"/>
          <a:srcRect l="24074" r="24074"/>
          <a:stretch/>
        </p:blipFill>
        <p:spPr>
          <a:xfrm>
            <a:off x="2438400" y="1280160"/>
            <a:ext cx="4267200" cy="4572000"/>
          </a:xfrm>
        </p:spPr>
      </p:pic>
    </p:spTree>
    <p:extLst>
      <p:ext uri="{BB962C8B-B14F-4D97-AF65-F5344CB8AC3E}">
        <p14:creationId xmlns:p14="http://schemas.microsoft.com/office/powerpoint/2010/main" val="3478454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8.1 Figure 1</a:t>
            </a:r>
          </a:p>
        </p:txBody>
      </p:sp>
      <p:pic>
        <p:nvPicPr>
          <p:cNvPr id="5" name="Content Placeholder 4" descr="The world map shows that concentration of chlorophyll a is highest close to land masses and internal bodies of water and lower in the middle of the oceans. The land vegetation index is highest in North America and South America, Asia, and Europe. Australia and Africa have the lowest.">
            <a:extLst>
              <a:ext uri="{FF2B5EF4-FFF2-40B4-BE49-F238E27FC236}">
                <a16:creationId xmlns:a16="http://schemas.microsoft.com/office/drawing/2014/main" id="{47BFDF2E-9EA6-EC6B-6F82-3B2F9165F250}"/>
              </a:ext>
            </a:extLst>
          </p:cNvPr>
          <p:cNvPicPr>
            <a:picLocks noGrp="1" noChangeAspect="1"/>
          </p:cNvPicPr>
          <p:nvPr>
            <p:ph idx="1"/>
          </p:nvPr>
        </p:nvPicPr>
        <p:blipFill>
          <a:blip r:embed="rId2"/>
          <a:srcRect l="9259" r="9259"/>
          <a:stretch/>
        </p:blipFill>
        <p:spPr>
          <a:xfrm>
            <a:off x="1219200" y="1280160"/>
            <a:ext cx="6705600" cy="457200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35DD5-B265-AC26-6292-4CC1BD81BA5F}"/>
              </a:ext>
            </a:extLst>
          </p:cNvPr>
          <p:cNvSpPr>
            <a:spLocks noGrp="1"/>
          </p:cNvSpPr>
          <p:nvPr>
            <p:ph type="title"/>
          </p:nvPr>
        </p:nvSpPr>
        <p:spPr/>
        <p:txBody>
          <a:bodyPr/>
          <a:lstStyle/>
          <a:p>
            <a:r>
              <a:rPr lang="en-US" dirty="0"/>
              <a:t>Lesson 8.2 Figure 9</a:t>
            </a:r>
            <a:endParaRPr lang="en-IN" dirty="0"/>
          </a:p>
        </p:txBody>
      </p:sp>
      <p:pic>
        <p:nvPicPr>
          <p:cNvPr id="5" name="Content Placeholder 4" descr="A photosystem is shown embedded in the thylakoid membrane. The reaction center is surrounded by the light-harvesting complexes, which contain pigment molecules. In photosystem one (P700), when light interacts with the pigment molecules, they transfer light energy toward a pair of chlorophyll a molecules in the reaction center. As a result, an electron is excited and transferred to the primary electron acceptor from the chloroplast. Two released electrons are used to replace excited electrons. In photosystem two, the excited electron comes from the splitting of water.">
            <a:extLst>
              <a:ext uri="{FF2B5EF4-FFF2-40B4-BE49-F238E27FC236}">
                <a16:creationId xmlns:a16="http://schemas.microsoft.com/office/drawing/2014/main" id="{F1CD53CF-1F25-BACE-2557-E8F9F8711CFC}"/>
              </a:ext>
            </a:extLst>
          </p:cNvPr>
          <p:cNvPicPr>
            <a:picLocks noGrp="1" noChangeAspect="1"/>
          </p:cNvPicPr>
          <p:nvPr>
            <p:ph idx="1"/>
          </p:nvPr>
        </p:nvPicPr>
        <p:blipFill>
          <a:blip r:embed="rId2"/>
          <a:srcRect b="21333"/>
          <a:stretch/>
        </p:blipFill>
        <p:spPr>
          <a:xfrm>
            <a:off x="457200" y="1280160"/>
            <a:ext cx="8229600" cy="3596640"/>
          </a:xfrm>
        </p:spPr>
      </p:pic>
    </p:spTree>
    <p:extLst>
      <p:ext uri="{BB962C8B-B14F-4D97-AF65-F5344CB8AC3E}">
        <p14:creationId xmlns:p14="http://schemas.microsoft.com/office/powerpoint/2010/main" val="25061348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06927-49F7-565B-5AF9-4D182F843109}"/>
              </a:ext>
            </a:extLst>
          </p:cNvPr>
          <p:cNvSpPr>
            <a:spLocks noGrp="1"/>
          </p:cNvSpPr>
          <p:nvPr>
            <p:ph type="title"/>
          </p:nvPr>
        </p:nvSpPr>
        <p:spPr/>
        <p:txBody>
          <a:bodyPr/>
          <a:lstStyle/>
          <a:p>
            <a:r>
              <a:rPr lang="en-US" dirty="0"/>
              <a:t>Lesson 8.2 Figure 10</a:t>
            </a:r>
            <a:endParaRPr lang="en-IN" dirty="0"/>
          </a:p>
        </p:txBody>
      </p:sp>
      <p:pic>
        <p:nvPicPr>
          <p:cNvPr id="5" name="Content Placeholder 4" descr="This illustration shows the components involved in the light reactions, which are all embedded in the thylakoid membrane. Photosystem two uses light energy to strip electrons from water, producing half an oxygen molecule and two protons in the process. The excited electron is then passed through the chloroplast electron transport chain to photosystem one. Photosystem one passes the electron to N A D P positive reductase, which uses it to convert N A D P positive and a proton to N A D P H. As the electron transport chain moves electrons, it pumps protons into the thylakoid lumen. The splitting of water also adds electrons to the lumen, and the reduction of N A D P H removes protons from the stroma. The net result is a low p H inside the thylakoid lumen, and a high p H outside, in the stroma. A T P synthase embedded in the thylakoid membrane moves protons down their electrochemical gradient, from the lumen to the stroma, and uses the energy from this gradient to make A T P.">
            <a:extLst>
              <a:ext uri="{FF2B5EF4-FFF2-40B4-BE49-F238E27FC236}">
                <a16:creationId xmlns:a16="http://schemas.microsoft.com/office/drawing/2014/main" id="{910C01BE-0E17-2792-5CD8-30D806959A75}"/>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1468679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FC89C-767C-9139-DFE6-A247B1652F58}"/>
              </a:ext>
            </a:extLst>
          </p:cNvPr>
          <p:cNvSpPr>
            <a:spLocks noGrp="1"/>
          </p:cNvSpPr>
          <p:nvPr>
            <p:ph type="title"/>
          </p:nvPr>
        </p:nvSpPr>
        <p:spPr/>
        <p:txBody>
          <a:bodyPr/>
          <a:lstStyle/>
          <a:p>
            <a:r>
              <a:rPr lang="en-US" dirty="0"/>
              <a:t>Lesson 8.2 Figure 11</a:t>
            </a:r>
            <a:endParaRPr lang="en-IN" dirty="0"/>
          </a:p>
        </p:txBody>
      </p:sp>
      <p:pic>
        <p:nvPicPr>
          <p:cNvPr id="5" name="Content Placeholder 4" descr="Two electrons are shown, one in the ground state, and one in the excited state. When a photon interacts with the electron, a photoexcited electron is released, thus resulting in the excited state.">
            <a:extLst>
              <a:ext uri="{FF2B5EF4-FFF2-40B4-BE49-F238E27FC236}">
                <a16:creationId xmlns:a16="http://schemas.microsoft.com/office/drawing/2014/main" id="{49294BDE-EA92-8060-28E2-057863710F33}"/>
              </a:ext>
            </a:extLst>
          </p:cNvPr>
          <p:cNvPicPr>
            <a:picLocks noGrp="1" noChangeAspect="1"/>
          </p:cNvPicPr>
          <p:nvPr>
            <p:ph idx="1"/>
          </p:nvPr>
        </p:nvPicPr>
        <p:blipFill>
          <a:blip r:embed="rId2"/>
          <a:srcRect l="12037" r="12037"/>
          <a:stretch/>
        </p:blipFill>
        <p:spPr>
          <a:xfrm>
            <a:off x="1447800" y="1280160"/>
            <a:ext cx="6248400" cy="4572000"/>
          </a:xfrm>
        </p:spPr>
      </p:pic>
    </p:spTree>
    <p:extLst>
      <p:ext uri="{BB962C8B-B14F-4D97-AF65-F5344CB8AC3E}">
        <p14:creationId xmlns:p14="http://schemas.microsoft.com/office/powerpoint/2010/main" val="280477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A0316-6AED-9D52-AB91-8C8947282F39}"/>
              </a:ext>
            </a:extLst>
          </p:cNvPr>
          <p:cNvSpPr>
            <a:spLocks noGrp="1"/>
          </p:cNvSpPr>
          <p:nvPr>
            <p:ph type="title"/>
          </p:nvPr>
        </p:nvSpPr>
        <p:spPr/>
        <p:txBody>
          <a:bodyPr/>
          <a:lstStyle/>
          <a:p>
            <a:r>
              <a:rPr lang="en-US" dirty="0"/>
              <a:t>Lesson 8.2 Figure 12</a:t>
            </a:r>
            <a:endParaRPr lang="en-IN" dirty="0"/>
          </a:p>
        </p:txBody>
      </p:sp>
      <p:pic>
        <p:nvPicPr>
          <p:cNvPr id="7" name="Content Placeholder 6" descr="A light micrograph shows the plant cells and chloroplasts in a leaf. ">
            <a:extLst>
              <a:ext uri="{FF2B5EF4-FFF2-40B4-BE49-F238E27FC236}">
                <a16:creationId xmlns:a16="http://schemas.microsoft.com/office/drawing/2014/main" id="{F85E5295-7B5E-F581-E005-4C55985915CF}"/>
              </a:ext>
            </a:extLst>
          </p:cNvPr>
          <p:cNvPicPr>
            <a:picLocks noGrp="1" noChangeAspect="1"/>
          </p:cNvPicPr>
          <p:nvPr>
            <p:ph idx="1"/>
          </p:nvPr>
        </p:nvPicPr>
        <p:blipFill>
          <a:blip r:embed="rId2"/>
          <a:srcRect l="11111" r="11111"/>
          <a:stretch/>
        </p:blipFill>
        <p:spPr>
          <a:xfrm>
            <a:off x="1371600" y="1280160"/>
            <a:ext cx="6400800" cy="4572000"/>
          </a:xfrm>
        </p:spPr>
      </p:pic>
    </p:spTree>
    <p:extLst>
      <p:ext uri="{BB962C8B-B14F-4D97-AF65-F5344CB8AC3E}">
        <p14:creationId xmlns:p14="http://schemas.microsoft.com/office/powerpoint/2010/main" val="3447785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7B05E-D1A6-20B8-064A-B7419386B6C3}"/>
              </a:ext>
            </a:extLst>
          </p:cNvPr>
          <p:cNvSpPr>
            <a:spLocks noGrp="1"/>
          </p:cNvSpPr>
          <p:nvPr>
            <p:ph type="title"/>
          </p:nvPr>
        </p:nvSpPr>
        <p:spPr/>
        <p:txBody>
          <a:bodyPr/>
          <a:lstStyle/>
          <a:p>
            <a:r>
              <a:rPr lang="en-US" dirty="0"/>
              <a:t>Lesson 8.3 Figure 1</a:t>
            </a:r>
            <a:endParaRPr lang="en-IN" dirty="0"/>
          </a:p>
        </p:txBody>
      </p:sp>
      <p:pic>
        <p:nvPicPr>
          <p:cNvPr id="7" name="Content Placeholder 6" descr="A photograph shows a field of clovers with a small mushroom in the center of them.">
            <a:extLst>
              <a:ext uri="{FF2B5EF4-FFF2-40B4-BE49-F238E27FC236}">
                <a16:creationId xmlns:a16="http://schemas.microsoft.com/office/drawing/2014/main" id="{4D90F577-D00D-1B14-7B58-892D5FCA4740}"/>
              </a:ext>
            </a:extLst>
          </p:cNvPr>
          <p:cNvPicPr>
            <a:picLocks noGrp="1" noChangeAspect="1"/>
          </p:cNvPicPr>
          <p:nvPr>
            <p:ph idx="1"/>
          </p:nvPr>
        </p:nvPicPr>
        <p:blipFill>
          <a:blip r:embed="rId2"/>
          <a:srcRect l="3704" r="3704"/>
          <a:stretch/>
        </p:blipFill>
        <p:spPr>
          <a:xfrm>
            <a:off x="762000" y="1280160"/>
            <a:ext cx="7620000" cy="4572000"/>
          </a:xfrm>
        </p:spPr>
      </p:pic>
    </p:spTree>
    <p:extLst>
      <p:ext uri="{BB962C8B-B14F-4D97-AF65-F5344CB8AC3E}">
        <p14:creationId xmlns:p14="http://schemas.microsoft.com/office/powerpoint/2010/main" val="35186088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B301-3A57-F3C6-0E50-B8102CFE099B}"/>
              </a:ext>
            </a:extLst>
          </p:cNvPr>
          <p:cNvSpPr>
            <a:spLocks noGrp="1"/>
          </p:cNvSpPr>
          <p:nvPr>
            <p:ph type="title"/>
          </p:nvPr>
        </p:nvSpPr>
        <p:spPr/>
        <p:txBody>
          <a:bodyPr/>
          <a:lstStyle/>
          <a:p>
            <a:r>
              <a:rPr lang="en-US" dirty="0"/>
              <a:t>Lesson 8.3 Figure 2</a:t>
            </a:r>
            <a:endParaRPr lang="en-IN" dirty="0"/>
          </a:p>
        </p:txBody>
      </p:sp>
      <p:pic>
        <p:nvPicPr>
          <p:cNvPr id="7" name="Content Placeholder 6" descr="This illustration shows that A T P and N A D P H that are produced in the light reactions are used in the Calvin cycle to make sugar.">
            <a:extLst>
              <a:ext uri="{FF2B5EF4-FFF2-40B4-BE49-F238E27FC236}">
                <a16:creationId xmlns:a16="http://schemas.microsoft.com/office/drawing/2014/main" id="{265D59CC-6E94-CC35-C539-E2B50D954ED6}"/>
              </a:ext>
            </a:extLst>
          </p:cNvPr>
          <p:cNvPicPr>
            <a:picLocks noGrp="1" noChangeAspect="1"/>
          </p:cNvPicPr>
          <p:nvPr>
            <p:ph idx="1"/>
          </p:nvPr>
        </p:nvPicPr>
        <p:blipFill>
          <a:blip r:embed="rId2"/>
          <a:srcRect b="6666"/>
          <a:stretch/>
        </p:blipFill>
        <p:spPr>
          <a:xfrm>
            <a:off x="457200" y="1219200"/>
            <a:ext cx="8229600" cy="4267200"/>
          </a:xfrm>
        </p:spPr>
      </p:pic>
    </p:spTree>
    <p:extLst>
      <p:ext uri="{BB962C8B-B14F-4D97-AF65-F5344CB8AC3E}">
        <p14:creationId xmlns:p14="http://schemas.microsoft.com/office/powerpoint/2010/main" val="13368070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81FBA-3840-D405-B914-67485069DB64}"/>
              </a:ext>
            </a:extLst>
          </p:cNvPr>
          <p:cNvSpPr>
            <a:spLocks noGrp="1"/>
          </p:cNvSpPr>
          <p:nvPr>
            <p:ph type="title"/>
          </p:nvPr>
        </p:nvSpPr>
        <p:spPr/>
        <p:txBody>
          <a:bodyPr/>
          <a:lstStyle/>
          <a:p>
            <a:r>
              <a:rPr lang="en-US" dirty="0"/>
              <a:t>Lesson 8.3 Figure 3</a:t>
            </a:r>
            <a:endParaRPr lang="en-IN" dirty="0"/>
          </a:p>
        </p:txBody>
      </p:sp>
      <p:pic>
        <p:nvPicPr>
          <p:cNvPr id="7" name="Content Placeholder 6" descr="A diagram of the Calvin cycle is shown with its three stages: carbon fixation, 3-P G A reduction, and regeneration of R u B P. In stage 1, the enzyme RuBisCO adds a carbon dioxide to the five-carbon molecule RuBP, producing two three-carbon 3-P G A reduction molecules. In stage 2, two N A D P H and two A T P are used to reduce 3-P G A reduction to G 3 P. In stage 3, R u B P is regenerated from G 3 P. One A T P is used in the process. Three complete cycles produce one new G 3 P, which is shunted out of the cycle and made into glucose, whose molecular formula is C 6 H 12 O 6.">
            <a:extLst>
              <a:ext uri="{FF2B5EF4-FFF2-40B4-BE49-F238E27FC236}">
                <a16:creationId xmlns:a16="http://schemas.microsoft.com/office/drawing/2014/main" id="{3079F15D-7859-8FB6-2758-377820837C98}"/>
              </a:ext>
            </a:extLst>
          </p:cNvPr>
          <p:cNvPicPr>
            <a:picLocks noGrp="1" noChangeAspect="1"/>
          </p:cNvPicPr>
          <p:nvPr>
            <p:ph idx="1"/>
          </p:nvPr>
        </p:nvPicPr>
        <p:blipFill>
          <a:blip r:embed="rId2"/>
          <a:srcRect l="13888" r="13890"/>
          <a:stretch/>
        </p:blipFill>
        <p:spPr>
          <a:xfrm>
            <a:off x="1600200" y="1280160"/>
            <a:ext cx="5943600" cy="4572000"/>
          </a:xfrm>
        </p:spPr>
      </p:pic>
    </p:spTree>
    <p:extLst>
      <p:ext uri="{BB962C8B-B14F-4D97-AF65-F5344CB8AC3E}">
        <p14:creationId xmlns:p14="http://schemas.microsoft.com/office/powerpoint/2010/main" val="3780409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2DBA0-8709-CF87-C979-F5362AA8991C}"/>
              </a:ext>
            </a:extLst>
          </p:cNvPr>
          <p:cNvSpPr>
            <a:spLocks noGrp="1"/>
          </p:cNvSpPr>
          <p:nvPr>
            <p:ph type="title"/>
          </p:nvPr>
        </p:nvSpPr>
        <p:spPr/>
        <p:txBody>
          <a:bodyPr/>
          <a:lstStyle/>
          <a:p>
            <a:r>
              <a:rPr lang="en-US" dirty="0"/>
              <a:t>Lesson 8.3 Figure 4</a:t>
            </a:r>
            <a:endParaRPr lang="en-IN" dirty="0"/>
          </a:p>
        </p:txBody>
      </p:sp>
      <p:pic>
        <p:nvPicPr>
          <p:cNvPr id="7" name="Content Placeholder 6" descr="A photograph shows a bowl of small, whole potatoes.">
            <a:extLst>
              <a:ext uri="{FF2B5EF4-FFF2-40B4-BE49-F238E27FC236}">
                <a16:creationId xmlns:a16="http://schemas.microsoft.com/office/drawing/2014/main" id="{25851B4E-A0D7-724D-29E9-2C13ECA7FB1C}"/>
              </a:ext>
            </a:extLst>
          </p:cNvPr>
          <p:cNvPicPr>
            <a:picLocks noGrp="1" noChangeAspect="1"/>
          </p:cNvPicPr>
          <p:nvPr>
            <p:ph idx="1"/>
          </p:nvPr>
        </p:nvPicPr>
        <p:blipFill>
          <a:blip r:embed="rId2"/>
          <a:srcRect l="23148" r="23148"/>
          <a:stretch/>
        </p:blipFill>
        <p:spPr>
          <a:xfrm>
            <a:off x="2362200" y="1280160"/>
            <a:ext cx="4419600" cy="4572000"/>
          </a:xfrm>
        </p:spPr>
      </p:pic>
    </p:spTree>
    <p:extLst>
      <p:ext uri="{BB962C8B-B14F-4D97-AF65-F5344CB8AC3E}">
        <p14:creationId xmlns:p14="http://schemas.microsoft.com/office/powerpoint/2010/main" val="14938366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45EC4-E3DB-D6D2-0B76-A7FD6BA98D12}"/>
              </a:ext>
            </a:extLst>
          </p:cNvPr>
          <p:cNvSpPr>
            <a:spLocks noGrp="1"/>
          </p:cNvSpPr>
          <p:nvPr>
            <p:ph type="title"/>
          </p:nvPr>
        </p:nvSpPr>
        <p:spPr/>
        <p:txBody>
          <a:bodyPr/>
          <a:lstStyle/>
          <a:p>
            <a:r>
              <a:rPr lang="en-US" dirty="0"/>
              <a:t>Lesson 8.3 Figure 5</a:t>
            </a:r>
            <a:endParaRPr lang="en-IN" dirty="0"/>
          </a:p>
        </p:txBody>
      </p:sp>
      <p:pic>
        <p:nvPicPr>
          <p:cNvPr id="6" name="Content Placeholder 5" descr="A photograph shows a close-up view of a cactus.">
            <a:extLst>
              <a:ext uri="{FF2B5EF4-FFF2-40B4-BE49-F238E27FC236}">
                <a16:creationId xmlns:a16="http://schemas.microsoft.com/office/drawing/2014/main" id="{E2EC759E-FF14-3B2C-E2EF-49FAABEEF355}"/>
              </a:ext>
            </a:extLst>
          </p:cNvPr>
          <p:cNvPicPr>
            <a:picLocks noGrp="1" noChangeAspect="1"/>
          </p:cNvPicPr>
          <p:nvPr>
            <p:ph idx="1"/>
          </p:nvPr>
        </p:nvPicPr>
        <p:blipFill>
          <a:blip r:embed="rId2"/>
          <a:srcRect l="6481" r="6481"/>
          <a:stretch/>
        </p:blipFill>
        <p:spPr>
          <a:xfrm>
            <a:off x="990600" y="1280160"/>
            <a:ext cx="7162800" cy="4572000"/>
          </a:xfrm>
        </p:spPr>
      </p:pic>
    </p:spTree>
    <p:extLst>
      <p:ext uri="{BB962C8B-B14F-4D97-AF65-F5344CB8AC3E}">
        <p14:creationId xmlns:p14="http://schemas.microsoft.com/office/powerpoint/2010/main" val="38304363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322F2-4743-F698-D871-A03D366A7C9F}"/>
              </a:ext>
            </a:extLst>
          </p:cNvPr>
          <p:cNvSpPr>
            <a:spLocks noGrp="1"/>
          </p:cNvSpPr>
          <p:nvPr>
            <p:ph type="title"/>
          </p:nvPr>
        </p:nvSpPr>
        <p:spPr/>
        <p:txBody>
          <a:bodyPr/>
          <a:lstStyle/>
          <a:p>
            <a:r>
              <a:rPr lang="en-US" dirty="0"/>
              <a:t>Lesson 8.3 Figure 6</a:t>
            </a:r>
            <a:endParaRPr lang="en-IN" dirty="0"/>
          </a:p>
        </p:txBody>
      </p:sp>
      <p:pic>
        <p:nvPicPr>
          <p:cNvPr id="6" name="Content Placeholder 5" descr="The photograph of a koala in a tree has two boxes with arrows pointing to both, so the boxes form a cycle, superimposed over it. The first box says, &quot;Plants consume carbon dioxide and release oxygen.&quot; The second box says, &quot;Living organisms consume oxygen and release carbon dioxide.&quot;">
            <a:extLst>
              <a:ext uri="{FF2B5EF4-FFF2-40B4-BE49-F238E27FC236}">
                <a16:creationId xmlns:a16="http://schemas.microsoft.com/office/drawing/2014/main" id="{B81A79A7-7596-6EDF-76D8-61C774C866CB}"/>
              </a:ext>
            </a:extLst>
          </p:cNvPr>
          <p:cNvPicPr>
            <a:picLocks noGrp="1" noChangeAspect="1"/>
          </p:cNvPicPr>
          <p:nvPr>
            <p:ph idx="1"/>
          </p:nvPr>
        </p:nvPicPr>
        <p:blipFill>
          <a:blip r:embed="rId2"/>
          <a:srcRect l="15741" r="14816"/>
          <a:stretch/>
        </p:blipFill>
        <p:spPr>
          <a:xfrm>
            <a:off x="1752600" y="1280160"/>
            <a:ext cx="5715000" cy="4572000"/>
          </a:xfrm>
        </p:spPr>
      </p:pic>
    </p:spTree>
    <p:extLst>
      <p:ext uri="{BB962C8B-B14F-4D97-AF65-F5344CB8AC3E}">
        <p14:creationId xmlns:p14="http://schemas.microsoft.com/office/powerpoint/2010/main" val="3036958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A2EBC-7AD4-7C15-A375-4589AE47CB61}"/>
              </a:ext>
            </a:extLst>
          </p:cNvPr>
          <p:cNvSpPr>
            <a:spLocks noGrp="1"/>
          </p:cNvSpPr>
          <p:nvPr>
            <p:ph type="title"/>
          </p:nvPr>
        </p:nvSpPr>
        <p:spPr>
          <a:xfrm>
            <a:off x="457200" y="182880"/>
            <a:ext cx="8229600" cy="914400"/>
          </a:xfrm>
        </p:spPr>
        <p:txBody>
          <a:bodyPr anchor="ctr">
            <a:normAutofit/>
          </a:bodyPr>
          <a:lstStyle/>
          <a:p>
            <a:r>
              <a:rPr lang="en-US" dirty="0"/>
              <a:t>Lesson 8.1 Figure 2</a:t>
            </a:r>
            <a:endParaRPr lang="en-IN" dirty="0"/>
          </a:p>
        </p:txBody>
      </p:sp>
      <p:pic>
        <p:nvPicPr>
          <p:cNvPr id="7" name="Content Placeholder 6" descr="A photograph of a city with powerplants pumping smoke into the air">
            <a:extLst>
              <a:ext uri="{FF2B5EF4-FFF2-40B4-BE49-F238E27FC236}">
                <a16:creationId xmlns:a16="http://schemas.microsoft.com/office/drawing/2014/main" id="{DDAF2CAB-762B-B773-98E2-CA569D63D98D}"/>
              </a:ext>
            </a:extLst>
          </p:cNvPr>
          <p:cNvPicPr>
            <a:picLocks noGrp="1" noChangeAspect="1"/>
          </p:cNvPicPr>
          <p:nvPr>
            <p:ph idx="1"/>
          </p:nvPr>
        </p:nvPicPr>
        <p:blipFill>
          <a:blip r:embed="rId2"/>
          <a:srcRect t="357" b="357"/>
          <a:stretch/>
        </p:blipFill>
        <p:spPr>
          <a:xfrm>
            <a:off x="1371600" y="1280160"/>
            <a:ext cx="6400800" cy="4572000"/>
          </a:xfrm>
        </p:spPr>
      </p:pic>
    </p:spTree>
    <p:extLst>
      <p:ext uri="{BB962C8B-B14F-4D97-AF65-F5344CB8AC3E}">
        <p14:creationId xmlns:p14="http://schemas.microsoft.com/office/powerpoint/2010/main" val="33528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5B7D4-57F5-7193-B87F-9A84C3919703}"/>
              </a:ext>
            </a:extLst>
          </p:cNvPr>
          <p:cNvSpPr>
            <a:spLocks noGrp="1"/>
          </p:cNvSpPr>
          <p:nvPr>
            <p:ph type="title"/>
          </p:nvPr>
        </p:nvSpPr>
        <p:spPr/>
        <p:txBody>
          <a:bodyPr/>
          <a:lstStyle/>
          <a:p>
            <a:r>
              <a:rPr lang="en-US" dirty="0"/>
              <a:t>Lesson 8.3 Figure 7</a:t>
            </a:r>
            <a:endParaRPr lang="en-IN" dirty="0"/>
          </a:p>
        </p:txBody>
      </p:sp>
      <p:pic>
        <p:nvPicPr>
          <p:cNvPr id="6" name="Content Placeholder 5" descr="A satellite image of the sun from space">
            <a:extLst>
              <a:ext uri="{FF2B5EF4-FFF2-40B4-BE49-F238E27FC236}">
                <a16:creationId xmlns:a16="http://schemas.microsoft.com/office/drawing/2014/main" id="{7A17EF25-04FF-832D-37AF-DB8B1FE37FBE}"/>
              </a:ext>
            </a:extLst>
          </p:cNvPr>
          <p:cNvPicPr>
            <a:picLocks noGrp="1" noChangeAspect="1"/>
          </p:cNvPicPr>
          <p:nvPr>
            <p:ph idx="1"/>
          </p:nvPr>
        </p:nvPicPr>
        <p:blipFill>
          <a:blip r:embed="rId2"/>
          <a:srcRect l="24074" r="24074"/>
          <a:stretch/>
        </p:blipFill>
        <p:spPr>
          <a:xfrm>
            <a:off x="2438400" y="1280160"/>
            <a:ext cx="4267200" cy="4572000"/>
          </a:xfrm>
        </p:spPr>
      </p:pic>
    </p:spTree>
    <p:extLst>
      <p:ext uri="{BB962C8B-B14F-4D97-AF65-F5344CB8AC3E}">
        <p14:creationId xmlns:p14="http://schemas.microsoft.com/office/powerpoint/2010/main" val="5700051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50942-85F5-D329-395B-DF333C979451}"/>
              </a:ext>
            </a:extLst>
          </p:cNvPr>
          <p:cNvSpPr>
            <a:spLocks noGrp="1"/>
          </p:cNvSpPr>
          <p:nvPr>
            <p:ph type="title"/>
          </p:nvPr>
        </p:nvSpPr>
        <p:spPr/>
        <p:txBody>
          <a:bodyPr/>
          <a:lstStyle/>
          <a:p>
            <a:r>
              <a:rPr lang="en-US" dirty="0"/>
              <a:t>Lesson 8.3 Figure 8</a:t>
            </a:r>
            <a:endParaRPr lang="en-IN" dirty="0"/>
          </a:p>
        </p:txBody>
      </p:sp>
      <p:pic>
        <p:nvPicPr>
          <p:cNvPr id="6" name="Content Placeholder 5" descr="Light energy enters a chloroplast and is converted to A T P. The A T P enters a process to reduce C O 2 to sugars. On the other side of the image, the sugars enter the citric acid cycle. They give off C O 2. Then, oxidative phosphorylation consumes O2 and A T P is produced. Metabolites are given off.">
            <a:extLst>
              <a:ext uri="{FF2B5EF4-FFF2-40B4-BE49-F238E27FC236}">
                <a16:creationId xmlns:a16="http://schemas.microsoft.com/office/drawing/2014/main" id="{30DE48AF-DCA1-65AC-FF35-7C65E6F4017E}"/>
              </a:ext>
            </a:extLst>
          </p:cNvPr>
          <p:cNvPicPr>
            <a:picLocks noGrp="1" noChangeAspect="1"/>
          </p:cNvPicPr>
          <p:nvPr>
            <p:ph idx="1"/>
          </p:nvPr>
        </p:nvPicPr>
        <p:blipFill>
          <a:blip r:embed="rId2"/>
          <a:srcRect l="8333" r="8333"/>
          <a:stretch/>
        </p:blipFill>
        <p:spPr>
          <a:xfrm>
            <a:off x="1143000" y="1280160"/>
            <a:ext cx="6858000" cy="4572000"/>
          </a:xfrm>
        </p:spPr>
      </p:pic>
    </p:spTree>
    <p:extLst>
      <p:ext uri="{BB962C8B-B14F-4D97-AF65-F5344CB8AC3E}">
        <p14:creationId xmlns:p14="http://schemas.microsoft.com/office/powerpoint/2010/main" val="33018964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950CAD-2FB2-1403-CE35-BD12433BFCA7}"/>
              </a:ext>
            </a:extLst>
          </p:cNvPr>
          <p:cNvSpPr>
            <a:spLocks noGrp="1"/>
          </p:cNvSpPr>
          <p:nvPr>
            <p:ph type="title" idx="4294967295"/>
          </p:nvPr>
        </p:nvSpPr>
        <p:spPr>
          <a:xfrm>
            <a:off x="628650" y="-1325563"/>
            <a:ext cx="7886700" cy="1325563"/>
          </a:xfrm>
          <a:prstGeom prst="rect">
            <a:avLst/>
          </a:prstGeom>
        </p:spPr>
        <p:txBody>
          <a:bodyPr anchor="b"/>
          <a:lstStyle/>
          <a:p>
            <a:r>
              <a:rPr lang="en-US" dirty="0"/>
              <a:t>Hawkes Learning – End of PowerPoint</a:t>
            </a:r>
          </a:p>
        </p:txBody>
      </p:sp>
    </p:spTree>
    <p:extLst>
      <p:ext uri="{BB962C8B-B14F-4D97-AF65-F5344CB8AC3E}">
        <p14:creationId xmlns:p14="http://schemas.microsoft.com/office/powerpoint/2010/main" val="1661054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93D58-1118-30A0-100F-C2EE5C07FB7F}"/>
              </a:ext>
            </a:extLst>
          </p:cNvPr>
          <p:cNvSpPr>
            <a:spLocks noGrp="1"/>
          </p:cNvSpPr>
          <p:nvPr>
            <p:ph type="title"/>
          </p:nvPr>
        </p:nvSpPr>
        <p:spPr/>
        <p:txBody>
          <a:bodyPr/>
          <a:lstStyle/>
          <a:p>
            <a:r>
              <a:rPr lang="en-US" dirty="0"/>
              <a:t>Lesson 8.1 Figure 3</a:t>
            </a:r>
            <a:endParaRPr lang="en-IN" dirty="0"/>
          </a:p>
        </p:txBody>
      </p:sp>
      <p:pic>
        <p:nvPicPr>
          <p:cNvPr id="7" name="Content Placeholder 6" descr="Five images of different photoautotrophs">
            <a:extLst>
              <a:ext uri="{FF2B5EF4-FFF2-40B4-BE49-F238E27FC236}">
                <a16:creationId xmlns:a16="http://schemas.microsoft.com/office/drawing/2014/main" id="{16A8138D-8466-E118-8C3C-2751F6FAF9B1}"/>
              </a:ext>
            </a:extLst>
          </p:cNvPr>
          <p:cNvPicPr>
            <a:picLocks noGrp="1" noChangeAspect="1"/>
          </p:cNvPicPr>
          <p:nvPr>
            <p:ph idx="1"/>
          </p:nvPr>
        </p:nvPicPr>
        <p:blipFill>
          <a:blip r:embed="rId2"/>
          <a:stretch>
            <a:fillRect/>
          </a:stretch>
        </p:blipFill>
        <p:spPr>
          <a:xfrm>
            <a:off x="457200" y="1295400"/>
            <a:ext cx="8229600" cy="4572000"/>
          </a:xfrm>
        </p:spPr>
      </p:pic>
    </p:spTree>
    <p:extLst>
      <p:ext uri="{BB962C8B-B14F-4D97-AF65-F5344CB8AC3E}">
        <p14:creationId xmlns:p14="http://schemas.microsoft.com/office/powerpoint/2010/main" val="3444388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5AF1E-FC8F-106B-7805-9B96AB59F039}"/>
              </a:ext>
            </a:extLst>
          </p:cNvPr>
          <p:cNvSpPr>
            <a:spLocks noGrp="1"/>
          </p:cNvSpPr>
          <p:nvPr>
            <p:ph type="title"/>
          </p:nvPr>
        </p:nvSpPr>
        <p:spPr/>
        <p:txBody>
          <a:bodyPr/>
          <a:lstStyle/>
          <a:p>
            <a:r>
              <a:rPr lang="en-US" dirty="0"/>
              <a:t>Lesson 8.1 Figure 4</a:t>
            </a:r>
            <a:endParaRPr lang="en-IN" dirty="0"/>
          </a:p>
        </p:txBody>
      </p:sp>
      <p:pic>
        <p:nvPicPr>
          <p:cNvPr id="7" name="Content Placeholder 6" descr="A photograph of a small mouse hiding in vegetation with a cat about to pounce on it">
            <a:extLst>
              <a:ext uri="{FF2B5EF4-FFF2-40B4-BE49-F238E27FC236}">
                <a16:creationId xmlns:a16="http://schemas.microsoft.com/office/drawing/2014/main" id="{751C8A18-9CF8-E236-5FD4-6C7ADF262E9C}"/>
              </a:ext>
            </a:extLst>
          </p:cNvPr>
          <p:cNvPicPr>
            <a:picLocks noGrp="1" noChangeAspect="1"/>
          </p:cNvPicPr>
          <p:nvPr>
            <p:ph idx="1"/>
          </p:nvPr>
        </p:nvPicPr>
        <p:blipFill>
          <a:blip r:embed="rId2"/>
          <a:srcRect l="11111" r="11111"/>
          <a:stretch/>
        </p:blipFill>
        <p:spPr>
          <a:xfrm>
            <a:off x="1371600" y="1280160"/>
            <a:ext cx="6400800" cy="4572000"/>
          </a:xfrm>
        </p:spPr>
      </p:pic>
    </p:spTree>
    <p:extLst>
      <p:ext uri="{BB962C8B-B14F-4D97-AF65-F5344CB8AC3E}">
        <p14:creationId xmlns:p14="http://schemas.microsoft.com/office/powerpoint/2010/main" val="2694697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B9FEC-0E91-FB7C-1835-C7DE880CFF7B}"/>
              </a:ext>
            </a:extLst>
          </p:cNvPr>
          <p:cNvSpPr>
            <a:spLocks noGrp="1"/>
          </p:cNvSpPr>
          <p:nvPr>
            <p:ph type="title"/>
          </p:nvPr>
        </p:nvSpPr>
        <p:spPr/>
        <p:txBody>
          <a:bodyPr/>
          <a:lstStyle/>
          <a:p>
            <a:r>
              <a:rPr lang="en-US" dirty="0"/>
              <a:t>Lesson 8.1 Figure 5</a:t>
            </a:r>
            <a:endParaRPr lang="en-IN" dirty="0"/>
          </a:p>
        </p:txBody>
      </p:sp>
      <p:pic>
        <p:nvPicPr>
          <p:cNvPr id="6" name="Content Placeholder 5" descr="The diagram shows a photograph of a tree. An arrow labeled &quot;Sunlight&quot; points toward the tree. The tree is labeled with &quot;Sugars Made.&quot; An arrow points away from the tree and is labeled &quot;Oxygen.&quot; An arrow points toward the tree and is labeled &quot;Carbon Dioxide.&quot; An arrow points toward the tree's roots and is labeled &quot;Water.&quot; The full diagram is labeled &quot;Photosynthesis.&quot;">
            <a:extLst>
              <a:ext uri="{FF2B5EF4-FFF2-40B4-BE49-F238E27FC236}">
                <a16:creationId xmlns:a16="http://schemas.microsoft.com/office/drawing/2014/main" id="{46D19603-5E15-991D-510F-63CEA3DCCC62}"/>
              </a:ext>
            </a:extLst>
          </p:cNvPr>
          <p:cNvPicPr>
            <a:picLocks noGrp="1" noChangeAspect="1"/>
          </p:cNvPicPr>
          <p:nvPr>
            <p:ph idx="1"/>
          </p:nvPr>
        </p:nvPicPr>
        <p:blipFill>
          <a:blip r:embed="rId2"/>
          <a:srcRect t="690" b="690"/>
          <a:stretch/>
        </p:blipFill>
        <p:spPr>
          <a:xfrm>
            <a:off x="1371600" y="1280160"/>
            <a:ext cx="6400800" cy="4572000"/>
          </a:xfrm>
        </p:spPr>
      </p:pic>
    </p:spTree>
    <p:extLst>
      <p:ext uri="{BB962C8B-B14F-4D97-AF65-F5344CB8AC3E}">
        <p14:creationId xmlns:p14="http://schemas.microsoft.com/office/powerpoint/2010/main" val="1420596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4E834-CC86-8BED-029E-EC4686F35FE9}"/>
              </a:ext>
            </a:extLst>
          </p:cNvPr>
          <p:cNvSpPr>
            <a:spLocks noGrp="1"/>
          </p:cNvSpPr>
          <p:nvPr>
            <p:ph type="title"/>
          </p:nvPr>
        </p:nvSpPr>
        <p:spPr/>
        <p:txBody>
          <a:bodyPr/>
          <a:lstStyle/>
          <a:p>
            <a:r>
              <a:rPr lang="en-US" dirty="0"/>
              <a:t>Lesson 8.1 Figure 6</a:t>
            </a:r>
            <a:endParaRPr lang="en-IN" dirty="0"/>
          </a:p>
        </p:txBody>
      </p:sp>
      <p:pic>
        <p:nvPicPr>
          <p:cNvPr id="6" name="Content Placeholder 5" descr="The equation starts with 6 C O 2, which is labeled &quot;Carbon dioxide.&quot; This is followed by a plus sign and 6 H 2 O, which is labeled &quot;Water.&quot; An arrow points away from this portion and is labeled &quot;Sunlight.&quot; At the other end of the arrow is C 6 H 12 O 6, which is labeled &quot;Sugar.&quot; This is followed by a plus sign and 6 O2, which is labeled &quot;Oxygen.&quot;">
            <a:extLst>
              <a:ext uri="{FF2B5EF4-FFF2-40B4-BE49-F238E27FC236}">
                <a16:creationId xmlns:a16="http://schemas.microsoft.com/office/drawing/2014/main" id="{9408F270-B0A2-D128-85FE-48255A2E8DFC}"/>
              </a:ext>
            </a:extLst>
          </p:cNvPr>
          <p:cNvPicPr>
            <a:picLocks noGrp="1" noChangeAspect="1"/>
          </p:cNvPicPr>
          <p:nvPr>
            <p:ph idx="1"/>
          </p:nvPr>
        </p:nvPicPr>
        <p:blipFill>
          <a:blip r:embed="rId2"/>
          <a:srcRect b="61333"/>
          <a:stretch/>
        </p:blipFill>
        <p:spPr>
          <a:xfrm>
            <a:off x="457200" y="1280160"/>
            <a:ext cx="8229600" cy="1767840"/>
          </a:xfrm>
        </p:spPr>
      </p:pic>
    </p:spTree>
    <p:extLst>
      <p:ext uri="{BB962C8B-B14F-4D97-AF65-F5344CB8AC3E}">
        <p14:creationId xmlns:p14="http://schemas.microsoft.com/office/powerpoint/2010/main" val="1463328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517C0-35CD-008F-2201-54FB24EFF06A}"/>
              </a:ext>
            </a:extLst>
          </p:cNvPr>
          <p:cNvSpPr>
            <a:spLocks noGrp="1"/>
          </p:cNvSpPr>
          <p:nvPr>
            <p:ph type="title"/>
          </p:nvPr>
        </p:nvSpPr>
        <p:spPr/>
        <p:txBody>
          <a:bodyPr/>
          <a:lstStyle/>
          <a:p>
            <a:r>
              <a:rPr lang="en-US" dirty="0"/>
              <a:t>Lesson 8.1 Figure 7</a:t>
            </a:r>
            <a:endParaRPr lang="en-IN" dirty="0"/>
          </a:p>
        </p:txBody>
      </p:sp>
      <p:pic>
        <p:nvPicPr>
          <p:cNvPr id="6" name="Content Placeholder 5" descr="A micrograph shows a close up view of a leaf, which shows dozens of small, green circles and squares.">
            <a:extLst>
              <a:ext uri="{FF2B5EF4-FFF2-40B4-BE49-F238E27FC236}">
                <a16:creationId xmlns:a16="http://schemas.microsoft.com/office/drawing/2014/main" id="{FFAC0631-6521-8A2A-4B67-182C544F558D}"/>
              </a:ext>
            </a:extLst>
          </p:cNvPr>
          <p:cNvPicPr>
            <a:picLocks noGrp="1" noChangeAspect="1"/>
          </p:cNvPicPr>
          <p:nvPr>
            <p:ph idx="1"/>
          </p:nvPr>
        </p:nvPicPr>
        <p:blipFill>
          <a:blip r:embed="rId2"/>
          <a:srcRect l="11111" r="11111"/>
          <a:stretch/>
        </p:blipFill>
        <p:spPr>
          <a:xfrm>
            <a:off x="1371600" y="1280160"/>
            <a:ext cx="6400800" cy="4572000"/>
          </a:xfrm>
        </p:spPr>
      </p:pic>
    </p:spTree>
    <p:extLst>
      <p:ext uri="{BB962C8B-B14F-4D97-AF65-F5344CB8AC3E}">
        <p14:creationId xmlns:p14="http://schemas.microsoft.com/office/powerpoint/2010/main" val="1544438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4BE9C-A6B5-7FFB-E987-0F8E523906EC}"/>
              </a:ext>
            </a:extLst>
          </p:cNvPr>
          <p:cNvSpPr>
            <a:spLocks noGrp="1"/>
          </p:cNvSpPr>
          <p:nvPr>
            <p:ph type="title"/>
          </p:nvPr>
        </p:nvSpPr>
        <p:spPr/>
        <p:txBody>
          <a:bodyPr/>
          <a:lstStyle/>
          <a:p>
            <a:r>
              <a:rPr lang="en-US" dirty="0"/>
              <a:t>Lesson 8.1 Figure 8</a:t>
            </a:r>
            <a:endParaRPr lang="en-IN" dirty="0"/>
          </a:p>
        </p:txBody>
      </p:sp>
      <p:pic>
        <p:nvPicPr>
          <p:cNvPr id="6" name="Content Placeholder 5" descr="This illustration shows a chloroplast, which has an outer membrane and an inner membrane. The space between the outer and inner membranes is called the intermembrane space. The three membranes are called the chloroplast envelope. Inside the inner membrane are flat, pancake-like structures called thylakoids. The thylakoids form stacks called grana, and they are connected by lamella. The liquid inside the inner membrane is called the stroma, and the space inside the thylakoid is called the thylakoid lumen. In the stroma, there are strands called D N A rings strands, as well as ribosomes. Attached to the bottom of grana are lipid globules and attached to the ends of lamella are starch granules.">
            <a:extLst>
              <a:ext uri="{FF2B5EF4-FFF2-40B4-BE49-F238E27FC236}">
                <a16:creationId xmlns:a16="http://schemas.microsoft.com/office/drawing/2014/main" id="{00DDDFD7-A8FA-D2CA-02CF-586A6C11B256}"/>
              </a:ext>
            </a:extLst>
          </p:cNvPr>
          <p:cNvPicPr>
            <a:picLocks noGrp="1" noChangeAspect="1"/>
          </p:cNvPicPr>
          <p:nvPr>
            <p:ph idx="1"/>
          </p:nvPr>
        </p:nvPicPr>
        <p:blipFill>
          <a:blip r:embed="rId2"/>
          <a:srcRect l="926" r="926" b="11333"/>
          <a:stretch/>
        </p:blipFill>
        <p:spPr>
          <a:xfrm>
            <a:off x="533400" y="1280160"/>
            <a:ext cx="8077200" cy="4053840"/>
          </a:xfrm>
        </p:spPr>
      </p:pic>
    </p:spTree>
    <p:extLst>
      <p:ext uri="{BB962C8B-B14F-4D97-AF65-F5344CB8AC3E}">
        <p14:creationId xmlns:p14="http://schemas.microsoft.com/office/powerpoint/2010/main" val="3886816330"/>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1952</TotalTime>
  <Words>129</Words>
  <Application>Microsoft Office PowerPoint</Application>
  <PresentationFormat>On-screen Show (4:3)</PresentationFormat>
  <Paragraphs>33</Paragraphs>
  <Slides>32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32</vt:i4>
      </vt:variant>
    </vt:vector>
  </HeadingPairs>
  <TitlesOfParts>
    <vt:vector size="35" baseType="lpstr">
      <vt:lpstr>Arial</vt:lpstr>
      <vt:lpstr>Calibri</vt:lpstr>
      <vt:lpstr>Office Theme</vt:lpstr>
      <vt:lpstr>Chapter 8</vt:lpstr>
      <vt:lpstr>Lesson 8.1 Figure 1</vt:lpstr>
      <vt:lpstr>Lesson 8.1 Figure 2</vt:lpstr>
      <vt:lpstr>Lesson 8.1 Figure 3</vt:lpstr>
      <vt:lpstr>Lesson 8.1 Figure 4</vt:lpstr>
      <vt:lpstr>Lesson 8.1 Figure 5</vt:lpstr>
      <vt:lpstr>Lesson 8.1 Figure 6</vt:lpstr>
      <vt:lpstr>Lesson 8.1 Figure 7</vt:lpstr>
      <vt:lpstr>Lesson 8.1 Figure 8</vt:lpstr>
      <vt:lpstr>Lesson 8.1 Figure 9</vt:lpstr>
      <vt:lpstr>Lesson 8.1 Figure 10</vt:lpstr>
      <vt:lpstr>Lesson 8.2 Figure 1</vt:lpstr>
      <vt:lpstr>Lesson 8.2 Figure 2</vt:lpstr>
      <vt:lpstr>Lesson 8.2 Figure 3</vt:lpstr>
      <vt:lpstr>Lesson 8.2 Figure 4</vt:lpstr>
      <vt:lpstr>Lesson 8.2 Figure 5</vt:lpstr>
      <vt:lpstr>Lesson 8.2 Figure 6</vt:lpstr>
      <vt:lpstr>Lesson 8.2 Figure 7</vt:lpstr>
      <vt:lpstr>Lesson 8.2 Figure 8</vt:lpstr>
      <vt:lpstr>Lesson 8.2 Figure 9</vt:lpstr>
      <vt:lpstr>Lesson 8.2 Figure 10</vt:lpstr>
      <vt:lpstr>Lesson 8.2 Figure 11</vt:lpstr>
      <vt:lpstr>Lesson 8.2 Figure 12</vt:lpstr>
      <vt:lpstr>Lesson 8.3 Figure 1</vt:lpstr>
      <vt:lpstr>Lesson 8.3 Figure 2</vt:lpstr>
      <vt:lpstr>Lesson 8.3 Figure 3</vt:lpstr>
      <vt:lpstr>Lesson 8.3 Figure 4</vt:lpstr>
      <vt:lpstr>Lesson 8.3 Figure 5</vt:lpstr>
      <vt:lpstr>Lesson 8.3 Figure 6</vt:lpstr>
      <vt:lpstr>Lesson 8.3 Figure 7</vt:lpstr>
      <vt:lpstr>Lesson 8.3 Figure 8</vt:lpstr>
      <vt:lpstr>Hawkes Learning – End of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dc:title>
  <dc:subject>Biology</dc:subject>
  <dc:creator>Hawkes Learning</dc:creator>
  <cp:keywords>Hawkes Learning;Biology</cp:keywords>
  <cp:lastModifiedBy>Annaleise Radchenko</cp:lastModifiedBy>
  <cp:revision>196</cp:revision>
  <dcterms:created xsi:type="dcterms:W3CDTF">2013-04-26T14:43:13Z</dcterms:created>
  <dcterms:modified xsi:type="dcterms:W3CDTF">2024-09-26T15:28:42Z</dcterms:modified>
</cp:coreProperties>
</file>