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5" r:id="rId6"/>
    <p:sldId id="276" r:id="rId7"/>
    <p:sldId id="316" r:id="rId8"/>
    <p:sldId id="317" r:id="rId9"/>
    <p:sldId id="318" r:id="rId10"/>
    <p:sldId id="331" r:id="rId11"/>
    <p:sldId id="332" r:id="rId12"/>
    <p:sldId id="341" r:id="rId13"/>
    <p:sldId id="342" r:id="rId14"/>
    <p:sldId id="277" r:id="rId15"/>
    <p:sldId id="278" r:id="rId16"/>
    <p:sldId id="320" r:id="rId17"/>
    <p:sldId id="321" r:id="rId18"/>
    <p:sldId id="333" r:id="rId19"/>
    <p:sldId id="334" r:id="rId20"/>
    <p:sldId id="283" r:id="rId21"/>
    <p:sldId id="284" r:id="rId22"/>
    <p:sldId id="285" r:id="rId23"/>
    <p:sldId id="286" r:id="rId24"/>
    <p:sldId id="343" r:id="rId25"/>
    <p:sldId id="344" r:id="rId26"/>
    <p:sldId id="345" r:id="rId27"/>
    <p:sldId id="346" r:id="rId28"/>
    <p:sldId id="347"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9</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Cell Communication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1EF2-4876-969C-1597-A7559347D971}"/>
              </a:ext>
            </a:extLst>
          </p:cNvPr>
          <p:cNvSpPr>
            <a:spLocks noGrp="1"/>
          </p:cNvSpPr>
          <p:nvPr>
            <p:ph type="title"/>
          </p:nvPr>
        </p:nvSpPr>
        <p:spPr/>
        <p:txBody>
          <a:bodyPr/>
          <a:lstStyle/>
          <a:p>
            <a:r>
              <a:rPr lang="en-US" dirty="0"/>
              <a:t>Lesson 9.1 Figure 9</a:t>
            </a:r>
            <a:endParaRPr lang="en-IN" dirty="0"/>
          </a:p>
        </p:txBody>
      </p:sp>
      <p:pic>
        <p:nvPicPr>
          <p:cNvPr id="7" name="Content Placeholder 6" descr="A cell membrane with a G protein-coupled receptor and an adenylate cyclase enzyme is shown. A hormone binds to the receptor, converting G D P into G T P.  and A T P are the energy molecules used. When they interact with adenylate cyclase,  is produced. Adenylate cyclase acts as the secondary messenger by activating protein kinases that elicit a cellular response.">
            <a:extLst>
              <a:ext uri="{FF2B5EF4-FFF2-40B4-BE49-F238E27FC236}">
                <a16:creationId xmlns:a16="http://schemas.microsoft.com/office/drawing/2014/main" id="{8B8C70BA-B11D-FC7C-7038-11ECE0D678EB}"/>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90669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4B24-49B4-AB66-69C0-D90140A1D392}"/>
              </a:ext>
            </a:extLst>
          </p:cNvPr>
          <p:cNvSpPr>
            <a:spLocks noGrp="1"/>
          </p:cNvSpPr>
          <p:nvPr>
            <p:ph type="title"/>
          </p:nvPr>
        </p:nvSpPr>
        <p:spPr/>
        <p:txBody>
          <a:bodyPr/>
          <a:lstStyle/>
          <a:p>
            <a:r>
              <a:rPr lang="en-US" dirty="0"/>
              <a:t>Lesson 9.1 Figure 10</a:t>
            </a:r>
            <a:endParaRPr lang="en-IN" dirty="0"/>
          </a:p>
        </p:txBody>
      </p:sp>
      <p:pic>
        <p:nvPicPr>
          <p:cNvPr id="7" name="Content Placeholder 6" descr="The notice reads as follows: NOTICE. PREVENTIVES OF CHOLERA! Published by order of the Sanatory Committee, under the sanction of the Medical Counsel. BE TEMPERATE IN EATING &amp;#x0026; DRINKING! Avoid Raw Vegetables and Unripe Fruit!. Abstain from COLD WATER, when heated, and above all from Ardent Spirits, and if habit have rendered them indispensable, take much less than usual.">
            <a:extLst>
              <a:ext uri="{FF2B5EF4-FFF2-40B4-BE49-F238E27FC236}">
                <a16:creationId xmlns:a16="http://schemas.microsoft.com/office/drawing/2014/main" id="{4DDC11ED-1182-F248-4567-5AFC2D0F8A4E}"/>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346231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2B48-EC6E-EF7C-B46C-F89CE0497227}"/>
              </a:ext>
            </a:extLst>
          </p:cNvPr>
          <p:cNvSpPr>
            <a:spLocks noGrp="1"/>
          </p:cNvSpPr>
          <p:nvPr>
            <p:ph type="title"/>
          </p:nvPr>
        </p:nvSpPr>
        <p:spPr/>
        <p:txBody>
          <a:bodyPr/>
          <a:lstStyle/>
          <a:p>
            <a:r>
              <a:rPr lang="en-US" dirty="0"/>
              <a:t>Lesson 9.1 Figure 11</a:t>
            </a:r>
            <a:endParaRPr lang="en-IN" dirty="0"/>
          </a:p>
        </p:txBody>
      </p:sp>
      <p:pic>
        <p:nvPicPr>
          <p:cNvPr id="5" name="Content Placeholder 4" descr="This illustration shows two receptor tyrosine kinase monomers embedded in the plasma membrane and two inactive relay proteins within the cell. Upon binding of a signaling molecule to the signal-binding site, the receptors come together and form a dimer. Tyrosine residues on the intracellular surface are then phosphorylated, triggering a cellular response. The cellular response involves binding of relay proteins to the dimer, which result in Cellular Response 1 and Cellular Response 2.">
            <a:extLst>
              <a:ext uri="{FF2B5EF4-FFF2-40B4-BE49-F238E27FC236}">
                <a16:creationId xmlns:a16="http://schemas.microsoft.com/office/drawing/2014/main" id="{ED36939B-2A7B-C086-8647-77564D969AE0}"/>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22194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240D-317A-2AE9-68A1-EE43BDC485EE}"/>
              </a:ext>
            </a:extLst>
          </p:cNvPr>
          <p:cNvSpPr>
            <a:spLocks noGrp="1"/>
          </p:cNvSpPr>
          <p:nvPr>
            <p:ph type="title"/>
          </p:nvPr>
        </p:nvSpPr>
        <p:spPr/>
        <p:txBody>
          <a:bodyPr/>
          <a:lstStyle/>
          <a:p>
            <a:r>
              <a:rPr lang="en-US" dirty="0"/>
              <a:t>Lesson 9.1 Figure 12</a:t>
            </a:r>
            <a:endParaRPr lang="en-IN" dirty="0"/>
          </a:p>
        </p:txBody>
      </p:sp>
      <p:pic>
        <p:nvPicPr>
          <p:cNvPr id="5" name="Content Placeholder 4" descr="The molecular structures of cholesterol, progesterone, aldosterone, testosterone, cortisol, and estradiol are shown. All molecules share a four-ring structure but differ in the types of functional groups attached to it. Arrows demonstrate how cholesterol acts as the precursor to progesterone, which then acts as a precursor to aldosterone, testosterone, and cortisol. Testosterone acts as a precursor to estradiol.">
            <a:extLst>
              <a:ext uri="{FF2B5EF4-FFF2-40B4-BE49-F238E27FC236}">
                <a16:creationId xmlns:a16="http://schemas.microsoft.com/office/drawing/2014/main" id="{89221103-96C0-1D33-35CE-03748009C1F7}"/>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2771830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9.2 Figure 1</a:t>
            </a:r>
            <a:endParaRPr lang="en-IN" dirty="0"/>
          </a:p>
        </p:txBody>
      </p:sp>
      <p:pic>
        <p:nvPicPr>
          <p:cNvPr id="6" name="Content Placeholder 5" descr="A graphic shows a cross section of an ear canal. Sound waves are shown entering it.">
            <a:extLst>
              <a:ext uri="{FF2B5EF4-FFF2-40B4-BE49-F238E27FC236}">
                <a16:creationId xmlns:a16="http://schemas.microsoft.com/office/drawing/2014/main" id="{8DF101DB-78BC-058B-749E-400E63D292EF}"/>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64618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9.2 Figure 2</a:t>
            </a:r>
            <a:endParaRPr lang="en-IN" dirty="0"/>
          </a:p>
        </p:txBody>
      </p:sp>
      <p:pic>
        <p:nvPicPr>
          <p:cNvPr id="6" name="Content Placeholder 5" descr="This illustration shows the epidermal growth factor receptor, which is embedded in the plasma membrane. Upon binding of a signaling molecule to the receptor's extracellular domain, the receptor dimerizes, and intracellular residues are phosphorylated. Phosphorylation of the receptor triggers the phosphorylation of a protein called mitogen-activated protein kinase (M E K) by rapidly accelerated fibrosarcoma (RAF). M E K, in turn, phosphorylates extracellular signal-regulated kinase (E R K). E R K stimulates protein translation in the cytoplasm, and transcription in the nucleus. Activation of E R K stimulates cell proliferation, cell migration and adhesion, and angiogenesis, the growth of new blood vessels.  E R K inhibits apoptosis.">
            <a:extLst>
              <a:ext uri="{FF2B5EF4-FFF2-40B4-BE49-F238E27FC236}">
                <a16:creationId xmlns:a16="http://schemas.microsoft.com/office/drawing/2014/main" id="{76458221-8EBC-B1A8-082E-E5F7A29266D8}"/>
              </a:ext>
            </a:extLst>
          </p:cNvPr>
          <p:cNvPicPr>
            <a:picLocks noGrp="1" noChangeAspect="1"/>
          </p:cNvPicPr>
          <p:nvPr>
            <p:ph idx="1"/>
          </p:nvPr>
        </p:nvPicPr>
        <p:blipFill>
          <a:blip r:embed="rId2"/>
          <a:srcRect l="35185" r="35185"/>
          <a:stretch/>
        </p:blipFill>
        <p:spPr>
          <a:xfrm>
            <a:off x="3352800" y="1280160"/>
            <a:ext cx="2438400" cy="4572000"/>
          </a:xfrm>
        </p:spPr>
      </p:pic>
    </p:spTree>
    <p:extLst>
      <p:ext uri="{BB962C8B-B14F-4D97-AF65-F5344CB8AC3E}">
        <p14:creationId xmlns:p14="http://schemas.microsoft.com/office/powerpoint/2010/main" val="374858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9.2 Figure 3</a:t>
            </a:r>
            <a:endParaRPr lang="en-IN" dirty="0"/>
          </a:p>
        </p:txBody>
      </p:sp>
      <p:pic>
        <p:nvPicPr>
          <p:cNvPr id="7" name="Content Placeholder 6" descr="A protein kinase transfers phosphate groups from an A T P to a protein, resulting in A D P and a phosphorylated protein.">
            <a:extLst>
              <a:ext uri="{FF2B5EF4-FFF2-40B4-BE49-F238E27FC236}">
                <a16:creationId xmlns:a16="http://schemas.microsoft.com/office/drawing/2014/main" id="{1DB4DCF3-7752-8E5F-F62A-584F5A0C4BCC}"/>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01113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9.2 Figure 4</a:t>
            </a:r>
            <a:endParaRPr lang="en-IN" dirty="0"/>
          </a:p>
        </p:txBody>
      </p:sp>
      <p:pic>
        <p:nvPicPr>
          <p:cNvPr id="7" name="Content Placeholder 6" descr="Shown are the molecular structures of A T P, A M P, A D P, and c A M P, all adenosine phosphates. All have three-ring structures, but the phosphate groups in c A M P form a rounded chain, unlike A T P, A M P, and A D P.">
            <a:extLst>
              <a:ext uri="{FF2B5EF4-FFF2-40B4-BE49-F238E27FC236}">
                <a16:creationId xmlns:a16="http://schemas.microsoft.com/office/drawing/2014/main" id="{7C6D583D-322E-7E1D-510E-836607E8125A}"/>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22460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7877-75CE-8816-4114-3AF996A8F8D4}"/>
              </a:ext>
            </a:extLst>
          </p:cNvPr>
          <p:cNvSpPr>
            <a:spLocks noGrp="1"/>
          </p:cNvSpPr>
          <p:nvPr>
            <p:ph type="title"/>
          </p:nvPr>
        </p:nvSpPr>
        <p:spPr/>
        <p:txBody>
          <a:bodyPr/>
          <a:lstStyle/>
          <a:p>
            <a:r>
              <a:rPr lang="en-US" dirty="0"/>
              <a:t>Lesson 9.2 Figure 5</a:t>
            </a:r>
            <a:endParaRPr lang="en-IN" dirty="0"/>
          </a:p>
        </p:txBody>
      </p:sp>
      <p:pic>
        <p:nvPicPr>
          <p:cNvPr id="7" name="Content Placeholder 6" descr="Phospholipase C, P I P 2, D A G, and I P 3 are shown within the cell membrane. P I P 2 is a phospholipid that is cleaved by phospholipase C to form D A G, which remains in the membrane to activate protein kinase C, and I P 3 travels through the cell to open calcium ion channels in the endoplasmic reticulum. The calcium molecules released from the endoplasmic reticulum bind with protein kinase C.">
            <a:extLst>
              <a:ext uri="{FF2B5EF4-FFF2-40B4-BE49-F238E27FC236}">
                <a16:creationId xmlns:a16="http://schemas.microsoft.com/office/drawing/2014/main" id="{1E4D6573-DD79-9B43-06D5-556B7E106E16}"/>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95086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a:xfrm>
            <a:off x="457200" y="182880"/>
            <a:ext cx="8229600" cy="914400"/>
          </a:xfrm>
        </p:spPr>
        <p:txBody>
          <a:bodyPr anchor="ctr">
            <a:normAutofit/>
          </a:bodyPr>
          <a:lstStyle/>
          <a:p>
            <a:r>
              <a:rPr lang="en-US" dirty="0"/>
              <a:t>Lesson 9.2 Figure 6</a:t>
            </a:r>
            <a:endParaRPr lang="en-IN" dirty="0"/>
          </a:p>
        </p:txBody>
      </p:sp>
      <p:pic>
        <p:nvPicPr>
          <p:cNvPr id="7" name="Content Placeholder 6" descr="A photograph of a cone snail on the ocean floor">
            <a:extLst>
              <a:ext uri="{FF2B5EF4-FFF2-40B4-BE49-F238E27FC236}">
                <a16:creationId xmlns:a16="http://schemas.microsoft.com/office/drawing/2014/main" id="{C2C63D86-C448-7893-02D2-AC9D054763DA}"/>
              </a:ext>
            </a:extLst>
          </p:cNvPr>
          <p:cNvPicPr>
            <a:picLocks noGrp="1" noChangeAspect="1"/>
          </p:cNvPicPr>
          <p:nvPr>
            <p:ph idx="1"/>
          </p:nvPr>
        </p:nvPicPr>
        <p:blipFill>
          <a:blip r:embed="rId2"/>
          <a:stretch/>
        </p:blipFill>
        <p:spPr>
          <a:xfrm>
            <a:off x="1461796" y="1280160"/>
            <a:ext cx="6220408" cy="4572000"/>
          </a:xfrm>
          <a:noFill/>
        </p:spPr>
      </p:pic>
    </p:spTree>
    <p:extLst>
      <p:ext uri="{BB962C8B-B14F-4D97-AF65-F5344CB8AC3E}">
        <p14:creationId xmlns:p14="http://schemas.microsoft.com/office/powerpoint/2010/main" val="2696426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9.1 Figure 1</a:t>
            </a:r>
          </a:p>
        </p:txBody>
      </p:sp>
      <p:pic>
        <p:nvPicPr>
          <p:cNvPr id="6" name="Content Placeholder 5" descr="A photograph of a large crowd of people">
            <a:extLst>
              <a:ext uri="{FF2B5EF4-FFF2-40B4-BE49-F238E27FC236}">
                <a16:creationId xmlns:a16="http://schemas.microsoft.com/office/drawing/2014/main" id="{4A0CCB1D-B513-FC69-AE30-2E96A0A6B4B1}"/>
              </a:ext>
            </a:extLst>
          </p:cNvPr>
          <p:cNvPicPr>
            <a:picLocks noGrp="1" noChangeAspect="1"/>
          </p:cNvPicPr>
          <p:nvPr>
            <p:ph idx="1"/>
          </p:nvPr>
        </p:nvPicPr>
        <p:blipFill>
          <a:blip r:embed="rId2"/>
          <a:srcRect l="11111" r="11111"/>
          <a:stretch/>
        </p:blipFill>
        <p:spPr>
          <a:xfrm>
            <a:off x="1371600" y="1280160"/>
            <a:ext cx="6400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9.3 Figure 1</a:t>
            </a:r>
            <a:endParaRPr lang="en-IN" dirty="0"/>
          </a:p>
        </p:txBody>
      </p:sp>
      <p:pic>
        <p:nvPicPr>
          <p:cNvPr id="6" name="Content Placeholder 5" descr="An illustration of a phosphorylation pathway toward protein synthesis">
            <a:extLst>
              <a:ext uri="{FF2B5EF4-FFF2-40B4-BE49-F238E27FC236}">
                <a16:creationId xmlns:a16="http://schemas.microsoft.com/office/drawing/2014/main" id="{C64AAF3B-305B-ABC4-A024-E44C4EF9EB8F}"/>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518608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9.3 Figure 2</a:t>
            </a:r>
            <a:endParaRPr lang="en-IN" dirty="0"/>
          </a:p>
        </p:txBody>
      </p:sp>
      <p:pic>
        <p:nvPicPr>
          <p:cNvPr id="6" name="Content Placeholder 5" descr="The first part shows a normal cell with smooth edges. It is labeled &quot;Normal cell.&quot; An arrow is pointing from this part to the second part, labeled &quot;Initiation of Apoptosis.&quot; This part shows the same cell but with slightly rougher edges. An arrow points from this second part to the last part, labeled &quot;Membrane Blebbing.&quot; This part shows the same cell again. Only this time, the edges are extremely rough.">
            <a:extLst>
              <a:ext uri="{FF2B5EF4-FFF2-40B4-BE49-F238E27FC236}">
                <a16:creationId xmlns:a16="http://schemas.microsoft.com/office/drawing/2014/main" id="{4B0F3075-F59D-6921-EF08-A54C81FD417F}"/>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336807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9.3 Figure 3</a:t>
            </a:r>
            <a:endParaRPr lang="en-IN" dirty="0"/>
          </a:p>
        </p:txBody>
      </p:sp>
      <p:pic>
        <p:nvPicPr>
          <p:cNvPr id="7" name="Content Placeholder 6" descr="A light micrograph of a dying mouse cell is shown. The cells are blebbing, producing membrane-bound, bubble-like structures to indicate the cells are dying.">
            <a:extLst>
              <a:ext uri="{FF2B5EF4-FFF2-40B4-BE49-F238E27FC236}">
                <a16:creationId xmlns:a16="http://schemas.microsoft.com/office/drawing/2014/main" id="{A2D9B4EF-62AF-EB01-4508-90C949361586}"/>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78040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9.3 Figure 4</a:t>
            </a:r>
            <a:endParaRPr lang="en-IN" dirty="0"/>
          </a:p>
        </p:txBody>
      </p:sp>
      <p:pic>
        <p:nvPicPr>
          <p:cNvPr id="7" name="Content Placeholder 6" descr="A light micrograph shows an outline of a mouse foot. It is purple with dark colors showing denser tissues and cells.">
            <a:extLst>
              <a:ext uri="{FF2B5EF4-FFF2-40B4-BE49-F238E27FC236}">
                <a16:creationId xmlns:a16="http://schemas.microsoft.com/office/drawing/2014/main" id="{C142642A-D333-A44E-C336-1463C656840C}"/>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1493836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DB9E-9419-9788-AB32-D3AF42023632}"/>
              </a:ext>
            </a:extLst>
          </p:cNvPr>
          <p:cNvSpPr>
            <a:spLocks noGrp="1"/>
          </p:cNvSpPr>
          <p:nvPr>
            <p:ph type="title"/>
          </p:nvPr>
        </p:nvSpPr>
        <p:spPr/>
        <p:txBody>
          <a:bodyPr/>
          <a:lstStyle/>
          <a:p>
            <a:r>
              <a:rPr lang="en-US" dirty="0"/>
              <a:t>Lesson 9.4 Figure 1</a:t>
            </a:r>
            <a:endParaRPr lang="en-IN" dirty="0"/>
          </a:p>
        </p:txBody>
      </p:sp>
      <p:pic>
        <p:nvPicPr>
          <p:cNvPr id="5" name="Content Placeholder 4" descr="An illustration shows various blue circles, representing cells, with some having smaller circles coming off of them, representing budding.">
            <a:extLst>
              <a:ext uri="{FF2B5EF4-FFF2-40B4-BE49-F238E27FC236}">
                <a16:creationId xmlns:a16="http://schemas.microsoft.com/office/drawing/2014/main" id="{97C1CBE1-DB69-1C41-1243-C5B00FC38799}"/>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2443571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D46C-5D37-3D33-816D-DF65FE03B531}"/>
              </a:ext>
            </a:extLst>
          </p:cNvPr>
          <p:cNvSpPr>
            <a:spLocks noGrp="1"/>
          </p:cNvSpPr>
          <p:nvPr>
            <p:ph type="title"/>
          </p:nvPr>
        </p:nvSpPr>
        <p:spPr/>
        <p:txBody>
          <a:bodyPr/>
          <a:lstStyle/>
          <a:p>
            <a:r>
              <a:rPr lang="en-US" dirty="0"/>
              <a:t>Lesson 9.4 Figure 2</a:t>
            </a:r>
            <a:endParaRPr lang="en-IN" dirty="0"/>
          </a:p>
        </p:txBody>
      </p:sp>
      <p:pic>
        <p:nvPicPr>
          <p:cNvPr id="5" name="Content Placeholder 4" descr="A photograph of a small squid that has iridescent coloring">
            <a:extLst>
              <a:ext uri="{FF2B5EF4-FFF2-40B4-BE49-F238E27FC236}">
                <a16:creationId xmlns:a16="http://schemas.microsoft.com/office/drawing/2014/main" id="{A40EB31D-087C-CCC7-7E8C-23DC05C68EE8}"/>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69693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AC1-C8B0-D620-E704-E05E1D0DE701}"/>
              </a:ext>
            </a:extLst>
          </p:cNvPr>
          <p:cNvSpPr>
            <a:spLocks noGrp="1"/>
          </p:cNvSpPr>
          <p:nvPr>
            <p:ph type="title"/>
          </p:nvPr>
        </p:nvSpPr>
        <p:spPr/>
        <p:txBody>
          <a:bodyPr/>
          <a:lstStyle/>
          <a:p>
            <a:r>
              <a:rPr lang="en-US" dirty="0"/>
              <a:t>Lesson 9.4 Figure 3</a:t>
            </a:r>
            <a:endParaRPr lang="en-IN" dirty="0"/>
          </a:p>
        </p:txBody>
      </p:sp>
      <p:pic>
        <p:nvPicPr>
          <p:cNvPr id="5" name="Content Placeholder 4" descr="The left part of this illustration shows a single bacterial cell. The cell produces autoinducers, which diffuse away from the cell and cannot bind the intracellular receptor. The right part of this illustration shows many bacterial cells. More autoinducers are present, which bind receptors that in turn bind D N A and regulate the expression of certain genes. Autoinducer gene expression is turned on, resulting in a positive-feedback loop.">
            <a:extLst>
              <a:ext uri="{FF2B5EF4-FFF2-40B4-BE49-F238E27FC236}">
                <a16:creationId xmlns:a16="http://schemas.microsoft.com/office/drawing/2014/main" id="{BEB1BADC-8C8A-D90E-E8C4-00F84914C2F1}"/>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2403522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F4A3-CBC5-4F4C-595E-132BE079271E}"/>
              </a:ext>
            </a:extLst>
          </p:cNvPr>
          <p:cNvSpPr>
            <a:spLocks noGrp="1"/>
          </p:cNvSpPr>
          <p:nvPr>
            <p:ph type="title"/>
          </p:nvPr>
        </p:nvSpPr>
        <p:spPr/>
        <p:txBody>
          <a:bodyPr/>
          <a:lstStyle/>
          <a:p>
            <a:r>
              <a:rPr lang="en-US" dirty="0"/>
              <a:t>Lesson 9.4 Figure 4</a:t>
            </a:r>
            <a:endParaRPr lang="en-IN" dirty="0"/>
          </a:p>
        </p:txBody>
      </p:sp>
      <p:pic>
        <p:nvPicPr>
          <p:cNvPr id="5" name="Content Placeholder 4" descr="An illustration shows a thicker, but shorter large intestine wrapped around the outside of the thinner, much longer small intestine that is bunched around in the center.">
            <a:extLst>
              <a:ext uri="{FF2B5EF4-FFF2-40B4-BE49-F238E27FC236}">
                <a16:creationId xmlns:a16="http://schemas.microsoft.com/office/drawing/2014/main" id="{E7469D08-3666-746B-D9D3-BDA5148555AF}"/>
              </a:ext>
            </a:extLst>
          </p:cNvPr>
          <p:cNvPicPr>
            <a:picLocks noGrp="1" noChangeAspect="1"/>
          </p:cNvPicPr>
          <p:nvPr>
            <p:ph idx="1"/>
          </p:nvPr>
        </p:nvPicPr>
        <p:blipFill>
          <a:blip r:embed="rId2"/>
          <a:srcRect l="26852" r="25926"/>
          <a:stretch/>
        </p:blipFill>
        <p:spPr>
          <a:xfrm>
            <a:off x="2667000" y="1280160"/>
            <a:ext cx="3886200" cy="4572000"/>
          </a:xfrm>
        </p:spPr>
      </p:pic>
    </p:spTree>
    <p:extLst>
      <p:ext uri="{BB962C8B-B14F-4D97-AF65-F5344CB8AC3E}">
        <p14:creationId xmlns:p14="http://schemas.microsoft.com/office/powerpoint/2010/main" val="3902456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39F7-FB71-C7E9-9CB3-E038217B78C1}"/>
              </a:ext>
            </a:extLst>
          </p:cNvPr>
          <p:cNvSpPr>
            <a:spLocks noGrp="1"/>
          </p:cNvSpPr>
          <p:nvPr>
            <p:ph type="title"/>
          </p:nvPr>
        </p:nvSpPr>
        <p:spPr/>
        <p:txBody>
          <a:bodyPr/>
          <a:lstStyle/>
          <a:p>
            <a:r>
              <a:rPr lang="en-US" dirty="0"/>
              <a:t>Lesson 9.4 Figure 5</a:t>
            </a:r>
            <a:endParaRPr lang="en-IN" dirty="0"/>
          </a:p>
        </p:txBody>
      </p:sp>
      <p:pic>
        <p:nvPicPr>
          <p:cNvPr id="5" name="Content Placeholder 4" descr="A micrograph shows hundreds of yellow balls dotting a dark yellow surface.">
            <a:extLst>
              <a:ext uri="{FF2B5EF4-FFF2-40B4-BE49-F238E27FC236}">
                <a16:creationId xmlns:a16="http://schemas.microsoft.com/office/drawing/2014/main" id="{F804E1C1-38CD-825F-4214-B9EF18D0564D}"/>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5663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9.1 Figure 2</a:t>
            </a:r>
            <a:endParaRPr lang="en-IN" dirty="0"/>
          </a:p>
        </p:txBody>
      </p:sp>
      <p:pic>
        <p:nvPicPr>
          <p:cNvPr id="6" name="Content Placeholder 5" descr="A secreting cell, target cell, and non-target cell are shown. The secreting cell releases diamond shaped hormones known as ligands, and the target cell received the ligands because it possess receptors that fit the shape of the ligand. Below, the non-target cell does not receive ligands because it has no receptors that fit them.">
            <a:extLst>
              <a:ext uri="{FF2B5EF4-FFF2-40B4-BE49-F238E27FC236}">
                <a16:creationId xmlns:a16="http://schemas.microsoft.com/office/drawing/2014/main" id="{E8591A3C-EB63-2DF6-090D-8EBF303FB741}"/>
              </a:ext>
            </a:extLst>
          </p:cNvPr>
          <p:cNvPicPr>
            <a:picLocks noGrp="1" noChangeAspect="1"/>
          </p:cNvPicPr>
          <p:nvPr>
            <p:ph idx="1"/>
          </p:nvPr>
        </p:nvPicPr>
        <p:blipFill>
          <a:blip r:embed="rId2"/>
          <a:srcRect l="20370" r="21296"/>
          <a:stretch/>
        </p:blipFill>
        <p:spPr>
          <a:xfrm>
            <a:off x="2133600" y="1280160"/>
            <a:ext cx="48006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9.1 Figure 3</a:t>
            </a:r>
            <a:endParaRPr lang="en-IN" dirty="0"/>
          </a:p>
        </p:txBody>
      </p:sp>
      <p:pic>
        <p:nvPicPr>
          <p:cNvPr id="6" name="Content Placeholder 5" descr="The illustration shows four forms of chemical signaling. In autocrine signaling, a cell targets itself. In signaling across a gap junction, a cell targets a cell connected via gap junctions. In paracrine signaling, a cell targets a nearby cell. In endocrine signaling, a cell targets a distant cell via the bloodstream.">
            <a:extLst>
              <a:ext uri="{FF2B5EF4-FFF2-40B4-BE49-F238E27FC236}">
                <a16:creationId xmlns:a16="http://schemas.microsoft.com/office/drawing/2014/main" id="{4F4083E0-2C4D-0519-01A3-DD8FA06E8334}"/>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9.1 Figure 4</a:t>
            </a:r>
            <a:endParaRPr lang="en-IN" dirty="0"/>
          </a:p>
        </p:txBody>
      </p:sp>
      <p:pic>
        <p:nvPicPr>
          <p:cNvPr id="6" name="Content Placeholder 5" descr="This illustration shows closely juxtaposed bulbous protrusions of presynaptic and postsynaptic cells. The presynaptic cell stores neurotransmitters in synaptic vesicles, with calcium ions also entering the presynaptic cell via voltage-gated channels. When signaling occurs, the vesicles fuse with the cell membrane, thereby releasing the neurotransmitters, which then bind to receptors on the postsynaptic cell alongside sodium ions. Ligand-gated channels line the membrane of the postsynaptic cell, allowing only sodium ions to enter while an enzyme on the surface of the postsynaptic cell destroys the neurotransmitter, thereby terminating the signal.">
            <a:extLst>
              <a:ext uri="{FF2B5EF4-FFF2-40B4-BE49-F238E27FC236}">
                <a16:creationId xmlns:a16="http://schemas.microsoft.com/office/drawing/2014/main" id="{72C72D9D-F478-3361-EE58-26EF1C2D1CD3}"/>
              </a:ext>
            </a:extLst>
          </p:cNvPr>
          <p:cNvPicPr>
            <a:picLocks noGrp="1" noChangeAspect="1"/>
          </p:cNvPicPr>
          <p:nvPr>
            <p:ph idx="1"/>
          </p:nvPr>
        </p:nvPicPr>
        <p:blipFill>
          <a:blip r:embed="rId2"/>
          <a:srcRect l="12963" r="12037"/>
          <a:stretch/>
        </p:blipFill>
        <p:spPr>
          <a:xfrm>
            <a:off x="1524000" y="1280160"/>
            <a:ext cx="61722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9.1 Figure 5</a:t>
            </a:r>
            <a:endParaRPr lang="en-IN" dirty="0"/>
          </a:p>
        </p:txBody>
      </p:sp>
      <p:pic>
        <p:nvPicPr>
          <p:cNvPr id="6" name="Content Placeholder 5" descr="A group of plant cells are shown, with a closer look at the plasmodesmata. The plasmodesmata forms channels that allow for plant cells to continuously transfer signaling molecules.">
            <a:extLst>
              <a:ext uri="{FF2B5EF4-FFF2-40B4-BE49-F238E27FC236}">
                <a16:creationId xmlns:a16="http://schemas.microsoft.com/office/drawing/2014/main" id="{1774235C-80B0-E459-719D-0E4299ECF235}"/>
              </a:ext>
            </a:extLst>
          </p:cNvPr>
          <p:cNvPicPr>
            <a:picLocks noGrp="1" noChangeAspect="1"/>
          </p:cNvPicPr>
          <p:nvPr>
            <p:ph idx="1"/>
          </p:nvPr>
        </p:nvPicPr>
        <p:blipFill>
          <a:blip r:embed="rId2"/>
          <a:srcRect l="19444" r="20371"/>
          <a:stretch/>
        </p:blipFill>
        <p:spPr>
          <a:xfrm>
            <a:off x="2057400" y="1280160"/>
            <a:ext cx="49530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9.1 Figure 6</a:t>
            </a:r>
            <a:endParaRPr lang="en-IN" dirty="0"/>
          </a:p>
        </p:txBody>
      </p:sp>
      <p:pic>
        <p:nvPicPr>
          <p:cNvPr id="7" name="Content Placeholder 6" descr="This illustration shows a hydrophobic signaling molecule that diffuses across the plasma membrane and binds an intracellular receptor in the cytoplasm. The intracellular receptor-signaling molecule complex then travels to the nucleus and binds D N A, making it into R N A. The R N A exits the nucleus and is processed by a ribosome, resulting in a protein.">
            <a:extLst>
              <a:ext uri="{FF2B5EF4-FFF2-40B4-BE49-F238E27FC236}">
                <a16:creationId xmlns:a16="http://schemas.microsoft.com/office/drawing/2014/main" id="{2058E738-B315-A223-2388-A4B64BA61AB9}"/>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9.1 Figure 7</a:t>
            </a:r>
            <a:endParaRPr lang="en-IN" dirty="0"/>
          </a:p>
        </p:txBody>
      </p:sp>
      <p:pic>
        <p:nvPicPr>
          <p:cNvPr id="7" name="Content Placeholder 6" descr="One open gated channel and one closed gated channel within the plasma membrane of a cell is shown. A signaling molecule binds to a receptor on the channel protein, and the channel opens, allowing ions to enter the cell. When the signaling molecule is no longer bound to the channel, the channel closes.">
            <a:extLst>
              <a:ext uri="{FF2B5EF4-FFF2-40B4-BE49-F238E27FC236}">
                <a16:creationId xmlns:a16="http://schemas.microsoft.com/office/drawing/2014/main" id="{D4D89D1C-706A-7345-3A61-8A9414A8EBD6}"/>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9.1 Figure 8</a:t>
            </a:r>
            <a:endParaRPr lang="en-IN" dirty="0"/>
          </a:p>
        </p:txBody>
      </p:sp>
      <p:pic>
        <p:nvPicPr>
          <p:cNvPr id="7" name="Content Placeholder 6" descr="This illustration shows the activation pathway for a G protein, which has three subunits: alpha, beta, and gamma, all associated with the inside of the plasma membrane. When a signaling molecule binds to a G protein-coupled receptor in the plasma membrane, a G D P molecule associated with the alpha subunit is exchanged for G T P. The alpha subunit and the G T P dissociate from the beta and gamma subunits and triggers a cellular response. Hydrolysis of G T P to G D P terminates the signal.">
            <a:extLst>
              <a:ext uri="{FF2B5EF4-FFF2-40B4-BE49-F238E27FC236}">
                <a16:creationId xmlns:a16="http://schemas.microsoft.com/office/drawing/2014/main" id="{7F5D6FC6-1E96-DF71-D186-9A5D1BBD3D50}"/>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38868163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2057</TotalTime>
  <Words>118</Words>
  <Application>Microsoft Office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Chapter 9</vt:lpstr>
      <vt:lpstr>Lesson 9.1 Figure 1</vt:lpstr>
      <vt:lpstr>Lesson 9.1 Figure 2</vt:lpstr>
      <vt:lpstr>Lesson 9.1 Figure 3</vt:lpstr>
      <vt:lpstr>Lesson 9.1 Figure 4</vt:lpstr>
      <vt:lpstr>Lesson 9.1 Figure 5</vt:lpstr>
      <vt:lpstr>Lesson 9.1 Figure 6</vt:lpstr>
      <vt:lpstr>Lesson 9.1 Figure 7</vt:lpstr>
      <vt:lpstr>Lesson 9.1 Figure 8</vt:lpstr>
      <vt:lpstr>Lesson 9.1 Figure 9</vt:lpstr>
      <vt:lpstr>Lesson 9.1 Figure 10</vt:lpstr>
      <vt:lpstr>Lesson 9.1 Figure 11</vt:lpstr>
      <vt:lpstr>Lesson 9.1 Figure 12</vt:lpstr>
      <vt:lpstr>Lesson 9.2 Figure 1</vt:lpstr>
      <vt:lpstr>Lesson 9.2 Figure 2</vt:lpstr>
      <vt:lpstr>Lesson 9.2 Figure 3</vt:lpstr>
      <vt:lpstr>Lesson 9.2 Figure 4</vt:lpstr>
      <vt:lpstr>Lesson 9.2 Figure 5</vt:lpstr>
      <vt:lpstr>Lesson 9.2 Figure 6</vt:lpstr>
      <vt:lpstr>Lesson 9.3 Figure 1</vt:lpstr>
      <vt:lpstr>Lesson 9.3 Figure 2</vt:lpstr>
      <vt:lpstr>Lesson 9.3 Figure 3</vt:lpstr>
      <vt:lpstr>Lesson 9.3 Figure 4</vt:lpstr>
      <vt:lpstr>Lesson 9.4 Figure 1</vt:lpstr>
      <vt:lpstr>Lesson 9.4 Figure 2</vt:lpstr>
      <vt:lpstr>Lesson 9.4 Figure 3</vt:lpstr>
      <vt:lpstr>Lesson 9.4 Figure 4</vt:lpstr>
      <vt:lpstr>Lesson 9.4 Figure 5</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194</cp:revision>
  <dcterms:created xsi:type="dcterms:W3CDTF">2013-04-26T14:43:13Z</dcterms:created>
  <dcterms:modified xsi:type="dcterms:W3CDTF">2024-10-08T15:42:58Z</dcterms:modified>
</cp:coreProperties>
</file>