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9"/>
  </p:notesMasterIdLst>
  <p:handoutMasterIdLst>
    <p:handoutMasterId r:id="rId30"/>
  </p:handoutMasterIdLst>
  <p:sldIdLst>
    <p:sldId id="256" r:id="rId2"/>
    <p:sldId id="264" r:id="rId3"/>
    <p:sldId id="292" r:id="rId4"/>
    <p:sldId id="296" r:id="rId5"/>
    <p:sldId id="293" r:id="rId6"/>
    <p:sldId id="297" r:id="rId7"/>
    <p:sldId id="270" r:id="rId8"/>
    <p:sldId id="298" r:id="rId9"/>
    <p:sldId id="299" r:id="rId10"/>
    <p:sldId id="300" r:id="rId11"/>
    <p:sldId id="316" r:id="rId12"/>
    <p:sldId id="301" r:id="rId13"/>
    <p:sldId id="302" r:id="rId14"/>
    <p:sldId id="303" r:id="rId15"/>
    <p:sldId id="304" r:id="rId16"/>
    <p:sldId id="305" r:id="rId17"/>
    <p:sldId id="306" r:id="rId18"/>
    <p:sldId id="307" r:id="rId19"/>
    <p:sldId id="308" r:id="rId20"/>
    <p:sldId id="309" r:id="rId21"/>
    <p:sldId id="315" r:id="rId22"/>
    <p:sldId id="310" r:id="rId23"/>
    <p:sldId id="311" r:id="rId24"/>
    <p:sldId id="313" r:id="rId25"/>
    <p:sldId id="314" r:id="rId26"/>
    <p:sldId id="294" r:id="rId27"/>
    <p:sldId id="31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2B0353-CABB-4FAB-A4F3-DF56B7A02BBF}" name="Talissa Nahass" initials="TN" userId="S-1-5-21-1482476501-413027322-842925246-31537" providerId="AD"/>
  <p188:author id="{A8C4B1AB-DEAC-C301-E150-F72A6C26D63A}" name="Annaleise Radchenko" initials="AR" userId="S::aradchenko@hawkeslearning.com::6249d1a9-d5dd-4793-b8df-98b5e6874abb" providerId="AD"/>
  <p188:author id="{19E775E7-371A-A4D3-C54B-A12AC4EB48B2}" name="kanthi" initials="k" userId="S-1-5-21-1666015839-3846122634-945917319-11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23" autoAdjust="0"/>
  </p:normalViewPr>
  <p:slideViewPr>
    <p:cSldViewPr>
      <p:cViewPr varScale="1">
        <p:scale>
          <a:sx n="95" d="100"/>
          <a:sy n="95" d="100"/>
        </p:scale>
        <p:origin x="780" y="96"/>
      </p:cViewPr>
      <p:guideLst>
        <p:guide orient="horz" pos="2160"/>
        <p:guide pos="2880"/>
      </p:guideLst>
    </p:cSldViewPr>
  </p:slideViewPr>
  <p:outlineViewPr>
    <p:cViewPr>
      <p:scale>
        <a:sx n="33" d="100"/>
        <a:sy n="33" d="100"/>
      </p:scale>
      <p:origin x="0" y="-976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reflection question is included here to use as a talking point or for a think-pair-share activity.</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55505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scientific method consists of a series of well-defined steps. If a hypothesis is not supported by experimental data, one can propose a new hypothesis.</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58807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Originally an On Your Own. This is included here to use as a talking point or for a think-pair-share activity.</a:t>
            </a:r>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4292758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2068016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1"/>
          <p:cNvSpPr>
            <a:spLocks noGrp="1"/>
          </p:cNvSpPr>
          <p:nvPr userDrawn="1">
            <p:ph type="ctrTitle" idx="4294967295"/>
          </p:nvPr>
        </p:nvSpPr>
        <p:spPr>
          <a:xfrm>
            <a:off x="24442" y="967713"/>
            <a:ext cx="7772400" cy="1470025"/>
          </a:xfrm>
          <a:prstGeom prst="rect">
            <a:avLst/>
          </a:prstGeom>
        </p:spPr>
        <p:txBody>
          <a:bodyPr anchor="ctr" anchorCtr="0"/>
          <a:lstStyle>
            <a:lvl1pPr algn="l">
              <a:defRPr/>
            </a:lvl1pPr>
          </a:lstStyle>
          <a:p>
            <a:pPr eaLnBrk="1" hangingPunct="1"/>
            <a:endParaRPr lang="en-US" b="1" dirty="0">
              <a:solidFill>
                <a:srgbClr val="1F497D"/>
              </a:solidFill>
              <a:latin typeface="Arial" charset="0"/>
              <a:cs typeface="Arial" charset="0"/>
            </a:endParaRPr>
          </a:p>
        </p:txBody>
      </p:sp>
      <p:sp>
        <p:nvSpPr>
          <p:cNvPr id="13" name="Subtitle 2"/>
          <p:cNvSpPr>
            <a:spLocks noGrp="1"/>
          </p:cNvSpPr>
          <p:nvPr userDrawn="1">
            <p:ph type="subTitle" idx="4294967295"/>
          </p:nvPr>
        </p:nvSpPr>
        <p:spPr>
          <a:xfrm>
            <a:off x="0" y="2743200"/>
            <a:ext cx="6400800" cy="1752600"/>
          </a:xfrm>
          <a:prstGeom prst="rect">
            <a:avLst/>
          </a:prstGeom>
        </p:spPr>
        <p:txBody>
          <a:bodyPr rtlCol="0" anchor="t" anchorCtr="1">
            <a:normAutofit/>
          </a:bodyPr>
          <a:lstStyle>
            <a:lvl1pPr algn="l">
              <a:defRPr i="0"/>
            </a:lvl1pPr>
          </a:lstStyle>
          <a:p>
            <a:pPr>
              <a:buNone/>
              <a:defRPr/>
            </a:pPr>
            <a:endParaRPr lang="en-US" b="1" i="1" dirty="0">
              <a:solidFill>
                <a:srgbClr val="1F497D"/>
              </a:solidFill>
            </a:endParaRPr>
          </a:p>
        </p:txBody>
      </p:sp>
      <p:sp>
        <p:nvSpPr>
          <p:cNvPr id="4" name="TextBox 3">
            <a:extLst>
              <a:ext uri="{FF2B5EF4-FFF2-40B4-BE49-F238E27FC236}">
                <a16:creationId xmlns:a16="http://schemas.microsoft.com/office/drawing/2014/main" id="{22B7C2D7-3C77-F651-DCB3-AF8240B4F7F0}"/>
              </a:ext>
            </a:extLst>
          </p:cNvPr>
          <p:cNvSpPr txBox="1"/>
          <p:nvPr userDrawn="1"/>
        </p:nvSpPr>
        <p:spPr>
          <a:xfrm>
            <a:off x="3200400" y="6101789"/>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pic>
        <p:nvPicPr>
          <p:cNvPr id="5" name="Picture 4">
            <a:extLst>
              <a:ext uri="{FF2B5EF4-FFF2-40B4-BE49-F238E27FC236}">
                <a16:creationId xmlns:a16="http://schemas.microsoft.com/office/drawing/2014/main" id="{BB22ED7F-6BAE-65D3-2742-371FA21A0B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94E1AE2A-9198-5660-B987-9765FD51B1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094DC38-400C-D967-1C32-01064741BC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4273D48-1265-658A-28F2-5EB244590DE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7C9FFF2-E523-8C88-C4F3-42A19A8752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AC13BD8-B185-11BB-730C-771BEF6D1A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82E093A-7CD2-6D55-B760-363A5AA7DF0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F596D-BD42-2F89-1433-4D730EED0D94}"/>
              </a:ext>
            </a:extLst>
          </p:cNvPr>
          <p:cNvSpPr>
            <a:spLocks noGrp="1"/>
          </p:cNvSpPr>
          <p:nvPr>
            <p:ph type="ctrTitle" idx="4294967295"/>
          </p:nvPr>
        </p:nvSpPr>
        <p:spPr>
          <a:xfrm>
            <a:off x="24442" y="-1470025"/>
            <a:ext cx="7772400" cy="1470025"/>
          </a:xfrm>
        </p:spPr>
        <p:txBody>
          <a:bodyPr anchor="b" anchorCtr="0"/>
          <a:lstStyle/>
          <a:p>
            <a:r>
              <a:rPr lang="en-US" dirty="0"/>
              <a:t>Lesson 1.1 Thinking Like a Biologist</a:t>
            </a:r>
          </a:p>
        </p:txBody>
      </p:sp>
      <p:sp>
        <p:nvSpPr>
          <p:cNvPr id="6" name="Text Placeholder 12">
            <a:extLst>
              <a:ext uri="{FF2B5EF4-FFF2-40B4-BE49-F238E27FC236}">
                <a16:creationId xmlns:a16="http://schemas.microsoft.com/office/drawing/2014/main" id="{1B37B4C6-CCA6-6319-CE25-CB942331513C}"/>
              </a:ext>
            </a:extLst>
          </p:cNvPr>
          <p:cNvSpPr txBox="1">
            <a:spLocks/>
          </p:cNvSpPr>
          <p:nvPr/>
        </p:nvSpPr>
        <p:spPr>
          <a:xfrm>
            <a:off x="379562" y="1729204"/>
            <a:ext cx="3581400" cy="914400"/>
          </a:xfrm>
          <a:prstGeom prst="rect">
            <a:avLst/>
          </a:prstGeom>
        </p:spPr>
        <p:txBody>
          <a:bodyPr/>
          <a:lstStyle>
            <a:lvl1pPr marL="0" indent="0" algn="l" defTabSz="914400" rtl="0" eaLnBrk="1" latinLnBrk="0" hangingPunct="1">
              <a:spcBef>
                <a:spcPct val="20000"/>
              </a:spcBef>
              <a:buFont typeface="Arial" pitchFamily="34" charset="0"/>
              <a:buNone/>
              <a:defRPr sz="44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Lesson 1.1</a:t>
            </a:r>
          </a:p>
        </p:txBody>
      </p:sp>
      <p:sp>
        <p:nvSpPr>
          <p:cNvPr id="7" name="Content Placeholder 8">
            <a:extLst>
              <a:ext uri="{FF2B5EF4-FFF2-40B4-BE49-F238E27FC236}">
                <a16:creationId xmlns:a16="http://schemas.microsoft.com/office/drawing/2014/main" id="{492D84E8-9F85-6530-CE05-665DDA4D82B5}"/>
              </a:ext>
            </a:extLst>
          </p:cNvPr>
          <p:cNvSpPr txBox="1">
            <a:spLocks/>
          </p:cNvSpPr>
          <p:nvPr/>
        </p:nvSpPr>
        <p:spPr>
          <a:xfrm>
            <a:off x="379562" y="2627694"/>
            <a:ext cx="3581400" cy="990600"/>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Thinking Like a Biologist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91E2-1F09-596E-C502-2A1CD9F403A7}"/>
              </a:ext>
            </a:extLst>
          </p:cNvPr>
          <p:cNvSpPr>
            <a:spLocks noGrp="1"/>
          </p:cNvSpPr>
          <p:nvPr>
            <p:ph type="title"/>
          </p:nvPr>
        </p:nvSpPr>
        <p:spPr/>
        <p:txBody>
          <a:bodyPr/>
          <a:lstStyle/>
          <a:p>
            <a:r>
              <a:rPr lang="en-IN" dirty="0"/>
              <a:t>Deductive Reasoning in Science</a:t>
            </a:r>
          </a:p>
        </p:txBody>
      </p:sp>
      <p:sp>
        <p:nvSpPr>
          <p:cNvPr id="3" name="Content Placeholder 2">
            <a:extLst>
              <a:ext uri="{FF2B5EF4-FFF2-40B4-BE49-F238E27FC236}">
                <a16:creationId xmlns:a16="http://schemas.microsoft.com/office/drawing/2014/main" id="{A1586259-DFF7-3209-1163-6D57C69AD09D}"/>
              </a:ext>
            </a:extLst>
          </p:cNvPr>
          <p:cNvSpPr>
            <a:spLocks noGrp="1"/>
          </p:cNvSpPr>
          <p:nvPr>
            <p:ph idx="1"/>
          </p:nvPr>
        </p:nvSpPr>
        <p:spPr/>
        <p:txBody>
          <a:bodyPr>
            <a:normAutofit lnSpcReduction="10000"/>
          </a:bodyPr>
          <a:lstStyle/>
          <a:p>
            <a:r>
              <a:rPr lang="en-US" b="1" dirty="0"/>
              <a:t>Deductive reasoning </a:t>
            </a:r>
            <a:r>
              <a:rPr lang="en-US" dirty="0"/>
              <a:t>is the type of logic primarily used in hypothesis-based science.</a:t>
            </a:r>
          </a:p>
          <a:p>
            <a:pPr marL="153988" indent="-357188">
              <a:buFont typeface="Arial" panose="020B0604020202020204" pitchFamily="34" charset="0"/>
              <a:buChar char="•"/>
            </a:pPr>
            <a:r>
              <a:rPr lang="en-US" dirty="0"/>
              <a:t>Uses general principles or laws</a:t>
            </a:r>
          </a:p>
          <a:p>
            <a:pPr marL="153988" indent="-357188">
              <a:buFont typeface="Arial" panose="020B0604020202020204" pitchFamily="34" charset="0"/>
              <a:buChar char="•"/>
            </a:pPr>
            <a:r>
              <a:rPr lang="en-US" dirty="0"/>
              <a:t>Applies logic to deduce conclusions or predict specific results</a:t>
            </a:r>
          </a:p>
          <a:p>
            <a:pPr marL="153988" indent="-357188">
              <a:buFont typeface="Arial" panose="020B0604020202020204" pitchFamily="34" charset="0"/>
              <a:buChar char="•"/>
            </a:pPr>
            <a:r>
              <a:rPr lang="en-US" dirty="0"/>
              <a:t>Future evidence may challenge validity of current premises.</a:t>
            </a:r>
          </a:p>
          <a:p>
            <a:pPr marL="357188" indent="-357188">
              <a:buFont typeface="Arial" panose="020B0604020202020204" pitchFamily="34" charset="0"/>
              <a:buChar char="•"/>
            </a:pPr>
            <a:r>
              <a:rPr lang="en-US" dirty="0"/>
              <a:t>Conclusions from inductive reasoning often become premises for deductive reasoning.</a:t>
            </a:r>
          </a:p>
          <a:p>
            <a:pPr marL="896938" lvl="1" indent="-357188">
              <a:buFont typeface="Arial" panose="020B0604020202020204" pitchFamily="34" charset="0"/>
              <a:buChar char="•"/>
            </a:pPr>
            <a:r>
              <a:rPr lang="en-US" dirty="0"/>
              <a:t>Used in tandem for study design</a:t>
            </a:r>
            <a:endParaRPr lang="en-IN" dirty="0"/>
          </a:p>
        </p:txBody>
      </p:sp>
    </p:spTree>
    <p:extLst>
      <p:ext uri="{BB962C8B-B14F-4D97-AF65-F5344CB8AC3E}">
        <p14:creationId xmlns:p14="http://schemas.microsoft.com/office/powerpoint/2010/main" val="1527444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91E2-1F09-596E-C502-2A1CD9F403A7}"/>
              </a:ext>
            </a:extLst>
          </p:cNvPr>
          <p:cNvSpPr>
            <a:spLocks noGrp="1"/>
          </p:cNvSpPr>
          <p:nvPr>
            <p:ph type="title"/>
          </p:nvPr>
        </p:nvSpPr>
        <p:spPr/>
        <p:txBody>
          <a:bodyPr/>
          <a:lstStyle/>
          <a:p>
            <a:r>
              <a:rPr lang="en-IN" dirty="0"/>
              <a:t>Deductive Reasoning Examples</a:t>
            </a:r>
          </a:p>
        </p:txBody>
      </p:sp>
      <p:sp>
        <p:nvSpPr>
          <p:cNvPr id="3" name="Content Placeholder 2">
            <a:extLst>
              <a:ext uri="{FF2B5EF4-FFF2-40B4-BE49-F238E27FC236}">
                <a16:creationId xmlns:a16="http://schemas.microsoft.com/office/drawing/2014/main" id="{A1586259-DFF7-3209-1163-6D57C69AD09D}"/>
              </a:ext>
            </a:extLst>
          </p:cNvPr>
          <p:cNvSpPr>
            <a:spLocks noGrp="1"/>
          </p:cNvSpPr>
          <p:nvPr>
            <p:ph idx="1"/>
          </p:nvPr>
        </p:nvSpPr>
        <p:spPr/>
        <p:txBody>
          <a:bodyPr>
            <a:normAutofit fontScale="92500" lnSpcReduction="10000"/>
          </a:bodyPr>
          <a:lstStyle/>
          <a:p>
            <a:pPr marL="357188" indent="-357188">
              <a:buFont typeface="Arial" panose="020B0604020202020204" pitchFamily="34" charset="0"/>
              <a:buChar char="•"/>
            </a:pPr>
            <a:r>
              <a:rPr lang="en-US" dirty="0"/>
              <a:t>Example of simple deductive reasoning:</a:t>
            </a:r>
          </a:p>
          <a:p>
            <a:pPr marL="896938" lvl="1" indent="-357188">
              <a:buFont typeface="Arial" panose="020B0604020202020204" pitchFamily="34" charset="0"/>
              <a:buChar char="•"/>
            </a:pPr>
            <a:r>
              <a:rPr lang="en-US" b="1" dirty="0"/>
              <a:t>Major premise</a:t>
            </a:r>
            <a:r>
              <a:rPr lang="en-US" dirty="0"/>
              <a:t>: All mammals have hair.</a:t>
            </a:r>
          </a:p>
          <a:p>
            <a:pPr marL="896938" lvl="1" indent="-357188">
              <a:buFont typeface="Arial" panose="020B0604020202020204" pitchFamily="34" charset="0"/>
              <a:buChar char="•"/>
            </a:pPr>
            <a:r>
              <a:rPr lang="en-US" b="1" dirty="0"/>
              <a:t>Minor premise</a:t>
            </a:r>
            <a:r>
              <a:rPr lang="en-US" dirty="0"/>
              <a:t>: Whales are mammals.</a:t>
            </a:r>
          </a:p>
          <a:p>
            <a:pPr marL="896938" lvl="1" indent="-357188">
              <a:buFont typeface="Arial" panose="020B0604020202020204" pitchFamily="34" charset="0"/>
              <a:buChar char="•"/>
            </a:pPr>
            <a:r>
              <a:rPr lang="en-US" b="1" dirty="0"/>
              <a:t>Conclusion</a:t>
            </a:r>
            <a:r>
              <a:rPr lang="en-US" dirty="0"/>
              <a:t>: Whales have hair.</a:t>
            </a:r>
          </a:p>
          <a:p>
            <a:pPr marL="357188" indent="-357188">
              <a:buFont typeface="Arial" panose="020B0604020202020204" pitchFamily="34" charset="0"/>
              <a:buChar char="•"/>
            </a:pPr>
            <a:r>
              <a:rPr lang="en-US" dirty="0"/>
              <a:t>Studies on ecosystem change illustrate deductive reasoning:</a:t>
            </a:r>
          </a:p>
          <a:p>
            <a:pPr marL="896938" lvl="1" indent="-357188">
              <a:buFont typeface="Arial" panose="020B0604020202020204" pitchFamily="34" charset="0"/>
              <a:buChar char="•"/>
            </a:pPr>
            <a:r>
              <a:rPr lang="en-US" b="1" dirty="0"/>
              <a:t>Major premise</a:t>
            </a:r>
            <a:r>
              <a:rPr lang="en-US" dirty="0"/>
              <a:t>: Bees are primary pollinators of flowering plants.</a:t>
            </a:r>
          </a:p>
          <a:p>
            <a:pPr marL="896938" lvl="1" indent="-357188">
              <a:buFont typeface="Arial" panose="020B0604020202020204" pitchFamily="34" charset="0"/>
              <a:buChar char="•"/>
            </a:pPr>
            <a:r>
              <a:rPr lang="en-US" b="1" dirty="0"/>
              <a:t>Minor premise</a:t>
            </a:r>
            <a:r>
              <a:rPr lang="en-US" dirty="0"/>
              <a:t>: The bee population has decreased.</a:t>
            </a:r>
          </a:p>
          <a:p>
            <a:pPr marL="896938" lvl="1" indent="-357188">
              <a:buFont typeface="Arial" panose="020B0604020202020204" pitchFamily="34" charset="0"/>
              <a:buChar char="•"/>
            </a:pPr>
            <a:r>
              <a:rPr lang="en-US" b="1" dirty="0"/>
              <a:t>Conclusion</a:t>
            </a:r>
            <a:r>
              <a:rPr lang="en-US" dirty="0"/>
              <a:t>: The decline in bees will decrease the pollination of flowering plants.</a:t>
            </a:r>
          </a:p>
        </p:txBody>
      </p:sp>
    </p:spTree>
    <p:extLst>
      <p:ext uri="{BB962C8B-B14F-4D97-AF65-F5344CB8AC3E}">
        <p14:creationId xmlns:p14="http://schemas.microsoft.com/office/powerpoint/2010/main" val="6767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817B-E9AF-24B2-E258-DCA4BB99A632}"/>
              </a:ext>
            </a:extLst>
          </p:cNvPr>
          <p:cNvSpPr>
            <a:spLocks noGrp="1"/>
          </p:cNvSpPr>
          <p:nvPr>
            <p:ph type="title"/>
          </p:nvPr>
        </p:nvSpPr>
        <p:spPr/>
        <p:txBody>
          <a:bodyPr/>
          <a:lstStyle/>
          <a:p>
            <a:r>
              <a:rPr lang="en-US" dirty="0"/>
              <a:t>Logical Thinking in Scientific Study</a:t>
            </a:r>
            <a:endParaRPr lang="en-IN" dirty="0"/>
          </a:p>
        </p:txBody>
      </p:sp>
      <p:sp>
        <p:nvSpPr>
          <p:cNvPr id="3" name="Content Placeholder 2">
            <a:extLst>
              <a:ext uri="{FF2B5EF4-FFF2-40B4-BE49-F238E27FC236}">
                <a16:creationId xmlns:a16="http://schemas.microsoft.com/office/drawing/2014/main" id="{273F56B0-500F-14FB-EAE2-B885A4790AE7}"/>
              </a:ext>
            </a:extLst>
          </p:cNvPr>
          <p:cNvSpPr>
            <a:spLocks noGrp="1"/>
          </p:cNvSpPr>
          <p:nvPr>
            <p:ph idx="1"/>
          </p:nvPr>
        </p:nvSpPr>
        <p:spPr/>
        <p:txBody>
          <a:bodyPr>
            <a:normAutofit/>
          </a:bodyPr>
          <a:lstStyle/>
          <a:p>
            <a:pPr marL="457200" indent="-457200">
              <a:buFont typeface="Arial" panose="020B0604020202020204" pitchFamily="34" charset="0"/>
              <a:buChar char="•"/>
            </a:pPr>
            <a:r>
              <a:rPr lang="en-US" b="1" dirty="0"/>
              <a:t>Descriptive science </a:t>
            </a:r>
            <a:r>
              <a:rPr lang="en-US" dirty="0"/>
              <a:t>aims to observe, explore, and discover through inductive reasoning.</a:t>
            </a:r>
          </a:p>
          <a:p>
            <a:pPr marL="457200" indent="-457200">
              <a:buFont typeface="Arial" panose="020B0604020202020204" pitchFamily="34" charset="0"/>
              <a:buChar char="•"/>
            </a:pPr>
            <a:r>
              <a:rPr lang="en-US" b="1" dirty="0"/>
              <a:t>Hypothesis-based science </a:t>
            </a:r>
            <a:r>
              <a:rPr lang="en-US" dirty="0"/>
              <a:t>relies on deductive reasoning to predict specific results from a premise.</a:t>
            </a:r>
          </a:p>
          <a:p>
            <a:pPr marL="457200" indent="-457200">
              <a:buFont typeface="Arial" panose="020B0604020202020204" pitchFamily="34" charset="0"/>
              <a:buChar char="•"/>
            </a:pPr>
            <a:r>
              <a:rPr lang="en-US" dirty="0"/>
              <a:t>Most studies combine both descriptive and hypothesis-based science.</a:t>
            </a:r>
            <a:endParaRPr lang="en-IN" dirty="0"/>
          </a:p>
        </p:txBody>
      </p:sp>
    </p:spTree>
    <p:extLst>
      <p:ext uri="{BB962C8B-B14F-4D97-AF65-F5344CB8AC3E}">
        <p14:creationId xmlns:p14="http://schemas.microsoft.com/office/powerpoint/2010/main" val="1648505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7C64-8037-0174-BB04-9042C372A1CB}"/>
              </a:ext>
            </a:extLst>
          </p:cNvPr>
          <p:cNvSpPr>
            <a:spLocks noGrp="1"/>
          </p:cNvSpPr>
          <p:nvPr>
            <p:ph type="title"/>
          </p:nvPr>
        </p:nvSpPr>
        <p:spPr/>
        <p:txBody>
          <a:bodyPr/>
          <a:lstStyle/>
          <a:p>
            <a:r>
              <a:rPr lang="en-US" dirty="0"/>
              <a:t>1.1 Figure 6</a:t>
            </a:r>
            <a:endParaRPr lang="en-IN" dirty="0"/>
          </a:p>
        </p:txBody>
      </p:sp>
      <p:sp>
        <p:nvSpPr>
          <p:cNvPr id="7" name="TextBox 6">
            <a:extLst>
              <a:ext uri="{FF2B5EF4-FFF2-40B4-BE49-F238E27FC236}">
                <a16:creationId xmlns:a16="http://schemas.microsoft.com/office/drawing/2014/main" id="{FD56B618-E999-B29A-80DB-D903578D931B}"/>
              </a:ext>
            </a:extLst>
          </p:cNvPr>
          <p:cNvSpPr txBox="1"/>
          <p:nvPr/>
        </p:nvSpPr>
        <p:spPr>
          <a:xfrm>
            <a:off x="457200" y="5181600"/>
            <a:ext cx="8229600" cy="246221"/>
          </a:xfrm>
          <a:prstGeom prst="rect">
            <a:avLst/>
          </a:prstGeom>
          <a:noFill/>
        </p:spPr>
        <p:txBody>
          <a:bodyPr wrap="square">
            <a:spAutoFit/>
          </a:bodyPr>
          <a:lstStyle/>
          <a:p>
            <a:pPr algn="ctr"/>
            <a:r>
              <a:rPr lang="en-IN" sz="1000" dirty="0"/>
              <a:t>CNX OpenStax on Wikimedia Commons. "Inductive and deductive reasoning." Modified.</a:t>
            </a:r>
          </a:p>
        </p:txBody>
      </p:sp>
      <p:pic>
        <p:nvPicPr>
          <p:cNvPr id="4" name="Content Placeholder 5" descr="The inductive reasoning flowchart starts with &quot;Definition: From a number of observations, a general conclusion is drawn.&quot; which points to &quot;Observations: Members of a species are not all the same. Individuals compete for resources. Species are generally adapted to their environment.&quot; which points to &quot;Conclusion: Individuals most adapted to their environment are more likely to survive and pass their traits on to the next generation.&quot; The deductive reasoning flowcharts starts with &quot;Definition: From a general premise, specific results are predicted.&quot; which points to &quot;General premise: Individuals most adapted to their environment are more likely to survive and pass their traits on to the next generation.&quot; which points to &quot;Predicted results: If the average temperature in an ecosystem increases, individuals better adapted to warmer temperatures will outcompete those that are not.&quot;">
            <a:extLst>
              <a:ext uri="{FF2B5EF4-FFF2-40B4-BE49-F238E27FC236}">
                <a16:creationId xmlns:a16="http://schemas.microsoft.com/office/drawing/2014/main" id="{5E0018D1-0540-8399-DA38-C55A766C34F3}"/>
              </a:ext>
            </a:extLst>
          </p:cNvPr>
          <p:cNvPicPr>
            <a:picLocks noGrp="1" noChangeAspect="1"/>
          </p:cNvPicPr>
          <p:nvPr>
            <p:ph idx="1"/>
          </p:nvPr>
        </p:nvPicPr>
        <p:blipFill>
          <a:blip r:embed="rId2"/>
          <a:srcRect t="11962" b="11294"/>
          <a:stretch/>
        </p:blipFill>
        <p:spPr>
          <a:xfrm>
            <a:off x="457200" y="1582579"/>
            <a:ext cx="8229600" cy="3505200"/>
          </a:xfrm>
          <a:noFill/>
        </p:spPr>
      </p:pic>
    </p:spTree>
    <p:extLst>
      <p:ext uri="{BB962C8B-B14F-4D97-AF65-F5344CB8AC3E}">
        <p14:creationId xmlns:p14="http://schemas.microsoft.com/office/powerpoint/2010/main" val="4106676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painting shows a full-length portrait of Sir Francis Bacon.">
            <a:extLst>
              <a:ext uri="{FF2B5EF4-FFF2-40B4-BE49-F238E27FC236}">
                <a16:creationId xmlns:a16="http://schemas.microsoft.com/office/drawing/2014/main" id="{C46F7B53-9442-69D4-E492-65278C932AB8}"/>
              </a:ext>
            </a:extLst>
          </p:cNvPr>
          <p:cNvSpPr>
            <a:spLocks noGrp="1"/>
          </p:cNvSpPr>
          <p:nvPr>
            <p:ph type="title"/>
          </p:nvPr>
        </p:nvSpPr>
        <p:spPr/>
        <p:txBody>
          <a:bodyPr/>
          <a:lstStyle/>
          <a:p>
            <a:r>
              <a:rPr lang="en-IN" dirty="0"/>
              <a:t>The Scientific Method</a:t>
            </a:r>
          </a:p>
        </p:txBody>
      </p:sp>
      <p:sp>
        <p:nvSpPr>
          <p:cNvPr id="3" name="Content Placeholder 2" descr="A painting shows a full-length portrait of Sir Francis Bacon.">
            <a:extLst>
              <a:ext uri="{FF2B5EF4-FFF2-40B4-BE49-F238E27FC236}">
                <a16:creationId xmlns:a16="http://schemas.microsoft.com/office/drawing/2014/main" id="{7C29FB48-42B1-FAC1-F041-62A639A1612B}"/>
              </a:ext>
            </a:extLst>
          </p:cNvPr>
          <p:cNvSpPr>
            <a:spLocks noGrp="1"/>
          </p:cNvSpPr>
          <p:nvPr>
            <p:ph idx="1"/>
          </p:nvPr>
        </p:nvSpPr>
        <p:spPr>
          <a:xfrm>
            <a:off x="457199" y="1280159"/>
            <a:ext cx="6053507" cy="4572001"/>
          </a:xfrm>
        </p:spPr>
        <p:txBody>
          <a:bodyPr>
            <a:normAutofit/>
          </a:bodyPr>
          <a:lstStyle/>
          <a:p>
            <a:pPr marL="457200" indent="-457200">
              <a:buFont typeface="Arial" panose="020B0604020202020204" pitchFamily="34" charset="0"/>
              <a:buChar char="•"/>
            </a:pPr>
            <a:r>
              <a:rPr lang="en-US" dirty="0"/>
              <a:t>Biologists study life using the </a:t>
            </a:r>
            <a:r>
              <a:rPr lang="en-US" b="1" dirty="0"/>
              <a:t>scientific method</a:t>
            </a:r>
            <a:r>
              <a:rPr lang="en-US" dirty="0"/>
              <a:t>.</a:t>
            </a:r>
          </a:p>
          <a:p>
            <a:pPr marL="457200" indent="-457200">
              <a:buFont typeface="Arial" panose="020B0604020202020204" pitchFamily="34" charset="0"/>
              <a:buChar char="•"/>
            </a:pPr>
            <a:r>
              <a:rPr lang="en-US" dirty="0"/>
              <a:t>Seeks science-based answers to questions</a:t>
            </a:r>
          </a:p>
          <a:p>
            <a:pPr marL="457200" indent="-457200">
              <a:buFont typeface="Arial" panose="020B0604020202020204" pitchFamily="34" charset="0"/>
              <a:buChar char="•"/>
            </a:pPr>
            <a:r>
              <a:rPr lang="en-US" dirty="0"/>
              <a:t>Refined over time to rely primarily on </a:t>
            </a:r>
            <a:br>
              <a:rPr lang="en-US" dirty="0"/>
            </a:br>
            <a:r>
              <a:rPr lang="en-US" dirty="0"/>
              <a:t>deductive reasoning</a:t>
            </a:r>
          </a:p>
          <a:p>
            <a:pPr marL="457200" indent="-457200">
              <a:buFont typeface="Arial" panose="020B0604020202020204" pitchFamily="34" charset="0"/>
              <a:buChar char="•"/>
            </a:pPr>
            <a:r>
              <a:rPr lang="en-US" dirty="0"/>
              <a:t>Applies logical problem-solving </a:t>
            </a:r>
            <a:br>
              <a:rPr lang="en-US" dirty="0"/>
            </a:br>
            <a:r>
              <a:rPr lang="en-US" dirty="0"/>
              <a:t>across fields</a:t>
            </a:r>
          </a:p>
        </p:txBody>
      </p:sp>
      <p:pic>
        <p:nvPicPr>
          <p:cNvPr id="6" name="Content Placeholder 5" descr="A painting shows a full-length portrait of Sir Francis Bacon.">
            <a:extLst>
              <a:ext uri="{FF2B5EF4-FFF2-40B4-BE49-F238E27FC236}">
                <a16:creationId xmlns:a16="http://schemas.microsoft.com/office/drawing/2014/main" id="{81B676C3-C1C7-AD85-E49F-AFC8486A1D37}"/>
              </a:ext>
            </a:extLst>
          </p:cNvPr>
          <p:cNvPicPr>
            <a:picLocks noChangeAspect="1"/>
          </p:cNvPicPr>
          <p:nvPr/>
        </p:nvPicPr>
        <p:blipFill>
          <a:blip r:embed="rId2"/>
          <a:srcRect l="35186" t="5289" r="35185" b="5956"/>
          <a:stretch/>
        </p:blipFill>
        <p:spPr>
          <a:xfrm>
            <a:off x="6585408" y="1342946"/>
            <a:ext cx="2032728" cy="3379411"/>
          </a:xfrm>
          <a:prstGeom prst="rect">
            <a:avLst/>
          </a:prstGeom>
          <a:noFill/>
        </p:spPr>
      </p:pic>
      <p:sp>
        <p:nvSpPr>
          <p:cNvPr id="4" name="TextBox 3">
            <a:extLst>
              <a:ext uri="{FF2B5EF4-FFF2-40B4-BE49-F238E27FC236}">
                <a16:creationId xmlns:a16="http://schemas.microsoft.com/office/drawing/2014/main" id="{09E66593-5664-B537-943C-AAC376FB2647}"/>
              </a:ext>
            </a:extLst>
          </p:cNvPr>
          <p:cNvSpPr txBox="1"/>
          <p:nvPr/>
        </p:nvSpPr>
        <p:spPr>
          <a:xfrm>
            <a:off x="6553200" y="4774851"/>
            <a:ext cx="2133600" cy="400110"/>
          </a:xfrm>
          <a:prstGeom prst="rect">
            <a:avLst/>
          </a:prstGeom>
          <a:noFill/>
        </p:spPr>
        <p:txBody>
          <a:bodyPr wrap="square">
            <a:spAutoFit/>
          </a:bodyPr>
          <a:lstStyle/>
          <a:p>
            <a:pPr algn="ctr"/>
            <a:r>
              <a:rPr lang="en-US" sz="1000" b="1" dirty="0"/>
              <a:t>1.1 Figure 7: </a:t>
            </a:r>
            <a:r>
              <a:rPr lang="en-US" sz="1000" dirty="0"/>
              <a:t>Sir Francis Bacon first defined the scientific method.</a:t>
            </a:r>
            <a:endParaRPr lang="en-IN" sz="1000" dirty="0"/>
          </a:p>
        </p:txBody>
      </p:sp>
      <p:sp>
        <p:nvSpPr>
          <p:cNvPr id="8" name="TextBox 7">
            <a:extLst>
              <a:ext uri="{FF2B5EF4-FFF2-40B4-BE49-F238E27FC236}">
                <a16:creationId xmlns:a16="http://schemas.microsoft.com/office/drawing/2014/main" id="{29B29E21-E6BB-B003-018F-D68FE73EC1D5}"/>
              </a:ext>
            </a:extLst>
          </p:cNvPr>
          <p:cNvSpPr txBox="1"/>
          <p:nvPr/>
        </p:nvSpPr>
        <p:spPr>
          <a:xfrm>
            <a:off x="6553200" y="5249226"/>
            <a:ext cx="2133600" cy="400110"/>
          </a:xfrm>
          <a:prstGeom prst="rect">
            <a:avLst/>
          </a:prstGeom>
          <a:noFill/>
        </p:spPr>
        <p:txBody>
          <a:bodyPr wrap="square">
            <a:spAutoFit/>
          </a:bodyPr>
          <a:lstStyle/>
          <a:p>
            <a:pPr algn="ctr"/>
            <a:r>
              <a:rPr lang="en-IN" sz="1000" dirty="0"/>
              <a:t>After Paul van Somer I on Wikimedia Commons. "Sir Francis Bacon."</a:t>
            </a:r>
          </a:p>
        </p:txBody>
      </p:sp>
    </p:spTree>
    <p:extLst>
      <p:ext uri="{BB962C8B-B14F-4D97-AF65-F5344CB8AC3E}">
        <p14:creationId xmlns:p14="http://schemas.microsoft.com/office/powerpoint/2010/main" val="3580374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6707-5E37-5EA9-95E1-980BB724A76B}"/>
              </a:ext>
            </a:extLst>
          </p:cNvPr>
          <p:cNvSpPr>
            <a:spLocks noGrp="1"/>
          </p:cNvSpPr>
          <p:nvPr>
            <p:ph type="title"/>
          </p:nvPr>
        </p:nvSpPr>
        <p:spPr/>
        <p:txBody>
          <a:bodyPr/>
          <a:lstStyle/>
          <a:p>
            <a:r>
              <a:rPr lang="en-IN" dirty="0"/>
              <a:t>Proposing a Hypothesis</a:t>
            </a:r>
          </a:p>
        </p:txBody>
      </p:sp>
      <p:sp>
        <p:nvSpPr>
          <p:cNvPr id="3" name="Content Placeholder 2">
            <a:extLst>
              <a:ext uri="{FF2B5EF4-FFF2-40B4-BE49-F238E27FC236}">
                <a16:creationId xmlns:a16="http://schemas.microsoft.com/office/drawing/2014/main" id="{AF1468AF-A596-12E1-CD25-9BCCC6869EC0}"/>
              </a:ext>
            </a:extLst>
          </p:cNvPr>
          <p:cNvSpPr>
            <a:spLocks noGrp="1"/>
          </p:cNvSpPr>
          <p:nvPr>
            <p:ph idx="1"/>
          </p:nvPr>
        </p:nvSpPr>
        <p:spPr/>
        <p:txBody>
          <a:bodyPr/>
          <a:lstStyle/>
          <a:p>
            <a:pPr marL="457200" indent="-457200">
              <a:buFont typeface="Arial" panose="020B0604020202020204" pitchFamily="34" charset="0"/>
              <a:buChar char="•"/>
            </a:pPr>
            <a:r>
              <a:rPr lang="en-US" dirty="0"/>
              <a:t>A hypothesis is a testable suggested explanation.</a:t>
            </a:r>
          </a:p>
          <a:p>
            <a:pPr marL="457200" indent="-457200">
              <a:buFont typeface="Arial" panose="020B0604020202020204" pitchFamily="34" charset="0"/>
              <a:buChar char="•"/>
            </a:pPr>
            <a:r>
              <a:rPr lang="en-US" dirty="0"/>
              <a:t>Multiple hypotheses can be proposed for a problem.</a:t>
            </a:r>
          </a:p>
          <a:p>
            <a:pPr marL="1200150" lvl="1" indent="-457200">
              <a:buFont typeface="Arial" panose="020B0604020202020204" pitchFamily="34" charset="0"/>
              <a:buChar char="•"/>
            </a:pPr>
            <a:r>
              <a:rPr lang="en-US" dirty="0"/>
              <a:t>Example: The classroom is warm because the AC isn't on.</a:t>
            </a:r>
          </a:p>
          <a:p>
            <a:pPr marL="457200" indent="-457200">
              <a:buFont typeface="Arial" panose="020B0604020202020204" pitchFamily="34" charset="0"/>
              <a:buChar char="•"/>
            </a:pPr>
            <a:r>
              <a:rPr lang="en-US" dirty="0"/>
              <a:t>A prediction takes "If...then..." format based on hypothesis.</a:t>
            </a:r>
          </a:p>
          <a:p>
            <a:pPr marL="1200150" lvl="1" indent="-457200">
              <a:buFont typeface="Arial" panose="020B0604020202020204" pitchFamily="34" charset="0"/>
              <a:buChar char="•"/>
            </a:pPr>
            <a:r>
              <a:rPr lang="en-US" dirty="0"/>
              <a:t>Example: "If the AC is turned on, then the classroom won't be warm."</a:t>
            </a:r>
            <a:endParaRPr lang="en-IN" dirty="0"/>
          </a:p>
        </p:txBody>
      </p:sp>
    </p:spTree>
    <p:extLst>
      <p:ext uri="{BB962C8B-B14F-4D97-AF65-F5344CB8AC3E}">
        <p14:creationId xmlns:p14="http://schemas.microsoft.com/office/powerpoint/2010/main" val="518033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5267-2C01-B256-127C-96A52A17A332}"/>
              </a:ext>
            </a:extLst>
          </p:cNvPr>
          <p:cNvSpPr>
            <a:spLocks noGrp="1"/>
          </p:cNvSpPr>
          <p:nvPr>
            <p:ph type="title"/>
          </p:nvPr>
        </p:nvSpPr>
        <p:spPr/>
        <p:txBody>
          <a:bodyPr/>
          <a:lstStyle/>
          <a:p>
            <a:r>
              <a:rPr lang="en-IN" dirty="0"/>
              <a:t>Testing a Hypothesis</a:t>
            </a:r>
          </a:p>
        </p:txBody>
      </p:sp>
      <p:sp>
        <p:nvSpPr>
          <p:cNvPr id="3" name="Content Placeholder 2">
            <a:extLst>
              <a:ext uri="{FF2B5EF4-FFF2-40B4-BE49-F238E27FC236}">
                <a16:creationId xmlns:a16="http://schemas.microsoft.com/office/drawing/2014/main" id="{965BD88E-2E6A-30A5-C1BB-52228AEF60B0}"/>
              </a:ext>
            </a:extLst>
          </p:cNvPr>
          <p:cNvSpPr>
            <a:spLocks noGrp="1"/>
          </p:cNvSpPr>
          <p:nvPr>
            <p:ph idx="1"/>
          </p:nvPr>
        </p:nvSpPr>
        <p:spPr/>
        <p:txBody>
          <a:bodyPr>
            <a:noAutofit/>
          </a:bodyPr>
          <a:lstStyle/>
          <a:p>
            <a:pPr marL="357188" indent="-357188">
              <a:spcBef>
                <a:spcPts val="200"/>
              </a:spcBef>
              <a:buFont typeface="Arial" panose="020B0604020202020204" pitchFamily="34" charset="0"/>
              <a:buChar char="•"/>
            </a:pPr>
            <a:r>
              <a:rPr lang="en-US" sz="2200" dirty="0"/>
              <a:t>A valid hypothesis must be </a:t>
            </a:r>
            <a:r>
              <a:rPr lang="en-US" sz="2200" b="1" dirty="0"/>
              <a:t>testable</a:t>
            </a:r>
            <a:r>
              <a:rPr lang="en-US" sz="2200" dirty="0"/>
              <a:t> and </a:t>
            </a:r>
            <a:r>
              <a:rPr lang="en-US" sz="2200" b="1" dirty="0"/>
              <a:t>falsifiable</a:t>
            </a:r>
            <a:r>
              <a:rPr lang="en-US" sz="2200" dirty="0"/>
              <a:t>, meaning the experimental results can disprove it.</a:t>
            </a:r>
          </a:p>
          <a:p>
            <a:pPr marL="357188" indent="-357188">
              <a:spcBef>
                <a:spcPts val="200"/>
              </a:spcBef>
              <a:buFont typeface="Arial" panose="020B0604020202020204" pitchFamily="34" charset="0"/>
              <a:buChar char="•"/>
            </a:pPr>
            <a:r>
              <a:rPr lang="en-US" sz="2200" dirty="0"/>
              <a:t>Experiments include one or more </a:t>
            </a:r>
            <a:r>
              <a:rPr lang="en-US" sz="2200" b="1" dirty="0"/>
              <a:t>variables</a:t>
            </a:r>
            <a:r>
              <a:rPr lang="en-US" sz="2200" dirty="0"/>
              <a:t> (parts that can change) and one or more </a:t>
            </a:r>
            <a:r>
              <a:rPr lang="en-US" sz="2200" b="1" dirty="0"/>
              <a:t>controls</a:t>
            </a:r>
            <a:r>
              <a:rPr lang="en-US" sz="2200" dirty="0"/>
              <a:t> (groups experiencing the same conditions except for the tested variable).</a:t>
            </a:r>
          </a:p>
          <a:p>
            <a:pPr marL="357188" indent="-357188">
              <a:spcBef>
                <a:spcPts val="200"/>
              </a:spcBef>
              <a:buFont typeface="Arial" panose="020B0604020202020204" pitchFamily="34" charset="0"/>
              <a:buChar char="•"/>
            </a:pPr>
            <a:r>
              <a:rPr lang="en-US" sz="2200" dirty="0"/>
              <a:t>Rejecting one hypothesis does not mean accepting another.</a:t>
            </a:r>
          </a:p>
          <a:p>
            <a:pPr marL="357188" indent="-357188">
              <a:spcBef>
                <a:spcPts val="200"/>
              </a:spcBef>
              <a:buFont typeface="Arial" panose="020B0604020202020204" pitchFamily="34" charset="0"/>
              <a:buChar char="•"/>
            </a:pPr>
            <a:r>
              <a:rPr lang="en-US" sz="2200" dirty="0"/>
              <a:t>Science aims to modify understandings based on further information, not to "prove" anything definitively.</a:t>
            </a:r>
            <a:endParaRPr lang="en-IN" sz="2200" dirty="0"/>
          </a:p>
        </p:txBody>
      </p:sp>
    </p:spTree>
    <p:extLst>
      <p:ext uri="{BB962C8B-B14F-4D97-AF65-F5344CB8AC3E}">
        <p14:creationId xmlns:p14="http://schemas.microsoft.com/office/powerpoint/2010/main" val="2623940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flow charts starts with &quot;Make an observation.&quot; An arrow points from that step to the step &quot;Ask a question.&quot; which points to &quot;Form a hypothesis that answers the question.&quot; which points to &quot;Make a prediction based on the hypothesis.&quot; which points to &quot;Do an experiment to test the prediction.&quot; which points to &quot;Analyze the results.&quot; This step points to two different steps. One is &quot;Hypothesis is SUPPORTED.&quot; and the other is &quot;Hypothesis is NOT SUPPORTED.&quot; Both of these steps have an arrow that points to &quot;Report results.&quot; The step &quot;Hypothesis is NOT SUPPORTED.&quot; has an additional arrow that points to &quot;Try again...&quot; which then points to the previous step in the middle of the flow chart that says &quot;Form a hypothesis that answers the question.&quot; which then goes through the flow chart as described.">
            <a:extLst>
              <a:ext uri="{FF2B5EF4-FFF2-40B4-BE49-F238E27FC236}">
                <a16:creationId xmlns:a16="http://schemas.microsoft.com/office/drawing/2014/main" id="{D68996B5-B6DC-6F44-C4F7-445CD6F95DF0}"/>
              </a:ext>
            </a:extLst>
          </p:cNvPr>
          <p:cNvSpPr>
            <a:spLocks noGrp="1"/>
          </p:cNvSpPr>
          <p:nvPr>
            <p:ph type="title"/>
          </p:nvPr>
        </p:nvSpPr>
        <p:spPr/>
        <p:txBody>
          <a:bodyPr/>
          <a:lstStyle/>
          <a:p>
            <a:r>
              <a:rPr lang="en-US" dirty="0"/>
              <a:t>1.1 Figure 8</a:t>
            </a:r>
            <a:endParaRPr lang="en-IN" dirty="0"/>
          </a:p>
        </p:txBody>
      </p:sp>
      <p:sp>
        <p:nvSpPr>
          <p:cNvPr id="7" name="TextBox 6">
            <a:extLst>
              <a:ext uri="{FF2B5EF4-FFF2-40B4-BE49-F238E27FC236}">
                <a16:creationId xmlns:a16="http://schemas.microsoft.com/office/drawing/2014/main" id="{B8BA6C31-6822-1F56-E753-1F916239BCCD}"/>
              </a:ext>
            </a:extLst>
          </p:cNvPr>
          <p:cNvSpPr txBox="1"/>
          <p:nvPr/>
        </p:nvSpPr>
        <p:spPr>
          <a:xfrm>
            <a:off x="2514600" y="5723398"/>
            <a:ext cx="4572000" cy="246221"/>
          </a:xfrm>
          <a:prstGeom prst="rect">
            <a:avLst/>
          </a:prstGeom>
          <a:noFill/>
        </p:spPr>
        <p:txBody>
          <a:bodyPr wrap="square">
            <a:spAutoFit/>
          </a:bodyPr>
          <a:lstStyle/>
          <a:p>
            <a:pPr algn="ctr"/>
            <a:r>
              <a:rPr lang="en-IN" sz="1000" dirty="0"/>
              <a:t>CNX OpenStax on Wikimedia Commons. "Scientific method." </a:t>
            </a:r>
          </a:p>
        </p:txBody>
      </p:sp>
      <p:pic>
        <p:nvPicPr>
          <p:cNvPr id="4" name="Content Placeholder 5" descr="The flow charts starts with &quot;Make an observation.&quot; An arrow points from that step to the step &quot;Ask a question.&quot; which points to &quot;Form a hypothesis that answers the question.&quot; which points to &quot;Make a prediction based on the hypothesis.&quot; which points to &quot;Do an experiment to test the prediction.&quot; which points to &quot;Analyze the results.&quot; This step points to two different steps. One is &quot;Hypothesis is SUPPORTED.&quot; and the other is &quot;Hypothesis is NOT SUPPORTED.&quot; Both of these steps have an arrow that points to &quot;Report results.&quot; The step &quot;Hypothesis is NOT SUPPORTED.&quot; has an additional arrow that points to &quot;Try again...&quot; which then points to the previous step in the middle of the flow chart that says &quot;Form a hypothesis that answers the question.&quot; which then goes through the flow chart as described.">
            <a:extLst>
              <a:ext uri="{FF2B5EF4-FFF2-40B4-BE49-F238E27FC236}">
                <a16:creationId xmlns:a16="http://schemas.microsoft.com/office/drawing/2014/main" id="{0F14946D-0ED9-AFCE-65D5-C7761DE35DBE}"/>
              </a:ext>
            </a:extLst>
          </p:cNvPr>
          <p:cNvPicPr>
            <a:picLocks noGrp="1" noChangeAspect="1"/>
          </p:cNvPicPr>
          <p:nvPr>
            <p:ph idx="1"/>
          </p:nvPr>
        </p:nvPicPr>
        <p:blipFill>
          <a:blip r:embed="rId3"/>
          <a:srcRect l="25926" t="3620" r="25926" b="4622"/>
          <a:stretch/>
        </p:blipFill>
        <p:spPr>
          <a:xfrm>
            <a:off x="2400300" y="1132009"/>
            <a:ext cx="4343400" cy="4593981"/>
          </a:xfrm>
          <a:noFill/>
        </p:spPr>
      </p:pic>
    </p:spTree>
    <p:extLst>
      <p:ext uri="{BB962C8B-B14F-4D97-AF65-F5344CB8AC3E}">
        <p14:creationId xmlns:p14="http://schemas.microsoft.com/office/powerpoint/2010/main" val="1268194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368D8-EDC3-1AE5-AB6D-CE836489755C}"/>
              </a:ext>
            </a:extLst>
          </p:cNvPr>
          <p:cNvSpPr>
            <a:spLocks noGrp="1"/>
          </p:cNvSpPr>
          <p:nvPr>
            <p:ph type="title"/>
          </p:nvPr>
        </p:nvSpPr>
        <p:spPr/>
        <p:txBody>
          <a:bodyPr/>
          <a:lstStyle/>
          <a:p>
            <a:r>
              <a:rPr lang="en-US" dirty="0"/>
              <a:t>Flexibility and Evolution of the Scientific Method</a:t>
            </a:r>
            <a:endParaRPr lang="en-IN" dirty="0"/>
          </a:p>
        </p:txBody>
      </p:sp>
      <p:sp>
        <p:nvSpPr>
          <p:cNvPr id="3" name="Content Placeholder 2">
            <a:extLst>
              <a:ext uri="{FF2B5EF4-FFF2-40B4-BE49-F238E27FC236}">
                <a16:creationId xmlns:a16="http://schemas.microsoft.com/office/drawing/2014/main" id="{B2AFBFC2-286D-533D-0261-B7216AF31C3A}"/>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Experiments may lead to changing approaches or new questions.</a:t>
            </a:r>
          </a:p>
          <a:p>
            <a:pPr marL="457200" indent="-457200">
              <a:buFont typeface="Arial" panose="020B0604020202020204" pitchFamily="34" charset="0"/>
              <a:buChar char="•"/>
            </a:pPr>
            <a:r>
              <a:rPr lang="en-US" dirty="0"/>
              <a:t>Science is often non-linear, due to drawing inferences and finding patterns.</a:t>
            </a:r>
          </a:p>
          <a:p>
            <a:pPr marL="457200" indent="-457200">
              <a:buFont typeface="Arial" panose="020B0604020202020204" pitchFamily="34" charset="0"/>
              <a:buChar char="•"/>
            </a:pPr>
            <a:r>
              <a:rPr lang="en-US" dirty="0"/>
              <a:t>Scientific reasoning is more complex than the scientific method suggests.</a:t>
            </a:r>
          </a:p>
          <a:p>
            <a:pPr marL="457200" indent="-457200">
              <a:buFont typeface="Arial" panose="020B0604020202020204" pitchFamily="34" charset="0"/>
              <a:buChar char="•"/>
            </a:pPr>
            <a:r>
              <a:rPr lang="en-US" dirty="0"/>
              <a:t>Scientific processes subject to revision as new technologies develop.</a:t>
            </a:r>
          </a:p>
        </p:txBody>
      </p:sp>
    </p:spTree>
    <p:extLst>
      <p:ext uri="{BB962C8B-B14F-4D97-AF65-F5344CB8AC3E}">
        <p14:creationId xmlns:p14="http://schemas.microsoft.com/office/powerpoint/2010/main" val="41846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FE55-0C45-7D31-D234-98368F3DF7F1}"/>
              </a:ext>
            </a:extLst>
          </p:cNvPr>
          <p:cNvSpPr>
            <a:spLocks noGrp="1"/>
          </p:cNvSpPr>
          <p:nvPr>
            <p:ph type="title"/>
          </p:nvPr>
        </p:nvSpPr>
        <p:spPr/>
        <p:txBody>
          <a:bodyPr/>
          <a:lstStyle/>
          <a:p>
            <a:r>
              <a:rPr lang="en-US" dirty="0"/>
              <a:t>Basic Science vs. Applied Science</a:t>
            </a:r>
            <a:endParaRPr lang="en-IN" dirty="0"/>
          </a:p>
        </p:txBody>
      </p:sp>
      <p:sp>
        <p:nvSpPr>
          <p:cNvPr id="3" name="Content Placeholder 2">
            <a:extLst>
              <a:ext uri="{FF2B5EF4-FFF2-40B4-BE49-F238E27FC236}">
                <a16:creationId xmlns:a16="http://schemas.microsoft.com/office/drawing/2014/main" id="{35F5B67C-A631-9773-9701-310CBB6A8D65}"/>
              </a:ext>
            </a:extLst>
          </p:cNvPr>
          <p:cNvSpPr>
            <a:spLocks noGrp="1"/>
          </p:cNvSpPr>
          <p:nvPr>
            <p:ph idx="1"/>
          </p:nvPr>
        </p:nvSpPr>
        <p:spPr/>
        <p:txBody>
          <a:bodyPr>
            <a:noAutofit/>
          </a:bodyPr>
          <a:lstStyle/>
          <a:p>
            <a:pPr marL="457200" indent="-457200">
              <a:buFont typeface="Arial" panose="020B0604020202020204" pitchFamily="34" charset="0"/>
              <a:buChar char="•"/>
            </a:pPr>
            <a:r>
              <a:rPr lang="en-US" sz="2600" b="1" dirty="0"/>
              <a:t>Basic science </a:t>
            </a:r>
            <a:r>
              <a:rPr lang="en-US" sz="2600" dirty="0"/>
              <a:t>expands knowledge without immediate application. </a:t>
            </a:r>
            <a:r>
              <a:rPr lang="en-US" sz="2600" b="1" dirty="0"/>
              <a:t>Applied science </a:t>
            </a:r>
            <a:r>
              <a:rPr lang="en-US" sz="2600" dirty="0"/>
              <a:t>solves real-world problems.</a:t>
            </a:r>
          </a:p>
          <a:p>
            <a:pPr marL="457200" indent="-457200">
              <a:buFont typeface="Arial" panose="020B0604020202020204" pitchFamily="34" charset="0"/>
              <a:buChar char="•"/>
            </a:pPr>
            <a:r>
              <a:rPr lang="en-US" sz="2600" dirty="0"/>
              <a:t>Basic science is often seen as "useless." But it provides the foundation for remarkable applications.</a:t>
            </a:r>
          </a:p>
          <a:p>
            <a:pPr marL="457200" indent="-457200">
              <a:buFont typeface="Arial" panose="020B0604020202020204" pitchFamily="34" charset="0"/>
              <a:buChar char="•"/>
            </a:pPr>
            <a:r>
              <a:rPr lang="en-US" sz="2600" b="1" dirty="0"/>
              <a:t>Applied science relies on basic science results</a:t>
            </a:r>
            <a:r>
              <a:rPr lang="en-US" sz="2600" dirty="0"/>
              <a:t>. Deep understanding is needed before developing applications.</a:t>
            </a:r>
          </a:p>
          <a:p>
            <a:pPr marL="457200" indent="-457200">
              <a:buFont typeface="Arial" panose="020B0604020202020204" pitchFamily="34" charset="0"/>
              <a:buChar char="•"/>
            </a:pPr>
            <a:r>
              <a:rPr lang="en-US" sz="2600" dirty="0"/>
              <a:t>Both approaches are valid. Some problems need urgent solutions. But solutions often stem from basic science knowledge.</a:t>
            </a:r>
            <a:endParaRPr lang="en-IN" sz="2600" dirty="0"/>
          </a:p>
        </p:txBody>
      </p:sp>
    </p:spTree>
    <p:extLst>
      <p:ext uri="{BB962C8B-B14F-4D97-AF65-F5344CB8AC3E}">
        <p14:creationId xmlns:p14="http://schemas.microsoft.com/office/powerpoint/2010/main" val="1908616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367076"/>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a:t>
            </a:r>
            <a:r>
              <a:rPr lang="en-US" dirty="0"/>
              <a:t> inductive reasoning with deductive reasoning</a:t>
            </a:r>
          </a:p>
          <a:p>
            <a:pPr marL="457200" indent="-457200">
              <a:buFont typeface="Arial" panose="020B0604020202020204" pitchFamily="34" charset="0"/>
              <a:buChar char="•"/>
              <a:tabLst>
                <a:tab pos="457200" algn="l"/>
              </a:tabLst>
            </a:pPr>
            <a:r>
              <a:rPr lang="en-US" b="1" dirty="0"/>
              <a:t>Describe</a:t>
            </a:r>
            <a:r>
              <a:rPr lang="en-US" dirty="0"/>
              <a:t> the goals of basic science and applied science</a:t>
            </a:r>
          </a:p>
          <a:p>
            <a:pPr marL="457200" indent="-457200">
              <a:buFont typeface="Arial" panose="020B0604020202020204" pitchFamily="34" charset="0"/>
              <a:buChar char="•"/>
              <a:tabLst>
                <a:tab pos="457200" algn="l"/>
              </a:tabLst>
            </a:pPr>
            <a:r>
              <a:rPr lang="en-US" b="1" dirty="0"/>
              <a:t>Identify</a:t>
            </a:r>
            <a:r>
              <a:rPr lang="en-US" dirty="0"/>
              <a:t> the shared characteristics of the natural sciences</a:t>
            </a:r>
          </a:p>
          <a:p>
            <a:pPr marL="457200" indent="-457200">
              <a:buFont typeface="Arial" panose="020B0604020202020204" pitchFamily="34" charset="0"/>
              <a:buChar char="•"/>
              <a:tabLst>
                <a:tab pos="457200" algn="l"/>
              </a:tabLst>
            </a:pPr>
            <a:r>
              <a:rPr lang="en-US" b="1" dirty="0"/>
              <a:t>Summarize</a:t>
            </a:r>
            <a:r>
              <a:rPr lang="en-US" dirty="0"/>
              <a:t> the steps of the scientific method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BA34-AABE-178C-4D57-FDDC36C8E99D}"/>
              </a:ext>
            </a:extLst>
          </p:cNvPr>
          <p:cNvSpPr>
            <a:spLocks noGrp="1"/>
          </p:cNvSpPr>
          <p:nvPr>
            <p:ph type="title"/>
          </p:nvPr>
        </p:nvSpPr>
        <p:spPr/>
        <p:txBody>
          <a:bodyPr/>
          <a:lstStyle/>
          <a:p>
            <a:r>
              <a:rPr lang="en-US" dirty="0"/>
              <a:t>Basic and Applied Science Examples</a:t>
            </a:r>
            <a:endParaRPr lang="en-IN" dirty="0"/>
          </a:p>
        </p:txBody>
      </p:sp>
      <p:sp>
        <p:nvSpPr>
          <p:cNvPr id="3" name="Content Placeholder 2">
            <a:extLst>
              <a:ext uri="{FF2B5EF4-FFF2-40B4-BE49-F238E27FC236}">
                <a16:creationId xmlns:a16="http://schemas.microsoft.com/office/drawing/2014/main" id="{FB586137-7C3D-B2D9-848F-B1B103DAC985}"/>
              </a:ext>
            </a:extLst>
          </p:cNvPr>
          <p:cNvSpPr>
            <a:spLocks noGrp="1"/>
          </p:cNvSpPr>
          <p:nvPr>
            <p:ph idx="1"/>
          </p:nvPr>
        </p:nvSpPr>
        <p:spPr>
          <a:xfrm>
            <a:off x="457200" y="1280159"/>
            <a:ext cx="5530913" cy="4572001"/>
          </a:xfrm>
        </p:spPr>
        <p:txBody>
          <a:bodyPr>
            <a:normAutofit/>
          </a:bodyPr>
          <a:lstStyle/>
          <a:p>
            <a:pPr marL="457200" indent="-457200">
              <a:buFont typeface="Arial" panose="020B0604020202020204" pitchFamily="34" charset="0"/>
              <a:buChar char="•"/>
            </a:pPr>
            <a:r>
              <a:rPr lang="en-US" sz="2600" dirty="0"/>
              <a:t>Discovery of DNA structure led to the understanding of DNA replication. </a:t>
            </a:r>
          </a:p>
          <a:p>
            <a:pPr marL="457200" indent="-457200">
              <a:buFont typeface="Arial" panose="020B0604020202020204" pitchFamily="34" charset="0"/>
              <a:buChar char="•"/>
            </a:pPr>
            <a:r>
              <a:rPr lang="en-US" sz="2600" dirty="0"/>
              <a:t>The </a:t>
            </a:r>
            <a:r>
              <a:rPr lang="en-US" sz="2600" b="1" dirty="0"/>
              <a:t>Human Genome Project </a:t>
            </a:r>
            <a:r>
              <a:rPr lang="en-US" sz="2600" dirty="0"/>
              <a:t>mapped human chromosomes and genes. </a:t>
            </a:r>
          </a:p>
          <a:p>
            <a:pPr marL="1200150" lvl="1" indent="-457200">
              <a:buFont typeface="Arial" panose="020B0604020202020204" pitchFamily="34" charset="0"/>
              <a:buChar char="•"/>
            </a:pPr>
            <a:r>
              <a:rPr lang="en-US" sz="2600" dirty="0"/>
              <a:t>Relied on basic research with simpler organisms first</a:t>
            </a:r>
          </a:p>
          <a:p>
            <a:pPr marL="1200150" lvl="1" indent="-457200">
              <a:buFont typeface="Arial" panose="020B0604020202020204" pitchFamily="34" charset="0"/>
              <a:buChar char="•"/>
            </a:pPr>
            <a:r>
              <a:rPr lang="en-US" sz="2600" dirty="0"/>
              <a:t>Then applied data to diagnose and treat genetic diseases</a:t>
            </a:r>
          </a:p>
          <a:p>
            <a:endParaRPr lang="en-IN" sz="2600" dirty="0"/>
          </a:p>
        </p:txBody>
      </p:sp>
      <p:pic>
        <p:nvPicPr>
          <p:cNvPr id="4" name="Content Placeholder 4" descr="A baby squirrel is shown sleeping in the palm of a hand.">
            <a:extLst>
              <a:ext uri="{FF2B5EF4-FFF2-40B4-BE49-F238E27FC236}">
                <a16:creationId xmlns:a16="http://schemas.microsoft.com/office/drawing/2014/main" id="{98BDAAE3-5A84-A4A7-2647-98DAE0136763}"/>
              </a:ext>
            </a:extLst>
          </p:cNvPr>
          <p:cNvPicPr>
            <a:picLocks noChangeAspect="1"/>
          </p:cNvPicPr>
          <p:nvPr/>
        </p:nvPicPr>
        <p:blipFill>
          <a:blip r:embed="rId2"/>
          <a:srcRect l="17592" t="3667" r="17592" b="3000"/>
          <a:stretch/>
        </p:blipFill>
        <p:spPr>
          <a:xfrm>
            <a:off x="6070107" y="1862472"/>
            <a:ext cx="2731611" cy="2185289"/>
          </a:xfrm>
          <a:prstGeom prst="rect">
            <a:avLst/>
          </a:prstGeom>
        </p:spPr>
      </p:pic>
      <p:sp>
        <p:nvSpPr>
          <p:cNvPr id="7" name="TextBox 6">
            <a:extLst>
              <a:ext uri="{FF2B5EF4-FFF2-40B4-BE49-F238E27FC236}">
                <a16:creationId xmlns:a16="http://schemas.microsoft.com/office/drawing/2014/main" id="{4D93152F-0C02-CA9B-C062-97287EDF1E0B}"/>
              </a:ext>
            </a:extLst>
          </p:cNvPr>
          <p:cNvSpPr txBox="1"/>
          <p:nvPr/>
        </p:nvSpPr>
        <p:spPr>
          <a:xfrm>
            <a:off x="5988113" y="4047761"/>
            <a:ext cx="2895600" cy="738664"/>
          </a:xfrm>
          <a:prstGeom prst="rect">
            <a:avLst/>
          </a:prstGeom>
          <a:noFill/>
        </p:spPr>
        <p:txBody>
          <a:bodyPr wrap="square">
            <a:spAutoFit/>
          </a:bodyPr>
          <a:lstStyle/>
          <a:p>
            <a:pPr algn="ctr"/>
            <a:r>
              <a:rPr lang="en-US" sz="1400" b="1" i="0" u="none" strike="noStrike" baseline="0" dirty="0">
                <a:solidFill>
                  <a:srgbClr val="366092"/>
                </a:solidFill>
              </a:rPr>
              <a:t>1.1 Figure 9: </a:t>
            </a:r>
            <a:r>
              <a:rPr lang="en-US" sz="1400" b="0" i="0" u="none" strike="noStrike" baseline="0" dirty="0">
                <a:solidFill>
                  <a:srgbClr val="366092"/>
                </a:solidFill>
              </a:rPr>
              <a:t>Thanks to applied science, scientists know how to rehabilitate the squirrels.</a:t>
            </a:r>
            <a:endParaRPr lang="en-IN" sz="1400" dirty="0">
              <a:solidFill>
                <a:srgbClr val="366092"/>
              </a:solidFill>
            </a:endParaRPr>
          </a:p>
        </p:txBody>
      </p:sp>
      <p:sp>
        <p:nvSpPr>
          <p:cNvPr id="9" name="TextBox 8">
            <a:extLst>
              <a:ext uri="{FF2B5EF4-FFF2-40B4-BE49-F238E27FC236}">
                <a16:creationId xmlns:a16="http://schemas.microsoft.com/office/drawing/2014/main" id="{C5B44EE8-2A2F-D82A-A1DC-707E5C0EA975}"/>
              </a:ext>
            </a:extLst>
          </p:cNvPr>
          <p:cNvSpPr txBox="1"/>
          <p:nvPr/>
        </p:nvSpPr>
        <p:spPr>
          <a:xfrm>
            <a:off x="6021189" y="4786425"/>
            <a:ext cx="2819400" cy="338554"/>
          </a:xfrm>
          <a:prstGeom prst="rect">
            <a:avLst/>
          </a:prstGeom>
          <a:noFill/>
        </p:spPr>
        <p:txBody>
          <a:bodyPr wrap="square">
            <a:spAutoFit/>
          </a:bodyPr>
          <a:lstStyle/>
          <a:p>
            <a:pPr algn="ctr"/>
            <a:r>
              <a:rPr lang="en-IN" sz="800" dirty="0"/>
              <a:t>Audrey from Central Pennsylvania, USA on Wikimedia Commons. "Baby squirrel sleeping in hand."</a:t>
            </a:r>
          </a:p>
        </p:txBody>
      </p:sp>
    </p:spTree>
    <p:extLst>
      <p:ext uri="{BB962C8B-B14F-4D97-AF65-F5344CB8AC3E}">
        <p14:creationId xmlns:p14="http://schemas.microsoft.com/office/powerpoint/2010/main" val="3938943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3DD3-C16F-E27E-8DE7-85549FC44270}"/>
              </a:ext>
            </a:extLst>
          </p:cNvPr>
          <p:cNvSpPr>
            <a:spLocks noGrp="1"/>
          </p:cNvSpPr>
          <p:nvPr>
            <p:ph type="title"/>
          </p:nvPr>
        </p:nvSpPr>
        <p:spPr/>
        <p:txBody>
          <a:bodyPr/>
          <a:lstStyle/>
          <a:p>
            <a:r>
              <a:rPr lang="en-US" dirty="0"/>
              <a:t>Think It Through</a:t>
            </a:r>
            <a:endParaRPr lang="en-IN" dirty="0"/>
          </a:p>
        </p:txBody>
      </p:sp>
      <p:sp>
        <p:nvSpPr>
          <p:cNvPr id="4" name="Content Placeholder 2">
            <a:extLst>
              <a:ext uri="{FF2B5EF4-FFF2-40B4-BE49-F238E27FC236}">
                <a16:creationId xmlns:a16="http://schemas.microsoft.com/office/drawing/2014/main" id="{D6472790-AFBF-5BA3-943A-1CE1AE4FF37C}"/>
              </a:ext>
            </a:extLst>
          </p:cNvPr>
          <p:cNvSpPr>
            <a:spLocks noGrp="1"/>
          </p:cNvSpPr>
          <p:nvPr>
            <p:ph idx="1"/>
          </p:nvPr>
        </p:nvSpPr>
        <p:spPr>
          <a:xfrm>
            <a:off x="457200" y="1280160"/>
            <a:ext cx="8229600" cy="914400"/>
          </a:xfrm>
          <a:solidFill>
            <a:srgbClr val="1F497D"/>
          </a:solidFill>
        </p:spPr>
        <p:txBody>
          <a:bodyPr>
            <a:noAutofit/>
          </a:bodyPr>
          <a:lstStyle/>
          <a:p>
            <a:r>
              <a:rPr lang="en-US" dirty="0">
                <a:solidFill>
                  <a:schemeClr val="bg1"/>
                </a:solidFill>
              </a:rPr>
              <a:t>Was sequencing the human genome an example of descriptive science or hypothesis-based science?</a:t>
            </a:r>
          </a:p>
        </p:txBody>
      </p:sp>
    </p:spTree>
    <p:extLst>
      <p:ext uri="{BB962C8B-B14F-4D97-AF65-F5344CB8AC3E}">
        <p14:creationId xmlns:p14="http://schemas.microsoft.com/office/powerpoint/2010/main" val="1496338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77D3C-2E93-9427-5E4A-0AAAF99C8D43}"/>
              </a:ext>
            </a:extLst>
          </p:cNvPr>
          <p:cNvSpPr>
            <a:spLocks noGrp="1"/>
          </p:cNvSpPr>
          <p:nvPr>
            <p:ph type="title"/>
          </p:nvPr>
        </p:nvSpPr>
        <p:spPr/>
        <p:txBody>
          <a:bodyPr/>
          <a:lstStyle/>
          <a:p>
            <a:r>
              <a:rPr lang="en-US" dirty="0"/>
              <a:t>1.1 Figure 10</a:t>
            </a:r>
            <a:endParaRPr lang="en-IN" dirty="0"/>
          </a:p>
        </p:txBody>
      </p:sp>
      <p:pic>
        <p:nvPicPr>
          <p:cNvPr id="6" name="Content Placeholder 5" descr="(a) shows the Human Genome Project logo.">
            <a:extLst>
              <a:ext uri="{FF2B5EF4-FFF2-40B4-BE49-F238E27FC236}">
                <a16:creationId xmlns:a16="http://schemas.microsoft.com/office/drawing/2014/main" id="{F56A8BF1-890C-A849-E006-39011AC596C9}"/>
              </a:ext>
            </a:extLst>
          </p:cNvPr>
          <p:cNvPicPr>
            <a:picLocks noChangeAspect="1"/>
          </p:cNvPicPr>
          <p:nvPr/>
        </p:nvPicPr>
        <p:blipFill>
          <a:blip r:embed="rId3"/>
          <a:srcRect l="26851" t="5333" r="26852" b="4667"/>
          <a:stretch/>
        </p:blipFill>
        <p:spPr>
          <a:xfrm>
            <a:off x="128166" y="3053984"/>
            <a:ext cx="1483078" cy="1601724"/>
          </a:xfrm>
          <a:prstGeom prst="rect">
            <a:avLst/>
          </a:prstGeom>
        </p:spPr>
      </p:pic>
      <p:pic>
        <p:nvPicPr>
          <p:cNvPr id="8" name="Content Placeholder 9" descr="(b) shows a timeline of the Human Genome Project's work from 1990 to 2003.">
            <a:extLst>
              <a:ext uri="{FF2B5EF4-FFF2-40B4-BE49-F238E27FC236}">
                <a16:creationId xmlns:a16="http://schemas.microsoft.com/office/drawing/2014/main" id="{7025793C-300E-B757-C3D1-B00C93AAC87E}"/>
              </a:ext>
            </a:extLst>
          </p:cNvPr>
          <p:cNvPicPr>
            <a:picLocks noGrp="1" noChangeAspect="1"/>
          </p:cNvPicPr>
          <p:nvPr>
            <p:ph idx="1"/>
          </p:nvPr>
        </p:nvPicPr>
        <p:blipFill>
          <a:blip r:embed="rId4"/>
          <a:srcRect t="3666" b="14725"/>
          <a:stretch/>
        </p:blipFill>
        <p:spPr>
          <a:xfrm>
            <a:off x="1611244" y="1447800"/>
            <a:ext cx="7075555" cy="3207908"/>
          </a:xfrm>
        </p:spPr>
      </p:pic>
      <p:sp>
        <p:nvSpPr>
          <p:cNvPr id="9" name="TextBox 8">
            <a:extLst>
              <a:ext uri="{FF2B5EF4-FFF2-40B4-BE49-F238E27FC236}">
                <a16:creationId xmlns:a16="http://schemas.microsoft.com/office/drawing/2014/main" id="{DC57643F-380C-987C-8F5C-9AA85F953F14}"/>
              </a:ext>
            </a:extLst>
          </p:cNvPr>
          <p:cNvSpPr txBox="1"/>
          <p:nvPr/>
        </p:nvSpPr>
        <p:spPr>
          <a:xfrm>
            <a:off x="372153" y="4655708"/>
            <a:ext cx="8399694" cy="523220"/>
          </a:xfrm>
          <a:prstGeom prst="rect">
            <a:avLst/>
          </a:prstGeom>
          <a:noFill/>
        </p:spPr>
        <p:txBody>
          <a:bodyPr wrap="square">
            <a:spAutoFit/>
          </a:bodyPr>
          <a:lstStyle/>
          <a:p>
            <a:r>
              <a:rPr lang="en-IN" sz="1400" dirty="0"/>
              <a:t>(a) The Human Genome Project was a collaborative effort among researchers working in several different science fields. (b) Researchers completed the 13-year project, which sequenced the entire human genome, in 2003.</a:t>
            </a:r>
          </a:p>
        </p:txBody>
      </p:sp>
      <p:sp>
        <p:nvSpPr>
          <p:cNvPr id="11" name="TextBox 10">
            <a:extLst>
              <a:ext uri="{FF2B5EF4-FFF2-40B4-BE49-F238E27FC236}">
                <a16:creationId xmlns:a16="http://schemas.microsoft.com/office/drawing/2014/main" id="{FCF083F8-7D9C-92AD-398A-7A0B50373E07}"/>
              </a:ext>
            </a:extLst>
          </p:cNvPr>
          <p:cNvSpPr txBox="1"/>
          <p:nvPr/>
        </p:nvSpPr>
        <p:spPr>
          <a:xfrm>
            <a:off x="2362200" y="5237952"/>
            <a:ext cx="4419600" cy="707886"/>
          </a:xfrm>
          <a:prstGeom prst="rect">
            <a:avLst/>
          </a:prstGeom>
          <a:noFill/>
        </p:spPr>
        <p:txBody>
          <a:bodyPr wrap="square">
            <a:spAutoFit/>
          </a:bodyPr>
          <a:lstStyle/>
          <a:p>
            <a:pPr algn="ctr"/>
            <a:r>
              <a:rPr lang="en-IN" sz="1000" dirty="0"/>
              <a:t>U.S. Department of Energy, Human Genome Project on Wikimedia Commons. "Human Genome Project logo."</a:t>
            </a:r>
          </a:p>
          <a:p>
            <a:pPr algn="ctr"/>
            <a:r>
              <a:rPr lang="en-IN" sz="1000" dirty="0"/>
              <a:t>National Human Genome Research Institute (NHGRI) from Bethesda, MD, USA on Wikimedia Commons. "Human Genome Project timeline."</a:t>
            </a:r>
          </a:p>
        </p:txBody>
      </p:sp>
    </p:spTree>
    <p:extLst>
      <p:ext uri="{BB962C8B-B14F-4D97-AF65-F5344CB8AC3E}">
        <p14:creationId xmlns:p14="http://schemas.microsoft.com/office/powerpoint/2010/main" val="1859544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FF78-D37D-AB78-0896-CF0EB3DA41E8}"/>
              </a:ext>
            </a:extLst>
          </p:cNvPr>
          <p:cNvSpPr>
            <a:spLocks noGrp="1"/>
          </p:cNvSpPr>
          <p:nvPr>
            <p:ph type="title"/>
          </p:nvPr>
        </p:nvSpPr>
        <p:spPr/>
        <p:txBody>
          <a:bodyPr/>
          <a:lstStyle/>
          <a:p>
            <a:r>
              <a:rPr lang="en-US" dirty="0"/>
              <a:t>The Role of Serendipity in Scientific Discoveries</a:t>
            </a:r>
            <a:endParaRPr lang="en-IN" dirty="0"/>
          </a:p>
        </p:txBody>
      </p:sp>
      <p:sp>
        <p:nvSpPr>
          <p:cNvPr id="3" name="Content Placeholder 2">
            <a:extLst>
              <a:ext uri="{FF2B5EF4-FFF2-40B4-BE49-F238E27FC236}">
                <a16:creationId xmlns:a16="http://schemas.microsoft.com/office/drawing/2014/main" id="{CD82B9F6-4ED4-8D4A-6129-ABB79BF1EB4C}"/>
              </a:ext>
            </a:extLst>
          </p:cNvPr>
          <p:cNvSpPr>
            <a:spLocks noGrp="1"/>
          </p:cNvSpPr>
          <p:nvPr>
            <p:ph idx="1"/>
          </p:nvPr>
        </p:nvSpPr>
        <p:spPr>
          <a:xfrm>
            <a:off x="457200" y="1280159"/>
            <a:ext cx="4724400" cy="4572001"/>
          </a:xfrm>
        </p:spPr>
        <p:txBody>
          <a:bodyPr>
            <a:normAutofit/>
          </a:bodyPr>
          <a:lstStyle/>
          <a:p>
            <a:pPr marL="457200" indent="-457200">
              <a:buFont typeface="Arial" panose="020B0604020202020204" pitchFamily="34" charset="0"/>
              <a:buChar char="•"/>
            </a:pPr>
            <a:r>
              <a:rPr lang="en-IN" sz="2500" b="1" dirty="0"/>
              <a:t>Serendipity</a:t>
            </a:r>
            <a:r>
              <a:rPr lang="en-IN" sz="2500" dirty="0"/>
              <a:t> (a fortunate accident or a lucky surprise) can lead to discoveries. </a:t>
            </a:r>
          </a:p>
          <a:p>
            <a:pPr marL="457200" indent="-457200">
              <a:buFont typeface="Arial" panose="020B0604020202020204" pitchFamily="34" charset="0"/>
              <a:buChar char="•"/>
            </a:pPr>
            <a:r>
              <a:rPr lang="en-IN" sz="2500" dirty="0"/>
              <a:t>Penicillin was discovered by accident when Alexander Fleming left a petri dish open, and a mold formed that killed bacteria. </a:t>
            </a:r>
          </a:p>
        </p:txBody>
      </p:sp>
      <p:sp>
        <p:nvSpPr>
          <p:cNvPr id="6" name="TextBox 5" descr="A painting shows a full-length portrait of Sir Francis Bacon.">
            <a:extLst>
              <a:ext uri="{FF2B5EF4-FFF2-40B4-BE49-F238E27FC236}">
                <a16:creationId xmlns:a16="http://schemas.microsoft.com/office/drawing/2014/main" id="{A2C23040-8B6C-5B67-6D68-710E944828B9}"/>
              </a:ext>
              <a:ext uri="{C183D7F6-B498-43B3-948B-1728B52AA6E4}">
                <adec:decorative xmlns:adec="http://schemas.microsoft.com/office/drawing/2017/decorative" val="0"/>
              </a:ext>
            </a:extLst>
          </p:cNvPr>
          <p:cNvSpPr txBox="1"/>
          <p:nvPr/>
        </p:nvSpPr>
        <p:spPr>
          <a:xfrm>
            <a:off x="6565271" y="1451744"/>
            <a:ext cx="1143000" cy="307777"/>
          </a:xfrm>
          <a:prstGeom prst="rect">
            <a:avLst/>
          </a:prstGeom>
          <a:noFill/>
        </p:spPr>
        <p:txBody>
          <a:bodyPr wrap="square" rtlCol="0">
            <a:spAutoFit/>
          </a:bodyPr>
          <a:lstStyle/>
          <a:p>
            <a:r>
              <a:rPr lang="en-US" sz="1400" b="1" dirty="0"/>
              <a:t>1.1 Figure 11</a:t>
            </a:r>
            <a:endParaRPr lang="en-US" sz="1400" dirty="0"/>
          </a:p>
        </p:txBody>
      </p:sp>
      <p:pic>
        <p:nvPicPr>
          <p:cNvPr id="4" name="Content Placeholder 5" descr="A petri dish shows three circles of mold growing on it.">
            <a:extLst>
              <a:ext uri="{FF2B5EF4-FFF2-40B4-BE49-F238E27FC236}">
                <a16:creationId xmlns:a16="http://schemas.microsoft.com/office/drawing/2014/main" id="{1E080985-85F2-B3A9-9BC5-C128AF173F7B}"/>
              </a:ext>
            </a:extLst>
          </p:cNvPr>
          <p:cNvPicPr>
            <a:picLocks noChangeAspect="1"/>
          </p:cNvPicPr>
          <p:nvPr/>
        </p:nvPicPr>
        <p:blipFill>
          <a:blip r:embed="rId2"/>
          <a:srcRect l="24976" t="5333" r="25075" b="6002"/>
          <a:stretch/>
        </p:blipFill>
        <p:spPr>
          <a:xfrm>
            <a:off x="5572032" y="1904999"/>
            <a:ext cx="3093834" cy="3048000"/>
          </a:xfrm>
          <a:prstGeom prst="rect">
            <a:avLst/>
          </a:prstGeom>
          <a:noFill/>
        </p:spPr>
      </p:pic>
      <p:sp>
        <p:nvSpPr>
          <p:cNvPr id="8" name="TextBox 7">
            <a:extLst>
              <a:ext uri="{FF2B5EF4-FFF2-40B4-BE49-F238E27FC236}">
                <a16:creationId xmlns:a16="http://schemas.microsoft.com/office/drawing/2014/main" id="{80B03D97-C99B-7237-45C2-AF4F1902F888}"/>
              </a:ext>
            </a:extLst>
          </p:cNvPr>
          <p:cNvSpPr txBox="1"/>
          <p:nvPr/>
        </p:nvSpPr>
        <p:spPr>
          <a:xfrm>
            <a:off x="5784221" y="5098478"/>
            <a:ext cx="2705100" cy="400110"/>
          </a:xfrm>
          <a:prstGeom prst="rect">
            <a:avLst/>
          </a:prstGeom>
          <a:noFill/>
        </p:spPr>
        <p:txBody>
          <a:bodyPr wrap="square">
            <a:spAutoFit/>
          </a:bodyPr>
          <a:lstStyle/>
          <a:p>
            <a:pPr algn="ctr"/>
            <a:r>
              <a:rPr lang="en-IN" sz="1000" dirty="0" err="1"/>
              <a:t>Houbraken</a:t>
            </a:r>
            <a:r>
              <a:rPr lang="en-IN" sz="1000" dirty="0"/>
              <a:t>, J., </a:t>
            </a:r>
            <a:r>
              <a:rPr lang="en-IN" sz="1000" dirty="0" err="1"/>
              <a:t>Frisvad</a:t>
            </a:r>
            <a:r>
              <a:rPr lang="en-IN" sz="1000" dirty="0"/>
              <a:t>, J.C. &amp; Samson, R.A on Wikimedia Commons. "</a:t>
            </a:r>
            <a:r>
              <a:rPr lang="en-IN" sz="1000" i="1" dirty="0"/>
              <a:t>Penicillium </a:t>
            </a:r>
            <a:r>
              <a:rPr lang="en-IN" sz="1000" i="1" dirty="0" err="1"/>
              <a:t>rubens</a:t>
            </a:r>
            <a:r>
              <a:rPr lang="en-IN" sz="1000" dirty="0"/>
              <a:t>."</a:t>
            </a:r>
          </a:p>
        </p:txBody>
      </p:sp>
    </p:spTree>
    <p:extLst>
      <p:ext uri="{BB962C8B-B14F-4D97-AF65-F5344CB8AC3E}">
        <p14:creationId xmlns:p14="http://schemas.microsoft.com/office/powerpoint/2010/main" val="928562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B12F-95B3-A91A-747D-F99E3E0848F0}"/>
              </a:ext>
            </a:extLst>
          </p:cNvPr>
          <p:cNvSpPr>
            <a:spLocks noGrp="1"/>
          </p:cNvSpPr>
          <p:nvPr>
            <p:ph type="title"/>
          </p:nvPr>
        </p:nvSpPr>
        <p:spPr/>
        <p:txBody>
          <a:bodyPr/>
          <a:lstStyle/>
          <a:p>
            <a:r>
              <a:rPr lang="en-IN" dirty="0"/>
              <a:t>Reporting Scientific Work</a:t>
            </a:r>
          </a:p>
        </p:txBody>
      </p:sp>
      <p:sp>
        <p:nvSpPr>
          <p:cNvPr id="3" name="Content Placeholder 2">
            <a:extLst>
              <a:ext uri="{FF2B5EF4-FFF2-40B4-BE49-F238E27FC236}">
                <a16:creationId xmlns:a16="http://schemas.microsoft.com/office/drawing/2014/main" id="{22C7F255-40CE-1F21-3E09-C36CDD22CC2A}"/>
              </a:ext>
            </a:extLst>
          </p:cNvPr>
          <p:cNvSpPr>
            <a:spLocks noGrp="1"/>
          </p:cNvSpPr>
          <p:nvPr>
            <p:ph idx="1"/>
          </p:nvPr>
        </p:nvSpPr>
        <p:spPr>
          <a:xfrm>
            <a:off x="482662" y="990600"/>
            <a:ext cx="6096000" cy="4572001"/>
          </a:xfrm>
        </p:spPr>
        <p:txBody>
          <a:bodyPr>
            <a:noAutofit/>
          </a:bodyPr>
          <a:lstStyle/>
          <a:p>
            <a:pPr marL="457200" indent="-457200">
              <a:buFont typeface="Arial" panose="020B0604020202020204" pitchFamily="34" charset="0"/>
              <a:buChar char="•"/>
            </a:pPr>
            <a:r>
              <a:rPr lang="en-US" sz="2000" b="1" dirty="0"/>
              <a:t>Peer review </a:t>
            </a:r>
            <a:r>
              <a:rPr lang="en-US" sz="2000" dirty="0"/>
              <a:t>ensures scientific work is original, significant, and logical.</a:t>
            </a:r>
          </a:p>
          <a:p>
            <a:pPr marL="457200" indent="-457200">
              <a:buFont typeface="Arial" panose="020B0604020202020204" pitchFamily="34" charset="0"/>
              <a:buChar char="•"/>
            </a:pPr>
            <a:r>
              <a:rPr lang="en-US" sz="2000" dirty="0"/>
              <a:t>Scientific papers have structure: abstract, intro, methods, results, and  discussion.</a:t>
            </a:r>
          </a:p>
          <a:p>
            <a:pPr marL="457200" indent="-457200">
              <a:buFont typeface="Arial" panose="020B0604020202020204" pitchFamily="34" charset="0"/>
              <a:buChar char="•"/>
            </a:pPr>
            <a:r>
              <a:rPr lang="en-US" sz="2000" dirty="0"/>
              <a:t>The </a:t>
            </a:r>
            <a:r>
              <a:rPr lang="en-US" sz="2000" b="1" dirty="0"/>
              <a:t>introduction</a:t>
            </a:r>
            <a:r>
              <a:rPr lang="en-US" sz="2000" dirty="0"/>
              <a:t> provides background, rationale, and hypotheses. It cites previous work to avoid </a:t>
            </a:r>
            <a:r>
              <a:rPr lang="en-US" sz="2000" b="1" dirty="0"/>
              <a:t>plagiarism</a:t>
            </a:r>
            <a:r>
              <a:rPr lang="en-US" sz="2000" dirty="0"/>
              <a:t>.</a:t>
            </a:r>
          </a:p>
          <a:p>
            <a:pPr marL="457200" indent="-457200">
              <a:buFont typeface="Arial" panose="020B0604020202020204" pitchFamily="34" charset="0"/>
              <a:buChar char="•"/>
            </a:pPr>
            <a:r>
              <a:rPr lang="en-US" sz="2000" b="1" dirty="0"/>
              <a:t>Materials and methods </a:t>
            </a:r>
            <a:r>
              <a:rPr lang="en-US" sz="2000" dirty="0"/>
              <a:t>is a complete description of the materials and methods used to gather data.</a:t>
            </a:r>
          </a:p>
          <a:p>
            <a:pPr marL="457200" indent="-457200">
              <a:buFont typeface="Arial" panose="020B0604020202020204" pitchFamily="34" charset="0"/>
              <a:buChar char="•"/>
            </a:pPr>
            <a:r>
              <a:rPr lang="en-US" sz="2000" dirty="0"/>
              <a:t>The </a:t>
            </a:r>
            <a:r>
              <a:rPr lang="en-US" sz="2000" b="1" dirty="0"/>
              <a:t>results</a:t>
            </a:r>
            <a:r>
              <a:rPr lang="en-US" sz="2000" dirty="0"/>
              <a:t> section presents findings objectively, while the </a:t>
            </a:r>
            <a:r>
              <a:rPr lang="en-US" sz="2000" b="1" dirty="0"/>
              <a:t>discussion</a:t>
            </a:r>
            <a:r>
              <a:rPr lang="en-US" sz="2000" dirty="0"/>
              <a:t> interprets and contextualizes the results with existing </a:t>
            </a:r>
            <a:br>
              <a:rPr lang="en-US" sz="2000" dirty="0"/>
            </a:br>
            <a:r>
              <a:rPr lang="en-US" sz="2000" dirty="0"/>
              <a:t>literature.</a:t>
            </a:r>
          </a:p>
          <a:p>
            <a:pPr marL="457200" indent="-457200">
              <a:buFont typeface="Arial" panose="020B0604020202020204" pitchFamily="34" charset="0"/>
              <a:buChar char="•"/>
            </a:pPr>
            <a:r>
              <a:rPr lang="en-US" sz="2000" b="1" dirty="0"/>
              <a:t>Review articles </a:t>
            </a:r>
            <a:r>
              <a:rPr lang="en-US" sz="2000" dirty="0"/>
              <a:t>summarize and comment on </a:t>
            </a:r>
            <a:br>
              <a:rPr lang="en-US" sz="2000" dirty="0"/>
            </a:br>
            <a:r>
              <a:rPr lang="en-US" sz="2000" dirty="0"/>
              <a:t>previously published primary literature.</a:t>
            </a:r>
            <a:endParaRPr lang="en-IN" sz="2000" dirty="0"/>
          </a:p>
        </p:txBody>
      </p:sp>
      <p:sp>
        <p:nvSpPr>
          <p:cNvPr id="6" name="TextBox 5" descr="A painting shows a full-length portrait of Sir Francis Bacon.">
            <a:extLst>
              <a:ext uri="{FF2B5EF4-FFF2-40B4-BE49-F238E27FC236}">
                <a16:creationId xmlns:a16="http://schemas.microsoft.com/office/drawing/2014/main" id="{9292AB70-D179-29FA-DB55-D3FC1ADC1F38}"/>
              </a:ext>
              <a:ext uri="{C183D7F6-B498-43B3-948B-1728B52AA6E4}">
                <adec:decorative xmlns:adec="http://schemas.microsoft.com/office/drawing/2017/decorative" val="0"/>
              </a:ext>
            </a:extLst>
          </p:cNvPr>
          <p:cNvSpPr txBox="1"/>
          <p:nvPr/>
        </p:nvSpPr>
        <p:spPr>
          <a:xfrm>
            <a:off x="7120104" y="1795795"/>
            <a:ext cx="1181100" cy="307777"/>
          </a:xfrm>
          <a:prstGeom prst="rect">
            <a:avLst/>
          </a:prstGeom>
          <a:noFill/>
        </p:spPr>
        <p:txBody>
          <a:bodyPr wrap="square" rtlCol="0">
            <a:spAutoFit/>
          </a:bodyPr>
          <a:lstStyle/>
          <a:p>
            <a:r>
              <a:rPr lang="en-US" sz="1400" b="1" dirty="0"/>
              <a:t>1.1 Figure 12</a:t>
            </a:r>
          </a:p>
        </p:txBody>
      </p:sp>
      <p:pic>
        <p:nvPicPr>
          <p:cNvPr id="5" name="Content Placeholder 5" descr="A graphic shows the parts of a scientific research paper.">
            <a:extLst>
              <a:ext uri="{FF2B5EF4-FFF2-40B4-BE49-F238E27FC236}">
                <a16:creationId xmlns:a16="http://schemas.microsoft.com/office/drawing/2014/main" id="{EB9F6126-E598-0DA7-A01E-AB0BFE10DA5F}"/>
              </a:ext>
            </a:extLst>
          </p:cNvPr>
          <p:cNvPicPr>
            <a:picLocks noChangeAspect="1"/>
          </p:cNvPicPr>
          <p:nvPr/>
        </p:nvPicPr>
        <p:blipFill>
          <a:blip r:embed="rId2"/>
          <a:srcRect l="24999" t="3667" r="25000" b="3000"/>
          <a:stretch/>
        </p:blipFill>
        <p:spPr>
          <a:xfrm>
            <a:off x="6502369" y="2105898"/>
            <a:ext cx="2311462" cy="2397071"/>
          </a:xfrm>
          <a:prstGeom prst="rect">
            <a:avLst/>
          </a:prstGeom>
        </p:spPr>
      </p:pic>
      <p:sp>
        <p:nvSpPr>
          <p:cNvPr id="8" name="TextBox 7">
            <a:extLst>
              <a:ext uri="{FF2B5EF4-FFF2-40B4-BE49-F238E27FC236}">
                <a16:creationId xmlns:a16="http://schemas.microsoft.com/office/drawing/2014/main" id="{DDAE2D79-2022-BD66-E3DB-85E119ED01D2}"/>
              </a:ext>
            </a:extLst>
          </p:cNvPr>
          <p:cNvSpPr txBox="1"/>
          <p:nvPr/>
        </p:nvSpPr>
        <p:spPr>
          <a:xfrm>
            <a:off x="6359731" y="4502969"/>
            <a:ext cx="2596738" cy="400110"/>
          </a:xfrm>
          <a:prstGeom prst="rect">
            <a:avLst/>
          </a:prstGeom>
          <a:noFill/>
        </p:spPr>
        <p:txBody>
          <a:bodyPr wrap="square">
            <a:spAutoFit/>
          </a:bodyPr>
          <a:lstStyle/>
          <a:p>
            <a:pPr algn="ctr"/>
            <a:r>
              <a:rPr lang="en-IN" sz="1000" dirty="0"/>
              <a:t>Writing Scientist. "Scientific research paper topics."</a:t>
            </a:r>
          </a:p>
        </p:txBody>
      </p:sp>
    </p:spTree>
    <p:extLst>
      <p:ext uri="{BB962C8B-B14F-4D97-AF65-F5344CB8AC3E}">
        <p14:creationId xmlns:p14="http://schemas.microsoft.com/office/powerpoint/2010/main" val="1991582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989A7-00D6-E4CA-BB1D-96E25793B19A}"/>
              </a:ext>
            </a:extLst>
          </p:cNvPr>
          <p:cNvSpPr>
            <a:spLocks noGrp="1"/>
          </p:cNvSpPr>
          <p:nvPr>
            <p:ph type="title"/>
          </p:nvPr>
        </p:nvSpPr>
        <p:spPr/>
        <p:txBody>
          <a:bodyPr/>
          <a:lstStyle/>
          <a:p>
            <a:r>
              <a:rPr lang="en-IN" dirty="0"/>
              <a:t>Scientific Ethics</a:t>
            </a:r>
          </a:p>
        </p:txBody>
      </p:sp>
      <p:sp>
        <p:nvSpPr>
          <p:cNvPr id="3" name="Content Placeholder 2">
            <a:extLst>
              <a:ext uri="{FF2B5EF4-FFF2-40B4-BE49-F238E27FC236}">
                <a16:creationId xmlns:a16="http://schemas.microsoft.com/office/drawing/2014/main" id="{E75C7B17-0342-03F2-7999-8D5AC0FE88E0}"/>
              </a:ext>
            </a:extLst>
          </p:cNvPr>
          <p:cNvSpPr>
            <a:spLocks noGrp="1"/>
          </p:cNvSpPr>
          <p:nvPr>
            <p:ph idx="1"/>
          </p:nvPr>
        </p:nvSpPr>
        <p:spPr>
          <a:xfrm>
            <a:off x="457200" y="1280159"/>
            <a:ext cx="6305550" cy="4572001"/>
          </a:xfrm>
        </p:spPr>
        <p:txBody>
          <a:bodyPr>
            <a:normAutofit lnSpcReduction="10000"/>
          </a:bodyPr>
          <a:lstStyle/>
          <a:p>
            <a:pPr marL="457200" indent="-457200">
              <a:buFont typeface="Arial" panose="020B0604020202020204" pitchFamily="34" charset="0"/>
              <a:buChar char="•"/>
            </a:pPr>
            <a:r>
              <a:rPr lang="en-IN" sz="2600" dirty="0"/>
              <a:t>Scientists must prevent harm, avoid bias, and balance legal and safety considerations.</a:t>
            </a:r>
          </a:p>
          <a:p>
            <a:pPr marL="457200" indent="-457200">
              <a:buFont typeface="Arial" panose="020B0604020202020204" pitchFamily="34" charset="0"/>
              <a:buChar char="•"/>
            </a:pPr>
            <a:r>
              <a:rPr lang="en-IN" sz="2600" dirty="0"/>
              <a:t>Bioethics examines ethical implications of emerging technologies like gene editing.</a:t>
            </a:r>
          </a:p>
          <a:p>
            <a:pPr marL="1200150" lvl="1" indent="-457200">
              <a:buFont typeface="Arial" panose="020B0604020202020204" pitchFamily="34" charset="0"/>
              <a:buChar char="•"/>
            </a:pPr>
            <a:r>
              <a:rPr lang="en-IN" sz="2600" dirty="0"/>
              <a:t>Bioethicists establish guidelines on </a:t>
            </a:r>
            <a:br>
              <a:rPr lang="en-IN" sz="2600" dirty="0"/>
            </a:br>
            <a:r>
              <a:rPr lang="en-IN" sz="2600" dirty="0"/>
              <a:t>complex issues.</a:t>
            </a:r>
          </a:p>
          <a:p>
            <a:pPr marL="457200" indent="-457200">
              <a:buFont typeface="Arial" panose="020B0604020202020204" pitchFamily="34" charset="0"/>
              <a:buChar char="•"/>
            </a:pPr>
            <a:r>
              <a:rPr lang="en-IN" sz="2600" dirty="0"/>
              <a:t>Historical studies like the Tuskegee </a:t>
            </a:r>
            <a:br>
              <a:rPr lang="en-IN" sz="2600" dirty="0"/>
            </a:br>
            <a:r>
              <a:rPr lang="en-IN" sz="2600" dirty="0"/>
              <a:t>syphilis study violated human dignity.</a:t>
            </a:r>
          </a:p>
          <a:p>
            <a:pPr marL="457200" indent="-457200">
              <a:buFont typeface="Arial" panose="020B0604020202020204" pitchFamily="34" charset="0"/>
              <a:buChar char="•"/>
            </a:pPr>
            <a:r>
              <a:rPr lang="en-IN" sz="2600" dirty="0"/>
              <a:t>Henrietta Lacks' (right) cells were used without consent or recognition.</a:t>
            </a:r>
          </a:p>
        </p:txBody>
      </p:sp>
      <p:sp>
        <p:nvSpPr>
          <p:cNvPr id="6" name="TextBox 5" descr="A painting shows a full-length portrait of Sir Francis Bacon.">
            <a:extLst>
              <a:ext uri="{FF2B5EF4-FFF2-40B4-BE49-F238E27FC236}">
                <a16:creationId xmlns:a16="http://schemas.microsoft.com/office/drawing/2014/main" id="{97A5BCF6-4A2D-C352-5C77-50BDCA35DF3B}"/>
              </a:ext>
              <a:ext uri="{C183D7F6-B498-43B3-948B-1728B52AA6E4}">
                <adec:decorative xmlns:adec="http://schemas.microsoft.com/office/drawing/2017/decorative" val="0"/>
              </a:ext>
            </a:extLst>
          </p:cNvPr>
          <p:cNvSpPr txBox="1"/>
          <p:nvPr/>
        </p:nvSpPr>
        <p:spPr>
          <a:xfrm>
            <a:off x="7239000" y="1706690"/>
            <a:ext cx="1181100" cy="307777"/>
          </a:xfrm>
          <a:prstGeom prst="rect">
            <a:avLst/>
          </a:prstGeom>
          <a:noFill/>
        </p:spPr>
        <p:txBody>
          <a:bodyPr wrap="square" rtlCol="0">
            <a:spAutoFit/>
          </a:bodyPr>
          <a:lstStyle/>
          <a:p>
            <a:r>
              <a:rPr lang="en-US" sz="1400" b="1" dirty="0"/>
              <a:t>1.1 Figure 13</a:t>
            </a:r>
          </a:p>
        </p:txBody>
      </p:sp>
      <p:pic>
        <p:nvPicPr>
          <p:cNvPr id="4" name="Content Placeholder 5" descr="A photograph shows Henrietta Lacks posing with her hands on her hips.">
            <a:extLst>
              <a:ext uri="{FF2B5EF4-FFF2-40B4-BE49-F238E27FC236}">
                <a16:creationId xmlns:a16="http://schemas.microsoft.com/office/drawing/2014/main" id="{2A01D8D1-4830-FCDE-41A2-942BF2B93A91}"/>
              </a:ext>
            </a:extLst>
          </p:cNvPr>
          <p:cNvPicPr>
            <a:picLocks noChangeAspect="1"/>
          </p:cNvPicPr>
          <p:nvPr/>
        </p:nvPicPr>
        <p:blipFill>
          <a:blip r:embed="rId2"/>
          <a:srcRect l="32407" t="5333" r="32408" b="4667"/>
          <a:stretch/>
        </p:blipFill>
        <p:spPr>
          <a:xfrm>
            <a:off x="6730294" y="1960763"/>
            <a:ext cx="2198511" cy="3124200"/>
          </a:xfrm>
          <a:prstGeom prst="rect">
            <a:avLst/>
          </a:prstGeom>
        </p:spPr>
      </p:pic>
      <p:sp>
        <p:nvSpPr>
          <p:cNvPr id="8" name="TextBox 7">
            <a:extLst>
              <a:ext uri="{FF2B5EF4-FFF2-40B4-BE49-F238E27FC236}">
                <a16:creationId xmlns:a16="http://schemas.microsoft.com/office/drawing/2014/main" id="{A0867346-0712-D5D4-9985-E06970CE38F6}"/>
              </a:ext>
            </a:extLst>
          </p:cNvPr>
          <p:cNvSpPr txBox="1"/>
          <p:nvPr/>
        </p:nvSpPr>
        <p:spPr>
          <a:xfrm>
            <a:off x="6553199" y="5051468"/>
            <a:ext cx="2553077" cy="400110"/>
          </a:xfrm>
          <a:prstGeom prst="rect">
            <a:avLst/>
          </a:prstGeom>
          <a:noFill/>
        </p:spPr>
        <p:txBody>
          <a:bodyPr wrap="square">
            <a:spAutoFit/>
          </a:bodyPr>
          <a:lstStyle/>
          <a:p>
            <a:pPr algn="ctr"/>
            <a:r>
              <a:rPr lang="en-IN" sz="1000" dirty="0"/>
              <a:t>Photo courtesy of the Lacks family on Wikimedia Commons. "Henrietta Lacks."</a:t>
            </a:r>
          </a:p>
        </p:txBody>
      </p:sp>
    </p:spTree>
    <p:extLst>
      <p:ext uri="{BB962C8B-B14F-4D97-AF65-F5344CB8AC3E}">
        <p14:creationId xmlns:p14="http://schemas.microsoft.com/office/powerpoint/2010/main" val="2661599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B552-A6D0-2C5E-F5D8-9B65351094B5}"/>
              </a:ext>
            </a:extLst>
          </p:cNvPr>
          <p:cNvSpPr>
            <a:spLocks noGrp="1"/>
          </p:cNvSpPr>
          <p:nvPr>
            <p:ph type="title"/>
          </p:nvPr>
        </p:nvSpPr>
        <p:spPr/>
        <p:txBody>
          <a:bodyPr/>
          <a:lstStyle/>
          <a:p>
            <a:r>
              <a:rPr lang="en-US" dirty="0"/>
              <a:t>Summary</a:t>
            </a:r>
            <a:endParaRPr lang="en-IN" dirty="0"/>
          </a:p>
        </p:txBody>
      </p:sp>
      <p:sp>
        <p:nvSpPr>
          <p:cNvPr id="3" name="Content Placeholder 2">
            <a:extLst>
              <a:ext uri="{FF2B5EF4-FFF2-40B4-BE49-F238E27FC236}">
                <a16:creationId xmlns:a16="http://schemas.microsoft.com/office/drawing/2014/main" id="{0203D6D4-B953-D3E9-E650-DAA2F61FDF0A}"/>
              </a:ext>
            </a:extLst>
          </p:cNvPr>
          <p:cNvSpPr>
            <a:spLocks noGrp="1"/>
          </p:cNvSpPr>
          <p:nvPr>
            <p:ph idx="1"/>
          </p:nvPr>
        </p:nvSpPr>
        <p:spPr/>
        <p:txBody>
          <a:bodyPr>
            <a:noAutofit/>
          </a:bodyPr>
          <a:lstStyle/>
          <a:p>
            <a:pPr marL="457200" indent="-457200">
              <a:buFont typeface="Arial" panose="020B0604020202020204" pitchFamily="34" charset="0"/>
              <a:buChar char="•"/>
            </a:pPr>
            <a:r>
              <a:rPr lang="en-US" sz="2400" dirty="0"/>
              <a:t>Biology studies life, interactions, and environments. Science understands the universe through the natural sciences.</a:t>
            </a:r>
          </a:p>
          <a:p>
            <a:pPr marL="457200" indent="-457200">
              <a:buFont typeface="Arial" panose="020B0604020202020204" pitchFamily="34" charset="0"/>
              <a:buChar char="•"/>
            </a:pPr>
            <a:r>
              <a:rPr lang="en-US" sz="2400" dirty="0"/>
              <a:t>Basic science expands knowledge. Applied research solves practical problems.</a:t>
            </a:r>
          </a:p>
          <a:p>
            <a:pPr marL="457200" indent="-457200">
              <a:buFont typeface="Arial" panose="020B0604020202020204" pitchFamily="34" charset="0"/>
              <a:buChar char="•"/>
            </a:pPr>
            <a:r>
              <a:rPr lang="en-US" sz="2400" dirty="0"/>
              <a:t>Science uses inductive reasoning (specific to general) and deductive reasoning (general to specific). The scientific method: observe, hypothesize, test, and conclude.</a:t>
            </a:r>
          </a:p>
          <a:p>
            <a:pPr marL="457200" indent="-457200">
              <a:buFont typeface="Arial" panose="020B0604020202020204" pitchFamily="34" charset="0"/>
              <a:buChar char="•"/>
            </a:pPr>
            <a:r>
              <a:rPr lang="en-US" sz="2400" dirty="0"/>
              <a:t>Scientific papers have introductions, methods, results, and a discussion. Review papers summarize research over time.</a:t>
            </a:r>
          </a:p>
          <a:p>
            <a:pPr marL="457200" indent="-457200">
              <a:buFont typeface="Arial" panose="020B0604020202020204" pitchFamily="34" charset="0"/>
              <a:buChar char="•"/>
            </a:pPr>
            <a:r>
              <a:rPr lang="en-US" sz="2400" dirty="0"/>
              <a:t>Science is guided by ethics.</a:t>
            </a:r>
            <a:endParaRPr lang="en-IN" sz="2400" dirty="0"/>
          </a:p>
        </p:txBody>
      </p:sp>
    </p:spTree>
    <p:extLst>
      <p:ext uri="{BB962C8B-B14F-4D97-AF65-F5344CB8AC3E}">
        <p14:creationId xmlns:p14="http://schemas.microsoft.com/office/powerpoint/2010/main" val="225352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21D68-0EA5-C22F-15B4-A2F2B977936A}"/>
              </a:ext>
            </a:extLst>
          </p:cNvPr>
          <p:cNvSpPr>
            <a:spLocks noGrp="1"/>
          </p:cNvSpPr>
          <p:nvPr>
            <p:ph type="title" idx="4294967295"/>
          </p:nvPr>
        </p:nvSpPr>
        <p:spPr>
          <a:xfrm>
            <a:off x="628650" y="-1325563"/>
            <a:ext cx="7886700" cy="1325563"/>
          </a:xfrm>
          <a:prstGeom prst="rect">
            <a:avLst/>
          </a:prstGeom>
        </p:spPr>
        <p:txBody>
          <a:bodyPr anchor="b"/>
          <a:lstStyle/>
          <a:p>
            <a:r>
              <a:rPr lang="en-US" dirty="0"/>
              <a:t>End of Hawkes Learning PowerPoint</a:t>
            </a:r>
          </a:p>
        </p:txBody>
      </p:sp>
    </p:spTree>
    <p:extLst>
      <p:ext uri="{BB962C8B-B14F-4D97-AF65-F5344CB8AC3E}">
        <p14:creationId xmlns:p14="http://schemas.microsoft.com/office/powerpoint/2010/main" val="1836462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4194-565E-69DE-C64B-7149EC324EC0}"/>
              </a:ext>
            </a:extLst>
          </p:cNvPr>
          <p:cNvSpPr>
            <a:spLocks noGrp="1"/>
          </p:cNvSpPr>
          <p:nvPr>
            <p:ph type="title"/>
          </p:nvPr>
        </p:nvSpPr>
        <p:spPr/>
        <p:txBody>
          <a:bodyPr/>
          <a:lstStyle/>
          <a:p>
            <a:r>
              <a:rPr lang="en-US" dirty="0"/>
              <a:t>The Nature of Biology</a:t>
            </a:r>
            <a:endParaRPr lang="en-IN" dirty="0"/>
          </a:p>
        </p:txBody>
      </p:sp>
      <p:sp>
        <p:nvSpPr>
          <p:cNvPr id="3" name="Content Placeholder 2">
            <a:extLst>
              <a:ext uri="{FF2B5EF4-FFF2-40B4-BE49-F238E27FC236}">
                <a16:creationId xmlns:a16="http://schemas.microsoft.com/office/drawing/2014/main" id="{2DEAB06B-7BC8-74FB-1CB2-C358FE2C07B8}"/>
              </a:ext>
            </a:extLst>
          </p:cNvPr>
          <p:cNvSpPr>
            <a:spLocks noGrp="1"/>
          </p:cNvSpPr>
          <p:nvPr>
            <p:ph idx="1"/>
          </p:nvPr>
        </p:nvSpPr>
        <p:spPr>
          <a:xfrm>
            <a:off x="457200" y="1280160"/>
            <a:ext cx="8229600" cy="4572000"/>
          </a:xfrm>
        </p:spPr>
        <p:txBody>
          <a:bodyPr>
            <a:normAutofit/>
          </a:bodyPr>
          <a:lstStyle/>
          <a:p>
            <a:r>
              <a:rPr lang="en-US" sz="2400" dirty="0"/>
              <a:t>Life on Earth exhibits immense diversity across many forms.</a:t>
            </a:r>
          </a:p>
          <a:p>
            <a:r>
              <a:rPr lang="en-US" sz="2400" dirty="0"/>
              <a:t>The earliest life consisted of microorganisms for billions of years.</a:t>
            </a:r>
          </a:p>
          <a:p>
            <a:r>
              <a:rPr lang="en-US" sz="2400" dirty="0"/>
              <a:t>Plants and animals emerged 130-250 million years ago.</a:t>
            </a:r>
          </a:p>
          <a:p>
            <a:pPr marL="447675" indent="-447675">
              <a:spcBef>
                <a:spcPts val="576"/>
              </a:spcBef>
              <a:buFont typeface="Arial" panose="020B0604020202020204" pitchFamily="34" charset="0"/>
              <a:buChar char="•"/>
            </a:pPr>
            <a:r>
              <a:rPr lang="en-US" sz="2400" dirty="0"/>
              <a:t>The human genus </a:t>
            </a:r>
            <a:r>
              <a:rPr lang="en-US" sz="2400" i="1" dirty="0"/>
              <a:t>Homo</a:t>
            </a:r>
            <a:r>
              <a:rPr lang="en-US" sz="2400" dirty="0"/>
              <a:t> appeared 2.5 million years ago, but modern humans didn't appear until 300,000 years ago.</a:t>
            </a:r>
          </a:p>
          <a:p>
            <a:endParaRPr lang="en-US" sz="2400" dirty="0"/>
          </a:p>
        </p:txBody>
      </p:sp>
      <p:sp>
        <p:nvSpPr>
          <p:cNvPr id="12" name="TextBox 11">
            <a:extLst>
              <a:ext uri="{FF2B5EF4-FFF2-40B4-BE49-F238E27FC236}">
                <a16:creationId xmlns:a16="http://schemas.microsoft.com/office/drawing/2014/main" id="{02CE0EF9-4246-1230-6007-E0E2FA1D7C67}"/>
              </a:ext>
              <a:ext uri="{C183D7F6-B498-43B3-948B-1728B52AA6E4}">
                <adec:decorative xmlns:adec="http://schemas.microsoft.com/office/drawing/2017/decorative" val="0"/>
              </a:ext>
            </a:extLst>
          </p:cNvPr>
          <p:cNvSpPr txBox="1"/>
          <p:nvPr/>
        </p:nvSpPr>
        <p:spPr>
          <a:xfrm>
            <a:off x="1600200" y="3736302"/>
            <a:ext cx="1181100" cy="307777"/>
          </a:xfrm>
          <a:prstGeom prst="rect">
            <a:avLst/>
          </a:prstGeom>
          <a:noFill/>
        </p:spPr>
        <p:txBody>
          <a:bodyPr wrap="square" rtlCol="0">
            <a:spAutoFit/>
          </a:bodyPr>
          <a:lstStyle/>
          <a:p>
            <a:r>
              <a:rPr lang="en-US" sz="1400" b="1" dirty="0"/>
              <a:t>1.1 Figure 1</a:t>
            </a:r>
          </a:p>
        </p:txBody>
      </p:sp>
      <p:sp>
        <p:nvSpPr>
          <p:cNvPr id="9" name="TextBox 8">
            <a:extLst>
              <a:ext uri="{FF2B5EF4-FFF2-40B4-BE49-F238E27FC236}">
                <a16:creationId xmlns:a16="http://schemas.microsoft.com/office/drawing/2014/main" id="{456D59B3-D3E9-8862-FDEF-CCC44EBDFC06}"/>
              </a:ext>
            </a:extLst>
          </p:cNvPr>
          <p:cNvSpPr txBox="1"/>
          <p:nvPr/>
        </p:nvSpPr>
        <p:spPr>
          <a:xfrm>
            <a:off x="2628899" y="5788819"/>
            <a:ext cx="3886201" cy="246221"/>
          </a:xfrm>
          <a:prstGeom prst="rect">
            <a:avLst/>
          </a:prstGeom>
          <a:noFill/>
        </p:spPr>
        <p:txBody>
          <a:bodyPr wrap="square">
            <a:spAutoFit/>
          </a:bodyPr>
          <a:lstStyle/>
          <a:p>
            <a:pPr algn="ctr"/>
            <a:r>
              <a:rPr lang="en-US" sz="1000" dirty="0"/>
              <a:t>J Garget on Pixabay. "Seedlings."</a:t>
            </a:r>
            <a:endParaRPr lang="en-IN" sz="1000" dirty="0"/>
          </a:p>
        </p:txBody>
      </p:sp>
      <p:pic>
        <p:nvPicPr>
          <p:cNvPr id="5" name="Content Placeholder 6" descr="A satellite image of Earth from space">
            <a:extLst>
              <a:ext uri="{FF2B5EF4-FFF2-40B4-BE49-F238E27FC236}">
                <a16:creationId xmlns:a16="http://schemas.microsoft.com/office/drawing/2014/main" id="{D210C653-840D-79A7-7CF5-247A7D8B232A}"/>
              </a:ext>
            </a:extLst>
          </p:cNvPr>
          <p:cNvPicPr>
            <a:picLocks noChangeAspect="1"/>
          </p:cNvPicPr>
          <p:nvPr/>
        </p:nvPicPr>
        <p:blipFill>
          <a:blip r:embed="rId2"/>
          <a:srcRect l="4630" t="5289" r="4630" b="5341"/>
          <a:stretch/>
        </p:blipFill>
        <p:spPr>
          <a:xfrm>
            <a:off x="2694536" y="3794619"/>
            <a:ext cx="3754925" cy="2052517"/>
          </a:xfrm>
          <a:prstGeom prst="rect">
            <a:avLst/>
          </a:prstGeom>
          <a:noFill/>
        </p:spPr>
      </p:pic>
    </p:spTree>
    <p:extLst>
      <p:ext uri="{BB962C8B-B14F-4D97-AF65-F5344CB8AC3E}">
        <p14:creationId xmlns:p14="http://schemas.microsoft.com/office/powerpoint/2010/main" val="180225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8A1E6-A085-47F5-BEA0-60C471747E44}"/>
              </a:ext>
            </a:extLst>
          </p:cNvPr>
          <p:cNvSpPr>
            <a:spLocks noGrp="1"/>
          </p:cNvSpPr>
          <p:nvPr>
            <p:ph type="title"/>
          </p:nvPr>
        </p:nvSpPr>
        <p:spPr/>
        <p:txBody>
          <a:bodyPr/>
          <a:lstStyle/>
          <a:p>
            <a:r>
              <a:rPr lang="en-IN" dirty="0"/>
              <a:t>Thinking Like a Biologist</a:t>
            </a:r>
          </a:p>
        </p:txBody>
      </p:sp>
      <p:sp>
        <p:nvSpPr>
          <p:cNvPr id="3" name="Content Placeholder 2">
            <a:extLst>
              <a:ext uri="{FF2B5EF4-FFF2-40B4-BE49-F238E27FC236}">
                <a16:creationId xmlns:a16="http://schemas.microsoft.com/office/drawing/2014/main" id="{D6380BC1-8094-38F9-DE89-3435C070B6F3}"/>
              </a:ext>
            </a:extLst>
          </p:cNvPr>
          <p:cNvSpPr>
            <a:spLocks noGrp="1"/>
          </p:cNvSpPr>
          <p:nvPr>
            <p:ph idx="1"/>
          </p:nvPr>
        </p:nvSpPr>
        <p:spPr>
          <a:xfrm>
            <a:off x="457200" y="1280160"/>
            <a:ext cx="4055954" cy="4572000"/>
          </a:xfrm>
        </p:spPr>
        <p:txBody>
          <a:bodyPr>
            <a:normAutofit/>
          </a:bodyPr>
          <a:lstStyle/>
          <a:p>
            <a:r>
              <a:rPr lang="en-US" sz="2200" dirty="0"/>
              <a:t>Biology is the study of life — from microscopic cells to ecosystems and the whole planet.</a:t>
            </a:r>
          </a:p>
          <a:p>
            <a:r>
              <a:rPr lang="en-US" sz="2200" dirty="0"/>
              <a:t>Major research areas include: </a:t>
            </a:r>
          </a:p>
          <a:p>
            <a:pPr lvl="1">
              <a:buFont typeface="Arial" panose="020B0604020202020204" pitchFamily="34" charset="0"/>
              <a:buChar char="•"/>
            </a:pPr>
            <a:r>
              <a:rPr lang="en-US" sz="2200" dirty="0"/>
              <a:t>COVID-19 pandemic</a:t>
            </a:r>
          </a:p>
          <a:p>
            <a:pPr lvl="1">
              <a:buFont typeface="Arial" panose="020B0604020202020204" pitchFamily="34" charset="0"/>
              <a:buChar char="•"/>
            </a:pPr>
            <a:r>
              <a:rPr lang="en-US" sz="2200" dirty="0"/>
              <a:t>Curing diseases like AIDS, </a:t>
            </a:r>
            <a:br>
              <a:rPr lang="en-US" sz="2200" dirty="0"/>
            </a:br>
            <a:r>
              <a:rPr lang="en-US" sz="2200" dirty="0"/>
              <a:t>Alzheimer's, and cancer</a:t>
            </a:r>
          </a:p>
          <a:p>
            <a:pPr lvl="1">
              <a:buFont typeface="Arial" panose="020B0604020202020204" pitchFamily="34" charset="0"/>
              <a:buChar char="•"/>
            </a:pPr>
            <a:r>
              <a:rPr lang="en-US" sz="2200" dirty="0"/>
              <a:t>Climate change solutions</a:t>
            </a:r>
            <a:endParaRPr lang="en-IN" sz="2200" dirty="0"/>
          </a:p>
        </p:txBody>
      </p:sp>
      <p:pic>
        <p:nvPicPr>
          <p:cNvPr id="10" name="Content Placeholder 4" descr="Image (a) shows a microscopic image of blue-green algae. Image (b) shows stromatolites that look like rocks on a beach.">
            <a:extLst>
              <a:ext uri="{FF2B5EF4-FFF2-40B4-BE49-F238E27FC236}">
                <a16:creationId xmlns:a16="http://schemas.microsoft.com/office/drawing/2014/main" id="{69F6CD0B-006B-FD71-EB70-DFE769875F5E}"/>
              </a:ext>
            </a:extLst>
          </p:cNvPr>
          <p:cNvPicPr>
            <a:picLocks noChangeAspect="1"/>
          </p:cNvPicPr>
          <p:nvPr/>
        </p:nvPicPr>
        <p:blipFill>
          <a:blip r:embed="rId2"/>
          <a:srcRect l="1852" t="5333" r="1852" b="16333"/>
          <a:stretch/>
        </p:blipFill>
        <p:spPr>
          <a:xfrm>
            <a:off x="4999098" y="1084942"/>
            <a:ext cx="3638205" cy="1644188"/>
          </a:xfrm>
          <a:prstGeom prst="rect">
            <a:avLst/>
          </a:prstGeom>
        </p:spPr>
      </p:pic>
      <p:sp>
        <p:nvSpPr>
          <p:cNvPr id="8" name="TextBox 7">
            <a:extLst>
              <a:ext uri="{FF2B5EF4-FFF2-40B4-BE49-F238E27FC236}">
                <a16:creationId xmlns:a16="http://schemas.microsoft.com/office/drawing/2014/main" id="{B1BA66FF-E1A1-38DB-C477-2B367DDF3B52}"/>
              </a:ext>
            </a:extLst>
          </p:cNvPr>
          <p:cNvSpPr txBox="1"/>
          <p:nvPr/>
        </p:nvSpPr>
        <p:spPr>
          <a:xfrm>
            <a:off x="4456567" y="2681783"/>
            <a:ext cx="4606706" cy="430887"/>
          </a:xfrm>
          <a:prstGeom prst="rect">
            <a:avLst/>
          </a:prstGeom>
          <a:noFill/>
        </p:spPr>
        <p:txBody>
          <a:bodyPr wrap="square" rtlCol="0">
            <a:spAutoFit/>
          </a:bodyPr>
          <a:lstStyle/>
          <a:p>
            <a:pPr algn="ctr"/>
            <a:r>
              <a:rPr lang="en-US" sz="1100" b="1" dirty="0"/>
              <a:t>1.1 Figure 2: </a:t>
            </a:r>
            <a:r>
              <a:rPr lang="en-US" sz="1100" dirty="0"/>
              <a:t>a) Cyanobacteria are some of Earth's oldest life forms. These (b) Stromatolites are formed by layers of cyanobacteria and sediment.</a:t>
            </a:r>
            <a:endParaRPr lang="en-US" sz="1100" b="1" dirty="0"/>
          </a:p>
        </p:txBody>
      </p:sp>
      <p:sp>
        <p:nvSpPr>
          <p:cNvPr id="9" name="TextBox 8">
            <a:extLst>
              <a:ext uri="{FF2B5EF4-FFF2-40B4-BE49-F238E27FC236}">
                <a16:creationId xmlns:a16="http://schemas.microsoft.com/office/drawing/2014/main" id="{292A460D-53F5-E969-965A-FA179205C721}"/>
              </a:ext>
            </a:extLst>
          </p:cNvPr>
          <p:cNvSpPr txBox="1"/>
          <p:nvPr/>
        </p:nvSpPr>
        <p:spPr>
          <a:xfrm>
            <a:off x="4736429" y="3117968"/>
            <a:ext cx="4103902" cy="400110"/>
          </a:xfrm>
          <a:prstGeom prst="rect">
            <a:avLst/>
          </a:prstGeom>
          <a:noFill/>
        </p:spPr>
        <p:txBody>
          <a:bodyPr wrap="square">
            <a:spAutoFit/>
          </a:bodyPr>
          <a:lstStyle/>
          <a:p>
            <a:pPr algn="ctr"/>
            <a:r>
              <a:rPr lang="en-IN" sz="1000" dirty="0"/>
              <a:t>NASA on Wikimedia Commons. "Cyanobacteria."</a:t>
            </a:r>
          </a:p>
          <a:p>
            <a:pPr algn="ctr"/>
            <a:r>
              <a:rPr lang="en-IN" sz="1000" dirty="0"/>
              <a:t>Ruth Ellison on Wikimedia Commons. "Stromatolites at Lake Thetis."</a:t>
            </a:r>
          </a:p>
        </p:txBody>
      </p:sp>
      <p:pic>
        <p:nvPicPr>
          <p:cNvPr id="11" name="Content Placeholder 4" descr="Image (a) shows a simulation of the SARS-CoV-2 virus with red spikes poking out of a gray ball. Image (b) shows two petri dishes covered with bacteria. Areas successfully treated with an antibiotic show a white spot surrounded by a clear circle. The petri dish on the left shows clear spots around all white spots. The petri dish on the right only shows three of the seven spots with clear circles around them.">
            <a:extLst>
              <a:ext uri="{FF2B5EF4-FFF2-40B4-BE49-F238E27FC236}">
                <a16:creationId xmlns:a16="http://schemas.microsoft.com/office/drawing/2014/main" id="{CA1DF558-4D59-E4C9-DF1B-A80F80D941A0}"/>
              </a:ext>
            </a:extLst>
          </p:cNvPr>
          <p:cNvPicPr>
            <a:picLocks noChangeAspect="1"/>
          </p:cNvPicPr>
          <p:nvPr/>
        </p:nvPicPr>
        <p:blipFill>
          <a:blip r:embed="rId3"/>
          <a:srcRect t="3667" b="34854"/>
          <a:stretch/>
        </p:blipFill>
        <p:spPr>
          <a:xfrm>
            <a:off x="4572000" y="3641834"/>
            <a:ext cx="4114800" cy="1405404"/>
          </a:xfrm>
          <a:prstGeom prst="rect">
            <a:avLst/>
          </a:prstGeom>
        </p:spPr>
      </p:pic>
      <p:sp>
        <p:nvSpPr>
          <p:cNvPr id="6" name="TextBox 5">
            <a:extLst>
              <a:ext uri="{FF2B5EF4-FFF2-40B4-BE49-F238E27FC236}">
                <a16:creationId xmlns:a16="http://schemas.microsoft.com/office/drawing/2014/main" id="{D44BBC98-8860-6D86-1625-7FB1D591CC94}"/>
              </a:ext>
              <a:ext uri="{C183D7F6-B498-43B3-948B-1728B52AA6E4}">
                <adec:decorative xmlns:adec="http://schemas.microsoft.com/office/drawing/2017/decorative" val="0"/>
              </a:ext>
            </a:extLst>
          </p:cNvPr>
          <p:cNvSpPr txBox="1"/>
          <p:nvPr/>
        </p:nvSpPr>
        <p:spPr>
          <a:xfrm>
            <a:off x="4080094" y="5047555"/>
            <a:ext cx="5063906" cy="600164"/>
          </a:xfrm>
          <a:prstGeom prst="rect">
            <a:avLst/>
          </a:prstGeom>
          <a:noFill/>
        </p:spPr>
        <p:txBody>
          <a:bodyPr wrap="square" rtlCol="0">
            <a:spAutoFit/>
          </a:bodyPr>
          <a:lstStyle/>
          <a:p>
            <a:pPr algn="ctr"/>
            <a:r>
              <a:rPr lang="en-US" sz="1100" b="1" dirty="0"/>
              <a:t>1.1 Figure 3: </a:t>
            </a:r>
            <a:r>
              <a:rPr lang="en-US" sz="1100" dirty="0"/>
              <a:t>(a) SARS-CoV-2 is the virus that causes COVID-19 (b) Here, each paper disk is impregnated with a different antibiotic. Some bacteria are sensitive to many different antibiotics, as indicated by the zones of clearing around each disk.</a:t>
            </a:r>
          </a:p>
        </p:txBody>
      </p:sp>
      <p:sp>
        <p:nvSpPr>
          <p:cNvPr id="5" name="TextBox 4">
            <a:extLst>
              <a:ext uri="{FF2B5EF4-FFF2-40B4-BE49-F238E27FC236}">
                <a16:creationId xmlns:a16="http://schemas.microsoft.com/office/drawing/2014/main" id="{B2F40DA3-E920-78E0-40C0-7FBF0389A7D8}"/>
              </a:ext>
            </a:extLst>
          </p:cNvPr>
          <p:cNvSpPr txBox="1"/>
          <p:nvPr/>
        </p:nvSpPr>
        <p:spPr>
          <a:xfrm>
            <a:off x="4817951" y="5647719"/>
            <a:ext cx="4000500" cy="338554"/>
          </a:xfrm>
          <a:prstGeom prst="rect">
            <a:avLst/>
          </a:prstGeom>
          <a:noFill/>
        </p:spPr>
        <p:txBody>
          <a:bodyPr wrap="square">
            <a:spAutoFit/>
          </a:bodyPr>
          <a:lstStyle/>
          <a:p>
            <a:pPr algn="ctr"/>
            <a:r>
              <a:rPr lang="en-IN" sz="800" dirty="0"/>
              <a:t>Alissa Eckert, MS; Dan Higgins, MAM on Wikimedia Commons. "SARS-CoV-2 virus in 3D."</a:t>
            </a:r>
          </a:p>
          <a:p>
            <a:pPr algn="ctr"/>
            <a:r>
              <a:rPr lang="en-IN" sz="800" dirty="0"/>
              <a:t>Dr. Graham Beards on Wikimedia Commons. "Antibiotic sensitivity and resistance."</a:t>
            </a:r>
          </a:p>
        </p:txBody>
      </p:sp>
    </p:spTree>
    <p:extLst>
      <p:ext uri="{BB962C8B-B14F-4D97-AF65-F5344CB8AC3E}">
        <p14:creationId xmlns:p14="http://schemas.microsoft.com/office/powerpoint/2010/main" val="232340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A856-8FB7-4D94-E676-3CF86DA99D58}"/>
              </a:ext>
            </a:extLst>
          </p:cNvPr>
          <p:cNvSpPr>
            <a:spLocks noGrp="1"/>
          </p:cNvSpPr>
          <p:nvPr>
            <p:ph type="title"/>
          </p:nvPr>
        </p:nvSpPr>
        <p:spPr/>
        <p:txBody>
          <a:bodyPr/>
          <a:lstStyle/>
          <a:p>
            <a:r>
              <a:rPr lang="en-IN" dirty="0"/>
              <a:t>Defining Science</a:t>
            </a:r>
          </a:p>
        </p:txBody>
      </p:sp>
      <p:sp>
        <p:nvSpPr>
          <p:cNvPr id="3" name="Content Placeholder 2">
            <a:extLst>
              <a:ext uri="{FF2B5EF4-FFF2-40B4-BE49-F238E27FC236}">
                <a16:creationId xmlns:a16="http://schemas.microsoft.com/office/drawing/2014/main" id="{7CD93279-5196-7768-EC34-1BA6A1DE0B9B}"/>
              </a:ext>
            </a:extLst>
          </p:cNvPr>
          <p:cNvSpPr>
            <a:spLocks noGrp="1"/>
          </p:cNvSpPr>
          <p:nvPr>
            <p:ph idx="1"/>
          </p:nvPr>
        </p:nvSpPr>
        <p:spPr/>
        <p:txBody>
          <a:bodyPr>
            <a:noAutofit/>
          </a:bodyPr>
          <a:lstStyle/>
          <a:p>
            <a:r>
              <a:rPr lang="en-US" sz="2400" b="1" dirty="0"/>
              <a:t>Science</a:t>
            </a:r>
            <a:r>
              <a:rPr lang="en-US" sz="2400" dirty="0"/>
              <a:t> is knowledge of general truths/laws acquired through the scientific method.</a:t>
            </a:r>
          </a:p>
          <a:p>
            <a:pPr lvl="1">
              <a:buFont typeface="Arial" panose="020B0604020202020204" pitchFamily="34" charset="0"/>
              <a:buChar char="•"/>
            </a:pPr>
            <a:r>
              <a:rPr lang="en-US" sz="2400" dirty="0"/>
              <a:t>Aims to comprehend the nature of the universe</a:t>
            </a:r>
          </a:p>
          <a:p>
            <a:pPr lvl="1">
              <a:buFont typeface="Arial" panose="020B0604020202020204" pitchFamily="34" charset="0"/>
              <a:buChar char="•"/>
            </a:pPr>
            <a:r>
              <a:rPr lang="en-US" sz="2400" dirty="0"/>
              <a:t>Applies the scientific method </a:t>
            </a:r>
          </a:p>
        </p:txBody>
      </p:sp>
    </p:spTree>
    <p:extLst>
      <p:ext uri="{BB962C8B-B14F-4D97-AF65-F5344CB8AC3E}">
        <p14:creationId xmlns:p14="http://schemas.microsoft.com/office/powerpoint/2010/main" val="561670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8AB6-F7CD-B245-81F3-6F0DB483F80B}"/>
              </a:ext>
            </a:extLst>
          </p:cNvPr>
          <p:cNvSpPr>
            <a:spLocks noGrp="1"/>
          </p:cNvSpPr>
          <p:nvPr>
            <p:ph type="title"/>
          </p:nvPr>
        </p:nvSpPr>
        <p:spPr/>
        <p:txBody>
          <a:bodyPr/>
          <a:lstStyle/>
          <a:p>
            <a:r>
              <a:rPr lang="en-IN" dirty="0"/>
              <a:t>The Process of Science</a:t>
            </a:r>
          </a:p>
        </p:txBody>
      </p:sp>
      <p:sp>
        <p:nvSpPr>
          <p:cNvPr id="3" name="Content Placeholder 2">
            <a:extLst>
              <a:ext uri="{FF2B5EF4-FFF2-40B4-BE49-F238E27FC236}">
                <a16:creationId xmlns:a16="http://schemas.microsoft.com/office/drawing/2014/main" id="{C0B36589-B9A7-5FA5-4C17-DA980A490A8A}"/>
              </a:ext>
            </a:extLst>
          </p:cNvPr>
          <p:cNvSpPr>
            <a:spLocks noGrp="1"/>
          </p:cNvSpPr>
          <p:nvPr>
            <p:ph idx="1"/>
          </p:nvPr>
        </p:nvSpPr>
        <p:spPr/>
        <p:txBody>
          <a:bodyPr>
            <a:normAutofit fontScale="85000" lnSpcReduction="20000"/>
          </a:bodyPr>
          <a:lstStyle/>
          <a:p>
            <a:r>
              <a:rPr lang="en-US" dirty="0"/>
              <a:t>The</a:t>
            </a:r>
            <a:r>
              <a:rPr lang="en-US" b="1" dirty="0"/>
              <a:t> scientific method </a:t>
            </a:r>
            <a:r>
              <a:rPr lang="en-US" dirty="0"/>
              <a:t>involves experimentation, observation, and analysis of results.</a:t>
            </a:r>
          </a:p>
          <a:p>
            <a:r>
              <a:rPr lang="en-US" dirty="0"/>
              <a:t>A</a:t>
            </a:r>
            <a:r>
              <a:rPr lang="en-US" b="1" dirty="0"/>
              <a:t> hypothesis</a:t>
            </a:r>
            <a:r>
              <a:rPr lang="en-US" dirty="0"/>
              <a:t> is a suggested explanation for an event that can be tested.</a:t>
            </a:r>
          </a:p>
          <a:p>
            <a:pPr lvl="1">
              <a:buFont typeface="Arial" panose="020B0604020202020204" pitchFamily="34" charset="0"/>
              <a:buChar char="•"/>
            </a:pPr>
            <a:r>
              <a:rPr lang="en-US" dirty="0"/>
              <a:t>The scientific method tests hypotheses through repeatable experiments that either support or contradict the hypothesis.</a:t>
            </a:r>
          </a:p>
          <a:p>
            <a:r>
              <a:rPr lang="en-US" dirty="0"/>
              <a:t>Some scientific disciplines are easier to apply the scientific method to than others. </a:t>
            </a:r>
          </a:p>
          <a:p>
            <a:pPr lvl="1">
              <a:buFont typeface="Arial" panose="020B0604020202020204" pitchFamily="34" charset="0"/>
              <a:buChar char="•"/>
            </a:pPr>
            <a:r>
              <a:rPr lang="en-US" dirty="0"/>
              <a:t>Lack or repeatable experiments: Archaeologists hypothesize ancient culture from pottery findings.</a:t>
            </a:r>
          </a:p>
          <a:p>
            <a:r>
              <a:rPr lang="en-US" dirty="0"/>
              <a:t>A</a:t>
            </a:r>
            <a:r>
              <a:rPr lang="en-US" b="1" dirty="0"/>
              <a:t> theory</a:t>
            </a:r>
            <a:r>
              <a:rPr lang="en-US" dirty="0"/>
              <a:t> is a tested and confirmed explanation for observations.</a:t>
            </a:r>
          </a:p>
        </p:txBody>
      </p:sp>
    </p:spTree>
    <p:extLst>
      <p:ext uri="{BB962C8B-B14F-4D97-AF65-F5344CB8AC3E}">
        <p14:creationId xmlns:p14="http://schemas.microsoft.com/office/powerpoint/2010/main" val="2620237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386841"/>
          </a:xfrm>
          <a:solidFill>
            <a:srgbClr val="366092"/>
          </a:solidFill>
        </p:spPr>
        <p:txBody>
          <a:bodyPr>
            <a:noAutofit/>
          </a:bodyPr>
          <a:lstStyle/>
          <a:p>
            <a:r>
              <a:rPr lang="en-US" dirty="0">
                <a:solidFill>
                  <a:schemeClr val="bg1"/>
                </a:solidFill>
              </a:rPr>
              <a:t>How does the scientific definition of a theory differ from society's notion of a theory? What issues result from these differences?</a:t>
            </a:r>
          </a:p>
        </p:txBody>
      </p:sp>
    </p:spTree>
    <p:extLst>
      <p:ext uri="{BB962C8B-B14F-4D97-AF65-F5344CB8AC3E}">
        <p14:creationId xmlns:p14="http://schemas.microsoft.com/office/powerpoint/2010/main" val="302916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B597-234F-076F-B8A1-0B98919DF3D7}"/>
              </a:ext>
            </a:extLst>
          </p:cNvPr>
          <p:cNvSpPr>
            <a:spLocks noGrp="1"/>
          </p:cNvSpPr>
          <p:nvPr>
            <p:ph type="title"/>
          </p:nvPr>
        </p:nvSpPr>
        <p:spPr/>
        <p:txBody>
          <a:bodyPr/>
          <a:lstStyle/>
          <a:p>
            <a:r>
              <a:rPr lang="en-IN" dirty="0"/>
              <a:t>Natural Sciences</a:t>
            </a:r>
          </a:p>
        </p:txBody>
      </p:sp>
      <p:sp>
        <p:nvSpPr>
          <p:cNvPr id="3" name="Content Placeholder 2">
            <a:extLst>
              <a:ext uri="{FF2B5EF4-FFF2-40B4-BE49-F238E27FC236}">
                <a16:creationId xmlns:a16="http://schemas.microsoft.com/office/drawing/2014/main" id="{02BA9210-1611-4054-23DC-94075EC4AC02}"/>
              </a:ext>
            </a:extLst>
          </p:cNvPr>
          <p:cNvSpPr>
            <a:spLocks noGrp="1"/>
          </p:cNvSpPr>
          <p:nvPr>
            <p:ph idx="1"/>
          </p:nvPr>
        </p:nvSpPr>
        <p:spPr>
          <a:xfrm>
            <a:off x="457199" y="1280159"/>
            <a:ext cx="5791201" cy="4572001"/>
          </a:xfrm>
        </p:spPr>
        <p:txBody>
          <a:bodyPr>
            <a:normAutofit lnSpcReduction="10000"/>
          </a:bodyPr>
          <a:lstStyle/>
          <a:p>
            <a:pPr marL="342900" indent="-342900">
              <a:buFont typeface="Arial" panose="020B0604020202020204" pitchFamily="34" charset="0"/>
              <a:buChar char="•"/>
            </a:pPr>
            <a:r>
              <a:rPr lang="en-US" sz="2200" b="1" dirty="0"/>
              <a:t>Natural sciences </a:t>
            </a:r>
            <a:r>
              <a:rPr lang="en-US" sz="2200" dirty="0"/>
              <a:t>include diverse fields like astronomy, biology, geology, physics, chemistry.</a:t>
            </a:r>
          </a:p>
          <a:p>
            <a:pPr marL="342900" indent="-342900">
              <a:buFont typeface="Arial" panose="020B0604020202020204" pitchFamily="34" charset="0"/>
              <a:buChar char="•"/>
            </a:pPr>
            <a:r>
              <a:rPr lang="en-US" sz="2200" dirty="0"/>
              <a:t>Divided into life sciences (biology) and </a:t>
            </a:r>
            <a:r>
              <a:rPr lang="en-US" sz="2200" b="1" dirty="0"/>
              <a:t>physical sciences </a:t>
            </a:r>
            <a:r>
              <a:rPr lang="en-US" sz="2200" dirty="0"/>
              <a:t>(physics, chemistry, astronomy).</a:t>
            </a:r>
          </a:p>
          <a:p>
            <a:pPr marL="342900" indent="-342900">
              <a:buFont typeface="Arial" panose="020B0604020202020204" pitchFamily="34" charset="0"/>
              <a:buChar char="•"/>
            </a:pPr>
            <a:r>
              <a:rPr lang="en-US" sz="2200" dirty="0"/>
              <a:t>Relies on quantitative data and is known as </a:t>
            </a:r>
            <a:r>
              <a:rPr lang="en-US" sz="2400" dirty="0"/>
              <a:t>"</a:t>
            </a:r>
            <a:r>
              <a:rPr lang="en-US" sz="2200" dirty="0"/>
              <a:t>hard science</a:t>
            </a:r>
            <a:r>
              <a:rPr lang="en-US" sz="2400" dirty="0"/>
              <a:t>"</a:t>
            </a:r>
            <a:endParaRPr lang="en-US" sz="2200" dirty="0"/>
          </a:p>
          <a:p>
            <a:pPr marL="342900" indent="-342900">
              <a:buFont typeface="Arial" panose="020B0604020202020204" pitchFamily="34" charset="0"/>
              <a:buChar char="•"/>
            </a:pPr>
            <a:r>
              <a:rPr lang="en-US" sz="2200" dirty="0"/>
              <a:t>Biology has many branches like cell biology, </a:t>
            </a:r>
            <a:br>
              <a:rPr lang="en-US" sz="2200" dirty="0"/>
            </a:br>
            <a:r>
              <a:rPr lang="en-US" sz="2200" dirty="0"/>
              <a:t>anatomy, physiology, botany, zoology.</a:t>
            </a:r>
          </a:p>
          <a:p>
            <a:pPr marL="342900" indent="-342900">
              <a:buFont typeface="Arial" panose="020B0604020202020204" pitchFamily="34" charset="0"/>
              <a:buChar char="•"/>
            </a:pPr>
            <a:r>
              <a:rPr lang="en-US" sz="2200" dirty="0"/>
              <a:t>Some disciplines, like biochemistry, are </a:t>
            </a:r>
            <a:br>
              <a:rPr lang="en-US" sz="2200" dirty="0"/>
            </a:br>
            <a:r>
              <a:rPr lang="en-US" sz="2200" dirty="0"/>
              <a:t>interdisciplinary, combining life and physical </a:t>
            </a:r>
            <a:br>
              <a:rPr lang="en-US" sz="2200" dirty="0"/>
            </a:br>
            <a:r>
              <a:rPr lang="en-US" sz="2200" dirty="0"/>
              <a:t>sciences.</a:t>
            </a:r>
          </a:p>
        </p:txBody>
      </p:sp>
      <p:sp>
        <p:nvSpPr>
          <p:cNvPr id="8" name="TextBox 7">
            <a:extLst>
              <a:ext uri="{FF2B5EF4-FFF2-40B4-BE49-F238E27FC236}">
                <a16:creationId xmlns:a16="http://schemas.microsoft.com/office/drawing/2014/main" id="{61FD7E16-A7FB-6960-8957-771BC7C0D6DA}"/>
              </a:ext>
              <a:ext uri="{C183D7F6-B498-43B3-948B-1728B52AA6E4}">
                <adec:decorative xmlns:adec="http://schemas.microsoft.com/office/drawing/2017/decorative" val="0"/>
              </a:ext>
            </a:extLst>
          </p:cNvPr>
          <p:cNvSpPr txBox="1"/>
          <p:nvPr/>
        </p:nvSpPr>
        <p:spPr>
          <a:xfrm>
            <a:off x="6863470" y="1567302"/>
            <a:ext cx="1181100" cy="307777"/>
          </a:xfrm>
          <a:prstGeom prst="rect">
            <a:avLst/>
          </a:prstGeom>
          <a:noFill/>
        </p:spPr>
        <p:txBody>
          <a:bodyPr wrap="square" rtlCol="0">
            <a:spAutoFit/>
          </a:bodyPr>
          <a:lstStyle/>
          <a:p>
            <a:r>
              <a:rPr lang="en-US" sz="1400" b="1" dirty="0"/>
              <a:t>1.1 Figure 4</a:t>
            </a:r>
          </a:p>
        </p:txBody>
      </p:sp>
      <p:pic>
        <p:nvPicPr>
          <p:cNvPr id="4" name="Content Placeholder 4" descr="A circle is divided into various sections representing different scientific fields.">
            <a:extLst>
              <a:ext uri="{FF2B5EF4-FFF2-40B4-BE49-F238E27FC236}">
                <a16:creationId xmlns:a16="http://schemas.microsoft.com/office/drawing/2014/main" id="{C7A930E0-50CD-7101-7E57-7B5925EDBA05}"/>
              </a:ext>
            </a:extLst>
          </p:cNvPr>
          <p:cNvPicPr>
            <a:picLocks noChangeAspect="1"/>
          </p:cNvPicPr>
          <p:nvPr/>
        </p:nvPicPr>
        <p:blipFill>
          <a:blip r:embed="rId2"/>
          <a:srcRect l="25000" t="4411" r="24999" b="3000"/>
          <a:stretch/>
        </p:blipFill>
        <p:spPr>
          <a:xfrm>
            <a:off x="5968120" y="1983564"/>
            <a:ext cx="2895600" cy="2978906"/>
          </a:xfrm>
          <a:prstGeom prst="rect">
            <a:avLst/>
          </a:prstGeom>
        </p:spPr>
      </p:pic>
      <p:sp>
        <p:nvSpPr>
          <p:cNvPr id="7" name="TextBox 6">
            <a:extLst>
              <a:ext uri="{FF2B5EF4-FFF2-40B4-BE49-F238E27FC236}">
                <a16:creationId xmlns:a16="http://schemas.microsoft.com/office/drawing/2014/main" id="{AADD4697-40FF-8767-0D7C-AE8FB5E78506}"/>
              </a:ext>
            </a:extLst>
          </p:cNvPr>
          <p:cNvSpPr txBox="1"/>
          <p:nvPr/>
        </p:nvSpPr>
        <p:spPr>
          <a:xfrm>
            <a:off x="6044320" y="5145349"/>
            <a:ext cx="2819400" cy="230832"/>
          </a:xfrm>
          <a:prstGeom prst="rect">
            <a:avLst/>
          </a:prstGeom>
          <a:noFill/>
        </p:spPr>
        <p:txBody>
          <a:bodyPr wrap="square">
            <a:spAutoFit/>
          </a:bodyPr>
          <a:lstStyle/>
          <a:p>
            <a:pPr algn="ctr"/>
            <a:r>
              <a:rPr lang="en-IN" sz="900" dirty="0"/>
              <a:t>Image Editor on Flickr. "Diversity of scientific fields."</a:t>
            </a:r>
          </a:p>
        </p:txBody>
      </p:sp>
    </p:spTree>
    <p:extLst>
      <p:ext uri="{BB962C8B-B14F-4D97-AF65-F5344CB8AC3E}">
        <p14:creationId xmlns:p14="http://schemas.microsoft.com/office/powerpoint/2010/main" val="270719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5F1E-796D-9597-E213-701D56C8C047}"/>
              </a:ext>
            </a:extLst>
          </p:cNvPr>
          <p:cNvSpPr>
            <a:spLocks noGrp="1"/>
          </p:cNvSpPr>
          <p:nvPr>
            <p:ph type="title"/>
          </p:nvPr>
        </p:nvSpPr>
        <p:spPr/>
        <p:txBody>
          <a:bodyPr/>
          <a:lstStyle/>
          <a:p>
            <a:r>
              <a:rPr lang="en-IN" dirty="0"/>
              <a:t>Scientific Reasoning</a:t>
            </a:r>
          </a:p>
        </p:txBody>
      </p:sp>
      <p:sp>
        <p:nvSpPr>
          <p:cNvPr id="3" name="Content Placeholder 2">
            <a:extLst>
              <a:ext uri="{FF2B5EF4-FFF2-40B4-BE49-F238E27FC236}">
                <a16:creationId xmlns:a16="http://schemas.microsoft.com/office/drawing/2014/main" id="{4A593851-0645-F1AC-43A5-6D83FC45D96E}"/>
              </a:ext>
            </a:extLst>
          </p:cNvPr>
          <p:cNvSpPr>
            <a:spLocks noGrp="1"/>
          </p:cNvSpPr>
          <p:nvPr>
            <p:ph idx="1"/>
          </p:nvPr>
        </p:nvSpPr>
        <p:spPr>
          <a:xfrm>
            <a:off x="457200" y="1280159"/>
            <a:ext cx="8229600" cy="4572001"/>
          </a:xfrm>
        </p:spPr>
        <p:txBody>
          <a:bodyPr>
            <a:noAutofit/>
          </a:bodyPr>
          <a:lstStyle/>
          <a:p>
            <a:pPr marL="457200" indent="-457200">
              <a:buFont typeface="Arial" panose="020B0604020202020204" pitchFamily="34" charset="0"/>
              <a:buChar char="•"/>
            </a:pPr>
            <a:r>
              <a:rPr lang="en-US" sz="2200" dirty="0"/>
              <a:t>Science aims "to know" through curiosity and inquiry. Uses inductive and deductive reasoning.</a:t>
            </a:r>
          </a:p>
          <a:p>
            <a:pPr marL="1200150" lvl="1" indent="-457200">
              <a:buFont typeface="Arial" panose="020B0604020202020204" pitchFamily="34" charset="0"/>
              <a:buChar char="•"/>
            </a:pPr>
            <a:r>
              <a:rPr lang="en-US" sz="2200" b="1" dirty="0"/>
              <a:t>Inductive reasoning </a:t>
            </a:r>
            <a:r>
              <a:rPr lang="en-US" sz="2200" dirty="0"/>
              <a:t>draws general conclusions from a series of observations and data.</a:t>
            </a:r>
          </a:p>
          <a:p>
            <a:pPr marL="1200150" lvl="1" indent="-457200">
              <a:buFont typeface="Arial" panose="020B0604020202020204" pitchFamily="34" charset="0"/>
              <a:buChar char="•"/>
            </a:pPr>
            <a:r>
              <a:rPr lang="en-US" sz="2200" dirty="0"/>
              <a:t>Example: Brain imaging studies observe active brain areas for specific stimuli.</a:t>
            </a:r>
          </a:p>
          <a:p>
            <a:pPr marL="1200150" lvl="1" indent="-457200">
              <a:buFont typeface="Arial" panose="020B0604020202020204" pitchFamily="34" charset="0"/>
              <a:buChar char="•"/>
            </a:pPr>
            <a:r>
              <a:rPr lang="en-US" sz="2200" dirty="0"/>
              <a:t>Inductive conclusions have </a:t>
            </a:r>
            <a:br>
              <a:rPr lang="en-US" sz="2200" dirty="0"/>
            </a:br>
            <a:r>
              <a:rPr lang="en-US" sz="2200" dirty="0"/>
              <a:t>some uncertainty, as </a:t>
            </a:r>
            <a:br>
              <a:rPr lang="en-US" sz="2200" dirty="0"/>
            </a:br>
            <a:r>
              <a:rPr lang="en-US" sz="2200" dirty="0"/>
              <a:t>observations cannot cover </a:t>
            </a:r>
            <a:br>
              <a:rPr lang="en-US" sz="2200" dirty="0"/>
            </a:br>
            <a:r>
              <a:rPr lang="en-US" sz="2200" dirty="0"/>
              <a:t>every individual.</a:t>
            </a:r>
          </a:p>
          <a:p>
            <a:pPr marL="1200150" lvl="1" indent="-457200">
              <a:buFont typeface="Arial" panose="020B0604020202020204" pitchFamily="34" charset="0"/>
              <a:buChar char="•"/>
            </a:pPr>
            <a:r>
              <a:rPr lang="en-US" sz="2200" dirty="0"/>
              <a:t>While supported by evidence, </a:t>
            </a:r>
            <a:br>
              <a:rPr lang="en-US" sz="2200" dirty="0"/>
            </a:br>
            <a:r>
              <a:rPr lang="en-US" sz="2200" dirty="0"/>
              <a:t>inductive inferences are not </a:t>
            </a:r>
            <a:br>
              <a:rPr lang="en-US" sz="2200" dirty="0"/>
            </a:br>
            <a:r>
              <a:rPr lang="en-US" sz="2200" dirty="0"/>
              <a:t>guaranteed absolute truth.</a:t>
            </a:r>
            <a:endParaRPr lang="en-IN" sz="2200" dirty="0"/>
          </a:p>
        </p:txBody>
      </p:sp>
      <p:sp>
        <p:nvSpPr>
          <p:cNvPr id="8" name="TextBox 7">
            <a:extLst>
              <a:ext uri="{FF2B5EF4-FFF2-40B4-BE49-F238E27FC236}">
                <a16:creationId xmlns:a16="http://schemas.microsoft.com/office/drawing/2014/main" id="{7D407F72-756C-A5C9-41D2-62F3A8252466}"/>
              </a:ext>
              <a:ext uri="{C183D7F6-B498-43B3-948B-1728B52AA6E4}">
                <adec:decorative xmlns:adec="http://schemas.microsoft.com/office/drawing/2017/decorative" val="0"/>
              </a:ext>
            </a:extLst>
          </p:cNvPr>
          <p:cNvSpPr txBox="1"/>
          <p:nvPr/>
        </p:nvSpPr>
        <p:spPr>
          <a:xfrm>
            <a:off x="6606065" y="3394038"/>
            <a:ext cx="1181100" cy="307777"/>
          </a:xfrm>
          <a:prstGeom prst="rect">
            <a:avLst/>
          </a:prstGeom>
          <a:noFill/>
        </p:spPr>
        <p:txBody>
          <a:bodyPr wrap="square" rtlCol="0">
            <a:spAutoFit/>
          </a:bodyPr>
          <a:lstStyle/>
          <a:p>
            <a:r>
              <a:rPr lang="en-US" sz="1400" b="1" dirty="0"/>
              <a:t>1.1 Figure 5</a:t>
            </a:r>
          </a:p>
        </p:txBody>
      </p:sp>
      <p:pic>
        <p:nvPicPr>
          <p:cNvPr id="5" name="Content Placeholder 5" descr="The first triangle represents induction and is a triangle pointing upwards. &quot;Specific Observations&quot; is labeled at the top point with an arrow pointing down from that label to the label &quot;Induction.&quot; This label is followed by an additional arrow that points to the label &quot;General Principle&quot; at the base of the triangle. The second triangle represents deduction and is a triangle pointing downwards. &quot;General Principle&quot; is labeled at the top where the base of the triangle is with an arrow pointing down from that label to the label &quot;Deduction.&quot; This label is followed by an additional arrow that points to the label &quot;Specific Predictions&quot; at the bottom where the point of the triangle is. ">
            <a:extLst>
              <a:ext uri="{FF2B5EF4-FFF2-40B4-BE49-F238E27FC236}">
                <a16:creationId xmlns:a16="http://schemas.microsoft.com/office/drawing/2014/main" id="{7096CABA-2A2F-40E8-154A-0E01EDB6ED63}"/>
              </a:ext>
            </a:extLst>
          </p:cNvPr>
          <p:cNvPicPr>
            <a:picLocks noChangeAspect="1"/>
          </p:cNvPicPr>
          <p:nvPr/>
        </p:nvPicPr>
        <p:blipFill>
          <a:blip r:embed="rId2"/>
          <a:srcRect t="5289" b="7957"/>
          <a:stretch/>
        </p:blipFill>
        <p:spPr>
          <a:xfrm>
            <a:off x="5181600" y="3701815"/>
            <a:ext cx="3810000" cy="1834444"/>
          </a:xfrm>
          <a:prstGeom prst="rect">
            <a:avLst/>
          </a:prstGeom>
          <a:noFill/>
        </p:spPr>
      </p:pic>
    </p:spTree>
    <p:extLst>
      <p:ext uri="{BB962C8B-B14F-4D97-AF65-F5344CB8AC3E}">
        <p14:creationId xmlns:p14="http://schemas.microsoft.com/office/powerpoint/2010/main" val="112521009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16003</TotalTime>
  <Words>1721</Words>
  <Application>Microsoft Office PowerPoint</Application>
  <PresentationFormat>On-screen Show (4:3)</PresentationFormat>
  <Paragraphs>156</Paragraphs>
  <Slides>27</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Lesson 1.1 Thinking Like a Biologist</vt:lpstr>
      <vt:lpstr>Objectives</vt:lpstr>
      <vt:lpstr>The Nature of Biology</vt:lpstr>
      <vt:lpstr>Thinking Like a Biologist</vt:lpstr>
      <vt:lpstr>Defining Science</vt:lpstr>
      <vt:lpstr>The Process of Science</vt:lpstr>
      <vt:lpstr>Reflection Question</vt:lpstr>
      <vt:lpstr>Natural Sciences</vt:lpstr>
      <vt:lpstr>Scientific Reasoning</vt:lpstr>
      <vt:lpstr>Deductive Reasoning in Science</vt:lpstr>
      <vt:lpstr>Deductive Reasoning Examples</vt:lpstr>
      <vt:lpstr>Logical Thinking in Scientific Study</vt:lpstr>
      <vt:lpstr>1.1 Figure 6</vt:lpstr>
      <vt:lpstr>The Scientific Method</vt:lpstr>
      <vt:lpstr>Proposing a Hypothesis</vt:lpstr>
      <vt:lpstr>Testing a Hypothesis</vt:lpstr>
      <vt:lpstr>1.1 Figure 8</vt:lpstr>
      <vt:lpstr>Flexibility and Evolution of the Scientific Method</vt:lpstr>
      <vt:lpstr>Basic Science vs. Applied Science</vt:lpstr>
      <vt:lpstr>Basic and Applied Science Examples</vt:lpstr>
      <vt:lpstr>Think It Through</vt:lpstr>
      <vt:lpstr>1.1 Figure 10</vt:lpstr>
      <vt:lpstr>The Role of Serendipity in Scientific Discoveries</vt:lpstr>
      <vt:lpstr>Reporting Scientific Work</vt:lpstr>
      <vt:lpstr>Scientific Ethics</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203</cp:revision>
  <dcterms:created xsi:type="dcterms:W3CDTF">2013-04-26T14:43:13Z</dcterms:created>
  <dcterms:modified xsi:type="dcterms:W3CDTF">2024-10-08T14:38:34Z</dcterms:modified>
</cp:coreProperties>
</file>