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3"/>
  </p:notesMasterIdLst>
  <p:handoutMasterIdLst>
    <p:handoutMasterId r:id="rId24"/>
  </p:handoutMasterIdLst>
  <p:sldIdLst>
    <p:sldId id="256" r:id="rId2"/>
    <p:sldId id="264" r:id="rId3"/>
    <p:sldId id="265" r:id="rId4"/>
    <p:sldId id="272" r:id="rId5"/>
    <p:sldId id="296" r:id="rId6"/>
    <p:sldId id="289" r:id="rId7"/>
    <p:sldId id="291" r:id="rId8"/>
    <p:sldId id="297" r:id="rId9"/>
    <p:sldId id="290" r:id="rId10"/>
    <p:sldId id="298" r:id="rId11"/>
    <p:sldId id="292" r:id="rId12"/>
    <p:sldId id="284" r:id="rId13"/>
    <p:sldId id="299" r:id="rId14"/>
    <p:sldId id="293" r:id="rId15"/>
    <p:sldId id="288" r:id="rId16"/>
    <p:sldId id="273" r:id="rId17"/>
    <p:sldId id="300" r:id="rId18"/>
    <p:sldId id="285" r:id="rId19"/>
    <p:sldId id="287" r:id="rId20"/>
    <p:sldId id="283" r:id="rId21"/>
    <p:sldId id="26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2B0353-CABB-4FAB-A4F3-DF56B7A02BBF}" name="Talissa Nahass" initials="TN" userId="S-1-5-21-1482476501-413027322-842925246-31537" providerId="AD"/>
  <p188:author id="{A8C4B1AB-DEAC-C301-E150-F72A6C26D63A}" name="Annaleise Radchenko" initials="AR" userId="S::aradchenko@hawkeslearning.com::6249d1a9-d5dd-4793-b8df-98b5e6874abb" providerId="AD"/>
  <p188:author id="{7B0524F6-B035-EE67-A646-E651113F22FC}" name="Nagesh" initials="NU" userId="S::nagesh@hawkeslearning.com::e8859af6-52ab-4618-b6d1-119b38b63a2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366092"/>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94794" autoAdjust="0"/>
  </p:normalViewPr>
  <p:slideViewPr>
    <p:cSldViewPr>
      <p:cViewPr>
        <p:scale>
          <a:sx n="100" d="100"/>
          <a:sy n="100" d="100"/>
        </p:scale>
        <p:origin x="1200" y="192"/>
      </p:cViewPr>
      <p:guideLst>
        <p:guide orient="horz" pos="2160"/>
        <p:guide pos="2880"/>
      </p:guideLst>
    </p:cSldViewPr>
  </p:slideViewPr>
  <p:outlineViewPr>
    <p:cViewPr>
      <p:scale>
        <a:sx n="33" d="100"/>
        <a:sy n="33" d="100"/>
      </p:scale>
      <p:origin x="0" y="-117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10/8/2024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mn-lt"/>
              </a:rPr>
              <a:t>This image shows the biological levels of organization of living things. From a single organelle to the entire biosphere, living organisms are parts of a highly structured hierarchy.</a:t>
            </a:r>
            <a:endParaRPr lang="en-IN" dirty="0">
              <a:latin typeface="+mn-lt"/>
            </a:endParaRPr>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2219381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This is included as a relevant application for this topic.</a:t>
            </a:r>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20157264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itle 1"/>
          <p:cNvSpPr>
            <a:spLocks noGrp="1"/>
          </p:cNvSpPr>
          <p:nvPr userDrawn="1">
            <p:ph type="ctrTitle" idx="4294967295"/>
          </p:nvPr>
        </p:nvSpPr>
        <p:spPr>
          <a:xfrm>
            <a:off x="24442" y="967713"/>
            <a:ext cx="7772400" cy="1470025"/>
          </a:xfrm>
          <a:prstGeom prst="rect">
            <a:avLst/>
          </a:prstGeom>
        </p:spPr>
        <p:txBody>
          <a:bodyPr anchor="ctr" anchorCtr="0"/>
          <a:lstStyle>
            <a:lvl1pPr algn="l">
              <a:defRPr/>
            </a:lvl1pPr>
          </a:lstStyle>
          <a:p>
            <a:pPr eaLnBrk="1" hangingPunct="1"/>
            <a:endParaRPr lang="en-US" b="1" dirty="0">
              <a:solidFill>
                <a:srgbClr val="1F497D"/>
              </a:solidFill>
              <a:latin typeface="Arial" charset="0"/>
              <a:cs typeface="Arial" charset="0"/>
            </a:endParaRPr>
          </a:p>
        </p:txBody>
      </p:sp>
      <p:sp>
        <p:nvSpPr>
          <p:cNvPr id="13" name="Subtitle 2"/>
          <p:cNvSpPr>
            <a:spLocks noGrp="1"/>
          </p:cNvSpPr>
          <p:nvPr userDrawn="1">
            <p:ph type="subTitle" idx="4294967295"/>
          </p:nvPr>
        </p:nvSpPr>
        <p:spPr>
          <a:xfrm>
            <a:off x="0" y="2743200"/>
            <a:ext cx="6400800" cy="1752600"/>
          </a:xfrm>
          <a:prstGeom prst="rect">
            <a:avLst/>
          </a:prstGeom>
        </p:spPr>
        <p:txBody>
          <a:bodyPr rtlCol="0" anchor="t" anchorCtr="1">
            <a:normAutofit/>
          </a:bodyPr>
          <a:lstStyle>
            <a:lvl1pPr algn="l">
              <a:defRPr i="0"/>
            </a:lvl1pPr>
          </a:lstStyle>
          <a:p>
            <a:pPr>
              <a:buNone/>
              <a:defRPr/>
            </a:pPr>
            <a:endParaRPr lang="en-US" b="1" i="1" dirty="0">
              <a:solidFill>
                <a:srgbClr val="1F497D"/>
              </a:solidFill>
            </a:endParaRPr>
          </a:p>
        </p:txBody>
      </p:sp>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82756" y="-381000"/>
            <a:ext cx="5893594" cy="6858000"/>
          </a:xfrm>
          <a:prstGeom prst="rect">
            <a:avLst/>
          </a:prstGeom>
        </p:spPr>
      </p:pic>
      <p:sp>
        <p:nvSpPr>
          <p:cNvPr id="4" name="TextBox 3">
            <a:extLst>
              <a:ext uri="{FF2B5EF4-FFF2-40B4-BE49-F238E27FC236}">
                <a16:creationId xmlns:a16="http://schemas.microsoft.com/office/drawing/2014/main" id="{22B7C2D7-3C77-F651-DCB3-AF8240B4F7F0}"/>
              </a:ext>
            </a:extLst>
          </p:cNvPr>
          <p:cNvSpPr txBox="1"/>
          <p:nvPr userDrawn="1"/>
        </p:nvSpPr>
        <p:spPr>
          <a:xfrm>
            <a:off x="3200400" y="6101789"/>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981553-A3AE-B540-BE67-B6F75D218F98}"/>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04800" y="1958975"/>
            <a:ext cx="7772400" cy="1470025"/>
          </a:xfrm>
          <a:prstGeom prst="rect">
            <a:avLst/>
          </a:prstGeom>
        </p:spPr>
        <p:txBody>
          <a:bodyPr anchor="ctr" anchorCtr="0"/>
          <a:lstStyle/>
          <a:p>
            <a:pPr algn="l" eaLnBrk="1" hangingPunct="1"/>
            <a:r>
              <a:rPr lang="en-US" b="1" dirty="0">
                <a:solidFill>
                  <a:srgbClr val="1F497D"/>
                </a:solidFill>
                <a:latin typeface="Arial" charset="0"/>
                <a:cs typeface="Arial" charset="0"/>
              </a:rPr>
              <a:t>Lesson 1.2</a:t>
            </a:r>
          </a:p>
        </p:txBody>
      </p:sp>
      <p:sp>
        <p:nvSpPr>
          <p:cNvPr id="3" name="Subtitle 2"/>
          <p:cNvSpPr>
            <a:spLocks noGrp="1"/>
          </p:cNvSpPr>
          <p:nvPr>
            <p:ph type="subTitle" idx="4294967295"/>
          </p:nvPr>
        </p:nvSpPr>
        <p:spPr>
          <a:xfrm>
            <a:off x="-533400" y="3124200"/>
            <a:ext cx="4953000" cy="1752600"/>
          </a:xfrm>
          <a:prstGeom prst="rect">
            <a:avLst/>
          </a:prstGeom>
        </p:spPr>
        <p:txBody>
          <a:bodyPr rtlCol="0" anchor="t" anchorCtr="1">
            <a:normAutofit/>
          </a:bodyPr>
          <a:lstStyle/>
          <a:p>
            <a:pPr>
              <a:buNone/>
              <a:defRPr/>
            </a:pPr>
            <a:r>
              <a:rPr lang="en-US" b="1" dirty="0">
                <a:solidFill>
                  <a:srgbClr val="1F497D"/>
                </a:solidFill>
              </a:rPr>
              <a:t>Themes in Biology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42E0-62FE-0AC1-19C1-2B2507A1627A}"/>
              </a:ext>
            </a:extLst>
          </p:cNvPr>
          <p:cNvSpPr>
            <a:spLocks noGrp="1"/>
          </p:cNvSpPr>
          <p:nvPr>
            <p:ph type="title"/>
          </p:nvPr>
        </p:nvSpPr>
        <p:spPr/>
        <p:txBody>
          <a:bodyPr>
            <a:normAutofit/>
          </a:bodyPr>
          <a:lstStyle/>
          <a:p>
            <a:r>
              <a:rPr lang="en-US" dirty="0"/>
              <a:t>Properties of Life: </a:t>
            </a:r>
            <a:r>
              <a:rPr lang="en-US" sz="3200" dirty="0"/>
              <a:t>Adaptation</a:t>
            </a:r>
            <a:endParaRPr lang="en-US" dirty="0"/>
          </a:p>
        </p:txBody>
      </p:sp>
      <p:sp>
        <p:nvSpPr>
          <p:cNvPr id="3" name="Content Placeholder 2">
            <a:extLst>
              <a:ext uri="{FF2B5EF4-FFF2-40B4-BE49-F238E27FC236}">
                <a16:creationId xmlns:a16="http://schemas.microsoft.com/office/drawing/2014/main" id="{5D32D113-8F27-18B7-696D-7B701E4E573E}"/>
              </a:ext>
            </a:extLst>
          </p:cNvPr>
          <p:cNvSpPr>
            <a:spLocks noGrp="1"/>
          </p:cNvSpPr>
          <p:nvPr>
            <p:ph idx="1"/>
          </p:nvPr>
        </p:nvSpPr>
        <p:spPr>
          <a:xfrm>
            <a:off x="457200" y="1280160"/>
            <a:ext cx="5105400" cy="4572000"/>
          </a:xfrm>
        </p:spPr>
        <p:txBody>
          <a:bodyPr>
            <a:normAutofit/>
          </a:bodyPr>
          <a:lstStyle/>
          <a:p>
            <a:pPr marL="457200" indent="-457200">
              <a:buFont typeface="Arial" panose="020B0604020202020204" pitchFamily="34" charset="0"/>
              <a:buChar char="•"/>
            </a:pPr>
            <a:r>
              <a:rPr lang="en-US" dirty="0"/>
              <a:t>Inherited traits can enhance an organism's fitness and survival in its environment.</a:t>
            </a:r>
          </a:p>
          <a:p>
            <a:pPr marL="457200" indent="-457200">
              <a:buFont typeface="Arial" panose="020B0604020202020204" pitchFamily="34" charset="0"/>
              <a:buChar char="•"/>
            </a:pPr>
            <a:r>
              <a:rPr lang="en-US" dirty="0"/>
              <a:t>Adaptations result from natural selection acting on genetic variation.</a:t>
            </a:r>
          </a:p>
        </p:txBody>
      </p:sp>
      <p:sp>
        <p:nvSpPr>
          <p:cNvPr id="4" name="TextBox 3">
            <a:extLst>
              <a:ext uri="{FF2B5EF4-FFF2-40B4-BE49-F238E27FC236}">
                <a16:creationId xmlns:a16="http://schemas.microsoft.com/office/drawing/2014/main" id="{2873D771-78F2-5241-66E8-6EB00D3CFBEC}"/>
              </a:ext>
              <a:ext uri="{C183D7F6-B498-43B3-948B-1728B52AA6E4}">
                <adec:decorative xmlns:adec="http://schemas.microsoft.com/office/drawing/2017/decorative" val="0"/>
              </a:ext>
            </a:extLst>
          </p:cNvPr>
          <p:cNvSpPr txBox="1"/>
          <p:nvPr/>
        </p:nvSpPr>
        <p:spPr>
          <a:xfrm>
            <a:off x="5178271" y="3951411"/>
            <a:ext cx="3481097" cy="738664"/>
          </a:xfrm>
          <a:prstGeom prst="rect">
            <a:avLst/>
          </a:prstGeom>
          <a:noFill/>
        </p:spPr>
        <p:txBody>
          <a:bodyPr wrap="square" rtlCol="0">
            <a:spAutoFit/>
          </a:bodyPr>
          <a:lstStyle/>
          <a:p>
            <a:pPr algn="ctr"/>
            <a:r>
              <a:rPr lang="en-US" sz="1400" b="1" dirty="0"/>
              <a:t>1.2 Figure 7: </a:t>
            </a:r>
            <a:r>
              <a:rPr lang="en-US" sz="1400" b="0" i="0" u="none" strike="noStrike" baseline="0" dirty="0"/>
              <a:t>The praying mantis has</a:t>
            </a:r>
          </a:p>
          <a:p>
            <a:pPr algn="ctr"/>
            <a:r>
              <a:rPr lang="en-US" sz="1400" b="0" i="0" u="none" strike="noStrike" baseline="0" dirty="0"/>
              <a:t>adeptly adapted to its environment through camouflage.</a:t>
            </a:r>
            <a:endParaRPr lang="en-US" sz="1400" b="1" dirty="0"/>
          </a:p>
        </p:txBody>
      </p:sp>
      <p:pic>
        <p:nvPicPr>
          <p:cNvPr id="5" name="Content Placeholder 5" descr="An image shows a praying mantis blending in with a green leaf.">
            <a:extLst>
              <a:ext uri="{FF2B5EF4-FFF2-40B4-BE49-F238E27FC236}">
                <a16:creationId xmlns:a16="http://schemas.microsoft.com/office/drawing/2014/main" id="{CF55837B-2E98-9FA2-0416-DCC998E77E23}"/>
              </a:ext>
            </a:extLst>
          </p:cNvPr>
          <p:cNvPicPr>
            <a:picLocks noChangeAspect="1"/>
          </p:cNvPicPr>
          <p:nvPr/>
        </p:nvPicPr>
        <p:blipFill>
          <a:blip r:embed="rId2"/>
          <a:srcRect t="5377" b="4711"/>
          <a:stretch/>
        </p:blipFill>
        <p:spPr>
          <a:xfrm>
            <a:off x="5214638" y="1722120"/>
            <a:ext cx="3408362" cy="2244531"/>
          </a:xfrm>
          <a:prstGeom prst="rect">
            <a:avLst/>
          </a:prstGeom>
        </p:spPr>
      </p:pic>
    </p:spTree>
    <p:extLst>
      <p:ext uri="{BB962C8B-B14F-4D97-AF65-F5344CB8AC3E}">
        <p14:creationId xmlns:p14="http://schemas.microsoft.com/office/powerpoint/2010/main" val="2840023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42E0-62FE-0AC1-19C1-2B2507A1627A}"/>
              </a:ext>
            </a:extLst>
          </p:cNvPr>
          <p:cNvSpPr>
            <a:spLocks noGrp="1"/>
          </p:cNvSpPr>
          <p:nvPr>
            <p:ph type="title"/>
          </p:nvPr>
        </p:nvSpPr>
        <p:spPr/>
        <p:txBody>
          <a:bodyPr>
            <a:normAutofit/>
          </a:bodyPr>
          <a:lstStyle/>
          <a:p>
            <a:r>
              <a:rPr lang="en-US" dirty="0"/>
              <a:t>Properties of Life: </a:t>
            </a:r>
            <a:r>
              <a:rPr lang="en-US" sz="3200" dirty="0"/>
              <a:t>Evolution</a:t>
            </a:r>
            <a:endParaRPr lang="en-US" dirty="0"/>
          </a:p>
        </p:txBody>
      </p:sp>
      <p:sp>
        <p:nvSpPr>
          <p:cNvPr id="3" name="Content Placeholder 2">
            <a:extLst>
              <a:ext uri="{FF2B5EF4-FFF2-40B4-BE49-F238E27FC236}">
                <a16:creationId xmlns:a16="http://schemas.microsoft.com/office/drawing/2014/main" id="{5D32D113-8F27-18B7-696D-7B701E4E573E}"/>
              </a:ext>
            </a:extLst>
          </p:cNvPr>
          <p:cNvSpPr>
            <a:spLocks noGrp="1"/>
          </p:cNvSpPr>
          <p:nvPr>
            <p:ph idx="1"/>
          </p:nvPr>
        </p:nvSpPr>
        <p:spPr>
          <a:xfrm>
            <a:off x="457200" y="1280160"/>
            <a:ext cx="8229600" cy="4572000"/>
          </a:xfrm>
        </p:spPr>
        <p:txBody>
          <a:bodyPr>
            <a:normAutofit/>
          </a:bodyPr>
          <a:lstStyle/>
          <a:p>
            <a:pPr marL="457200" indent="-457200">
              <a:buFont typeface="Arial" panose="020B0604020202020204" pitchFamily="34" charset="0"/>
              <a:buChar char="•"/>
            </a:pPr>
            <a:r>
              <a:rPr lang="en-US" b="1" dirty="0"/>
              <a:t>Evolution</a:t>
            </a:r>
            <a:r>
              <a:rPr lang="en-US" dirty="0"/>
              <a:t> is the change in the characteristics and genetic makeup of a population over time. Occurs through processes like natural selection and genetic mutations</a:t>
            </a:r>
          </a:p>
          <a:p>
            <a:pPr marL="1200150" lvl="1" indent="-457200">
              <a:buFont typeface="Arial" panose="020B0604020202020204" pitchFamily="34" charset="0"/>
              <a:buChar char="•"/>
            </a:pPr>
            <a:r>
              <a:rPr lang="en-US" dirty="0"/>
              <a:t>Driving force behind the diversity of life on Earth</a:t>
            </a:r>
          </a:p>
        </p:txBody>
      </p:sp>
    </p:spTree>
    <p:extLst>
      <p:ext uri="{BB962C8B-B14F-4D97-AF65-F5344CB8AC3E}">
        <p14:creationId xmlns:p14="http://schemas.microsoft.com/office/powerpoint/2010/main" val="1899397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DBDB-FA84-0CF0-8691-1AABC9040F6C}"/>
              </a:ext>
            </a:extLst>
          </p:cNvPr>
          <p:cNvSpPr>
            <a:spLocks noGrp="1"/>
          </p:cNvSpPr>
          <p:nvPr>
            <p:ph type="title"/>
          </p:nvPr>
        </p:nvSpPr>
        <p:spPr/>
        <p:txBody>
          <a:bodyPr/>
          <a:lstStyle/>
          <a:p>
            <a:r>
              <a:rPr lang="en-US" dirty="0"/>
              <a:t>Levels of Organization of Living Things</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D8E1A853-966C-99FB-FA3D-E8AEC7D6C9EF}"/>
              </a:ext>
            </a:extLst>
          </p:cNvPr>
          <p:cNvSpPr>
            <a:spLocks noGrp="1"/>
          </p:cNvSpPr>
          <p:nvPr>
            <p:ph idx="1"/>
          </p:nvPr>
        </p:nvSpPr>
        <p:spPr>
          <a:xfrm>
            <a:off x="457200" y="1280160"/>
            <a:ext cx="4876800" cy="4572000"/>
          </a:xfrm>
        </p:spPr>
        <p:txBody>
          <a:bodyPr>
            <a:no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mj-lt"/>
              </a:rPr>
              <a:t>Living things are organized hierarchically from small to large.</a:t>
            </a:r>
          </a:p>
          <a:p>
            <a:pPr marL="1085850" lvl="1" indent="-342900" eaLnBrk="0" fontAlgn="base" hangingPunct="0">
              <a:spcBef>
                <a:spcPct val="0"/>
              </a:spcBef>
              <a:spcAft>
                <a:spcPct val="0"/>
              </a:spcAft>
              <a:buFont typeface="Arial" panose="020B0604020202020204" pitchFamily="34" charset="0"/>
              <a:buChar char="•"/>
            </a:pPr>
            <a:r>
              <a:rPr kumimoji="0" lang="en-US" altLang="en-US" sz="2400" b="1" i="0" u="none" strike="noStrike" cap="none" normalizeH="0" baseline="0" dirty="0">
                <a:ln>
                  <a:noFill/>
                </a:ln>
                <a:solidFill>
                  <a:schemeClr val="tx1"/>
                </a:solidFill>
                <a:effectLst/>
                <a:latin typeface="+mj-lt"/>
              </a:rPr>
              <a:t>Atoms</a:t>
            </a:r>
            <a:r>
              <a:rPr kumimoji="0" lang="en-US" altLang="en-US" sz="2400" b="0" i="0" u="none" strike="noStrike" cap="none" normalizeH="0" baseline="0" dirty="0">
                <a:ln>
                  <a:noFill/>
                </a:ln>
                <a:solidFill>
                  <a:schemeClr val="tx1"/>
                </a:solidFill>
                <a:effectLst/>
                <a:latin typeface="+mj-lt"/>
              </a:rPr>
              <a:t> form </a:t>
            </a:r>
            <a:r>
              <a:rPr kumimoji="0" lang="en-US" altLang="en-US" sz="2400" b="1" i="0" u="none" strike="noStrike" cap="none" normalizeH="0" baseline="0" dirty="0">
                <a:ln>
                  <a:noFill/>
                </a:ln>
                <a:solidFill>
                  <a:schemeClr val="tx1"/>
                </a:solidFill>
                <a:effectLst/>
                <a:latin typeface="+mj-lt"/>
              </a:rPr>
              <a:t>molecules</a:t>
            </a:r>
            <a:r>
              <a:rPr lang="en-US" altLang="en-US" sz="2400" dirty="0">
                <a:latin typeface="+mj-lt"/>
              </a:rPr>
              <a:t>, including large </a:t>
            </a:r>
            <a:r>
              <a:rPr lang="en-US" altLang="en-US" sz="2400" b="1" dirty="0">
                <a:latin typeface="+mj-lt"/>
              </a:rPr>
              <a:t>macromolecules</a:t>
            </a:r>
            <a:r>
              <a:rPr lang="en-US" altLang="en-US" sz="2400" dirty="0">
                <a:latin typeface="+mj-lt"/>
              </a:rPr>
              <a:t> </a:t>
            </a:r>
            <a:r>
              <a:rPr kumimoji="0" lang="en-US" altLang="en-US" sz="2400" b="0" i="0" u="none" strike="noStrike" cap="none" normalizeH="0" baseline="0" dirty="0">
                <a:ln>
                  <a:noFill/>
                </a:ln>
                <a:solidFill>
                  <a:schemeClr val="tx1"/>
                </a:solidFill>
                <a:effectLst/>
                <a:latin typeface="+mj-lt"/>
              </a:rPr>
              <a:t>like DNA.</a:t>
            </a:r>
            <a:endParaRPr lang="en-US" altLang="en-US" sz="2400" dirty="0">
              <a:latin typeface="+mj-lt"/>
            </a:endParaRPr>
          </a:p>
          <a:p>
            <a:pPr marL="342900" indent="-342900" eaLnBrk="0" fontAlgn="base" hangingPunct="0">
              <a:spcBef>
                <a:spcPct val="0"/>
              </a:spcBef>
              <a:spcAft>
                <a:spcPct val="0"/>
              </a:spcAft>
              <a:buFont typeface="Arial" panose="020B0604020202020204" pitchFamily="34" charset="0"/>
              <a:buChar char="•"/>
            </a:pPr>
            <a:r>
              <a:rPr kumimoji="0" lang="en-US" altLang="en-US" sz="2400" b="1" i="0" u="none" strike="noStrike" cap="none" normalizeH="0" baseline="0" dirty="0">
                <a:ln>
                  <a:noFill/>
                </a:ln>
                <a:solidFill>
                  <a:schemeClr val="tx1"/>
                </a:solidFill>
                <a:effectLst/>
                <a:latin typeface="+mj-lt"/>
              </a:rPr>
              <a:t>Cells</a:t>
            </a:r>
            <a:r>
              <a:rPr kumimoji="0" lang="en-US" altLang="en-US" sz="2400" b="0" i="0" u="none" strike="noStrike" cap="none" normalizeH="0" baseline="0" dirty="0">
                <a:ln>
                  <a:noFill/>
                </a:ln>
                <a:solidFill>
                  <a:schemeClr val="tx1"/>
                </a:solidFill>
                <a:effectLst/>
                <a:latin typeface="+mj-lt"/>
              </a:rPr>
              <a:t> are fundamental units with membrane-bound </a:t>
            </a:r>
            <a:r>
              <a:rPr kumimoji="0" lang="en-US" altLang="en-US" sz="2400" b="1" i="0" u="none" strike="noStrike" cap="none" normalizeH="0" baseline="0" dirty="0">
                <a:ln>
                  <a:noFill/>
                </a:ln>
                <a:solidFill>
                  <a:schemeClr val="tx1"/>
                </a:solidFill>
                <a:effectLst/>
                <a:latin typeface="+mj-lt"/>
              </a:rPr>
              <a:t>organelles</a:t>
            </a:r>
            <a:r>
              <a:rPr kumimoji="0" lang="en-US" altLang="en-US" sz="2400" i="0" u="none" strike="noStrike" cap="none" normalizeH="0" baseline="0" dirty="0">
                <a:ln>
                  <a:noFill/>
                </a:ln>
                <a:solidFill>
                  <a:schemeClr val="tx1"/>
                </a:solidFill>
                <a:effectLst/>
                <a:latin typeface="+mj-lt"/>
              </a:rPr>
              <a:t>.</a:t>
            </a:r>
            <a:r>
              <a:rPr kumimoji="0" lang="en-US" altLang="en-US" sz="2400" b="0" i="0" u="none" strike="noStrike" cap="none" normalizeH="0" baseline="0" dirty="0">
                <a:ln>
                  <a:noFill/>
                </a:ln>
                <a:solidFill>
                  <a:schemeClr val="tx1"/>
                </a:solidFill>
                <a:effectLst/>
                <a:latin typeface="+mj-lt"/>
              </a:rPr>
              <a:t> </a:t>
            </a:r>
          </a:p>
          <a:p>
            <a:pPr marL="1085850" lvl="1" indent="-342900" eaLnBrk="0" fontAlgn="base" hangingPunct="0">
              <a:spcBef>
                <a:spcPct val="0"/>
              </a:spcBef>
              <a:spcAft>
                <a:spcPct val="0"/>
              </a:spcAft>
              <a:buFont typeface="Arial" panose="020B0604020202020204" pitchFamily="34" charset="0"/>
              <a:buChar char="•"/>
            </a:pPr>
            <a:r>
              <a:rPr kumimoji="0" lang="en-US" altLang="en-US" sz="2400" b="1" i="0" u="none" strike="noStrike" cap="none" normalizeH="0" baseline="0" dirty="0">
                <a:ln>
                  <a:noFill/>
                </a:ln>
                <a:solidFill>
                  <a:schemeClr val="tx1"/>
                </a:solidFill>
                <a:effectLst/>
                <a:latin typeface="+mj-lt"/>
              </a:rPr>
              <a:t>Organelles</a:t>
            </a:r>
            <a:r>
              <a:rPr kumimoji="0" lang="en-US" altLang="en-US" sz="2400" b="0" i="0" u="none" strike="noStrike" cap="none" normalizeH="0" baseline="0" dirty="0">
                <a:ln>
                  <a:noFill/>
                </a:ln>
                <a:solidFill>
                  <a:schemeClr val="tx1"/>
                </a:solidFill>
                <a:effectLst/>
                <a:latin typeface="+mj-lt"/>
              </a:rPr>
              <a:t> like mitochondria and chloroplasts perform essential functions.</a:t>
            </a:r>
          </a:p>
          <a:p>
            <a:pPr marL="447675" marR="0" lvl="0" indent="-447675"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j-lt"/>
            </a:endParaRPr>
          </a:p>
        </p:txBody>
      </p:sp>
      <p:sp>
        <p:nvSpPr>
          <p:cNvPr id="6" name="TextBox 5">
            <a:extLst>
              <a:ext uri="{FF2B5EF4-FFF2-40B4-BE49-F238E27FC236}">
                <a16:creationId xmlns:a16="http://schemas.microsoft.com/office/drawing/2014/main" id="{5B27EBA9-C670-CDBF-BA63-4C65FCD1CC64}"/>
              </a:ext>
              <a:ext uri="{C183D7F6-B498-43B3-948B-1728B52AA6E4}">
                <adec:decorative xmlns:adec="http://schemas.microsoft.com/office/drawing/2017/decorative" val="0"/>
              </a:ext>
            </a:extLst>
          </p:cNvPr>
          <p:cNvSpPr txBox="1"/>
          <p:nvPr/>
        </p:nvSpPr>
        <p:spPr>
          <a:xfrm>
            <a:off x="6548168" y="1588068"/>
            <a:ext cx="1181100" cy="307777"/>
          </a:xfrm>
          <a:prstGeom prst="rect">
            <a:avLst/>
          </a:prstGeom>
          <a:noFill/>
        </p:spPr>
        <p:txBody>
          <a:bodyPr wrap="square" rtlCol="0">
            <a:spAutoFit/>
          </a:bodyPr>
          <a:lstStyle/>
          <a:p>
            <a:r>
              <a:rPr lang="en-US" sz="1400" b="1" dirty="0"/>
              <a:t>1.2 Figure 8</a:t>
            </a:r>
          </a:p>
        </p:txBody>
      </p:sp>
      <p:pic>
        <p:nvPicPr>
          <p:cNvPr id="4" name="Content Placeholder 5" descr="An image shows a D N A molecule with red dots making up the backbone and blue dots making up the &quot;rungs&quot; that connect the red backbones.">
            <a:extLst>
              <a:ext uri="{FF2B5EF4-FFF2-40B4-BE49-F238E27FC236}">
                <a16:creationId xmlns:a16="http://schemas.microsoft.com/office/drawing/2014/main" id="{52133084-4F38-0950-FDF1-288FBC80A4E7}"/>
              </a:ext>
            </a:extLst>
          </p:cNvPr>
          <p:cNvPicPr>
            <a:picLocks noChangeAspect="1"/>
          </p:cNvPicPr>
          <p:nvPr/>
        </p:nvPicPr>
        <p:blipFill>
          <a:blip r:embed="rId2"/>
          <a:srcRect l="25001" t="5333" r="24999" b="4667"/>
          <a:stretch/>
        </p:blipFill>
        <p:spPr>
          <a:xfrm>
            <a:off x="5672353" y="1920600"/>
            <a:ext cx="2855923" cy="2855923"/>
          </a:xfrm>
          <a:prstGeom prst="rect">
            <a:avLst/>
          </a:prstGeom>
        </p:spPr>
      </p:pic>
      <p:sp>
        <p:nvSpPr>
          <p:cNvPr id="7" name="TextBox 6">
            <a:extLst>
              <a:ext uri="{FF2B5EF4-FFF2-40B4-BE49-F238E27FC236}">
                <a16:creationId xmlns:a16="http://schemas.microsoft.com/office/drawing/2014/main" id="{704BE731-A448-1CAC-7ABB-8D1F6761304A}"/>
              </a:ext>
              <a:ext uri="{C183D7F6-B498-43B3-948B-1728B52AA6E4}">
                <adec:decorative xmlns:adec="http://schemas.microsoft.com/office/drawing/2017/decorative" val="0"/>
              </a:ext>
            </a:extLst>
          </p:cNvPr>
          <p:cNvSpPr txBox="1"/>
          <p:nvPr/>
        </p:nvSpPr>
        <p:spPr>
          <a:xfrm>
            <a:off x="5535155" y="4804633"/>
            <a:ext cx="3124199" cy="246221"/>
          </a:xfrm>
          <a:prstGeom prst="rect">
            <a:avLst/>
          </a:prstGeom>
          <a:noFill/>
        </p:spPr>
        <p:txBody>
          <a:bodyPr wrap="square" rtlCol="0">
            <a:spAutoFit/>
          </a:bodyPr>
          <a:lstStyle/>
          <a:p>
            <a:pPr algn="ctr"/>
            <a:r>
              <a:rPr lang="en-US" sz="1000" dirty="0"/>
              <a:t>Alexander Antropov on Pixabay. "DNA structure."</a:t>
            </a:r>
          </a:p>
        </p:txBody>
      </p:sp>
    </p:spTree>
    <p:extLst>
      <p:ext uri="{BB962C8B-B14F-4D97-AF65-F5344CB8AC3E}">
        <p14:creationId xmlns:p14="http://schemas.microsoft.com/office/powerpoint/2010/main" val="1039967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DBDB-FA84-0CF0-8691-1AABC9040F6C}"/>
              </a:ext>
            </a:extLst>
          </p:cNvPr>
          <p:cNvSpPr>
            <a:spLocks noGrp="1"/>
          </p:cNvSpPr>
          <p:nvPr>
            <p:ph type="title"/>
          </p:nvPr>
        </p:nvSpPr>
        <p:spPr/>
        <p:txBody>
          <a:bodyPr>
            <a:normAutofit/>
          </a:bodyPr>
          <a:lstStyle/>
          <a:p>
            <a:r>
              <a:rPr lang="en-US" dirty="0"/>
              <a:t>Levels of Organization of Living Things</a:t>
            </a:r>
            <a:r>
              <a:rPr lang="en-US" sz="1400" baseline="-25000" dirty="0"/>
              <a:t>2</a:t>
            </a:r>
            <a:endParaRPr lang="en-US" dirty="0"/>
          </a:p>
        </p:txBody>
      </p:sp>
      <p:sp>
        <p:nvSpPr>
          <p:cNvPr id="3" name="Content Placeholder 2">
            <a:extLst>
              <a:ext uri="{FF2B5EF4-FFF2-40B4-BE49-F238E27FC236}">
                <a16:creationId xmlns:a16="http://schemas.microsoft.com/office/drawing/2014/main" id="{D8E1A853-966C-99FB-FA3D-E8AEC7D6C9EF}"/>
              </a:ext>
            </a:extLst>
          </p:cNvPr>
          <p:cNvSpPr>
            <a:spLocks noGrp="1"/>
          </p:cNvSpPr>
          <p:nvPr>
            <p:ph idx="1"/>
          </p:nvPr>
        </p:nvSpPr>
        <p:spPr>
          <a:xfrm>
            <a:off x="457200" y="1097280"/>
            <a:ext cx="8229600" cy="4572000"/>
          </a:xfrm>
        </p:spPr>
        <p:txBody>
          <a:bodyPr>
            <a:noAutofit/>
          </a:bodyPr>
          <a:lstStyle/>
          <a:p>
            <a:pPr marL="447675" marR="0" lvl="0" indent="-4476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mj-lt"/>
              </a:rPr>
              <a:t>Single-celled and multicellular </a:t>
            </a:r>
            <a:r>
              <a:rPr kumimoji="0" lang="en-US" altLang="en-US" b="1" i="0" u="none" strike="noStrike" cap="none" normalizeH="0" baseline="0" dirty="0">
                <a:ln>
                  <a:noFill/>
                </a:ln>
                <a:solidFill>
                  <a:schemeClr val="tx1"/>
                </a:solidFill>
                <a:effectLst/>
                <a:latin typeface="+mj-lt"/>
              </a:rPr>
              <a:t>organisms</a:t>
            </a:r>
            <a:r>
              <a:rPr kumimoji="0" lang="en-US" altLang="en-US" b="0" i="0" u="none" strike="noStrike" cap="none" normalizeH="0" baseline="0" dirty="0">
                <a:ln>
                  <a:noFill/>
                </a:ln>
                <a:solidFill>
                  <a:schemeClr val="tx1"/>
                </a:solidFill>
                <a:effectLst/>
                <a:latin typeface="+mj-lt"/>
              </a:rPr>
              <a:t> are classified as prokaryotic or eukaryotic.</a:t>
            </a:r>
          </a:p>
          <a:p>
            <a:pPr marL="447675" marR="0" lvl="0" indent="-4476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solidFill>
                  <a:schemeClr val="tx1"/>
                </a:solidFill>
                <a:latin typeface="+mj-lt"/>
              </a:rPr>
              <a:t>In larger organisms, </a:t>
            </a:r>
            <a:r>
              <a:rPr lang="en-US" altLang="en-US" b="1" dirty="0">
                <a:solidFill>
                  <a:schemeClr val="tx1"/>
                </a:solidFill>
                <a:latin typeface="+mj-lt"/>
              </a:rPr>
              <a:t>cells</a:t>
            </a:r>
            <a:r>
              <a:rPr lang="en-US" altLang="en-US" dirty="0">
                <a:solidFill>
                  <a:schemeClr val="tx1"/>
                </a:solidFill>
                <a:latin typeface="+mj-lt"/>
              </a:rPr>
              <a:t> combine to make </a:t>
            </a:r>
            <a:r>
              <a:rPr lang="en-US" altLang="en-US" b="1" dirty="0">
                <a:solidFill>
                  <a:schemeClr val="tx1"/>
                </a:solidFill>
                <a:latin typeface="+mj-lt"/>
              </a:rPr>
              <a:t>tissues</a:t>
            </a:r>
            <a:r>
              <a:rPr lang="en-US" altLang="en-US" dirty="0">
                <a:solidFill>
                  <a:schemeClr val="tx1"/>
                </a:solidFill>
                <a:latin typeface="+mj-lt"/>
              </a:rPr>
              <a:t>.</a:t>
            </a:r>
          </a:p>
          <a:p>
            <a:pPr marL="447675" marR="0" lvl="0" indent="-4476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1" i="0" u="none" strike="noStrike" cap="none" normalizeH="0" baseline="0" dirty="0">
                <a:ln>
                  <a:noFill/>
                </a:ln>
                <a:solidFill>
                  <a:schemeClr val="tx1"/>
                </a:solidFill>
                <a:effectLst/>
                <a:latin typeface="+mj-lt"/>
              </a:rPr>
              <a:t>Organs</a:t>
            </a:r>
            <a:r>
              <a:rPr kumimoji="0" lang="en-US" altLang="en-US" b="0" i="0" u="none" strike="noStrike" cap="none" normalizeH="0" baseline="0" dirty="0">
                <a:ln>
                  <a:noFill/>
                </a:ln>
                <a:solidFill>
                  <a:schemeClr val="tx1"/>
                </a:solidFill>
                <a:effectLst/>
                <a:latin typeface="+mj-lt"/>
              </a:rPr>
              <a:t> are collections of tissues grouped to perform a common function.</a:t>
            </a:r>
          </a:p>
          <a:p>
            <a:pPr marL="447675" marR="0" lvl="0" indent="-4476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solidFill>
                  <a:schemeClr val="tx1"/>
                </a:solidFill>
                <a:latin typeface="+mj-lt"/>
              </a:rPr>
              <a:t>All the individuals of a species living in an area are a </a:t>
            </a:r>
            <a:r>
              <a:rPr lang="en-US" altLang="en-US" b="1" dirty="0">
                <a:solidFill>
                  <a:schemeClr val="tx1"/>
                </a:solidFill>
                <a:latin typeface="+mj-lt"/>
              </a:rPr>
              <a:t>population</a:t>
            </a:r>
            <a:r>
              <a:rPr lang="en-US" altLang="en-US" dirty="0">
                <a:solidFill>
                  <a:schemeClr val="tx1"/>
                </a:solidFill>
                <a:latin typeface="+mj-lt"/>
              </a:rPr>
              <a:t>. </a:t>
            </a:r>
          </a:p>
          <a:p>
            <a:pPr marL="447675" marR="0" lvl="0" indent="-4476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mj-lt"/>
              </a:rPr>
              <a:t>A </a:t>
            </a:r>
            <a:r>
              <a:rPr kumimoji="0" lang="en-US" altLang="en-US" b="1" i="0" u="none" strike="noStrike" cap="none" normalizeH="0" baseline="0" dirty="0">
                <a:ln>
                  <a:noFill/>
                </a:ln>
                <a:solidFill>
                  <a:schemeClr val="tx1"/>
                </a:solidFill>
                <a:effectLst/>
                <a:latin typeface="+mj-lt"/>
              </a:rPr>
              <a:t>community</a:t>
            </a:r>
            <a:r>
              <a:rPr kumimoji="0" lang="en-US" altLang="en-US" b="0" i="0" u="none" strike="noStrike" cap="none" normalizeH="0" baseline="0" dirty="0">
                <a:ln>
                  <a:noFill/>
                </a:ln>
                <a:solidFill>
                  <a:schemeClr val="tx1"/>
                </a:solidFill>
                <a:effectLst/>
                <a:latin typeface="+mj-lt"/>
              </a:rPr>
              <a:t> is the sum of populations inhabiting an area.</a:t>
            </a:r>
          </a:p>
          <a:p>
            <a:pPr marL="447675" marR="0" lvl="0" indent="-4476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solidFill>
                  <a:schemeClr val="tx1"/>
                </a:solidFill>
                <a:latin typeface="+mj-lt"/>
              </a:rPr>
              <a:t>An </a:t>
            </a:r>
            <a:r>
              <a:rPr lang="en-US" altLang="en-US" b="1" dirty="0">
                <a:solidFill>
                  <a:schemeClr val="tx1"/>
                </a:solidFill>
                <a:latin typeface="+mj-lt"/>
              </a:rPr>
              <a:t>ecosystem</a:t>
            </a:r>
            <a:r>
              <a:rPr lang="en-US" altLang="en-US" dirty="0">
                <a:solidFill>
                  <a:schemeClr val="tx1"/>
                </a:solidFill>
                <a:latin typeface="+mj-lt"/>
              </a:rPr>
              <a:t> consists of all living things in an area.</a:t>
            </a:r>
          </a:p>
          <a:p>
            <a:pPr marL="447675" marR="0" lvl="0" indent="-4476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solidFill>
                  <a:schemeClr val="tx1"/>
                </a:solidFill>
                <a:latin typeface="+mj-lt"/>
              </a:rPr>
              <a:t>The </a:t>
            </a:r>
            <a:r>
              <a:rPr lang="en-US" altLang="en-US" b="1" dirty="0">
                <a:solidFill>
                  <a:schemeClr val="tx1"/>
                </a:solidFill>
                <a:latin typeface="+mj-lt"/>
              </a:rPr>
              <a:t>biosphere</a:t>
            </a:r>
            <a:r>
              <a:rPr lang="en-US" altLang="en-US" dirty="0">
                <a:solidFill>
                  <a:schemeClr val="tx1"/>
                </a:solidFill>
                <a:latin typeface="+mj-lt"/>
              </a:rPr>
              <a:t> is the collection of all ecosystems.</a:t>
            </a:r>
            <a:endParaRPr kumimoji="0" lang="en-US" altLang="en-US"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2030712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DBDB-FA84-0CF0-8691-1AABC9040F6C}"/>
              </a:ext>
            </a:extLst>
          </p:cNvPr>
          <p:cNvSpPr>
            <a:spLocks noGrp="1"/>
          </p:cNvSpPr>
          <p:nvPr>
            <p:ph type="title"/>
          </p:nvPr>
        </p:nvSpPr>
        <p:spPr/>
        <p:txBody>
          <a:bodyPr>
            <a:normAutofit/>
          </a:bodyPr>
          <a:lstStyle/>
          <a:p>
            <a:r>
              <a:rPr lang="en-US" dirty="0"/>
              <a:t>1.2 Figure 9</a:t>
            </a:r>
          </a:p>
        </p:txBody>
      </p:sp>
      <p:sp>
        <p:nvSpPr>
          <p:cNvPr id="11" name="TextBox 10">
            <a:extLst>
              <a:ext uri="{FF2B5EF4-FFF2-40B4-BE49-F238E27FC236}">
                <a16:creationId xmlns:a16="http://schemas.microsoft.com/office/drawing/2014/main" id="{CF82FD43-25CC-E4D5-9AB8-ABBE5527EF2C}"/>
              </a:ext>
              <a:ext uri="{C183D7F6-B498-43B3-948B-1728B52AA6E4}">
                <adec:decorative xmlns:adec="http://schemas.microsoft.com/office/drawing/2017/decorative" val="0"/>
              </a:ext>
            </a:extLst>
          </p:cNvPr>
          <p:cNvSpPr txBox="1"/>
          <p:nvPr/>
        </p:nvSpPr>
        <p:spPr>
          <a:xfrm>
            <a:off x="2057400" y="4989493"/>
            <a:ext cx="5295898" cy="954107"/>
          </a:xfrm>
          <a:prstGeom prst="rect">
            <a:avLst/>
          </a:prstGeom>
          <a:noFill/>
        </p:spPr>
        <p:txBody>
          <a:bodyPr wrap="square" rtlCol="0">
            <a:spAutoFit/>
          </a:bodyPr>
          <a:lstStyle/>
          <a:p>
            <a:pPr algn="ctr"/>
            <a:r>
              <a:rPr lang="en-US" sz="800" dirty="0"/>
              <a:t>Umberto Salvagnin on Flickr. "Organelles." Modified.</a:t>
            </a:r>
          </a:p>
          <a:p>
            <a:pPr algn="ctr"/>
            <a:r>
              <a:rPr lang="en-US" sz="800" dirty="0"/>
              <a:t>Julie Caldwell/National Center for Advancing Translational Science on Flickr. "Cells." Modified.</a:t>
            </a:r>
          </a:p>
          <a:p>
            <a:pPr algn="ctr"/>
            <a:r>
              <a:rPr lang="en-US" sz="800" dirty="0"/>
              <a:t>Fama Clamosa on Wikimedia Commons. "Tissues." Modified.</a:t>
            </a:r>
          </a:p>
          <a:p>
            <a:pPr algn="ctr"/>
            <a:r>
              <a:rPr lang="en-US" sz="800" dirty="0"/>
              <a:t>Mariana Ruiz Villarreal on Wikimedia Commons. "Organs." Modified. </a:t>
            </a:r>
          </a:p>
          <a:p>
            <a:pPr algn="ctr"/>
            <a:r>
              <a:rPr lang="en-US" sz="800" dirty="0"/>
              <a:t>Joe Hardenbrook on Flickr. "Organisms." Modified. </a:t>
            </a:r>
          </a:p>
          <a:p>
            <a:pPr algn="ctr"/>
            <a:r>
              <a:rPr lang="en-US" sz="800" dirty="0"/>
              <a:t>US Fish and Wildlife Service Headquarters on Flickr. "Ecosystems." Modified.</a:t>
            </a:r>
          </a:p>
          <a:p>
            <a:pPr algn="ctr"/>
            <a:r>
              <a:rPr lang="en-US" sz="800" dirty="0"/>
              <a:t>NASA on the Commons on Wikimedia Commons. "Biosphere." Modified. </a:t>
            </a:r>
          </a:p>
        </p:txBody>
      </p:sp>
      <p:pic>
        <p:nvPicPr>
          <p:cNvPr id="3" name="Content Placeholder 5" descr="The graphic starts with an image of onion cells with blue dots with the caption &quot;Organelles: The nucleus, dyed blue in these onion cells, is an example of an organelle.&quot; This points to a representation of a cell showing various organelles with the caption &quot;Cells: Human white blood cell.&quot; This points to an image of skin tissue with the caption &quot;Tissues: Human skin tissue.&quot; This points to a drawing of the human digestive system with the caption &quot;Organs and Organ Systems: Organs, such as the stomach and intestine, make up the human digestive system.&quot; This points to an image of a forest with the caption &quot;Organisms, Populations, and Communities: In a forest, each pine tree is an organism. Together, all the pine trees make up a population. All the plant and animal species in the forest comprise a community.&quot; This points to an image of trees on a river with the caption &quot;Ecosystems: This coastal ecosystem in the southeastern United States includes living organisms and the environment in which they live.&quot; This points to a representation of the Earth with the caption &quot;The Biosphere: Encompasses all the ecosystems on Earth.&quot;">
            <a:extLst>
              <a:ext uri="{FF2B5EF4-FFF2-40B4-BE49-F238E27FC236}">
                <a16:creationId xmlns:a16="http://schemas.microsoft.com/office/drawing/2014/main" id="{8EC9A014-751B-E323-A446-EC16B12AB793}"/>
              </a:ext>
            </a:extLst>
          </p:cNvPr>
          <p:cNvPicPr>
            <a:picLocks noGrp="1" noChangeAspect="1"/>
          </p:cNvPicPr>
          <p:nvPr>
            <p:ph idx="1"/>
          </p:nvPr>
        </p:nvPicPr>
        <p:blipFill>
          <a:blip r:embed="rId3"/>
          <a:srcRect l="19444" t="3666" r="19444" b="9667"/>
          <a:stretch/>
        </p:blipFill>
        <p:spPr>
          <a:xfrm>
            <a:off x="2190749" y="1059139"/>
            <a:ext cx="5029200" cy="3962400"/>
          </a:xfrm>
        </p:spPr>
      </p:pic>
    </p:spTree>
    <p:extLst>
      <p:ext uri="{BB962C8B-B14F-4D97-AF65-F5344CB8AC3E}">
        <p14:creationId xmlns:p14="http://schemas.microsoft.com/office/powerpoint/2010/main" val="409988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DBDB-FA84-0CF0-8691-1AABC9040F6C}"/>
              </a:ext>
            </a:extLst>
          </p:cNvPr>
          <p:cNvSpPr>
            <a:spLocks noGrp="1"/>
          </p:cNvSpPr>
          <p:nvPr>
            <p:ph type="title"/>
          </p:nvPr>
        </p:nvSpPr>
        <p:spPr/>
        <p:txBody>
          <a:bodyPr/>
          <a:lstStyle/>
          <a:p>
            <a:r>
              <a:rPr lang="en-US" dirty="0"/>
              <a:t>Group Activity</a:t>
            </a:r>
          </a:p>
        </p:txBody>
      </p:sp>
      <p:sp>
        <p:nvSpPr>
          <p:cNvPr id="6" name="Content Placeholder 2">
            <a:extLst>
              <a:ext uri="{FF2B5EF4-FFF2-40B4-BE49-F238E27FC236}">
                <a16:creationId xmlns:a16="http://schemas.microsoft.com/office/drawing/2014/main" id="{9441185C-5610-9202-2201-E7C1E295D514}"/>
              </a:ext>
            </a:extLst>
          </p:cNvPr>
          <p:cNvSpPr>
            <a:spLocks noGrp="1"/>
          </p:cNvSpPr>
          <p:nvPr>
            <p:ph idx="1"/>
          </p:nvPr>
        </p:nvSpPr>
        <p:spPr>
          <a:xfrm>
            <a:off x="457200" y="1280160"/>
            <a:ext cx="8229600" cy="2377440"/>
          </a:xfrm>
          <a:solidFill>
            <a:srgbClr val="1F497D"/>
          </a:solidFill>
        </p:spPr>
        <p:txBody>
          <a:bodyPr>
            <a:noAutofit/>
          </a:bodyPr>
          <a:lstStyle/>
          <a:p>
            <a:r>
              <a:rPr lang="en-US" sz="2500" dirty="0">
                <a:solidFill>
                  <a:schemeClr val="bg1"/>
                </a:solidFill>
              </a:rPr>
              <a:t>As a group, choose one biological level of organization. Then, brainstorm several examples of that level. Next, choose one example and build all the way up through biosphere, building from your example. Then, using the same example, move backwards to the lower (smaller) levels of organization from the point of your example.</a:t>
            </a:r>
          </a:p>
        </p:txBody>
      </p:sp>
    </p:spTree>
    <p:extLst>
      <p:ext uri="{BB962C8B-B14F-4D97-AF65-F5344CB8AC3E}">
        <p14:creationId xmlns:p14="http://schemas.microsoft.com/office/powerpoint/2010/main" val="1608192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68BEC-095F-2ED8-58B6-1885DBF67DE2}"/>
              </a:ext>
            </a:extLst>
          </p:cNvPr>
          <p:cNvSpPr>
            <a:spLocks noGrp="1"/>
          </p:cNvSpPr>
          <p:nvPr>
            <p:ph type="title"/>
          </p:nvPr>
        </p:nvSpPr>
        <p:spPr/>
        <p:txBody>
          <a:bodyPr>
            <a:normAutofit/>
          </a:bodyPr>
          <a:lstStyle/>
          <a:p>
            <a:r>
              <a:rPr lang="en-US" dirty="0"/>
              <a:t>The Diversity of Life</a:t>
            </a:r>
          </a:p>
        </p:txBody>
      </p:sp>
      <p:sp>
        <p:nvSpPr>
          <p:cNvPr id="4" name="Rectangle 1">
            <a:extLst>
              <a:ext uri="{FF2B5EF4-FFF2-40B4-BE49-F238E27FC236}">
                <a16:creationId xmlns:a16="http://schemas.microsoft.com/office/drawing/2014/main" id="{325A3E16-098E-4E8C-3463-C8CFFDEC6131}"/>
              </a:ext>
            </a:extLst>
          </p:cNvPr>
          <p:cNvSpPr>
            <a:spLocks noGrp="1" noChangeArrowheads="1"/>
          </p:cNvSpPr>
          <p:nvPr>
            <p:ph idx="1"/>
          </p:nvPr>
        </p:nvSpPr>
        <p:spPr bwMode="auto">
          <a:xfrm>
            <a:off x="485775" y="1197635"/>
            <a:ext cx="5000625"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47675" marR="0" lvl="0" indent="-447675"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mj-lt"/>
              </a:rPr>
              <a:t>Biology's vast scope is due to the immense diversity of life on Earth </a:t>
            </a:r>
          </a:p>
          <a:p>
            <a:pPr marL="1190625" lvl="1" indent="-447675" eaLnBrk="0" fontAlgn="base" hangingPunct="0">
              <a:spcBef>
                <a:spcPct val="0"/>
              </a:spcBef>
              <a:spcAft>
                <a:spcPct val="0"/>
              </a:spcAft>
              <a:buFontTx/>
              <a:buChar char="•"/>
            </a:pPr>
            <a:r>
              <a:rPr kumimoji="0" lang="en-US" altLang="en-US" sz="2000" b="0" i="0" u="none" strike="noStrike" cap="none" normalizeH="0" baseline="0" dirty="0">
                <a:ln>
                  <a:noFill/>
                </a:ln>
                <a:solidFill>
                  <a:schemeClr val="tx1"/>
                </a:solidFill>
                <a:effectLst/>
                <a:latin typeface="+mj-lt"/>
              </a:rPr>
              <a:t>Diversity arises from evolution</a:t>
            </a:r>
          </a:p>
          <a:p>
            <a:pPr marL="1190625" lvl="1" indent="-447675" eaLnBrk="0" fontAlgn="base" hangingPunct="0">
              <a:spcBef>
                <a:spcPct val="0"/>
              </a:spcBef>
              <a:spcAft>
                <a:spcPct val="0"/>
              </a:spcAft>
              <a:buFontTx/>
              <a:buChar char="•"/>
            </a:pPr>
            <a:r>
              <a:rPr kumimoji="0" lang="en-US" altLang="en-US" sz="2000" b="0" i="0" u="none" strike="noStrike" cap="none" normalizeH="0" baseline="0" dirty="0">
                <a:ln>
                  <a:noFill/>
                </a:ln>
                <a:solidFill>
                  <a:schemeClr val="tx1"/>
                </a:solidFill>
                <a:effectLst/>
                <a:latin typeface="+mj-lt"/>
              </a:rPr>
              <a:t>Evolutionary biologists study evolution across all scales </a:t>
            </a:r>
          </a:p>
          <a:p>
            <a:pPr marL="447675" marR="0" lvl="0" indent="-447675"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mj-lt"/>
              </a:rPr>
              <a:t>Phylogenetic trees</a:t>
            </a:r>
            <a:r>
              <a:rPr kumimoji="0" lang="en-US" altLang="en-US" sz="2000" b="0" i="0" u="none" strike="noStrike" cap="none" normalizeH="0" baseline="0" dirty="0">
                <a:ln>
                  <a:noFill/>
                </a:ln>
                <a:solidFill>
                  <a:schemeClr val="tx1"/>
                </a:solidFill>
                <a:effectLst/>
                <a:latin typeface="+mj-lt"/>
              </a:rPr>
              <a:t> summarize evolutionary relationships among taxa. </a:t>
            </a:r>
          </a:p>
          <a:p>
            <a:pPr marL="1190625" lvl="1" indent="-447675" eaLnBrk="0" fontAlgn="base" hangingPunct="0">
              <a:spcBef>
                <a:spcPct val="0"/>
              </a:spcBef>
              <a:spcAft>
                <a:spcPct val="0"/>
              </a:spcAft>
              <a:buFontTx/>
              <a:buChar char="•"/>
            </a:pPr>
            <a:r>
              <a:rPr kumimoji="0" lang="en-US" altLang="en-US" sz="2000" b="0" i="0" u="none" strike="noStrike" cap="none" normalizeH="0" baseline="0" dirty="0">
                <a:ln>
                  <a:noFill/>
                </a:ln>
                <a:solidFill>
                  <a:schemeClr val="tx1"/>
                </a:solidFill>
                <a:effectLst/>
                <a:latin typeface="+mj-lt"/>
              </a:rPr>
              <a:t>Based on genetic and physical trait similarities and differences </a:t>
            </a:r>
          </a:p>
          <a:p>
            <a:pPr marL="1190625" lvl="1" indent="-447675" eaLnBrk="0" fontAlgn="base" hangingPunct="0">
              <a:spcBef>
                <a:spcPct val="0"/>
              </a:spcBef>
              <a:spcAft>
                <a:spcPct val="0"/>
              </a:spcAft>
              <a:buFontTx/>
              <a:buChar char="•"/>
            </a:pPr>
            <a:r>
              <a:rPr kumimoji="0" lang="en-US" altLang="en-US" sz="2000" b="0" i="0" u="none" strike="noStrike" cap="none" normalizeH="0" baseline="0" dirty="0">
                <a:ln>
                  <a:noFill/>
                </a:ln>
                <a:solidFill>
                  <a:schemeClr val="tx1"/>
                </a:solidFill>
                <a:effectLst/>
                <a:latin typeface="+mj-lt"/>
              </a:rPr>
              <a:t>Nodes represent common ancestors and branches show lineage splits.</a:t>
            </a:r>
          </a:p>
          <a:p>
            <a:pPr marL="1190625" lvl="1" indent="-447675" eaLnBrk="0" fontAlgn="base" hangingPunct="0">
              <a:spcBef>
                <a:spcPct val="0"/>
              </a:spcBef>
              <a:spcAft>
                <a:spcPct val="0"/>
              </a:spcAft>
              <a:buFontTx/>
              <a:buChar char="•"/>
            </a:pPr>
            <a:r>
              <a:rPr kumimoji="0" lang="en-US" altLang="en-US" sz="2000" b="0" i="0" u="none" strike="noStrike" cap="none" normalizeH="0" baseline="0" dirty="0">
                <a:ln>
                  <a:noFill/>
                </a:ln>
                <a:solidFill>
                  <a:schemeClr val="tx1"/>
                </a:solidFill>
                <a:effectLst/>
                <a:latin typeface="+mj-lt"/>
              </a:rPr>
              <a:t>Branch lengths are proportional to</a:t>
            </a:r>
            <a:r>
              <a:rPr lang="en-US" altLang="en-US" sz="2000" dirty="0">
                <a:latin typeface="+mj-lt"/>
              </a:rPr>
              <a:t> the amount of</a:t>
            </a:r>
            <a:r>
              <a:rPr kumimoji="0" lang="en-US" altLang="en-US" sz="2000" b="0" i="0" u="none" strike="noStrike" cap="none" normalizeH="0" baseline="0" dirty="0">
                <a:ln>
                  <a:noFill/>
                </a:ln>
                <a:solidFill>
                  <a:schemeClr val="tx1"/>
                </a:solidFill>
                <a:effectLst/>
                <a:latin typeface="+mj-lt"/>
              </a:rPr>
              <a:t> time elapsed since divergence.</a:t>
            </a:r>
          </a:p>
        </p:txBody>
      </p:sp>
      <p:sp>
        <p:nvSpPr>
          <p:cNvPr id="9" name="TextBox 8">
            <a:extLst>
              <a:ext uri="{FF2B5EF4-FFF2-40B4-BE49-F238E27FC236}">
                <a16:creationId xmlns:a16="http://schemas.microsoft.com/office/drawing/2014/main" id="{A5395CC0-2F36-CB8A-AB5A-EC45F1FEFA9F}"/>
              </a:ext>
              <a:ext uri="{C183D7F6-B498-43B3-948B-1728B52AA6E4}">
                <adec:decorative xmlns:adec="http://schemas.microsoft.com/office/drawing/2017/decorative" val="0"/>
              </a:ext>
            </a:extLst>
          </p:cNvPr>
          <p:cNvSpPr txBox="1"/>
          <p:nvPr/>
        </p:nvSpPr>
        <p:spPr>
          <a:xfrm>
            <a:off x="6627832" y="1196334"/>
            <a:ext cx="1181100" cy="307777"/>
          </a:xfrm>
          <a:prstGeom prst="rect">
            <a:avLst/>
          </a:prstGeom>
          <a:noFill/>
        </p:spPr>
        <p:txBody>
          <a:bodyPr wrap="square" rtlCol="0">
            <a:spAutoFit/>
          </a:bodyPr>
          <a:lstStyle/>
          <a:p>
            <a:r>
              <a:rPr lang="en-US" sz="1400" b="1" dirty="0"/>
              <a:t>1.2 Figure 10</a:t>
            </a:r>
          </a:p>
        </p:txBody>
      </p:sp>
      <p:pic>
        <p:nvPicPr>
          <p:cNvPr id="3" name="Content Placeholder 5" descr="There are main three branches: Bacteria, Archaea, and Eukarya. The Bacteria branch is split into Aquifex, Thermotoga, Cytophaga, Bacteroides, Planctomyces, Cyanobacteria, Proteobacteria, Spirochetes, Gram Positives, and Green filamentous bacteria. Archaea is split into two groups. One group is divided into Pyrodicticum and Thermoproteus. The second group is divided into T. celer, Methanococcus, Methanobacterium, Methanosarcina, and Halophiles. Eukarya is divided into Entamoebae, Slime molds, Animals (which features a star denoting that that is where humans are categorized), Fungi, Plants, Ciliates, Flagellates, Trichomonads, Microsporidia, and Diplomonads.">
            <a:extLst>
              <a:ext uri="{FF2B5EF4-FFF2-40B4-BE49-F238E27FC236}">
                <a16:creationId xmlns:a16="http://schemas.microsoft.com/office/drawing/2014/main" id="{C227CE59-6854-A6C2-ADCC-B273F7D74BC2}"/>
              </a:ext>
            </a:extLst>
          </p:cNvPr>
          <p:cNvPicPr>
            <a:picLocks noChangeAspect="1"/>
          </p:cNvPicPr>
          <p:nvPr/>
        </p:nvPicPr>
        <p:blipFill>
          <a:blip r:embed="rId2"/>
          <a:srcRect l="9259" t="4927" r="9259" b="4195"/>
          <a:stretch/>
        </p:blipFill>
        <p:spPr>
          <a:xfrm>
            <a:off x="5417359" y="1502809"/>
            <a:ext cx="3602046" cy="2231916"/>
          </a:xfrm>
          <a:prstGeom prst="rect">
            <a:avLst/>
          </a:prstGeom>
        </p:spPr>
      </p:pic>
      <p:sp>
        <p:nvSpPr>
          <p:cNvPr id="10" name="TextBox 9">
            <a:extLst>
              <a:ext uri="{FF2B5EF4-FFF2-40B4-BE49-F238E27FC236}">
                <a16:creationId xmlns:a16="http://schemas.microsoft.com/office/drawing/2014/main" id="{B47CB6A6-286E-A9D2-5A2B-4DE7CD59AB70}"/>
              </a:ext>
              <a:ext uri="{C183D7F6-B498-43B3-948B-1728B52AA6E4}">
                <adec:decorative xmlns:adec="http://schemas.microsoft.com/office/drawing/2017/decorative" val="0"/>
              </a:ext>
            </a:extLst>
          </p:cNvPr>
          <p:cNvSpPr txBox="1"/>
          <p:nvPr/>
        </p:nvSpPr>
        <p:spPr>
          <a:xfrm>
            <a:off x="5465782" y="3734725"/>
            <a:ext cx="3505200" cy="246221"/>
          </a:xfrm>
          <a:prstGeom prst="rect">
            <a:avLst/>
          </a:prstGeom>
          <a:noFill/>
        </p:spPr>
        <p:txBody>
          <a:bodyPr wrap="square" rtlCol="0">
            <a:spAutoFit/>
          </a:bodyPr>
          <a:lstStyle/>
          <a:p>
            <a:pPr algn="ctr"/>
            <a:r>
              <a:rPr lang="en-US" sz="1000" dirty="0"/>
              <a:t>CNX OpenStax on Wikimedia Commons. "Phylogenetic tree."</a:t>
            </a:r>
          </a:p>
        </p:txBody>
      </p:sp>
    </p:spTree>
    <p:extLst>
      <p:ext uri="{BB962C8B-B14F-4D97-AF65-F5344CB8AC3E}">
        <p14:creationId xmlns:p14="http://schemas.microsoft.com/office/powerpoint/2010/main" val="804446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68BEC-095F-2ED8-58B6-1885DBF67DE2}"/>
              </a:ext>
            </a:extLst>
          </p:cNvPr>
          <p:cNvSpPr>
            <a:spLocks noGrp="1"/>
          </p:cNvSpPr>
          <p:nvPr>
            <p:ph type="title"/>
          </p:nvPr>
        </p:nvSpPr>
        <p:spPr/>
        <p:txBody>
          <a:bodyPr>
            <a:normAutofit/>
          </a:bodyPr>
          <a:lstStyle/>
          <a:p>
            <a:r>
              <a:rPr lang="en-US" dirty="0"/>
              <a:t>Carl Woese and the Phylogenetic Tree</a:t>
            </a:r>
          </a:p>
        </p:txBody>
      </p:sp>
      <p:sp>
        <p:nvSpPr>
          <p:cNvPr id="3" name="Content Placeholder 2">
            <a:extLst>
              <a:ext uri="{FF2B5EF4-FFF2-40B4-BE49-F238E27FC236}">
                <a16:creationId xmlns:a16="http://schemas.microsoft.com/office/drawing/2014/main" id="{45810136-6D15-1BF7-B2EE-5BD99B207E0C}"/>
              </a:ext>
            </a:extLst>
          </p:cNvPr>
          <p:cNvSpPr>
            <a:spLocks noGrp="1"/>
          </p:cNvSpPr>
          <p:nvPr>
            <p:ph idx="1"/>
          </p:nvPr>
        </p:nvSpPr>
        <p:spPr>
          <a:xfrm>
            <a:off x="485868" y="1371600"/>
            <a:ext cx="4924331" cy="4572000"/>
          </a:xfrm>
        </p:spPr>
        <p:txBody>
          <a:bodyPr>
            <a:noAutofit/>
          </a:bodyPr>
          <a:lstStyle/>
          <a:p>
            <a:pPr marL="457200" indent="-457200">
              <a:buFont typeface="Arial" panose="020B0604020202020204" pitchFamily="34" charset="0"/>
              <a:buChar char="•"/>
            </a:pPr>
            <a:r>
              <a:rPr lang="en-US" sz="2200" dirty="0"/>
              <a:t>Past classification of organisms in the five kingdoms was based on physical features, not molecular data.</a:t>
            </a:r>
          </a:p>
          <a:p>
            <a:pPr marL="457200" indent="-457200">
              <a:buFont typeface="Arial" panose="020B0604020202020204" pitchFamily="34" charset="0"/>
              <a:buChar char="•"/>
            </a:pPr>
            <a:r>
              <a:rPr lang="en-US" sz="2200" dirty="0"/>
              <a:t>Woese determined there are three domains: Bacteria, Archaea (with extremophiles), Eukarya (protists, fungi, plants, animals).</a:t>
            </a:r>
          </a:p>
          <a:p>
            <a:pPr marL="457200" indent="-457200">
              <a:buFont typeface="Arial" panose="020B0604020202020204" pitchFamily="34" charset="0"/>
              <a:buChar char="•"/>
            </a:pPr>
            <a:r>
              <a:rPr lang="en-US" sz="2200" dirty="0"/>
              <a:t>Woese compared conserved genes for ribosomal RNA revealing the need to separate </a:t>
            </a:r>
            <a:r>
              <a:rPr lang="en-US" sz="2200" b="1" dirty="0"/>
              <a:t>prokaryotes</a:t>
            </a:r>
            <a:r>
              <a:rPr lang="en-US" sz="2200" dirty="0"/>
              <a:t> into the Bacteria and Archaea domains.</a:t>
            </a:r>
          </a:p>
        </p:txBody>
      </p:sp>
      <p:pic>
        <p:nvPicPr>
          <p:cNvPr id="6" name="Content Placeholder 5" descr="Four images represent different domains.">
            <a:extLst>
              <a:ext uri="{FF2B5EF4-FFF2-40B4-BE49-F238E27FC236}">
                <a16:creationId xmlns:a16="http://schemas.microsoft.com/office/drawing/2014/main" id="{39FCE422-CADE-BDA8-E8AF-37AB90F8FA8F}"/>
              </a:ext>
            </a:extLst>
          </p:cNvPr>
          <p:cNvPicPr>
            <a:picLocks noChangeAspect="1"/>
          </p:cNvPicPr>
          <p:nvPr/>
        </p:nvPicPr>
        <p:blipFill>
          <a:blip r:embed="rId2"/>
          <a:srcRect l="24999" t="3430" r="25000" b="6334"/>
          <a:stretch/>
        </p:blipFill>
        <p:spPr>
          <a:xfrm>
            <a:off x="5438774" y="1265218"/>
            <a:ext cx="3202787" cy="3211175"/>
          </a:xfrm>
          <a:prstGeom prst="rect">
            <a:avLst/>
          </a:prstGeom>
        </p:spPr>
      </p:pic>
      <p:sp>
        <p:nvSpPr>
          <p:cNvPr id="10" name="TextBox 9">
            <a:extLst>
              <a:ext uri="{FF2B5EF4-FFF2-40B4-BE49-F238E27FC236}">
                <a16:creationId xmlns:a16="http://schemas.microsoft.com/office/drawing/2014/main" id="{51EAF46D-8E88-2531-8A42-CDDDA6559E10}"/>
              </a:ext>
              <a:ext uri="{C183D7F6-B498-43B3-948B-1728B52AA6E4}">
                <adec:decorative xmlns:adec="http://schemas.microsoft.com/office/drawing/2017/decorative" val="0"/>
              </a:ext>
            </a:extLst>
          </p:cNvPr>
          <p:cNvSpPr txBox="1"/>
          <p:nvPr/>
        </p:nvSpPr>
        <p:spPr>
          <a:xfrm>
            <a:off x="5020960" y="4466868"/>
            <a:ext cx="4038600" cy="954107"/>
          </a:xfrm>
          <a:prstGeom prst="rect">
            <a:avLst/>
          </a:prstGeom>
          <a:noFill/>
        </p:spPr>
        <p:txBody>
          <a:bodyPr wrap="square" rtlCol="0">
            <a:spAutoFit/>
          </a:bodyPr>
          <a:lstStyle/>
          <a:p>
            <a:pPr algn="ctr"/>
            <a:r>
              <a:rPr lang="en-US" sz="1400" b="1" dirty="0"/>
              <a:t>1.2 Figure 11: </a:t>
            </a:r>
            <a:r>
              <a:rPr lang="en-US" sz="1400" b="0" i="0" u="none" strike="noStrike" baseline="0" dirty="0"/>
              <a:t>The (a) bacteria in the domain Bacteria, (b) extremophiles (not visible) living in this hot vent belong to domain Archaea. Both the </a:t>
            </a:r>
            <a:br>
              <a:rPr lang="en-US" sz="1400" b="0" i="0" u="none" strike="noStrike" baseline="0" dirty="0"/>
            </a:br>
            <a:r>
              <a:rPr lang="en-US" sz="1400" b="0" i="0" u="none" strike="noStrike" baseline="0" dirty="0"/>
              <a:t>(c) sunflower and (d) lion are </a:t>
            </a:r>
            <a:r>
              <a:rPr lang="en-IN" sz="1400" b="0" i="0" u="none" strike="noStrike" baseline="0" dirty="0"/>
              <a:t>part of domain Eukarya.</a:t>
            </a:r>
            <a:endParaRPr lang="en-US" sz="1400" b="1" dirty="0"/>
          </a:p>
        </p:txBody>
      </p:sp>
      <p:sp>
        <p:nvSpPr>
          <p:cNvPr id="5" name="TextBox 4" descr="Four images represent different domains.&#10;">
            <a:extLst>
              <a:ext uri="{FF2B5EF4-FFF2-40B4-BE49-F238E27FC236}">
                <a16:creationId xmlns:a16="http://schemas.microsoft.com/office/drawing/2014/main" id="{4F163E6C-F4F9-707F-75A7-248EB7EBA65C}"/>
              </a:ext>
              <a:ext uri="{C183D7F6-B498-43B3-948B-1728B52AA6E4}">
                <adec:decorative xmlns:adec="http://schemas.microsoft.com/office/drawing/2017/decorative" val="0"/>
              </a:ext>
            </a:extLst>
          </p:cNvPr>
          <p:cNvSpPr txBox="1"/>
          <p:nvPr/>
        </p:nvSpPr>
        <p:spPr>
          <a:xfrm>
            <a:off x="5325760" y="5446726"/>
            <a:ext cx="3429000" cy="584775"/>
          </a:xfrm>
          <a:prstGeom prst="rect">
            <a:avLst/>
          </a:prstGeom>
          <a:noFill/>
        </p:spPr>
        <p:txBody>
          <a:bodyPr wrap="square" rtlCol="0">
            <a:spAutoFit/>
          </a:bodyPr>
          <a:lstStyle/>
          <a:p>
            <a:pPr algn="ctr"/>
            <a:r>
              <a:rPr lang="en-US" sz="800" dirty="0"/>
              <a:t>NIAID on Wikimedia Commons. "Domain Bacteria." Modified. </a:t>
            </a:r>
          </a:p>
          <a:p>
            <a:pPr algn="ctr"/>
            <a:r>
              <a:rPr lang="en-US" sz="800" dirty="0"/>
              <a:t>Steve Jurvetson on Flickr. "</a:t>
            </a:r>
            <a:r>
              <a:rPr lang="en-US" sz="800" dirty="0" err="1"/>
              <a:t>Extremeophiles</a:t>
            </a:r>
            <a:r>
              <a:rPr lang="en-US" sz="800" dirty="0"/>
              <a:t>." Modified. </a:t>
            </a:r>
          </a:p>
          <a:p>
            <a:pPr algn="ctr"/>
            <a:r>
              <a:rPr lang="en-US" sz="800" dirty="0"/>
              <a:t>OpenStax. "Sunflower." Modified.</a:t>
            </a:r>
          </a:p>
          <a:p>
            <a:pPr algn="ctr"/>
            <a:r>
              <a:rPr lang="en-US" sz="800" dirty="0"/>
              <a:t>OpenStax. "Lion." Modified. </a:t>
            </a:r>
            <a:endParaRPr lang="en-IN" sz="800" dirty="0"/>
          </a:p>
        </p:txBody>
      </p:sp>
    </p:spTree>
    <p:extLst>
      <p:ext uri="{BB962C8B-B14F-4D97-AF65-F5344CB8AC3E}">
        <p14:creationId xmlns:p14="http://schemas.microsoft.com/office/powerpoint/2010/main" val="1857723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22D3D-F8BA-07B1-B669-517F8CC23858}"/>
              </a:ext>
            </a:extLst>
          </p:cNvPr>
          <p:cNvSpPr>
            <a:spLocks noGrp="1"/>
          </p:cNvSpPr>
          <p:nvPr>
            <p:ph type="title"/>
          </p:nvPr>
        </p:nvSpPr>
        <p:spPr/>
        <p:txBody>
          <a:bodyPr/>
          <a:lstStyle/>
          <a:p>
            <a:r>
              <a:rPr lang="en-US" dirty="0"/>
              <a:t>Branches of Biological Study</a:t>
            </a:r>
          </a:p>
        </p:txBody>
      </p:sp>
      <p:sp>
        <p:nvSpPr>
          <p:cNvPr id="3" name="Content Placeholder 2">
            <a:extLst>
              <a:ext uri="{FF2B5EF4-FFF2-40B4-BE49-F238E27FC236}">
                <a16:creationId xmlns:a16="http://schemas.microsoft.com/office/drawing/2014/main" id="{C10EAEE8-0FE9-41A5-5D03-EDC16D3EB24C}"/>
              </a:ext>
            </a:extLst>
          </p:cNvPr>
          <p:cNvSpPr>
            <a:spLocks noGrp="1"/>
          </p:cNvSpPr>
          <p:nvPr>
            <p:ph idx="1"/>
          </p:nvPr>
        </p:nvSpPr>
        <p:spPr>
          <a:xfrm>
            <a:off x="457200" y="1280160"/>
            <a:ext cx="5562600" cy="4572000"/>
          </a:xfrm>
        </p:spPr>
        <p:txBody>
          <a:bodyPr>
            <a:normAutofit fontScale="85000" lnSpcReduction="20000"/>
          </a:bodyPr>
          <a:lstStyle/>
          <a:p>
            <a:pPr marL="457200" indent="-457200">
              <a:buFont typeface="Arial" panose="020B0604020202020204" pitchFamily="34" charset="0"/>
              <a:buChar char="•"/>
            </a:pPr>
            <a:r>
              <a:rPr lang="en-US" b="1" dirty="0"/>
              <a:t>Molecular biology </a:t>
            </a:r>
            <a:r>
              <a:rPr lang="en-US" dirty="0"/>
              <a:t>and </a:t>
            </a:r>
            <a:r>
              <a:rPr lang="en-US" b="1" dirty="0"/>
              <a:t>biochemistry</a:t>
            </a:r>
            <a:r>
              <a:rPr lang="en-US" dirty="0"/>
              <a:t> study biological processes at the molecular and chemical level.</a:t>
            </a:r>
          </a:p>
          <a:p>
            <a:pPr marL="457200" indent="-457200">
              <a:buFont typeface="Arial" panose="020B0604020202020204" pitchFamily="34" charset="0"/>
              <a:buChar char="•"/>
            </a:pPr>
            <a:r>
              <a:rPr lang="en-US" b="1" dirty="0"/>
              <a:t>Microbiology</a:t>
            </a:r>
            <a:r>
              <a:rPr lang="en-US" dirty="0"/>
              <a:t> studies structure and function of microorganisms like bacteria.</a:t>
            </a:r>
          </a:p>
          <a:p>
            <a:pPr marL="457200" indent="-457200">
              <a:buFont typeface="Arial" panose="020B0604020202020204" pitchFamily="34" charset="0"/>
              <a:buChar char="•"/>
            </a:pPr>
            <a:r>
              <a:rPr lang="en-US" b="1" dirty="0"/>
              <a:t>Neurobiology </a:t>
            </a:r>
            <a:r>
              <a:rPr lang="en-US" dirty="0"/>
              <a:t>studies the nervous system using interdisciplinary approaches.</a:t>
            </a:r>
          </a:p>
          <a:p>
            <a:pPr marL="457200" indent="-457200">
              <a:buFont typeface="Arial" panose="020B0604020202020204" pitchFamily="34" charset="0"/>
              <a:buChar char="•"/>
            </a:pPr>
            <a:r>
              <a:rPr lang="en-US" dirty="0"/>
              <a:t>Other branches include </a:t>
            </a:r>
            <a:r>
              <a:rPr lang="en-US" b="1" dirty="0"/>
              <a:t>paleontology</a:t>
            </a:r>
            <a:r>
              <a:rPr lang="en-US" dirty="0"/>
              <a:t> (fossils), </a:t>
            </a:r>
            <a:r>
              <a:rPr lang="en-US" b="1" dirty="0"/>
              <a:t>zoology</a:t>
            </a:r>
            <a:r>
              <a:rPr lang="en-US" dirty="0"/>
              <a:t> (animals), </a:t>
            </a:r>
            <a:r>
              <a:rPr lang="en-US" b="1" dirty="0"/>
              <a:t>botany</a:t>
            </a:r>
            <a:r>
              <a:rPr lang="en-US" dirty="0"/>
              <a:t> (plants), biotechnology, ecology, physiology, and more specialized fields.</a:t>
            </a:r>
          </a:p>
        </p:txBody>
      </p:sp>
      <p:sp>
        <p:nvSpPr>
          <p:cNvPr id="6" name="TextBox 5">
            <a:extLst>
              <a:ext uri="{FF2B5EF4-FFF2-40B4-BE49-F238E27FC236}">
                <a16:creationId xmlns:a16="http://schemas.microsoft.com/office/drawing/2014/main" id="{62C39183-1470-6F8C-5442-5C33F36AA172}"/>
              </a:ext>
              <a:ext uri="{C183D7F6-B498-43B3-948B-1728B52AA6E4}">
                <adec:decorative xmlns:adec="http://schemas.microsoft.com/office/drawing/2017/decorative" val="0"/>
              </a:ext>
            </a:extLst>
          </p:cNvPr>
          <p:cNvSpPr txBox="1"/>
          <p:nvPr/>
        </p:nvSpPr>
        <p:spPr>
          <a:xfrm>
            <a:off x="6861195" y="1873031"/>
            <a:ext cx="1181100" cy="307777"/>
          </a:xfrm>
          <a:prstGeom prst="rect">
            <a:avLst/>
          </a:prstGeom>
          <a:noFill/>
        </p:spPr>
        <p:txBody>
          <a:bodyPr wrap="square" rtlCol="0">
            <a:spAutoFit/>
          </a:bodyPr>
          <a:lstStyle/>
          <a:p>
            <a:r>
              <a:rPr lang="en-US" sz="1400" b="1" dirty="0"/>
              <a:t>1.2 Figure 12</a:t>
            </a:r>
          </a:p>
        </p:txBody>
      </p:sp>
      <p:pic>
        <p:nvPicPr>
          <p:cNvPr id="4" name="Content Placeholder 4" descr="An image shows a scientist working in a lab.">
            <a:extLst>
              <a:ext uri="{FF2B5EF4-FFF2-40B4-BE49-F238E27FC236}">
                <a16:creationId xmlns:a16="http://schemas.microsoft.com/office/drawing/2014/main" id="{1F1B26CC-87ED-3668-4D36-D703D30BB1A6}"/>
              </a:ext>
            </a:extLst>
          </p:cNvPr>
          <p:cNvPicPr>
            <a:picLocks noChangeAspect="1"/>
          </p:cNvPicPr>
          <p:nvPr/>
        </p:nvPicPr>
        <p:blipFill>
          <a:blip r:embed="rId2"/>
          <a:srcRect l="11111" t="3667" r="11111" b="3000"/>
          <a:stretch/>
        </p:blipFill>
        <p:spPr>
          <a:xfrm>
            <a:off x="6019800" y="2168306"/>
            <a:ext cx="2891396" cy="1927597"/>
          </a:xfrm>
          <a:prstGeom prst="rect">
            <a:avLst/>
          </a:prstGeom>
        </p:spPr>
      </p:pic>
      <p:sp>
        <p:nvSpPr>
          <p:cNvPr id="7" name="TextBox 6" descr="Four images represent different domains.&#10;">
            <a:extLst>
              <a:ext uri="{FF2B5EF4-FFF2-40B4-BE49-F238E27FC236}">
                <a16:creationId xmlns:a16="http://schemas.microsoft.com/office/drawing/2014/main" id="{A282EE44-A7A6-A990-F142-96F745B5846D}"/>
              </a:ext>
              <a:ext uri="{C183D7F6-B498-43B3-948B-1728B52AA6E4}">
                <adec:decorative xmlns:adec="http://schemas.microsoft.com/office/drawing/2017/decorative" val="0"/>
              </a:ext>
            </a:extLst>
          </p:cNvPr>
          <p:cNvSpPr txBox="1"/>
          <p:nvPr/>
        </p:nvSpPr>
        <p:spPr>
          <a:xfrm>
            <a:off x="6047305" y="4105581"/>
            <a:ext cx="2863891" cy="400110"/>
          </a:xfrm>
          <a:prstGeom prst="rect">
            <a:avLst/>
          </a:prstGeom>
          <a:noFill/>
        </p:spPr>
        <p:txBody>
          <a:bodyPr wrap="square" rtlCol="0">
            <a:spAutoFit/>
          </a:bodyPr>
          <a:lstStyle/>
          <a:p>
            <a:pPr algn="ctr"/>
            <a:r>
              <a:rPr lang="en-US" sz="1000" dirty="0"/>
              <a:t>CID Command Public Affairs on Wikimedia Commons. "Person pipetting."</a:t>
            </a:r>
            <a:endParaRPr lang="en-IN" sz="1000" dirty="0"/>
          </a:p>
        </p:txBody>
      </p:sp>
    </p:spTree>
    <p:extLst>
      <p:ext uri="{BB962C8B-B14F-4D97-AF65-F5344CB8AC3E}">
        <p14:creationId xmlns:p14="http://schemas.microsoft.com/office/powerpoint/2010/main" val="493270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22D3D-F8BA-07B1-B669-517F8CC23858}"/>
              </a:ext>
            </a:extLst>
          </p:cNvPr>
          <p:cNvSpPr>
            <a:spLocks noGrp="1"/>
          </p:cNvSpPr>
          <p:nvPr>
            <p:ph type="title"/>
          </p:nvPr>
        </p:nvSpPr>
        <p:spPr/>
        <p:txBody>
          <a:bodyPr/>
          <a:lstStyle/>
          <a:p>
            <a:r>
              <a:rPr lang="en-US" dirty="0"/>
              <a:t>Science and You</a:t>
            </a:r>
          </a:p>
        </p:txBody>
      </p:sp>
      <p:sp>
        <p:nvSpPr>
          <p:cNvPr id="6" name="Content Placeholder 2">
            <a:extLst>
              <a:ext uri="{FF2B5EF4-FFF2-40B4-BE49-F238E27FC236}">
                <a16:creationId xmlns:a16="http://schemas.microsoft.com/office/drawing/2014/main" id="{82C38F8F-095F-254B-B495-F95D8CFC7258}"/>
              </a:ext>
            </a:extLst>
          </p:cNvPr>
          <p:cNvSpPr>
            <a:spLocks noGrp="1"/>
          </p:cNvSpPr>
          <p:nvPr>
            <p:ph idx="1"/>
          </p:nvPr>
        </p:nvSpPr>
        <p:spPr>
          <a:xfrm>
            <a:off x="457200" y="1280160"/>
            <a:ext cx="8229600" cy="4587240"/>
          </a:xfrm>
          <a:solidFill>
            <a:srgbClr val="1F497D"/>
          </a:solidFill>
        </p:spPr>
        <p:txBody>
          <a:bodyPr>
            <a:normAutofit/>
          </a:bodyPr>
          <a:lstStyle/>
          <a:p>
            <a:r>
              <a:rPr lang="en-US" sz="2200" dirty="0">
                <a:solidFill>
                  <a:schemeClr val="bg1"/>
                </a:solidFill>
              </a:rPr>
              <a:t>Career: Forensic Scientist </a:t>
            </a:r>
          </a:p>
          <a:p>
            <a:pPr marL="457200" indent="-457200">
              <a:buFont typeface="Arial" panose="020B0604020202020204" pitchFamily="34" charset="0"/>
              <a:buChar char="•"/>
            </a:pPr>
            <a:r>
              <a:rPr lang="en-US" sz="2200" dirty="0">
                <a:solidFill>
                  <a:schemeClr val="bg1"/>
                </a:solidFill>
              </a:rPr>
              <a:t>Applies science to answer law-related questions, providing scientific evidence for courts</a:t>
            </a:r>
          </a:p>
          <a:p>
            <a:pPr marL="457200" indent="-457200">
              <a:buFont typeface="Arial" panose="020B0604020202020204" pitchFamily="34" charset="0"/>
              <a:buChar char="•"/>
            </a:pPr>
            <a:r>
              <a:rPr lang="en-US" sz="2200" dirty="0">
                <a:solidFill>
                  <a:schemeClr val="bg1"/>
                </a:solidFill>
              </a:rPr>
              <a:t>Examines trace materials associated with </a:t>
            </a:r>
            <a:br>
              <a:rPr lang="en-US" sz="2200" dirty="0">
                <a:solidFill>
                  <a:schemeClr val="bg1"/>
                </a:solidFill>
              </a:rPr>
            </a:br>
            <a:r>
              <a:rPr lang="en-US" sz="2200" dirty="0">
                <a:solidFill>
                  <a:schemeClr val="bg1"/>
                </a:solidFill>
              </a:rPr>
              <a:t>crimes, like hair, blood, body fluids, and DNA</a:t>
            </a:r>
          </a:p>
          <a:p>
            <a:pPr marL="457200" indent="-457200">
              <a:buFont typeface="Arial" panose="020B0604020202020204" pitchFamily="34" charset="0"/>
              <a:buChar char="•"/>
            </a:pPr>
            <a:r>
              <a:rPr lang="en-US" sz="2200" dirty="0">
                <a:solidFill>
                  <a:schemeClr val="bg1"/>
                </a:solidFill>
              </a:rPr>
              <a:t>Analyzes biological evidence left at crime </a:t>
            </a:r>
            <a:br>
              <a:rPr lang="en-US" sz="2200" dirty="0">
                <a:solidFill>
                  <a:schemeClr val="bg1"/>
                </a:solidFill>
              </a:rPr>
            </a:br>
            <a:r>
              <a:rPr lang="en-US" sz="2200" dirty="0">
                <a:solidFill>
                  <a:schemeClr val="bg1"/>
                </a:solidFill>
              </a:rPr>
              <a:t>scenes, such as insect larvae and pollen grains</a:t>
            </a:r>
          </a:p>
          <a:p>
            <a:pPr marL="457200" indent="-457200">
              <a:buFont typeface="Arial" panose="020B0604020202020204" pitchFamily="34" charset="0"/>
              <a:buChar char="•"/>
            </a:pPr>
            <a:r>
              <a:rPr lang="en-US" sz="2200" dirty="0">
                <a:solidFill>
                  <a:schemeClr val="bg1"/>
                </a:solidFill>
              </a:rPr>
              <a:t>Requires coursework in chemistry, </a:t>
            </a:r>
            <a:br>
              <a:rPr lang="en-US" sz="2200" dirty="0">
                <a:solidFill>
                  <a:schemeClr val="bg1"/>
                </a:solidFill>
              </a:rPr>
            </a:br>
            <a:r>
              <a:rPr lang="en-US" sz="2200" dirty="0">
                <a:solidFill>
                  <a:schemeClr val="bg1"/>
                </a:solidFill>
              </a:rPr>
              <a:t>biology, and intensive math for this </a:t>
            </a:r>
            <a:br>
              <a:rPr lang="en-US" sz="2200" dirty="0">
                <a:solidFill>
                  <a:schemeClr val="bg1"/>
                </a:solidFill>
              </a:rPr>
            </a:br>
            <a:r>
              <a:rPr lang="en-US" sz="2200" dirty="0">
                <a:solidFill>
                  <a:schemeClr val="bg1"/>
                </a:solidFill>
              </a:rPr>
              <a:t>interdisciplinary career.</a:t>
            </a:r>
          </a:p>
        </p:txBody>
      </p:sp>
      <p:sp>
        <p:nvSpPr>
          <p:cNvPr id="5" name="TextBox 4">
            <a:extLst>
              <a:ext uri="{FF2B5EF4-FFF2-40B4-BE49-F238E27FC236}">
                <a16:creationId xmlns:a16="http://schemas.microsoft.com/office/drawing/2014/main" id="{17FA4FC4-19C6-1743-B253-FD61069D84EA}"/>
              </a:ext>
              <a:ext uri="{C183D7F6-B498-43B3-948B-1728B52AA6E4}">
                <adec:decorative xmlns:adec="http://schemas.microsoft.com/office/drawing/2017/decorative" val="0"/>
              </a:ext>
            </a:extLst>
          </p:cNvPr>
          <p:cNvSpPr txBox="1"/>
          <p:nvPr/>
        </p:nvSpPr>
        <p:spPr>
          <a:xfrm>
            <a:off x="6953250" y="2272165"/>
            <a:ext cx="1181100" cy="307777"/>
          </a:xfrm>
          <a:prstGeom prst="rect">
            <a:avLst/>
          </a:prstGeom>
          <a:noFill/>
        </p:spPr>
        <p:txBody>
          <a:bodyPr wrap="square" rtlCol="0">
            <a:spAutoFit/>
          </a:bodyPr>
          <a:lstStyle/>
          <a:p>
            <a:r>
              <a:rPr lang="en-US" sz="1400" b="1" dirty="0">
                <a:solidFill>
                  <a:schemeClr val="bg1"/>
                </a:solidFill>
              </a:rPr>
              <a:t>1.2 Figure 13</a:t>
            </a:r>
          </a:p>
        </p:txBody>
      </p:sp>
      <p:pic>
        <p:nvPicPr>
          <p:cNvPr id="3" name="Content Placeholder 5" descr="An image shows various people digging carefully in the dirt.">
            <a:extLst>
              <a:ext uri="{FF2B5EF4-FFF2-40B4-BE49-F238E27FC236}">
                <a16:creationId xmlns:a16="http://schemas.microsoft.com/office/drawing/2014/main" id="{D9345B44-3B0D-8D3D-C4AE-F955A305823F}"/>
              </a:ext>
            </a:extLst>
          </p:cNvPr>
          <p:cNvPicPr>
            <a:picLocks noChangeAspect="1"/>
          </p:cNvPicPr>
          <p:nvPr/>
        </p:nvPicPr>
        <p:blipFill>
          <a:blip r:embed="rId3"/>
          <a:srcRect l="11111" t="5333" r="11111" b="4667"/>
          <a:stretch/>
        </p:blipFill>
        <p:spPr>
          <a:xfrm>
            <a:off x="6307766" y="2606354"/>
            <a:ext cx="2379034" cy="1529379"/>
          </a:xfrm>
          <a:prstGeom prst="rect">
            <a:avLst/>
          </a:prstGeom>
        </p:spPr>
      </p:pic>
      <p:sp>
        <p:nvSpPr>
          <p:cNvPr id="7" name="TextBox 6" descr="Four images represent different domains.&#10;">
            <a:extLst>
              <a:ext uri="{FF2B5EF4-FFF2-40B4-BE49-F238E27FC236}">
                <a16:creationId xmlns:a16="http://schemas.microsoft.com/office/drawing/2014/main" id="{74C54E3F-C6C0-C2EE-DA85-FA0C73C2781F}"/>
              </a:ext>
              <a:ext uri="{C183D7F6-B498-43B3-948B-1728B52AA6E4}">
                <adec:decorative xmlns:adec="http://schemas.microsoft.com/office/drawing/2017/decorative" val="0"/>
              </a:ext>
            </a:extLst>
          </p:cNvPr>
          <p:cNvSpPr txBox="1"/>
          <p:nvPr/>
        </p:nvSpPr>
        <p:spPr>
          <a:xfrm>
            <a:off x="6277885" y="4162145"/>
            <a:ext cx="2438795" cy="400110"/>
          </a:xfrm>
          <a:prstGeom prst="rect">
            <a:avLst/>
          </a:prstGeom>
          <a:noFill/>
        </p:spPr>
        <p:txBody>
          <a:bodyPr wrap="square" rtlCol="0">
            <a:spAutoFit/>
          </a:bodyPr>
          <a:lstStyle/>
          <a:p>
            <a:pPr algn="ctr"/>
            <a:r>
              <a:rPr lang="en-US" sz="1000" dirty="0">
                <a:solidFill>
                  <a:schemeClr val="bg1"/>
                </a:solidFill>
              </a:rPr>
              <a:t>Mario Modesto Mata on Wikimedia Commons. "Excavations at the site of Ana."</a:t>
            </a:r>
            <a:endParaRPr lang="en-IN" sz="1000" dirty="0">
              <a:solidFill>
                <a:schemeClr val="bg1"/>
              </a:solidFill>
            </a:endParaRPr>
          </a:p>
        </p:txBody>
      </p:sp>
    </p:spTree>
    <p:extLst>
      <p:ext uri="{BB962C8B-B14F-4D97-AF65-F5344CB8AC3E}">
        <p14:creationId xmlns:p14="http://schemas.microsoft.com/office/powerpoint/2010/main" val="236226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505301"/>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levels of organization among living things.</a:t>
            </a:r>
          </a:p>
          <a:p>
            <a:pPr marL="457200" indent="-457200">
              <a:buFont typeface="Arial" panose="020B0604020202020204" pitchFamily="34" charset="0"/>
              <a:buChar char="•"/>
              <a:tabLst>
                <a:tab pos="457200" algn="l"/>
              </a:tabLst>
            </a:pPr>
            <a:r>
              <a:rPr lang="en-US" b="1" i="0" dirty="0"/>
              <a:t>Identify</a:t>
            </a:r>
            <a:r>
              <a:rPr lang="en-US" i="0" dirty="0"/>
              <a:t> and </a:t>
            </a:r>
            <a:r>
              <a:rPr lang="en-US" b="1" i="0" dirty="0"/>
              <a:t>describe</a:t>
            </a:r>
            <a:r>
              <a:rPr lang="en-US" i="0" dirty="0"/>
              <a:t> the properties of life.</a:t>
            </a:r>
          </a:p>
          <a:p>
            <a:pPr marL="457200" indent="-457200">
              <a:buFont typeface="Arial" panose="020B0604020202020204" pitchFamily="34" charset="0"/>
              <a:buChar char="•"/>
              <a:tabLst>
                <a:tab pos="457200" algn="l"/>
              </a:tabLst>
            </a:pPr>
            <a:r>
              <a:rPr lang="en-US" b="1" dirty="0"/>
              <a:t>List</a:t>
            </a:r>
            <a:r>
              <a:rPr lang="en-US" dirty="0"/>
              <a:t> examples of different subdisciplines in biology.</a:t>
            </a:r>
          </a:p>
          <a:p>
            <a:pPr marL="457200" indent="-457200">
              <a:buFont typeface="Arial" panose="020B0604020202020204" pitchFamily="34" charset="0"/>
              <a:buChar char="•"/>
              <a:tabLst>
                <a:tab pos="457200" algn="l"/>
              </a:tabLst>
            </a:pPr>
            <a:r>
              <a:rPr lang="en-US" b="1" i="0" dirty="0"/>
              <a:t>Recognize</a:t>
            </a:r>
            <a:r>
              <a:rPr lang="en-US" i="0" dirty="0"/>
              <a:t> and </a:t>
            </a:r>
            <a:r>
              <a:rPr lang="en-US" b="1" i="0" dirty="0"/>
              <a:t>interpret</a:t>
            </a:r>
            <a:r>
              <a:rPr lang="en-US" i="0" dirty="0"/>
              <a:t> a phylogenetic tree.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A5D2-8C66-776B-1849-3670E0B4BE2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3B70786-3EAA-88D7-77BF-7894D17730B5}"/>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Biology studies the diverse phenomena of life, organized from atoms to the biosphere.</a:t>
            </a:r>
          </a:p>
          <a:p>
            <a:pPr marL="457200" indent="-457200">
              <a:buFont typeface="Arial" panose="020B0604020202020204" pitchFamily="34" charset="0"/>
              <a:buChar char="•"/>
            </a:pPr>
            <a:r>
              <a:rPr lang="en-US" dirty="0"/>
              <a:t>All living things share fundamental properties that distinguish them from the non-living.</a:t>
            </a:r>
          </a:p>
          <a:p>
            <a:pPr marL="457200" indent="-457200">
              <a:buFont typeface="Arial" panose="020B0604020202020204" pitchFamily="34" charset="0"/>
              <a:buChar char="•"/>
            </a:pPr>
            <a:r>
              <a:rPr lang="en-US" dirty="0"/>
              <a:t>Evolution has generated the remarkable diversity of life through genetic changes over time.</a:t>
            </a:r>
          </a:p>
          <a:p>
            <a:pPr marL="457200" indent="-457200">
              <a:buFont typeface="Arial" panose="020B0604020202020204" pitchFamily="34" charset="0"/>
              <a:buChar char="•"/>
            </a:pPr>
            <a:r>
              <a:rPr lang="en-US" dirty="0"/>
              <a:t>Biology encompasses many specialized branches studying different aspects of living systems.</a:t>
            </a:r>
          </a:p>
        </p:txBody>
      </p:sp>
    </p:spTree>
    <p:extLst>
      <p:ext uri="{BB962C8B-B14F-4D97-AF65-F5344CB8AC3E}">
        <p14:creationId xmlns:p14="http://schemas.microsoft.com/office/powerpoint/2010/main" val="2393228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kumimoji="0" lang="en-US" altLang="en-US" sz="3200" b="0" i="0" u="none" strike="noStrike" cap="none" normalizeH="0" baseline="0" dirty="0">
                <a:ln>
                  <a:noFill/>
                </a:ln>
                <a:solidFill>
                  <a:schemeClr val="tx1"/>
                </a:solidFill>
                <a:effectLst/>
              </a:rPr>
              <a:t>The Challenge of Defining Life</a:t>
            </a:r>
            <a:r>
              <a:rPr lang="en-US" dirty="0"/>
              <a:t> </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Autofit/>
          </a:bodyPr>
          <a:lstStyle/>
          <a:p>
            <a:pPr marL="447675" marR="0" lvl="0" indent="-447675"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mj-lt"/>
              </a:rPr>
              <a:t>Defining "life" in biology has been a long-standing challenge. </a:t>
            </a:r>
          </a:p>
          <a:p>
            <a:pPr marL="447675" indent="-447675" eaLnBrk="0" fontAlgn="base" hangingPunct="0">
              <a:spcBef>
                <a:spcPct val="0"/>
              </a:spcBef>
              <a:spcAft>
                <a:spcPct val="0"/>
              </a:spcAft>
              <a:buFontTx/>
              <a:buChar char="•"/>
            </a:pPr>
            <a:r>
              <a:rPr kumimoji="0" lang="en-US" altLang="en-US" b="0" i="0" u="none" strike="noStrike" cap="none" normalizeH="0" baseline="0" dirty="0">
                <a:ln>
                  <a:noFill/>
                </a:ln>
                <a:solidFill>
                  <a:schemeClr val="tx1"/>
                </a:solidFill>
                <a:effectLst/>
                <a:latin typeface="+mj-lt"/>
              </a:rPr>
              <a:t>Certain entities like viruses exhibit some living characteristics but lack others. </a:t>
            </a:r>
          </a:p>
          <a:p>
            <a:pPr marL="447675" indent="-447675" eaLnBrk="0" fontAlgn="base" hangingPunct="0">
              <a:spcBef>
                <a:spcPct val="0"/>
              </a:spcBef>
              <a:spcAft>
                <a:spcPct val="0"/>
              </a:spcAft>
              <a:buFontTx/>
              <a:buChar char="•"/>
            </a:pPr>
            <a:r>
              <a:rPr kumimoji="0" lang="en-US" altLang="en-US" b="0" i="0" u="none" strike="noStrike" cap="none" normalizeH="0" baseline="0" dirty="0">
                <a:ln>
                  <a:noFill/>
                </a:ln>
                <a:solidFill>
                  <a:schemeClr val="tx1"/>
                </a:solidFill>
                <a:effectLst/>
                <a:latin typeface="+mj-lt"/>
              </a:rPr>
              <a:t>Some biologists study pre-life events, which could be considered non-biological.</a:t>
            </a:r>
            <a:endParaRPr lang="en-US" i="0" dirty="0">
              <a:solidFill>
                <a:schemeClr val="tx1"/>
              </a:solidFill>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n image of a green spotted toad.">
            <a:extLst>
              <a:ext uri="{FF2B5EF4-FFF2-40B4-BE49-F238E27FC236}">
                <a16:creationId xmlns:a16="http://schemas.microsoft.com/office/drawing/2014/main" id="{C9B042E0-62FE-0AC1-19C1-2B2507A1627A}"/>
              </a:ext>
            </a:extLst>
          </p:cNvPr>
          <p:cNvSpPr>
            <a:spLocks noGrp="1"/>
          </p:cNvSpPr>
          <p:nvPr>
            <p:ph type="title"/>
          </p:nvPr>
        </p:nvSpPr>
        <p:spPr/>
        <p:txBody>
          <a:bodyPr>
            <a:normAutofit/>
          </a:bodyPr>
          <a:lstStyle/>
          <a:p>
            <a:r>
              <a:rPr lang="en-US" dirty="0"/>
              <a:t>Properties of Life: Order</a:t>
            </a:r>
          </a:p>
        </p:txBody>
      </p:sp>
      <p:sp>
        <p:nvSpPr>
          <p:cNvPr id="3" name="Content Placeholder 2" descr="An image of a green spotted toad.">
            <a:extLst>
              <a:ext uri="{FF2B5EF4-FFF2-40B4-BE49-F238E27FC236}">
                <a16:creationId xmlns:a16="http://schemas.microsoft.com/office/drawing/2014/main" id="{5D32D113-8F27-18B7-696D-7B701E4E573E}"/>
              </a:ext>
            </a:extLst>
          </p:cNvPr>
          <p:cNvSpPr>
            <a:spLocks noGrp="1"/>
          </p:cNvSpPr>
          <p:nvPr>
            <p:ph idx="1"/>
          </p:nvPr>
        </p:nvSpPr>
        <p:spPr>
          <a:xfrm>
            <a:off x="457200" y="1280160"/>
            <a:ext cx="5181600" cy="4572000"/>
          </a:xfrm>
        </p:spPr>
        <p:txBody>
          <a:bodyPr>
            <a:normAutofit/>
          </a:bodyPr>
          <a:lstStyle/>
          <a:p>
            <a:pPr marL="457200" indent="-457200">
              <a:buFont typeface="Arial" panose="020B0604020202020204" pitchFamily="34" charset="0"/>
              <a:buChar char="•"/>
            </a:pPr>
            <a:r>
              <a:rPr lang="en-US" dirty="0"/>
              <a:t>Living things exhibit organized complexity from the molecular to the organismal level.</a:t>
            </a:r>
          </a:p>
          <a:p>
            <a:pPr marL="457200" indent="-457200">
              <a:buFont typeface="Arial" panose="020B0604020202020204" pitchFamily="34" charset="0"/>
              <a:buChar char="•"/>
            </a:pPr>
            <a:r>
              <a:rPr lang="en-US" dirty="0"/>
              <a:t>Cells are the fundamental units, with atoms forming molecules, molecules making organelles/structures</a:t>
            </a:r>
          </a:p>
        </p:txBody>
      </p:sp>
      <p:pic>
        <p:nvPicPr>
          <p:cNvPr id="4" name="Content Placeholder 7" descr="An image of a green spotted toad.">
            <a:extLst>
              <a:ext uri="{FF2B5EF4-FFF2-40B4-BE49-F238E27FC236}">
                <a16:creationId xmlns:a16="http://schemas.microsoft.com/office/drawing/2014/main" id="{DC14AE1B-DB0A-F768-1245-7C0E3BB37EC6}"/>
              </a:ext>
            </a:extLst>
          </p:cNvPr>
          <p:cNvPicPr>
            <a:picLocks noChangeAspect="1"/>
          </p:cNvPicPr>
          <p:nvPr/>
        </p:nvPicPr>
        <p:blipFill>
          <a:blip r:embed="rId2"/>
          <a:srcRect l="10185" t="3667" r="11111" b="3000"/>
          <a:stretch/>
        </p:blipFill>
        <p:spPr>
          <a:xfrm>
            <a:off x="5638800" y="1556995"/>
            <a:ext cx="3083580" cy="2031535"/>
          </a:xfrm>
          <a:prstGeom prst="rect">
            <a:avLst/>
          </a:prstGeom>
        </p:spPr>
      </p:pic>
      <p:sp>
        <p:nvSpPr>
          <p:cNvPr id="11" name="TextBox 10">
            <a:extLst>
              <a:ext uri="{FF2B5EF4-FFF2-40B4-BE49-F238E27FC236}">
                <a16:creationId xmlns:a16="http://schemas.microsoft.com/office/drawing/2014/main" id="{A4C56652-F7D4-52A6-3692-A00628CC3106}"/>
              </a:ext>
              <a:ext uri="{C183D7F6-B498-43B3-948B-1728B52AA6E4}">
                <adec:decorative xmlns:adec="http://schemas.microsoft.com/office/drawing/2017/decorative" val="0"/>
              </a:ext>
            </a:extLst>
          </p:cNvPr>
          <p:cNvSpPr txBox="1"/>
          <p:nvPr/>
        </p:nvSpPr>
        <p:spPr>
          <a:xfrm>
            <a:off x="5517481" y="3588530"/>
            <a:ext cx="3208293" cy="954107"/>
          </a:xfrm>
          <a:prstGeom prst="rect">
            <a:avLst/>
          </a:prstGeom>
          <a:noFill/>
        </p:spPr>
        <p:txBody>
          <a:bodyPr wrap="square" rtlCol="0">
            <a:spAutoFit/>
          </a:bodyPr>
          <a:lstStyle/>
          <a:p>
            <a:pPr algn="ctr"/>
            <a:r>
              <a:rPr lang="en-US" sz="1400" b="1" dirty="0"/>
              <a:t>1.2 Figure 1: </a:t>
            </a:r>
            <a:r>
              <a:rPr lang="en-US" sz="1400" b="0" i="0" u="none" strike="noStrike" baseline="0" dirty="0"/>
              <a:t>A toad represents a highly organized structure</a:t>
            </a:r>
          </a:p>
          <a:p>
            <a:pPr algn="ctr"/>
            <a:r>
              <a:rPr lang="en-US" sz="1400" b="0" i="0" u="none" strike="noStrike" baseline="0" dirty="0"/>
              <a:t>consisting of cells, tissues, organs, and organ systems.</a:t>
            </a:r>
            <a:endParaRPr lang="en-US" sz="1400" b="1" dirty="0"/>
          </a:p>
        </p:txBody>
      </p:sp>
      <p:sp>
        <p:nvSpPr>
          <p:cNvPr id="13" name="TextBox 12">
            <a:extLst>
              <a:ext uri="{FF2B5EF4-FFF2-40B4-BE49-F238E27FC236}">
                <a16:creationId xmlns:a16="http://schemas.microsoft.com/office/drawing/2014/main" id="{84CDFFE5-4050-762D-E995-EA5ED0088EA7}"/>
              </a:ext>
              <a:ext uri="{C183D7F6-B498-43B3-948B-1728B52AA6E4}">
                <adec:decorative xmlns:adec="http://schemas.microsoft.com/office/drawing/2017/decorative" val="0"/>
              </a:ext>
            </a:extLst>
          </p:cNvPr>
          <p:cNvSpPr txBox="1"/>
          <p:nvPr/>
        </p:nvSpPr>
        <p:spPr>
          <a:xfrm>
            <a:off x="5478507" y="4542637"/>
            <a:ext cx="3169319" cy="246221"/>
          </a:xfrm>
          <a:prstGeom prst="rect">
            <a:avLst/>
          </a:prstGeom>
          <a:noFill/>
        </p:spPr>
        <p:txBody>
          <a:bodyPr wrap="square" rtlCol="0">
            <a:spAutoFit/>
          </a:bodyPr>
          <a:lstStyle/>
          <a:p>
            <a:pPr algn="ctr"/>
            <a:r>
              <a:rPr lang="en-US" sz="1000" dirty="0"/>
              <a:t>Ivengo(RUS) on Wikimedia Commons. "</a:t>
            </a:r>
            <a:r>
              <a:rPr lang="en-US" sz="1000" i="1" dirty="0"/>
              <a:t>Bufo viridis</a:t>
            </a:r>
            <a:r>
              <a:rPr lang="en-US" sz="1000" dirty="0"/>
              <a:t>."</a:t>
            </a:r>
          </a:p>
        </p:txBody>
      </p:sp>
    </p:spTree>
    <p:extLst>
      <p:ext uri="{BB962C8B-B14F-4D97-AF65-F5344CB8AC3E}">
        <p14:creationId xmlns:p14="http://schemas.microsoft.com/office/powerpoint/2010/main" val="1448341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n image of a green spotted toad.">
            <a:extLst>
              <a:ext uri="{FF2B5EF4-FFF2-40B4-BE49-F238E27FC236}">
                <a16:creationId xmlns:a16="http://schemas.microsoft.com/office/drawing/2014/main" id="{C9B042E0-62FE-0AC1-19C1-2B2507A1627A}"/>
              </a:ext>
            </a:extLst>
          </p:cNvPr>
          <p:cNvSpPr>
            <a:spLocks noGrp="1"/>
          </p:cNvSpPr>
          <p:nvPr>
            <p:ph type="title"/>
          </p:nvPr>
        </p:nvSpPr>
        <p:spPr>
          <a:xfrm>
            <a:off x="190500" y="128016"/>
            <a:ext cx="8763000" cy="914400"/>
          </a:xfrm>
        </p:spPr>
        <p:txBody>
          <a:bodyPr>
            <a:normAutofit/>
          </a:bodyPr>
          <a:lstStyle/>
          <a:p>
            <a:r>
              <a:rPr lang="en-US" dirty="0"/>
              <a:t>Properties of Life: </a:t>
            </a:r>
            <a:r>
              <a:rPr lang="en-US" sz="3200" dirty="0"/>
              <a:t>Sensitivity or Response to Stimuli</a:t>
            </a:r>
            <a:endParaRPr lang="en-US" dirty="0"/>
          </a:p>
        </p:txBody>
      </p:sp>
      <p:sp>
        <p:nvSpPr>
          <p:cNvPr id="3" name="Content Placeholder 2" descr="An image of a green spotted toad.">
            <a:extLst>
              <a:ext uri="{FF2B5EF4-FFF2-40B4-BE49-F238E27FC236}">
                <a16:creationId xmlns:a16="http://schemas.microsoft.com/office/drawing/2014/main" id="{5D32D113-8F27-18B7-696D-7B701E4E573E}"/>
              </a:ext>
            </a:extLst>
          </p:cNvPr>
          <p:cNvSpPr>
            <a:spLocks noGrp="1"/>
          </p:cNvSpPr>
          <p:nvPr>
            <p:ph idx="1"/>
          </p:nvPr>
        </p:nvSpPr>
        <p:spPr>
          <a:xfrm>
            <a:off x="457200" y="1280160"/>
            <a:ext cx="4864598" cy="4572000"/>
          </a:xfrm>
        </p:spPr>
        <p:txBody>
          <a:bodyPr>
            <a:normAutofit/>
          </a:bodyPr>
          <a:lstStyle/>
          <a:p>
            <a:pPr marL="457200" indent="-457200">
              <a:buFont typeface="Arial" panose="020B0604020202020204" pitchFamily="34" charset="0"/>
              <a:buChar char="•"/>
            </a:pPr>
            <a:r>
              <a:rPr lang="en-US" dirty="0"/>
              <a:t>Organisms can detect and respond to various environmental stimuli</a:t>
            </a:r>
          </a:p>
          <a:p>
            <a:pPr marL="457200" indent="-457200">
              <a:buFont typeface="Arial" panose="020B0604020202020204" pitchFamily="34" charset="0"/>
              <a:buChar char="•"/>
            </a:pPr>
            <a:r>
              <a:rPr lang="en-US" dirty="0"/>
              <a:t>Responses can be positive (toward stimulus) or negative (away from stimulus)</a:t>
            </a:r>
          </a:p>
        </p:txBody>
      </p:sp>
      <p:pic>
        <p:nvPicPr>
          <p:cNvPr id="5" name="Content Placeholder 4" descr="An image of a plant with small, green leaves making up each big leaf. ">
            <a:extLst>
              <a:ext uri="{FF2B5EF4-FFF2-40B4-BE49-F238E27FC236}">
                <a16:creationId xmlns:a16="http://schemas.microsoft.com/office/drawing/2014/main" id="{37038AA0-98E2-5DF0-B0CF-7FC923AFD0CB}"/>
              </a:ext>
            </a:extLst>
          </p:cNvPr>
          <p:cNvPicPr>
            <a:picLocks noChangeAspect="1"/>
          </p:cNvPicPr>
          <p:nvPr/>
        </p:nvPicPr>
        <p:blipFill>
          <a:blip r:embed="rId2"/>
          <a:srcRect l="15742" t="5334" r="15741" b="3000"/>
          <a:stretch/>
        </p:blipFill>
        <p:spPr>
          <a:xfrm>
            <a:off x="5276083" y="1465825"/>
            <a:ext cx="3383280" cy="2514600"/>
          </a:xfrm>
          <a:prstGeom prst="rect">
            <a:avLst/>
          </a:prstGeom>
        </p:spPr>
      </p:pic>
      <p:sp>
        <p:nvSpPr>
          <p:cNvPr id="4" name="TextBox 3">
            <a:extLst>
              <a:ext uri="{FF2B5EF4-FFF2-40B4-BE49-F238E27FC236}">
                <a16:creationId xmlns:a16="http://schemas.microsoft.com/office/drawing/2014/main" id="{63B6EDD5-81C1-C155-BA98-0B0EE8E57F2D}"/>
              </a:ext>
              <a:ext uri="{C183D7F6-B498-43B3-948B-1728B52AA6E4}">
                <adec:decorative xmlns:adec="http://schemas.microsoft.com/office/drawing/2017/decorative" val="0"/>
              </a:ext>
            </a:extLst>
          </p:cNvPr>
          <p:cNvSpPr txBox="1"/>
          <p:nvPr/>
        </p:nvSpPr>
        <p:spPr>
          <a:xfrm>
            <a:off x="5321798" y="3986129"/>
            <a:ext cx="3365001" cy="738664"/>
          </a:xfrm>
          <a:prstGeom prst="rect">
            <a:avLst/>
          </a:prstGeom>
          <a:noFill/>
        </p:spPr>
        <p:txBody>
          <a:bodyPr wrap="square" rtlCol="0">
            <a:spAutoFit/>
          </a:bodyPr>
          <a:lstStyle/>
          <a:p>
            <a:pPr algn="ctr"/>
            <a:r>
              <a:rPr lang="en-US" sz="1400" b="1" dirty="0"/>
              <a:t>1.2 Figure 2: </a:t>
            </a:r>
            <a:r>
              <a:rPr lang="en-US" sz="1400" b="0" i="0" u="none" strike="noStrike" baseline="0" dirty="0"/>
              <a:t>The leaves of this sensitive plant (</a:t>
            </a:r>
            <a:r>
              <a:rPr lang="en-US" sz="1400" b="0" i="1" u="none" strike="noStrike" baseline="0" dirty="0"/>
              <a:t>Mimosa pudica</a:t>
            </a:r>
            <a:r>
              <a:rPr lang="en-US" sz="1400" b="0" i="0" u="none" strike="noStrike" baseline="0" dirty="0"/>
              <a:t>)</a:t>
            </a:r>
          </a:p>
          <a:p>
            <a:pPr algn="ctr"/>
            <a:r>
              <a:rPr lang="en-US" sz="1400" b="0" i="0" u="none" strike="noStrike" baseline="0" dirty="0"/>
              <a:t>will instantly droop and fold when touched.</a:t>
            </a:r>
            <a:endParaRPr lang="en-US" sz="1400" b="1" dirty="0"/>
          </a:p>
        </p:txBody>
      </p:sp>
      <p:sp>
        <p:nvSpPr>
          <p:cNvPr id="14" name="TextBox 13">
            <a:extLst>
              <a:ext uri="{FF2B5EF4-FFF2-40B4-BE49-F238E27FC236}">
                <a16:creationId xmlns:a16="http://schemas.microsoft.com/office/drawing/2014/main" id="{484FDD15-21FB-FC5E-1599-8E039EDB013A}"/>
              </a:ext>
              <a:ext uri="{C183D7F6-B498-43B3-948B-1728B52AA6E4}">
                <adec:decorative xmlns:adec="http://schemas.microsoft.com/office/drawing/2017/decorative" val="0"/>
              </a:ext>
            </a:extLst>
          </p:cNvPr>
          <p:cNvSpPr txBox="1"/>
          <p:nvPr/>
        </p:nvSpPr>
        <p:spPr>
          <a:xfrm>
            <a:off x="5321798" y="4784562"/>
            <a:ext cx="3288802" cy="246221"/>
          </a:xfrm>
          <a:prstGeom prst="rect">
            <a:avLst/>
          </a:prstGeom>
          <a:noFill/>
        </p:spPr>
        <p:txBody>
          <a:bodyPr wrap="square" rtlCol="0">
            <a:spAutoFit/>
          </a:bodyPr>
          <a:lstStyle/>
          <a:p>
            <a:pPr algn="ctr"/>
            <a:r>
              <a:rPr lang="pt-BR" sz="1000" dirty="0"/>
              <a:t>Alex Lomas on Wikimedia Commons. "</a:t>
            </a:r>
            <a:r>
              <a:rPr lang="pt-BR" sz="1000" i="1" dirty="0"/>
              <a:t>Mimosa pudica</a:t>
            </a:r>
            <a:r>
              <a:rPr lang="pt-BR" sz="1000" dirty="0"/>
              <a:t>."</a:t>
            </a:r>
            <a:endParaRPr lang="en-US" sz="1000" dirty="0"/>
          </a:p>
        </p:txBody>
      </p:sp>
    </p:spTree>
    <p:extLst>
      <p:ext uri="{BB962C8B-B14F-4D97-AF65-F5344CB8AC3E}">
        <p14:creationId xmlns:p14="http://schemas.microsoft.com/office/powerpoint/2010/main" val="3123786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42E0-62FE-0AC1-19C1-2B2507A1627A}"/>
              </a:ext>
            </a:extLst>
          </p:cNvPr>
          <p:cNvSpPr>
            <a:spLocks noGrp="1"/>
          </p:cNvSpPr>
          <p:nvPr>
            <p:ph type="title"/>
          </p:nvPr>
        </p:nvSpPr>
        <p:spPr/>
        <p:txBody>
          <a:bodyPr>
            <a:normAutofit/>
          </a:bodyPr>
          <a:lstStyle/>
          <a:p>
            <a:r>
              <a:rPr lang="en-US" dirty="0"/>
              <a:t>Properties of Life: </a:t>
            </a:r>
            <a:r>
              <a:rPr lang="en-US" sz="3200" dirty="0"/>
              <a:t>Reproduction</a:t>
            </a:r>
            <a:endParaRPr lang="en-US" dirty="0"/>
          </a:p>
        </p:txBody>
      </p:sp>
      <p:sp>
        <p:nvSpPr>
          <p:cNvPr id="3" name="Content Placeholder 2">
            <a:extLst>
              <a:ext uri="{FF2B5EF4-FFF2-40B4-BE49-F238E27FC236}">
                <a16:creationId xmlns:a16="http://schemas.microsoft.com/office/drawing/2014/main" id="{5D32D113-8F27-18B7-696D-7B701E4E573E}"/>
              </a:ext>
            </a:extLst>
          </p:cNvPr>
          <p:cNvSpPr>
            <a:spLocks noGrp="1"/>
          </p:cNvSpPr>
          <p:nvPr>
            <p:ph idx="1"/>
          </p:nvPr>
        </p:nvSpPr>
        <p:spPr>
          <a:xfrm>
            <a:off x="457200" y="1280160"/>
            <a:ext cx="8229600" cy="4572000"/>
          </a:xfrm>
        </p:spPr>
        <p:txBody>
          <a:bodyPr>
            <a:normAutofit/>
          </a:bodyPr>
          <a:lstStyle/>
          <a:p>
            <a:pPr marL="457200" indent="-457200">
              <a:buFont typeface="Arial" panose="020B0604020202020204" pitchFamily="34" charset="0"/>
              <a:buChar char="•"/>
            </a:pPr>
            <a:r>
              <a:rPr lang="en-US" dirty="0"/>
              <a:t>Single-celled organisms reproduce by cell division after duplicating DNA.</a:t>
            </a:r>
          </a:p>
          <a:p>
            <a:pPr marL="457200" indent="-457200">
              <a:buFont typeface="Arial" panose="020B0604020202020204" pitchFamily="34" charset="0"/>
              <a:buChar char="•"/>
            </a:pPr>
            <a:r>
              <a:rPr lang="en-US" dirty="0"/>
              <a:t>Multicellular organisms produce specialized reproductive cells for sexual reproduction.</a:t>
            </a:r>
          </a:p>
        </p:txBody>
      </p:sp>
      <p:sp>
        <p:nvSpPr>
          <p:cNvPr id="6" name="TextBox 5">
            <a:extLst>
              <a:ext uri="{FF2B5EF4-FFF2-40B4-BE49-F238E27FC236}">
                <a16:creationId xmlns:a16="http://schemas.microsoft.com/office/drawing/2014/main" id="{9A898920-DB74-FFEE-0C48-09446DCAF2C9}"/>
              </a:ext>
              <a:ext uri="{C183D7F6-B498-43B3-948B-1728B52AA6E4}">
                <adec:decorative xmlns:adec="http://schemas.microsoft.com/office/drawing/2017/decorative" val="0"/>
              </a:ext>
            </a:extLst>
          </p:cNvPr>
          <p:cNvSpPr txBox="1"/>
          <p:nvPr/>
        </p:nvSpPr>
        <p:spPr>
          <a:xfrm>
            <a:off x="419100" y="3352800"/>
            <a:ext cx="1181100" cy="307777"/>
          </a:xfrm>
          <a:prstGeom prst="rect">
            <a:avLst/>
          </a:prstGeom>
          <a:noFill/>
        </p:spPr>
        <p:txBody>
          <a:bodyPr wrap="square" rtlCol="0">
            <a:spAutoFit/>
          </a:bodyPr>
          <a:lstStyle/>
          <a:p>
            <a:r>
              <a:rPr lang="en-US" sz="1400" b="1" dirty="0"/>
              <a:t>1.2 Figure 3</a:t>
            </a:r>
          </a:p>
        </p:txBody>
      </p:sp>
      <p:pic>
        <p:nvPicPr>
          <p:cNvPr id="4" name="Content Placeholder 5" descr="The graphic representing asexual reproduction shows a single cell labeled &quot;Parent&quot; with the label &quot;D N A&quot; pointing to the chromosome in the middle of the cell. An arrow points from this &quot;Parent&quot; cell to two cells in the process of splitting, which are labeled &quot;Division.&quot; There is an additional label for these cells that says &quot;Parent cell replicates its D N A before splitting.&quot; An arrow points from each of these two cells that are splitting to a new cell from each labeled &quot;Offspring.&quot; There is an additional label that says &quot;Genetically identical cells separate.&quot; The graphic representing sexual reproduction shows a female and a male. An arrow coming from the female points to an egg labeled &quot;Egg Cell (Ovarian).&quot; An arrow coming from the male points to two sperm labeled &quot;Sperm Cell (Testicle).&quot; Both the egg and the sperm have an arrow point to an egg with sperm embedding into it labeled &quot;Fertilization.&quot; This then points to a circle with dividing cells inside it labeled &quot;Zygote,&quot; which then points to a baby in the early stages of development within a placenta labeled &quot;Embryo.&quot;">
            <a:extLst>
              <a:ext uri="{FF2B5EF4-FFF2-40B4-BE49-F238E27FC236}">
                <a16:creationId xmlns:a16="http://schemas.microsoft.com/office/drawing/2014/main" id="{E3D66761-44A5-0066-822F-B2DA61FB4369}"/>
              </a:ext>
            </a:extLst>
          </p:cNvPr>
          <p:cNvPicPr>
            <a:picLocks noChangeAspect="1"/>
          </p:cNvPicPr>
          <p:nvPr/>
        </p:nvPicPr>
        <p:blipFill>
          <a:blip r:embed="rId2"/>
          <a:srcRect t="5333" b="36333"/>
          <a:stretch/>
        </p:blipFill>
        <p:spPr>
          <a:xfrm>
            <a:off x="1524000" y="3432683"/>
            <a:ext cx="7098792" cy="2300534"/>
          </a:xfrm>
          <a:prstGeom prst="rect">
            <a:avLst/>
          </a:prstGeom>
        </p:spPr>
      </p:pic>
    </p:spTree>
    <p:extLst>
      <p:ext uri="{BB962C8B-B14F-4D97-AF65-F5344CB8AC3E}">
        <p14:creationId xmlns:p14="http://schemas.microsoft.com/office/powerpoint/2010/main" val="4262117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42E0-62FE-0AC1-19C1-2B2507A1627A}"/>
              </a:ext>
            </a:extLst>
          </p:cNvPr>
          <p:cNvSpPr>
            <a:spLocks noGrp="1"/>
          </p:cNvSpPr>
          <p:nvPr>
            <p:ph type="title"/>
          </p:nvPr>
        </p:nvSpPr>
        <p:spPr/>
        <p:txBody>
          <a:bodyPr>
            <a:normAutofit/>
          </a:bodyPr>
          <a:lstStyle/>
          <a:p>
            <a:r>
              <a:rPr lang="en-US" dirty="0"/>
              <a:t>Properties of Life: </a:t>
            </a:r>
            <a:r>
              <a:rPr lang="en-US" sz="3200" dirty="0"/>
              <a:t>Growth and Development</a:t>
            </a:r>
            <a:endParaRPr lang="en-US" dirty="0"/>
          </a:p>
        </p:txBody>
      </p:sp>
      <p:sp>
        <p:nvSpPr>
          <p:cNvPr id="3" name="Content Placeholder 2">
            <a:extLst>
              <a:ext uri="{FF2B5EF4-FFF2-40B4-BE49-F238E27FC236}">
                <a16:creationId xmlns:a16="http://schemas.microsoft.com/office/drawing/2014/main" id="{5D32D113-8F27-18B7-696D-7B701E4E573E}"/>
              </a:ext>
            </a:extLst>
          </p:cNvPr>
          <p:cNvSpPr>
            <a:spLocks noGrp="1"/>
          </p:cNvSpPr>
          <p:nvPr>
            <p:ph idx="1"/>
          </p:nvPr>
        </p:nvSpPr>
        <p:spPr>
          <a:xfrm>
            <a:off x="457200" y="1280160"/>
            <a:ext cx="4572000" cy="4572000"/>
          </a:xfrm>
        </p:spPr>
        <p:txBody>
          <a:bodyPr>
            <a:normAutofit/>
          </a:bodyPr>
          <a:lstStyle/>
          <a:p>
            <a:pPr marL="457200" indent="-457200">
              <a:buFont typeface="Arial" panose="020B0604020202020204" pitchFamily="34" charset="0"/>
              <a:buChar char="•"/>
            </a:pPr>
            <a:r>
              <a:rPr lang="en-US" dirty="0"/>
              <a:t>An increase in size, cellular growth, and organized changes occur during development.</a:t>
            </a:r>
          </a:p>
          <a:p>
            <a:pPr marL="457200" indent="-457200">
              <a:buFont typeface="Arial" panose="020B0604020202020204" pitchFamily="34" charset="0"/>
              <a:buChar char="•"/>
            </a:pPr>
            <a:r>
              <a:rPr lang="en-US" dirty="0"/>
              <a:t>Genetic instructions guide growth and developmental processes.</a:t>
            </a:r>
          </a:p>
        </p:txBody>
      </p:sp>
      <p:sp>
        <p:nvSpPr>
          <p:cNvPr id="4" name="TextBox 3">
            <a:extLst>
              <a:ext uri="{FF2B5EF4-FFF2-40B4-BE49-F238E27FC236}">
                <a16:creationId xmlns:a16="http://schemas.microsoft.com/office/drawing/2014/main" id="{BB7D8F5B-AF9C-801B-73A8-62420EE8C973}"/>
              </a:ext>
              <a:ext uri="{C183D7F6-B498-43B3-948B-1728B52AA6E4}">
                <adec:decorative xmlns:adec="http://schemas.microsoft.com/office/drawing/2017/decorative" val="0"/>
              </a:ext>
            </a:extLst>
          </p:cNvPr>
          <p:cNvSpPr txBox="1"/>
          <p:nvPr/>
        </p:nvSpPr>
        <p:spPr>
          <a:xfrm>
            <a:off x="6296439" y="1403347"/>
            <a:ext cx="1181100" cy="307777"/>
          </a:xfrm>
          <a:prstGeom prst="rect">
            <a:avLst/>
          </a:prstGeom>
          <a:noFill/>
        </p:spPr>
        <p:txBody>
          <a:bodyPr wrap="square" rtlCol="0">
            <a:spAutoFit/>
          </a:bodyPr>
          <a:lstStyle/>
          <a:p>
            <a:r>
              <a:rPr lang="en-US" sz="1400" b="1" dirty="0"/>
              <a:t>1.2 Figure 4</a:t>
            </a:r>
          </a:p>
        </p:txBody>
      </p:sp>
      <p:pic>
        <p:nvPicPr>
          <p:cNvPr id="6" name="Content Placeholder 4" descr="An image shows a cat nursing several kittens, all of which have different fur colors.">
            <a:extLst>
              <a:ext uri="{FF2B5EF4-FFF2-40B4-BE49-F238E27FC236}">
                <a16:creationId xmlns:a16="http://schemas.microsoft.com/office/drawing/2014/main" id="{4B58A545-C29B-F923-2DB1-F7DDE02B443F}"/>
              </a:ext>
            </a:extLst>
          </p:cNvPr>
          <p:cNvPicPr>
            <a:picLocks noChangeAspect="1"/>
          </p:cNvPicPr>
          <p:nvPr/>
        </p:nvPicPr>
        <p:blipFill>
          <a:blip r:embed="rId2"/>
          <a:srcRect l="15742" t="3667" r="15741" b="3000"/>
          <a:stretch/>
        </p:blipFill>
        <p:spPr>
          <a:xfrm>
            <a:off x="5225557" y="1711124"/>
            <a:ext cx="3322864" cy="2514600"/>
          </a:xfrm>
          <a:prstGeom prst="rect">
            <a:avLst/>
          </a:prstGeom>
        </p:spPr>
      </p:pic>
      <p:sp>
        <p:nvSpPr>
          <p:cNvPr id="10" name="TextBox 9" descr="An image shows a cat nursing several kittens, all of which have different fur colors.">
            <a:extLst>
              <a:ext uri="{FF2B5EF4-FFF2-40B4-BE49-F238E27FC236}">
                <a16:creationId xmlns:a16="http://schemas.microsoft.com/office/drawing/2014/main" id="{412D6D05-F709-7D74-2FFA-B4676EC9FC29}"/>
              </a:ext>
              <a:ext uri="{C183D7F6-B498-43B3-948B-1728B52AA6E4}">
                <adec:decorative xmlns:adec="http://schemas.microsoft.com/office/drawing/2017/decorative" val="0"/>
              </a:ext>
            </a:extLst>
          </p:cNvPr>
          <p:cNvSpPr txBox="1"/>
          <p:nvPr/>
        </p:nvSpPr>
        <p:spPr>
          <a:xfrm>
            <a:off x="5239578" y="4287280"/>
            <a:ext cx="3294822" cy="246221"/>
          </a:xfrm>
          <a:prstGeom prst="rect">
            <a:avLst/>
          </a:prstGeom>
          <a:noFill/>
        </p:spPr>
        <p:txBody>
          <a:bodyPr wrap="square" rtlCol="0">
            <a:spAutoFit/>
          </a:bodyPr>
          <a:lstStyle/>
          <a:p>
            <a:pPr algn="ctr"/>
            <a:r>
              <a:rPr lang="en-US" sz="1000" dirty="0"/>
              <a:t>Stephanb on Wikimedia Commons. "Mother cat nursing."</a:t>
            </a:r>
          </a:p>
        </p:txBody>
      </p:sp>
    </p:spTree>
    <p:extLst>
      <p:ext uri="{BB962C8B-B14F-4D97-AF65-F5344CB8AC3E}">
        <p14:creationId xmlns:p14="http://schemas.microsoft.com/office/powerpoint/2010/main" val="4164007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42E0-62FE-0AC1-19C1-2B2507A1627A}"/>
              </a:ext>
            </a:extLst>
          </p:cNvPr>
          <p:cNvSpPr>
            <a:spLocks noGrp="1"/>
          </p:cNvSpPr>
          <p:nvPr>
            <p:ph type="title"/>
          </p:nvPr>
        </p:nvSpPr>
        <p:spPr/>
        <p:txBody>
          <a:bodyPr>
            <a:normAutofit/>
          </a:bodyPr>
          <a:lstStyle/>
          <a:p>
            <a:r>
              <a:rPr lang="en-US" dirty="0"/>
              <a:t>Properties of Life: </a:t>
            </a:r>
            <a:r>
              <a:rPr lang="en-US" sz="3200" dirty="0"/>
              <a:t>Regulation/Homeostasis</a:t>
            </a:r>
            <a:endParaRPr lang="en-US" dirty="0"/>
          </a:p>
        </p:txBody>
      </p:sp>
      <p:sp>
        <p:nvSpPr>
          <p:cNvPr id="3" name="Content Placeholder 2">
            <a:extLst>
              <a:ext uri="{FF2B5EF4-FFF2-40B4-BE49-F238E27FC236}">
                <a16:creationId xmlns:a16="http://schemas.microsoft.com/office/drawing/2014/main" id="{5D32D113-8F27-18B7-696D-7B701E4E573E}"/>
              </a:ext>
            </a:extLst>
          </p:cNvPr>
          <p:cNvSpPr>
            <a:spLocks noGrp="1"/>
          </p:cNvSpPr>
          <p:nvPr>
            <p:ph idx="1"/>
          </p:nvPr>
        </p:nvSpPr>
        <p:spPr>
          <a:xfrm>
            <a:off x="457200" y="1280160"/>
            <a:ext cx="4572000" cy="4572000"/>
          </a:xfrm>
        </p:spPr>
        <p:txBody>
          <a:bodyPr>
            <a:normAutofit/>
          </a:bodyPr>
          <a:lstStyle/>
          <a:p>
            <a:pPr marL="457200" indent="-457200">
              <a:buFont typeface="Arial" panose="020B0604020202020204" pitchFamily="34" charset="0"/>
              <a:buChar char="•"/>
            </a:pPr>
            <a:r>
              <a:rPr lang="en-US" dirty="0"/>
              <a:t>Regulatory mechanisms maintain stable internal conditions (homeostasis).</a:t>
            </a:r>
          </a:p>
          <a:p>
            <a:pPr marL="457200" indent="-457200">
              <a:buFont typeface="Arial" panose="020B0604020202020204" pitchFamily="34" charset="0"/>
              <a:buChar char="•"/>
            </a:pPr>
            <a:r>
              <a:rPr lang="en-US" dirty="0"/>
              <a:t>Examples include nutrient transport, temperature regulation, and waste removal.</a:t>
            </a:r>
          </a:p>
        </p:txBody>
      </p:sp>
      <p:pic>
        <p:nvPicPr>
          <p:cNvPr id="4" name="Content Placeholder 4" descr="An image shows two polar bears walking closely together.">
            <a:extLst>
              <a:ext uri="{FF2B5EF4-FFF2-40B4-BE49-F238E27FC236}">
                <a16:creationId xmlns:a16="http://schemas.microsoft.com/office/drawing/2014/main" id="{896C9B09-25CE-F0F6-3D7C-1A039D5777D2}"/>
              </a:ext>
            </a:extLst>
          </p:cNvPr>
          <p:cNvPicPr>
            <a:picLocks noChangeAspect="1"/>
          </p:cNvPicPr>
          <p:nvPr/>
        </p:nvPicPr>
        <p:blipFill>
          <a:blip r:embed="rId2"/>
          <a:srcRect l="15742" t="3667" r="15741" b="3000"/>
          <a:stretch/>
        </p:blipFill>
        <p:spPr>
          <a:xfrm>
            <a:off x="5060877" y="1493850"/>
            <a:ext cx="3423557" cy="2590800"/>
          </a:xfrm>
          <a:prstGeom prst="rect">
            <a:avLst/>
          </a:prstGeom>
        </p:spPr>
      </p:pic>
      <p:sp>
        <p:nvSpPr>
          <p:cNvPr id="6" name="TextBox 5">
            <a:extLst>
              <a:ext uri="{FF2B5EF4-FFF2-40B4-BE49-F238E27FC236}">
                <a16:creationId xmlns:a16="http://schemas.microsoft.com/office/drawing/2014/main" id="{2E741704-45A0-7C33-BEB7-B5B6029A8FA7}"/>
              </a:ext>
              <a:ext uri="{C183D7F6-B498-43B3-948B-1728B52AA6E4}">
                <adec:decorative xmlns:adec="http://schemas.microsoft.com/office/drawing/2017/decorative" val="0"/>
              </a:ext>
            </a:extLst>
          </p:cNvPr>
          <p:cNvSpPr txBox="1"/>
          <p:nvPr/>
        </p:nvSpPr>
        <p:spPr>
          <a:xfrm>
            <a:off x="4867656" y="4148311"/>
            <a:ext cx="3810000" cy="738664"/>
          </a:xfrm>
          <a:prstGeom prst="rect">
            <a:avLst/>
          </a:prstGeom>
          <a:noFill/>
        </p:spPr>
        <p:txBody>
          <a:bodyPr wrap="square" rtlCol="0">
            <a:spAutoFit/>
          </a:bodyPr>
          <a:lstStyle/>
          <a:p>
            <a:pPr algn="ctr"/>
            <a:r>
              <a:rPr lang="en-US" sz="1400" b="1" dirty="0"/>
              <a:t>1.2 Figure 5: </a:t>
            </a:r>
            <a:r>
              <a:rPr lang="en-US" sz="1400" b="0" i="0" u="none" strike="noStrike" baseline="0" dirty="0"/>
              <a:t>Polar bears maintain their body</a:t>
            </a:r>
          </a:p>
          <a:p>
            <a:pPr algn="ctr"/>
            <a:r>
              <a:rPr lang="en-US" sz="1400" b="0" i="0" u="none" strike="noStrike" baseline="0" dirty="0"/>
              <a:t>temperature by generating heat and reducing heat loss.</a:t>
            </a:r>
          </a:p>
        </p:txBody>
      </p:sp>
      <p:sp>
        <p:nvSpPr>
          <p:cNvPr id="11" name="TextBox 10">
            <a:extLst>
              <a:ext uri="{FF2B5EF4-FFF2-40B4-BE49-F238E27FC236}">
                <a16:creationId xmlns:a16="http://schemas.microsoft.com/office/drawing/2014/main" id="{46106DC1-16AD-3D5B-49A8-087A6D840EB9}"/>
              </a:ext>
              <a:ext uri="{C183D7F6-B498-43B3-948B-1728B52AA6E4}">
                <adec:decorative xmlns:adec="http://schemas.microsoft.com/office/drawing/2017/decorative" val="0"/>
              </a:ext>
            </a:extLst>
          </p:cNvPr>
          <p:cNvSpPr txBox="1"/>
          <p:nvPr/>
        </p:nvSpPr>
        <p:spPr>
          <a:xfrm>
            <a:off x="4991100" y="4946744"/>
            <a:ext cx="3478560" cy="246221"/>
          </a:xfrm>
          <a:prstGeom prst="rect">
            <a:avLst/>
          </a:prstGeom>
          <a:noFill/>
        </p:spPr>
        <p:txBody>
          <a:bodyPr wrap="square" rtlCol="0">
            <a:spAutoFit/>
          </a:bodyPr>
          <a:lstStyle/>
          <a:p>
            <a:pPr algn="ctr"/>
            <a:r>
              <a:rPr lang="en-US" sz="1000" dirty="0"/>
              <a:t>Marko Dimitrijevic on Wikimedia Commons. "Polar bears."</a:t>
            </a:r>
          </a:p>
        </p:txBody>
      </p:sp>
    </p:spTree>
    <p:extLst>
      <p:ext uri="{BB962C8B-B14F-4D97-AF65-F5344CB8AC3E}">
        <p14:creationId xmlns:p14="http://schemas.microsoft.com/office/powerpoint/2010/main" val="3021385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42E0-62FE-0AC1-19C1-2B2507A1627A}"/>
              </a:ext>
            </a:extLst>
          </p:cNvPr>
          <p:cNvSpPr>
            <a:spLocks noGrp="1"/>
          </p:cNvSpPr>
          <p:nvPr>
            <p:ph type="title"/>
          </p:nvPr>
        </p:nvSpPr>
        <p:spPr/>
        <p:txBody>
          <a:bodyPr>
            <a:normAutofit/>
          </a:bodyPr>
          <a:lstStyle/>
          <a:p>
            <a:r>
              <a:rPr lang="en-US" dirty="0"/>
              <a:t>Properties of Life: </a:t>
            </a:r>
            <a:r>
              <a:rPr lang="en-US" sz="3200" dirty="0"/>
              <a:t>Energy Processing</a:t>
            </a:r>
            <a:endParaRPr lang="en-US" dirty="0"/>
          </a:p>
        </p:txBody>
      </p:sp>
      <p:sp>
        <p:nvSpPr>
          <p:cNvPr id="3" name="Content Placeholder 2">
            <a:extLst>
              <a:ext uri="{FF2B5EF4-FFF2-40B4-BE49-F238E27FC236}">
                <a16:creationId xmlns:a16="http://schemas.microsoft.com/office/drawing/2014/main" id="{5D32D113-8F27-18B7-696D-7B701E4E573E}"/>
              </a:ext>
            </a:extLst>
          </p:cNvPr>
          <p:cNvSpPr>
            <a:spLocks noGrp="1"/>
          </p:cNvSpPr>
          <p:nvPr>
            <p:ph idx="1"/>
          </p:nvPr>
        </p:nvSpPr>
        <p:spPr>
          <a:xfrm>
            <a:off x="457200" y="1280160"/>
            <a:ext cx="3810000" cy="4572000"/>
          </a:xfrm>
        </p:spPr>
        <p:txBody>
          <a:bodyPr>
            <a:normAutofit/>
          </a:bodyPr>
          <a:lstStyle/>
          <a:p>
            <a:pPr marL="457200" indent="-457200">
              <a:buFont typeface="Arial" panose="020B0604020202020204" pitchFamily="34" charset="0"/>
              <a:buChar char="•"/>
            </a:pPr>
            <a:r>
              <a:rPr lang="en-US" dirty="0"/>
              <a:t>Organisms require energy sources to fuel metabolic activities.</a:t>
            </a:r>
          </a:p>
          <a:p>
            <a:pPr marL="457200" indent="-457200">
              <a:buFont typeface="Arial" panose="020B0604020202020204" pitchFamily="34" charset="0"/>
              <a:buChar char="•"/>
            </a:pPr>
            <a:r>
              <a:rPr lang="en-US" dirty="0"/>
              <a:t>Energy can come from sunlight (photosynthesis) or chemical compounds (food).</a:t>
            </a:r>
          </a:p>
        </p:txBody>
      </p:sp>
      <p:pic>
        <p:nvPicPr>
          <p:cNvPr id="6" name="Content Placeholder 5" descr="Two images: (a) shows a green plant with thin leaves. (b) shows a large, brown bird with a red head.">
            <a:extLst>
              <a:ext uri="{FF2B5EF4-FFF2-40B4-BE49-F238E27FC236}">
                <a16:creationId xmlns:a16="http://schemas.microsoft.com/office/drawing/2014/main" id="{A0EF972D-561A-FB80-61C1-E1D71CBAC5DB}"/>
              </a:ext>
            </a:extLst>
          </p:cNvPr>
          <p:cNvPicPr>
            <a:picLocks noChangeAspect="1"/>
          </p:cNvPicPr>
          <p:nvPr/>
        </p:nvPicPr>
        <p:blipFill>
          <a:blip r:embed="rId2"/>
          <a:srcRect t="5333" b="28000"/>
          <a:stretch/>
        </p:blipFill>
        <p:spPr>
          <a:xfrm>
            <a:off x="4006719" y="1651000"/>
            <a:ext cx="4800600" cy="1778000"/>
          </a:xfrm>
          <a:prstGeom prst="rect">
            <a:avLst/>
          </a:prstGeom>
        </p:spPr>
      </p:pic>
      <p:sp>
        <p:nvSpPr>
          <p:cNvPr id="4" name="TextBox 3">
            <a:extLst>
              <a:ext uri="{FF2B5EF4-FFF2-40B4-BE49-F238E27FC236}">
                <a16:creationId xmlns:a16="http://schemas.microsoft.com/office/drawing/2014/main" id="{BEA6633C-03F7-17E0-C014-82BD35DF1DAE}"/>
              </a:ext>
              <a:ext uri="{C183D7F6-B498-43B3-948B-1728B52AA6E4}">
                <adec:decorative xmlns:adec="http://schemas.microsoft.com/office/drawing/2017/decorative" val="0"/>
              </a:ext>
            </a:extLst>
          </p:cNvPr>
          <p:cNvSpPr txBox="1"/>
          <p:nvPr/>
        </p:nvSpPr>
        <p:spPr>
          <a:xfrm>
            <a:off x="4235320" y="3416808"/>
            <a:ext cx="4343399" cy="738664"/>
          </a:xfrm>
          <a:prstGeom prst="rect">
            <a:avLst/>
          </a:prstGeom>
          <a:noFill/>
        </p:spPr>
        <p:txBody>
          <a:bodyPr wrap="square" rtlCol="0">
            <a:spAutoFit/>
          </a:bodyPr>
          <a:lstStyle/>
          <a:p>
            <a:pPr algn="ctr"/>
            <a:r>
              <a:rPr lang="en-US" sz="1400" b="1" dirty="0"/>
              <a:t>1.2 Figure 6: </a:t>
            </a:r>
            <a:r>
              <a:rPr lang="en-US" sz="1400" b="0" i="0" u="none" strike="noStrike" baseline="0" dirty="0"/>
              <a:t>(a) Plants capture light energy from the sun and convert it into chemical energy. (b) The California condor uses chemical energy derived from food</a:t>
            </a:r>
            <a:r>
              <a:rPr lang="en-IN" sz="1400" b="0" i="0" u="none" strike="noStrike" baseline="0" dirty="0"/>
              <a:t>.</a:t>
            </a:r>
            <a:endParaRPr lang="en-US" sz="1400" b="1" dirty="0"/>
          </a:p>
        </p:txBody>
      </p:sp>
      <p:sp>
        <p:nvSpPr>
          <p:cNvPr id="10" name="TextBox 9">
            <a:extLst>
              <a:ext uri="{FF2B5EF4-FFF2-40B4-BE49-F238E27FC236}">
                <a16:creationId xmlns:a16="http://schemas.microsoft.com/office/drawing/2014/main" id="{3DBEAA69-D071-2EE2-6EFB-DB196AE70348}"/>
              </a:ext>
              <a:ext uri="{C183D7F6-B498-43B3-948B-1728B52AA6E4}">
                <adec:decorative xmlns:adec="http://schemas.microsoft.com/office/drawing/2017/decorative" val="0"/>
              </a:ext>
            </a:extLst>
          </p:cNvPr>
          <p:cNvSpPr txBox="1"/>
          <p:nvPr/>
        </p:nvSpPr>
        <p:spPr>
          <a:xfrm>
            <a:off x="4384758" y="4182904"/>
            <a:ext cx="4076403" cy="246221"/>
          </a:xfrm>
          <a:prstGeom prst="rect">
            <a:avLst/>
          </a:prstGeom>
          <a:noFill/>
        </p:spPr>
        <p:txBody>
          <a:bodyPr wrap="square" rtlCol="0">
            <a:spAutoFit/>
          </a:bodyPr>
          <a:lstStyle/>
          <a:p>
            <a:pPr algn="ctr"/>
            <a:r>
              <a:rPr lang="en-US" sz="1000" dirty="0"/>
              <a:t>Arthur Gamsa on Wikimedia Commons. "Plant growing towards the sun."</a:t>
            </a:r>
          </a:p>
        </p:txBody>
      </p:sp>
    </p:spTree>
    <p:extLst>
      <p:ext uri="{BB962C8B-B14F-4D97-AF65-F5344CB8AC3E}">
        <p14:creationId xmlns:p14="http://schemas.microsoft.com/office/powerpoint/2010/main" val="3883224692"/>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21028</TotalTime>
  <Words>1299</Words>
  <Application>Microsoft Office PowerPoint</Application>
  <PresentationFormat>On-screen Show (4:3)</PresentationFormat>
  <Paragraphs>120</Paragraphs>
  <Slides>21</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Lesson 1.2</vt:lpstr>
      <vt:lpstr>Objectives</vt:lpstr>
      <vt:lpstr>The Challenge of Defining Life </vt:lpstr>
      <vt:lpstr>Properties of Life: Order</vt:lpstr>
      <vt:lpstr>Properties of Life: Sensitivity or Response to Stimuli</vt:lpstr>
      <vt:lpstr>Properties of Life: Reproduction</vt:lpstr>
      <vt:lpstr>Properties of Life: Growth and Development</vt:lpstr>
      <vt:lpstr>Properties of Life: Regulation/Homeostasis</vt:lpstr>
      <vt:lpstr>Properties of Life: Energy Processing</vt:lpstr>
      <vt:lpstr>Properties of Life: Adaptation</vt:lpstr>
      <vt:lpstr>Properties of Life: Evolution</vt:lpstr>
      <vt:lpstr>Levels of Organization of Living Things1</vt:lpstr>
      <vt:lpstr>Levels of Organization of Living Things2</vt:lpstr>
      <vt:lpstr>1.2 Figure 9</vt:lpstr>
      <vt:lpstr>Group Activity</vt:lpstr>
      <vt:lpstr>The Diversity of Life</vt:lpstr>
      <vt:lpstr>Carl Woese and the Phylogenetic Tree</vt:lpstr>
      <vt:lpstr>Branches of Biological Study</vt:lpstr>
      <vt:lpstr>Science and You</vt:lpstr>
      <vt:lpstr>Summary</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240</cp:revision>
  <dcterms:created xsi:type="dcterms:W3CDTF">2013-04-26T14:43:13Z</dcterms:created>
  <dcterms:modified xsi:type="dcterms:W3CDTF">2024-10-08T15:07:56Z</dcterms:modified>
</cp:coreProperties>
</file>