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65" r:id="rId4"/>
    <p:sldId id="277" r:id="rId5"/>
    <p:sldId id="278" r:id="rId6"/>
    <p:sldId id="279" r:id="rId7"/>
    <p:sldId id="286" r:id="rId8"/>
    <p:sldId id="280" r:id="rId9"/>
    <p:sldId id="281" r:id="rId10"/>
    <p:sldId id="282" r:id="rId11"/>
    <p:sldId id="287" r:id="rId12"/>
    <p:sldId id="267" r:id="rId13"/>
    <p:sldId id="283" r:id="rId14"/>
    <p:sldId id="268" r:id="rId15"/>
    <p:sldId id="285" r:id="rId16"/>
    <p:sldId id="288"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133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85505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94406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86772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linear chromosome in a eukaryotic cell is packaged into chromatin, a combination of DNA and proteins. The double-stranded DNA helix associates with the core histones to form nucleosomes. These nucleosomes are further organized into a 30 nm fiber by the linker histone, H1. The linker histone sits on top of the nucleosome and helps keep the DNA wrapped around the nucleosome in place; it also binds to the linker DNA to stabilize the chromatin. The fiber then associates with additional proteins to form loops and higher-order heterochromatin packing. DNA packing reaches its most condensed state during metaphase in mitosis in preparation for chromosome separation. Chromatin packing is dynamic and undergoes reversible changes in response to changes in gene expression and the cell cycle.</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94815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75032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80367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10.1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Components of Genomes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sz="3000" dirty="0"/>
              <a:t>Eukaryotic Chromosomal Structure and Compaction</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Autofit/>
          </a:bodyPr>
          <a:lstStyle/>
          <a:p>
            <a:pPr marL="0" indent="0">
              <a:buNone/>
            </a:pPr>
            <a:r>
              <a:rPr lang="en-US" sz="2300" dirty="0"/>
              <a:t>DNA in human cells is tightly packaged into compact chromosomes to fit inside nucleus. There are three levels of compaction:</a:t>
            </a:r>
          </a:p>
          <a:p>
            <a:pPr>
              <a:buFont typeface="+mj-lt"/>
              <a:buAutoNum type="arabicPeriod"/>
            </a:pPr>
            <a:r>
              <a:rPr lang="en-US" sz="2300" dirty="0"/>
              <a:t>DNA wraps around a core of eight structural </a:t>
            </a:r>
            <a:r>
              <a:rPr lang="en-US" sz="2300" b="1" dirty="0"/>
              <a:t>histone proteins </a:t>
            </a:r>
            <a:r>
              <a:rPr lang="en-US" sz="2300" dirty="0"/>
              <a:t>forming </a:t>
            </a:r>
            <a:r>
              <a:rPr lang="en-US" sz="2300" b="1" dirty="0"/>
              <a:t>nucleosomes</a:t>
            </a:r>
            <a:r>
              <a:rPr lang="en-US" sz="2300" dirty="0"/>
              <a:t> (histone-DNA complexes). DNA connecting the nucleosomes is </a:t>
            </a:r>
            <a:r>
              <a:rPr lang="en-US" sz="2300" i="1" dirty="0"/>
              <a:t>linker DNA</a:t>
            </a:r>
            <a:r>
              <a:rPr lang="en-US" sz="2300" dirty="0"/>
              <a:t>. </a:t>
            </a:r>
          </a:p>
          <a:p>
            <a:pPr>
              <a:buFont typeface="+mj-lt"/>
              <a:buAutoNum type="arabicPeriod"/>
            </a:pPr>
            <a:r>
              <a:rPr lang="en-US" sz="2300" dirty="0"/>
              <a:t>Nucleosomes and linker DNA compact and coil into chromatin fibers.</a:t>
            </a:r>
          </a:p>
          <a:p>
            <a:pPr>
              <a:buFont typeface="+mj-lt"/>
              <a:buAutoNum type="arabicPeriod"/>
            </a:pPr>
            <a:r>
              <a:rPr lang="en-US" sz="2300" dirty="0"/>
              <a:t>Fibrous proteins are used to pack the chromatin and ensure that each chromosome stays in a particular area.</a:t>
            </a:r>
          </a:p>
        </p:txBody>
      </p:sp>
    </p:spTree>
    <p:extLst>
      <p:ext uri="{BB962C8B-B14F-4D97-AF65-F5344CB8AC3E}">
        <p14:creationId xmlns:p14="http://schemas.microsoft.com/office/powerpoint/2010/main" val="216020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sz="3000" dirty="0"/>
              <a:t>Eukaryotic Chromosomal Structure and Compaction</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Autofit/>
          </a:bodyPr>
          <a:lstStyle/>
          <a:p>
            <a:pPr marL="0" indent="0">
              <a:buNone/>
            </a:pPr>
            <a:r>
              <a:rPr lang="en-US" dirty="0"/>
              <a:t>DNA replicates during the S phase of interphase, which precedes but is not part of mitosis.</a:t>
            </a:r>
          </a:p>
          <a:p>
            <a:r>
              <a:rPr lang="en-US" dirty="0"/>
              <a:t>After replication, chromosomes are composed of two linked sister </a:t>
            </a:r>
            <a:r>
              <a:rPr lang="en-US" b="1" dirty="0"/>
              <a:t>chromatids</a:t>
            </a:r>
            <a:r>
              <a:rPr lang="en-US" dirty="0"/>
              <a:t>.</a:t>
            </a:r>
          </a:p>
          <a:p>
            <a:r>
              <a:rPr lang="en-US" dirty="0"/>
              <a:t>When fully compact, the pairs of identical chromosomes are bound together by cohesin proteins and are connected most closely at the </a:t>
            </a:r>
            <a:r>
              <a:rPr lang="en-US" b="1" dirty="0"/>
              <a:t>centromere</a:t>
            </a:r>
            <a:r>
              <a:rPr lang="en-US" dirty="0"/>
              <a:t> region.</a:t>
            </a:r>
          </a:p>
          <a:p>
            <a:pPr lvl="1"/>
            <a:r>
              <a:rPr lang="en-US" dirty="0"/>
              <a:t>The centromeric region is highly condensed and appears as a constricted area.</a:t>
            </a:r>
          </a:p>
        </p:txBody>
      </p:sp>
    </p:spTree>
    <p:extLst>
      <p:ext uri="{BB962C8B-B14F-4D97-AF65-F5344CB8AC3E}">
        <p14:creationId xmlns:p14="http://schemas.microsoft.com/office/powerpoint/2010/main" val="366779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IN" dirty="0"/>
              <a:t>10.1 Figure 7</a:t>
            </a:r>
            <a:endParaRPr lang="en-US" sz="3200" dirty="0">
              <a:solidFill>
                <a:schemeClr val="accent1"/>
              </a:solidFill>
            </a:endParaRPr>
          </a:p>
        </p:txBody>
      </p:sp>
      <p:sp>
        <p:nvSpPr>
          <p:cNvPr id="4" name="TextBox 3">
            <a:extLst>
              <a:ext uri="{FF2B5EF4-FFF2-40B4-BE49-F238E27FC236}">
                <a16:creationId xmlns:a16="http://schemas.microsoft.com/office/drawing/2014/main" id="{4F95BC75-10F3-0CD6-F771-8D802B4EB63C}"/>
              </a:ext>
              <a:ext uri="{C183D7F6-B498-43B3-948B-1728B52AA6E4}">
                <adec:decorative xmlns:adec="http://schemas.microsoft.com/office/drawing/2017/decorative" val="0"/>
              </a:ext>
            </a:extLst>
          </p:cNvPr>
          <p:cNvSpPr txBox="1"/>
          <p:nvPr/>
        </p:nvSpPr>
        <p:spPr>
          <a:xfrm>
            <a:off x="2706914" y="5656944"/>
            <a:ext cx="3770086" cy="400110"/>
          </a:xfrm>
          <a:prstGeom prst="rect">
            <a:avLst/>
          </a:prstGeom>
          <a:noFill/>
        </p:spPr>
        <p:txBody>
          <a:bodyPr wrap="square" rtlCol="0">
            <a:spAutoFit/>
          </a:bodyPr>
          <a:lstStyle/>
          <a:p>
            <a:pPr algn="ctr"/>
            <a:r>
              <a:rPr lang="en-US" sz="1000" dirty="0"/>
              <a:t>Rao, A., Ryan, K. Fletcher, S. Hawkins, A. and Tag, A. Department of Biology, Texas A&amp;M University. "Chromosome packing."</a:t>
            </a:r>
          </a:p>
        </p:txBody>
      </p:sp>
      <p:pic>
        <p:nvPicPr>
          <p:cNvPr id="6" name="Content Placeholder 5" descr="A detail of a nucleosome shows 8 histone proteins and 146 or 147 nucleotide base pairs; they are connected by a linker region to the amino tail of the histone protein. Then, several levels of magnification reveal details of D N A. A D N A double helix is about 2 nanometers wide. The double helix wraps around proteins called histones to form nucleosomes. The entire D N A molecule wraps around many histones, creating the appearance of beads on a string in the radial loop domains and heterochromatin. The chromatin fiber further condenses into the chromosome at about 1400 nanometers wide.">
            <a:extLst>
              <a:ext uri="{FF2B5EF4-FFF2-40B4-BE49-F238E27FC236}">
                <a16:creationId xmlns:a16="http://schemas.microsoft.com/office/drawing/2014/main" id="{C96CA5EC-C6B7-1EE7-8678-1491696CD71B}"/>
              </a:ext>
            </a:extLst>
          </p:cNvPr>
          <p:cNvPicPr>
            <a:picLocks noChangeAspect="1"/>
          </p:cNvPicPr>
          <p:nvPr/>
        </p:nvPicPr>
        <p:blipFill>
          <a:blip r:embed="rId3"/>
          <a:srcRect l="28704" t="3667" r="28704" b="3000"/>
          <a:stretch/>
        </p:blipFill>
        <p:spPr>
          <a:xfrm>
            <a:off x="2706914" y="1097280"/>
            <a:ext cx="3745438" cy="45596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20241"/>
          </a:xfrm>
        </p:spPr>
        <p:txBody>
          <a:bodyPr/>
          <a:lstStyle/>
          <a:p>
            <a:r>
              <a:rPr lang="en-US" dirty="0"/>
              <a:t>A cell must be able to both tightly package and readily access its DNA. How might a household chore, such as doing laundry, provide an analogy for the storage and condensation of DNA?</a:t>
            </a:r>
          </a:p>
        </p:txBody>
      </p:sp>
    </p:spTree>
    <p:extLst>
      <p:ext uri="{BB962C8B-B14F-4D97-AF65-F5344CB8AC3E}">
        <p14:creationId xmlns:p14="http://schemas.microsoft.com/office/powerpoint/2010/main" val="9447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920240"/>
          </a:xfrm>
        </p:spPr>
        <p:txBody>
          <a:bodyPr/>
          <a:lstStyle/>
          <a:p>
            <a:r>
              <a:rPr lang="en-US" dirty="0"/>
              <a:t>Work in small groups to build a working model of DNA organization from common materials. Ensure that your model can demonstrate all three levels of DNA compaction.</a:t>
            </a:r>
          </a:p>
        </p:txBody>
      </p:sp>
    </p:spTree>
    <p:extLst>
      <p:ext uri="{BB962C8B-B14F-4D97-AF65-F5344CB8AC3E}">
        <p14:creationId xmlns:p14="http://schemas.microsoft.com/office/powerpoint/2010/main" val="206963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3D9B-06DB-F37E-5D88-949D3B6B83A7}"/>
              </a:ext>
            </a:extLst>
          </p:cNvPr>
          <p:cNvSpPr>
            <a:spLocks noGrp="1"/>
          </p:cNvSpPr>
          <p:nvPr>
            <p:ph type="title"/>
          </p:nvPr>
        </p:nvSpPr>
        <p:spPr/>
        <p:txBody>
          <a:bodyPr/>
          <a:lstStyle/>
          <a:p>
            <a:r>
              <a:rPr lang="en-US" dirty="0"/>
              <a:t>Summary</a:t>
            </a:r>
            <a:endParaRPr lang="en-IN" dirty="0"/>
          </a:p>
        </p:txBody>
      </p:sp>
      <p:sp>
        <p:nvSpPr>
          <p:cNvPr id="3" name="Content Placeholder 2">
            <a:extLst>
              <a:ext uri="{FF2B5EF4-FFF2-40B4-BE49-F238E27FC236}">
                <a16:creationId xmlns:a16="http://schemas.microsoft.com/office/drawing/2014/main" id="{0F802A90-CE97-8401-6EBA-9FFA49EEBEDA}"/>
              </a:ext>
            </a:extLst>
          </p:cNvPr>
          <p:cNvSpPr>
            <a:spLocks noGrp="1"/>
          </p:cNvSpPr>
          <p:nvPr>
            <p:ph idx="1"/>
          </p:nvPr>
        </p:nvSpPr>
        <p:spPr/>
        <p:txBody>
          <a:bodyPr>
            <a:normAutofit fontScale="92500" lnSpcReduction="10000"/>
          </a:bodyPr>
          <a:lstStyle/>
          <a:p>
            <a:r>
              <a:rPr lang="en-IN" dirty="0"/>
              <a:t>Prokaryotes have a single, circular chromosome and eukaryotes have multiple linear chromosomes composed of </a:t>
            </a:r>
            <a:r>
              <a:rPr lang="en-US" dirty="0"/>
              <a:t>chromatin wrapped around histones, surrounded by a nuclear membrane.</a:t>
            </a:r>
            <a:endParaRPr lang="en-IN" dirty="0"/>
          </a:p>
          <a:p>
            <a:r>
              <a:rPr lang="en-IN" dirty="0"/>
              <a:t>Human somatic cells are diploid and have 46 chromosomes (22 autosome pairs and 1 sex chromosome pair).</a:t>
            </a:r>
          </a:p>
          <a:p>
            <a:r>
              <a:rPr lang="en-IN" dirty="0"/>
              <a:t>Human gametes are haploid and only have 23 chromosomes.</a:t>
            </a:r>
          </a:p>
          <a:p>
            <a:r>
              <a:rPr lang="en-IN" dirty="0"/>
              <a:t>Genes are DNA segments coding for proteins or RNA and determine inherited traits.</a:t>
            </a:r>
          </a:p>
        </p:txBody>
      </p:sp>
    </p:spTree>
    <p:extLst>
      <p:ext uri="{BB962C8B-B14F-4D97-AF65-F5344CB8AC3E}">
        <p14:creationId xmlns:p14="http://schemas.microsoft.com/office/powerpoint/2010/main" val="386683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36707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mechanisms of chromosome compaction.</a:t>
            </a:r>
          </a:p>
          <a:p>
            <a:pPr marL="457200" indent="-457200">
              <a:buFont typeface="Arial" panose="020B0604020202020204" pitchFamily="34" charset="0"/>
              <a:buChar char="•"/>
              <a:tabLst>
                <a:tab pos="457200" algn="l"/>
              </a:tabLst>
            </a:pPr>
            <a:r>
              <a:rPr lang="en-US" b="1" dirty="0"/>
              <a:t>Describe</a:t>
            </a:r>
            <a:r>
              <a:rPr lang="en-US" dirty="0"/>
              <a:t> the structure of prokaryotic and eukaryotic genomes.</a:t>
            </a:r>
          </a:p>
          <a:p>
            <a:pPr marL="457200" indent="-457200">
              <a:buFont typeface="Arial" panose="020B0604020202020204" pitchFamily="34" charset="0"/>
              <a:buChar char="•"/>
              <a:tabLst>
                <a:tab pos="457200" algn="l"/>
              </a:tabLst>
            </a:pPr>
            <a:r>
              <a:rPr lang="en-US" b="1" dirty="0"/>
              <a:t>Distinguish</a:t>
            </a:r>
            <a:r>
              <a:rPr lang="en-US" dirty="0"/>
              <a:t> between chromosomes, genes, and traits.</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Cell Reproduction</a:t>
            </a:r>
            <a:endParaRPr lang="en-US" sz="3200" dirty="0">
              <a:solidFill>
                <a:schemeClr val="accent1"/>
              </a:solidFill>
            </a:endParaRPr>
          </a:p>
        </p:txBody>
      </p:sp>
      <p:sp>
        <p:nvSpPr>
          <p:cNvPr id="11267" name="Rectangle 3"/>
          <p:cNvSpPr>
            <a:spLocks noGrp="1"/>
          </p:cNvSpPr>
          <p:nvPr>
            <p:ph idx="1"/>
          </p:nvPr>
        </p:nvSpPr>
        <p:spPr>
          <a:xfrm>
            <a:off x="457200" y="1280160"/>
            <a:ext cx="5706010" cy="4572000"/>
          </a:xfrm>
          <a:prstGeom prst="rect">
            <a:avLst/>
          </a:prstGeom>
        </p:spPr>
        <p:txBody>
          <a:bodyPr>
            <a:normAutofit lnSpcReduction="10000"/>
          </a:bodyPr>
          <a:lstStyle/>
          <a:p>
            <a:pPr marL="0" indent="0">
              <a:buNone/>
            </a:pPr>
            <a:r>
              <a:rPr lang="en-US" dirty="0"/>
              <a:t>A human begins life as a fertilized egg or zygote.</a:t>
            </a:r>
          </a:p>
          <a:p>
            <a:r>
              <a:rPr lang="en-US" dirty="0"/>
              <a:t>Billions of cell divisions must occur in a controlled way to produce a multicellular human with trillions of cells.</a:t>
            </a:r>
          </a:p>
          <a:p>
            <a:r>
              <a:rPr lang="en-US" dirty="0"/>
              <a:t>Continued division is necessary for growth, maintenance, and repair.</a:t>
            </a:r>
          </a:p>
          <a:p>
            <a:pPr lvl="1"/>
            <a:r>
              <a:rPr lang="en-US" dirty="0"/>
              <a:t>Failure to regulate properly is life-threatening.</a:t>
            </a:r>
          </a:p>
        </p:txBody>
      </p:sp>
      <p:pic>
        <p:nvPicPr>
          <p:cNvPr id="2" name="Content Placeholder 5" descr="Six micrographs show a mollusk zygote undergoing cell division, resulting in many identical daughter cells.">
            <a:extLst>
              <a:ext uri="{FF2B5EF4-FFF2-40B4-BE49-F238E27FC236}">
                <a16:creationId xmlns:a16="http://schemas.microsoft.com/office/drawing/2014/main" id="{F27ED493-685C-28A6-59CC-978AA375E766}"/>
              </a:ext>
            </a:extLst>
          </p:cNvPr>
          <p:cNvPicPr>
            <a:picLocks noChangeAspect="1"/>
          </p:cNvPicPr>
          <p:nvPr/>
        </p:nvPicPr>
        <p:blipFill>
          <a:blip r:embed="rId2"/>
          <a:srcRect l="34260" t="3667" r="34259" b="3000"/>
          <a:stretch/>
        </p:blipFill>
        <p:spPr>
          <a:xfrm>
            <a:off x="6199217" y="1150368"/>
            <a:ext cx="2507411" cy="4129854"/>
          </a:xfrm>
          <a:prstGeom prst="rect">
            <a:avLst/>
          </a:prstGeom>
        </p:spPr>
      </p:pic>
      <p:sp>
        <p:nvSpPr>
          <p:cNvPr id="4" name="TextBox 3">
            <a:extLst>
              <a:ext uri="{FF2B5EF4-FFF2-40B4-BE49-F238E27FC236}">
                <a16:creationId xmlns:a16="http://schemas.microsoft.com/office/drawing/2014/main" id="{C71A2924-3D6B-8F70-367F-BAD57DF22452}"/>
              </a:ext>
              <a:ext uri="{C183D7F6-B498-43B3-948B-1728B52AA6E4}">
                <adec:decorative xmlns:adec="http://schemas.microsoft.com/office/drawing/2017/decorative" val="0"/>
              </a:ext>
            </a:extLst>
          </p:cNvPr>
          <p:cNvSpPr txBox="1"/>
          <p:nvPr/>
        </p:nvSpPr>
        <p:spPr>
          <a:xfrm>
            <a:off x="5928610" y="5280222"/>
            <a:ext cx="3124200" cy="307777"/>
          </a:xfrm>
          <a:prstGeom prst="rect">
            <a:avLst/>
          </a:prstGeom>
          <a:noFill/>
        </p:spPr>
        <p:txBody>
          <a:bodyPr wrap="square" rtlCol="0">
            <a:spAutoFit/>
          </a:bodyPr>
          <a:lstStyle/>
          <a:p>
            <a:pPr algn="ctr"/>
            <a:r>
              <a:rPr lang="en-US" sz="1400" b="1" dirty="0"/>
              <a:t>10.1 Figure 1: </a:t>
            </a:r>
            <a:r>
              <a:rPr lang="en-US" sz="1400" dirty="0"/>
              <a:t>A mollusk cell dividing.</a:t>
            </a:r>
          </a:p>
        </p:txBody>
      </p:sp>
      <p:sp>
        <p:nvSpPr>
          <p:cNvPr id="5" name="TextBox 4">
            <a:extLst>
              <a:ext uri="{FF2B5EF4-FFF2-40B4-BE49-F238E27FC236}">
                <a16:creationId xmlns:a16="http://schemas.microsoft.com/office/drawing/2014/main" id="{E643D6ED-8B54-0E4F-5D5D-860D339CF844}"/>
              </a:ext>
              <a:ext uri="{C183D7F6-B498-43B3-948B-1728B52AA6E4}">
                <adec:decorative xmlns:adec="http://schemas.microsoft.com/office/drawing/2017/decorative" val="0"/>
              </a:ext>
            </a:extLst>
          </p:cNvPr>
          <p:cNvSpPr txBox="1"/>
          <p:nvPr/>
        </p:nvSpPr>
        <p:spPr>
          <a:xfrm>
            <a:off x="6262410" y="5560665"/>
            <a:ext cx="2456600" cy="400110"/>
          </a:xfrm>
          <a:prstGeom prst="rect">
            <a:avLst/>
          </a:prstGeom>
          <a:noFill/>
        </p:spPr>
        <p:txBody>
          <a:bodyPr wrap="square" rtlCol="0">
            <a:spAutoFit/>
          </a:bodyPr>
          <a:lstStyle/>
          <a:p>
            <a:pPr algn="ctr"/>
            <a:r>
              <a:rPr lang="en-US" sz="1000" dirty="0"/>
              <a:t>Internet Archive Book Images on Flickr. "Mollusk zygote dividing."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Components of Genomes</a:t>
            </a:r>
            <a:endParaRPr lang="en-US" sz="32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rmAutofit/>
          </a:bodyPr>
          <a:lstStyle/>
          <a:p>
            <a:r>
              <a:rPr lang="en-US" dirty="0"/>
              <a:t>Cell cycle is vital process for proper cell reproduction.</a:t>
            </a:r>
          </a:p>
          <a:p>
            <a:pPr lvl="1"/>
            <a:r>
              <a:rPr lang="en-US" dirty="0"/>
              <a:t>Is an orderly sequence of events that describes the stages of a cell</a:t>
            </a:r>
            <a:r>
              <a:rPr lang="en-US" dirty="0">
                <a:solidFill>
                  <a:srgbClr val="366092"/>
                </a:solidFill>
                <a:effectLst/>
                <a:latin typeface="Calibri" panose="020F0502020204030204" pitchFamily="34" charset="0"/>
              </a:rPr>
              <a:t>'</a:t>
            </a:r>
            <a:r>
              <a:rPr lang="en-US" dirty="0"/>
              <a:t>s life.</a:t>
            </a:r>
          </a:p>
        </p:txBody>
      </p:sp>
      <p:sp>
        <p:nvSpPr>
          <p:cNvPr id="4" name="TextBox 3">
            <a:extLst>
              <a:ext uri="{FF2B5EF4-FFF2-40B4-BE49-F238E27FC236}">
                <a16:creationId xmlns:a16="http://schemas.microsoft.com/office/drawing/2014/main" id="{C71A2924-3D6B-8F70-367F-BAD57DF22452}"/>
              </a:ext>
              <a:ext uri="{C183D7F6-B498-43B3-948B-1728B52AA6E4}">
                <adec:decorative xmlns:adec="http://schemas.microsoft.com/office/drawing/2017/decorative" val="0"/>
              </a:ext>
            </a:extLst>
          </p:cNvPr>
          <p:cNvSpPr txBox="1"/>
          <p:nvPr/>
        </p:nvSpPr>
        <p:spPr>
          <a:xfrm>
            <a:off x="3981450" y="3121223"/>
            <a:ext cx="1181100" cy="307777"/>
          </a:xfrm>
          <a:prstGeom prst="rect">
            <a:avLst/>
          </a:prstGeom>
          <a:noFill/>
        </p:spPr>
        <p:txBody>
          <a:bodyPr wrap="square" rtlCol="0">
            <a:spAutoFit/>
          </a:bodyPr>
          <a:lstStyle/>
          <a:p>
            <a:pPr algn="ctr"/>
            <a:r>
              <a:rPr lang="en-US" sz="1400" b="1" dirty="0"/>
              <a:t>10.1 Figure 2</a:t>
            </a:r>
          </a:p>
        </p:txBody>
      </p:sp>
      <p:pic>
        <p:nvPicPr>
          <p:cNvPr id="2" name="Content Placeholder 6" descr="An illustration shows two cells, still connected, but splitting off from each other.">
            <a:extLst>
              <a:ext uri="{FF2B5EF4-FFF2-40B4-BE49-F238E27FC236}">
                <a16:creationId xmlns:a16="http://schemas.microsoft.com/office/drawing/2014/main" id="{55ED7442-26F1-3E26-F10C-8E59F50CE68A}"/>
              </a:ext>
            </a:extLst>
          </p:cNvPr>
          <p:cNvPicPr>
            <a:picLocks noChangeAspect="1"/>
          </p:cNvPicPr>
          <p:nvPr/>
        </p:nvPicPr>
        <p:blipFill>
          <a:blip r:embed="rId2"/>
          <a:srcRect l="3704" t="3666" r="2778"/>
          <a:stretch/>
        </p:blipFill>
        <p:spPr>
          <a:xfrm>
            <a:off x="2438400" y="3429000"/>
            <a:ext cx="4476750" cy="2561942"/>
          </a:xfrm>
          <a:prstGeom prst="rect">
            <a:avLst/>
          </a:prstGeom>
        </p:spPr>
      </p:pic>
    </p:spTree>
    <p:extLst>
      <p:ext uri="{BB962C8B-B14F-4D97-AF65-F5344CB8AC3E}">
        <p14:creationId xmlns:p14="http://schemas.microsoft.com/office/powerpoint/2010/main" val="278230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Genomic DNA</a:t>
            </a:r>
            <a:r>
              <a:rPr lang="en-IN" sz="1600" baseline="-25000" dirty="0"/>
              <a:t>1</a:t>
            </a:r>
            <a:endParaRPr lang="en-US" sz="1600" dirty="0">
              <a:solidFill>
                <a:schemeClr val="accent1"/>
              </a:solidFill>
            </a:endParaRPr>
          </a:p>
        </p:txBody>
      </p:sp>
      <p:sp>
        <p:nvSpPr>
          <p:cNvPr id="11267" name="Rectangle 3"/>
          <p:cNvSpPr>
            <a:spLocks noGrp="1"/>
          </p:cNvSpPr>
          <p:nvPr>
            <p:ph idx="1"/>
          </p:nvPr>
        </p:nvSpPr>
        <p:spPr>
          <a:xfrm>
            <a:off x="457199" y="1280160"/>
            <a:ext cx="4675901" cy="4572000"/>
          </a:xfrm>
          <a:prstGeom prst="rect">
            <a:avLst/>
          </a:prstGeom>
        </p:spPr>
        <p:txBody>
          <a:bodyPr>
            <a:normAutofit fontScale="92500" lnSpcReduction="10000"/>
          </a:bodyPr>
          <a:lstStyle/>
          <a:p>
            <a:pPr marL="0" indent="0">
              <a:buNone/>
            </a:pPr>
            <a:r>
              <a:rPr lang="en-US" dirty="0"/>
              <a:t>Cells must replicate and divide their </a:t>
            </a:r>
            <a:r>
              <a:rPr lang="en-US" b="1" dirty="0"/>
              <a:t>genome</a:t>
            </a:r>
            <a:r>
              <a:rPr lang="en-US" dirty="0"/>
              <a:t> (DNA) before cell division.</a:t>
            </a:r>
          </a:p>
          <a:p>
            <a:r>
              <a:rPr lang="en-US" dirty="0"/>
              <a:t>In prokaryotes, the genome is single, circular, double-stranded DNA.</a:t>
            </a:r>
          </a:p>
          <a:p>
            <a:pPr lvl="1"/>
            <a:r>
              <a:rPr lang="en-US" dirty="0"/>
              <a:t>Some cells contain additional small DNA loops (</a:t>
            </a:r>
            <a:r>
              <a:rPr lang="en-US" i="1" dirty="0"/>
              <a:t>plasmids</a:t>
            </a:r>
            <a:r>
              <a:rPr lang="en-US" dirty="0"/>
              <a:t>) that can transfer non-essential genes between cells, such as antibiotic resistance.</a:t>
            </a:r>
          </a:p>
        </p:txBody>
      </p:sp>
      <p:sp>
        <p:nvSpPr>
          <p:cNvPr id="4" name="TextBox 3">
            <a:extLst>
              <a:ext uri="{FF2B5EF4-FFF2-40B4-BE49-F238E27FC236}">
                <a16:creationId xmlns:a16="http://schemas.microsoft.com/office/drawing/2014/main" id="{C71A2924-3D6B-8F70-367F-BAD57DF22452}"/>
              </a:ext>
              <a:ext uri="{C183D7F6-B498-43B3-948B-1728B52AA6E4}">
                <adec:decorative xmlns:adec="http://schemas.microsoft.com/office/drawing/2017/decorative" val="0"/>
              </a:ext>
            </a:extLst>
          </p:cNvPr>
          <p:cNvSpPr txBox="1"/>
          <p:nvPr/>
        </p:nvSpPr>
        <p:spPr>
          <a:xfrm>
            <a:off x="6483349" y="1288399"/>
            <a:ext cx="1181100" cy="307777"/>
          </a:xfrm>
          <a:prstGeom prst="rect">
            <a:avLst/>
          </a:prstGeom>
          <a:noFill/>
        </p:spPr>
        <p:txBody>
          <a:bodyPr wrap="square" rtlCol="0">
            <a:spAutoFit/>
          </a:bodyPr>
          <a:lstStyle/>
          <a:p>
            <a:pPr algn="ctr"/>
            <a:r>
              <a:rPr lang="en-US" sz="1400" b="1" dirty="0"/>
              <a:t>10.1 Figure 3</a:t>
            </a:r>
          </a:p>
        </p:txBody>
      </p:sp>
      <p:pic>
        <p:nvPicPr>
          <p:cNvPr id="2" name="Content Placeholder 6" descr="The illustration shows a prokaryotic cell with a single, circular chromosome floating free in the cytoplasm. The exterior of the cell is called a capsule, covered in hairs called pilus. A long tail at the base of the cell is a flagellum. Within the capsule is a cell wall and plasma membrane, and within the plasma membrane is cytoplasm, ribosomes, and the nucleoid, containing D N A.">
            <a:extLst>
              <a:ext uri="{FF2B5EF4-FFF2-40B4-BE49-F238E27FC236}">
                <a16:creationId xmlns:a16="http://schemas.microsoft.com/office/drawing/2014/main" id="{4A323183-BEEB-154D-DA8F-A416AC51964C}"/>
              </a:ext>
            </a:extLst>
          </p:cNvPr>
          <p:cNvPicPr>
            <a:picLocks noChangeAspect="1"/>
          </p:cNvPicPr>
          <p:nvPr/>
        </p:nvPicPr>
        <p:blipFill>
          <a:blip r:embed="rId2"/>
          <a:srcRect l="25000" t="3667" r="24074" b="2693"/>
          <a:stretch/>
        </p:blipFill>
        <p:spPr>
          <a:xfrm>
            <a:off x="5241120" y="1787295"/>
            <a:ext cx="3445680" cy="3519880"/>
          </a:xfrm>
          <a:prstGeom prst="rect">
            <a:avLst/>
          </a:prstGeom>
        </p:spPr>
      </p:pic>
      <p:sp>
        <p:nvSpPr>
          <p:cNvPr id="5" name="TextBox 4">
            <a:extLst>
              <a:ext uri="{FF2B5EF4-FFF2-40B4-BE49-F238E27FC236}">
                <a16:creationId xmlns:a16="http://schemas.microsoft.com/office/drawing/2014/main" id="{044381FA-961D-36FC-82FB-2E341F5A4A91}"/>
              </a:ext>
              <a:ext uri="{C183D7F6-B498-43B3-948B-1728B52AA6E4}">
                <adec:decorative xmlns:adec="http://schemas.microsoft.com/office/drawing/2017/decorative" val="0"/>
              </a:ext>
            </a:extLst>
          </p:cNvPr>
          <p:cNvSpPr txBox="1"/>
          <p:nvPr/>
        </p:nvSpPr>
        <p:spPr>
          <a:xfrm>
            <a:off x="5133101" y="5729049"/>
            <a:ext cx="3886199" cy="246221"/>
          </a:xfrm>
          <a:prstGeom prst="rect">
            <a:avLst/>
          </a:prstGeom>
          <a:noFill/>
        </p:spPr>
        <p:txBody>
          <a:bodyPr wrap="square" rtlCol="0">
            <a:spAutoFit/>
          </a:bodyPr>
          <a:lstStyle/>
          <a:p>
            <a:pPr algn="ctr"/>
            <a:r>
              <a:rPr lang="en-US" sz="1000" dirty="0"/>
              <a:t>Ali Zifan on Wikimedia Commons. "Prokaryote diagram."</a:t>
            </a:r>
          </a:p>
        </p:txBody>
      </p:sp>
    </p:spTree>
    <p:extLst>
      <p:ext uri="{BB962C8B-B14F-4D97-AF65-F5344CB8AC3E}">
        <p14:creationId xmlns:p14="http://schemas.microsoft.com/office/powerpoint/2010/main" val="197621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Genomic DNA</a:t>
            </a:r>
            <a:r>
              <a:rPr lang="en-IN" sz="1600" baseline="-25000" dirty="0"/>
              <a:t>2</a:t>
            </a:r>
            <a:endParaRPr lang="en-US" sz="1600" dirty="0">
              <a:solidFill>
                <a:schemeClr val="accent1"/>
              </a:solidFill>
            </a:endParaRPr>
          </a:p>
        </p:txBody>
      </p:sp>
      <p:sp>
        <p:nvSpPr>
          <p:cNvPr id="11267" name="Rectangle 3"/>
          <p:cNvSpPr>
            <a:spLocks noGrp="1"/>
          </p:cNvSpPr>
          <p:nvPr>
            <p:ph idx="1"/>
          </p:nvPr>
        </p:nvSpPr>
        <p:spPr>
          <a:xfrm>
            <a:off x="457200" y="1280160"/>
            <a:ext cx="4343400" cy="4572000"/>
          </a:xfrm>
          <a:prstGeom prst="rect">
            <a:avLst/>
          </a:prstGeom>
        </p:spPr>
        <p:txBody>
          <a:bodyPr>
            <a:normAutofit fontScale="92500" lnSpcReduction="10000"/>
          </a:bodyPr>
          <a:lstStyle/>
          <a:p>
            <a:pPr marL="0" indent="0">
              <a:buNone/>
            </a:pPr>
            <a:r>
              <a:rPr lang="en-US" dirty="0"/>
              <a:t>Eukaryotic genome consists of multiple linear DNA molecules organized into chromosomes.</a:t>
            </a:r>
          </a:p>
          <a:p>
            <a:r>
              <a:rPr lang="en-US" dirty="0"/>
              <a:t>Human body cells are </a:t>
            </a:r>
            <a:r>
              <a:rPr lang="en-US" b="1" dirty="0"/>
              <a:t>diploid</a:t>
            </a:r>
            <a:r>
              <a:rPr lang="en-US" dirty="0"/>
              <a:t> (contain two matching sets of chromosomes, one from each parent).</a:t>
            </a:r>
          </a:p>
          <a:p>
            <a:r>
              <a:rPr lang="en-US" dirty="0"/>
              <a:t>Human </a:t>
            </a:r>
            <a:r>
              <a:rPr lang="en-US" b="1" dirty="0"/>
              <a:t>gametes</a:t>
            </a:r>
            <a:r>
              <a:rPr lang="en-US" dirty="0"/>
              <a:t> (eggs and sperm) are </a:t>
            </a:r>
            <a:r>
              <a:rPr lang="en-US" b="1" dirty="0"/>
              <a:t>haploid</a:t>
            </a:r>
            <a:r>
              <a:rPr lang="en-US" dirty="0"/>
              <a:t> with 23 chromosomes each.</a:t>
            </a:r>
          </a:p>
        </p:txBody>
      </p:sp>
      <p:sp>
        <p:nvSpPr>
          <p:cNvPr id="4" name="TextBox 3" descr="This spectal karyotype shows dozens of chromosomes of various colors. Some even have more than one color.">
            <a:extLst>
              <a:ext uri="{FF2B5EF4-FFF2-40B4-BE49-F238E27FC236}">
                <a16:creationId xmlns:a16="http://schemas.microsoft.com/office/drawing/2014/main" id="{C71A2924-3D6B-8F70-367F-BAD57DF22452}"/>
              </a:ext>
              <a:ext uri="{C183D7F6-B498-43B3-948B-1728B52AA6E4}">
                <adec:decorative xmlns:adec="http://schemas.microsoft.com/office/drawing/2017/decorative" val="0"/>
              </a:ext>
            </a:extLst>
          </p:cNvPr>
          <p:cNvSpPr txBox="1"/>
          <p:nvPr/>
        </p:nvSpPr>
        <p:spPr>
          <a:xfrm>
            <a:off x="6153149" y="1431703"/>
            <a:ext cx="1181100" cy="307777"/>
          </a:xfrm>
          <a:prstGeom prst="rect">
            <a:avLst/>
          </a:prstGeom>
          <a:noFill/>
        </p:spPr>
        <p:txBody>
          <a:bodyPr wrap="square" rtlCol="0">
            <a:spAutoFit/>
          </a:bodyPr>
          <a:lstStyle/>
          <a:p>
            <a:pPr algn="ctr"/>
            <a:r>
              <a:rPr lang="en-US" sz="1400" b="1" dirty="0"/>
              <a:t>10.1 Figure 4</a:t>
            </a:r>
          </a:p>
        </p:txBody>
      </p:sp>
      <p:pic>
        <p:nvPicPr>
          <p:cNvPr id="2" name="Content Placeholder 6" descr="This spectral karyotype shows dozens of chromosomes of various colors. Some even have more than one color.">
            <a:extLst>
              <a:ext uri="{FF2B5EF4-FFF2-40B4-BE49-F238E27FC236}">
                <a16:creationId xmlns:a16="http://schemas.microsoft.com/office/drawing/2014/main" id="{F71D0741-5F97-B5C8-8260-2D4E00D80992}"/>
              </a:ext>
            </a:extLst>
          </p:cNvPr>
          <p:cNvPicPr>
            <a:picLocks noChangeAspect="1"/>
          </p:cNvPicPr>
          <p:nvPr/>
        </p:nvPicPr>
        <p:blipFill>
          <a:blip r:embed="rId2"/>
          <a:srcRect l="24074" t="4647" r="24074" b="4107"/>
          <a:stretch/>
        </p:blipFill>
        <p:spPr>
          <a:xfrm>
            <a:off x="5105400" y="1924618"/>
            <a:ext cx="3523947" cy="3445097"/>
          </a:xfrm>
          <a:prstGeom prst="rect">
            <a:avLst/>
          </a:prstGeom>
        </p:spPr>
      </p:pic>
      <p:sp>
        <p:nvSpPr>
          <p:cNvPr id="5" name="TextBox 4">
            <a:extLst>
              <a:ext uri="{FF2B5EF4-FFF2-40B4-BE49-F238E27FC236}">
                <a16:creationId xmlns:a16="http://schemas.microsoft.com/office/drawing/2014/main" id="{044381FA-961D-36FC-82FB-2E341F5A4A91}"/>
              </a:ext>
              <a:ext uri="{C183D7F6-B498-43B3-948B-1728B52AA6E4}">
                <adec:decorative xmlns:adec="http://schemas.microsoft.com/office/drawing/2017/decorative" val="0"/>
              </a:ext>
            </a:extLst>
          </p:cNvPr>
          <p:cNvSpPr txBox="1"/>
          <p:nvPr/>
        </p:nvSpPr>
        <p:spPr>
          <a:xfrm>
            <a:off x="4800600" y="5603422"/>
            <a:ext cx="3886200" cy="249464"/>
          </a:xfrm>
          <a:prstGeom prst="rect">
            <a:avLst/>
          </a:prstGeom>
          <a:noFill/>
        </p:spPr>
        <p:txBody>
          <a:bodyPr wrap="square" rtlCol="0">
            <a:spAutoFit/>
          </a:bodyPr>
          <a:lstStyle/>
          <a:p>
            <a:pPr algn="ctr"/>
            <a:r>
              <a:rPr lang="en-US" sz="1000" dirty="0"/>
              <a:t>National Cancer Institute on Unsplash. "Spectral karyotyping."</a:t>
            </a:r>
          </a:p>
        </p:txBody>
      </p:sp>
    </p:spTree>
    <p:extLst>
      <p:ext uri="{BB962C8B-B14F-4D97-AF65-F5344CB8AC3E}">
        <p14:creationId xmlns:p14="http://schemas.microsoft.com/office/powerpoint/2010/main" val="405034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FEDF-EA70-76B7-FA85-FBA8D4B63163}"/>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826D5DEF-8BC4-875D-7F05-D783D10023D9}"/>
              </a:ext>
            </a:extLst>
          </p:cNvPr>
          <p:cNvSpPr>
            <a:spLocks noGrp="1"/>
          </p:cNvSpPr>
          <p:nvPr>
            <p:ph idx="1"/>
          </p:nvPr>
        </p:nvSpPr>
        <p:spPr/>
        <p:txBody>
          <a:bodyPr>
            <a:normAutofit/>
          </a:bodyPr>
          <a:lstStyle/>
          <a:p>
            <a:r>
              <a:rPr lang="en-US" sz="2400" dirty="0"/>
              <a:t>Complete the following chart by providing either the diploid or haploid number for each of the following species.</a:t>
            </a:r>
          </a:p>
        </p:txBody>
      </p:sp>
      <p:graphicFrame>
        <p:nvGraphicFramePr>
          <p:cNvPr id="4" name="Content Placeholder 3" descr="Humans have 23 chromosomes in their gametes and 46 somatic chromosomes. Mice have a haploid number of 20 chromosomes and 40 somatic chromosomes. Donkeys have 62 somatic chromosomes. Silkworms have 27 chromosomes in their gametes.">
            <a:extLst>
              <a:ext uri="{FF2B5EF4-FFF2-40B4-BE49-F238E27FC236}">
                <a16:creationId xmlns:a16="http://schemas.microsoft.com/office/drawing/2014/main" id="{6DA8ED6F-AEA0-37D9-DE52-DF1E5A4CB33B}"/>
              </a:ext>
            </a:extLst>
          </p:cNvPr>
          <p:cNvGraphicFramePr>
            <a:graphicFrameLocks/>
          </p:cNvGraphicFramePr>
          <p:nvPr>
            <p:extLst>
              <p:ext uri="{D42A27DB-BD31-4B8C-83A1-F6EECF244321}">
                <p14:modId xmlns:p14="http://schemas.microsoft.com/office/powerpoint/2010/main" val="2484649541"/>
              </p:ext>
            </p:extLst>
          </p:nvPr>
        </p:nvGraphicFramePr>
        <p:xfrm>
          <a:off x="685800" y="2286000"/>
          <a:ext cx="7772400" cy="3474720"/>
        </p:xfrm>
        <a:graphic>
          <a:graphicData uri="http://schemas.openxmlformats.org/drawingml/2006/table">
            <a:tbl>
              <a:tblPr firstRow="1" bandRow="1">
                <a:tableStyleId>{5C22544A-7EE6-4342-B048-85BDC9FD1C3A}</a:tableStyleId>
              </a:tblPr>
              <a:tblGrid>
                <a:gridCol w="1604682">
                  <a:extLst>
                    <a:ext uri="{9D8B030D-6E8A-4147-A177-3AD203B41FA5}">
                      <a16:colId xmlns:a16="http://schemas.microsoft.com/office/drawing/2014/main" val="2412831744"/>
                    </a:ext>
                  </a:extLst>
                </a:gridCol>
                <a:gridCol w="1443318">
                  <a:extLst>
                    <a:ext uri="{9D8B030D-6E8A-4147-A177-3AD203B41FA5}">
                      <a16:colId xmlns:a16="http://schemas.microsoft.com/office/drawing/2014/main" val="1522627793"/>
                    </a:ext>
                  </a:extLst>
                </a:gridCol>
                <a:gridCol w="1219200">
                  <a:extLst>
                    <a:ext uri="{9D8B030D-6E8A-4147-A177-3AD203B41FA5}">
                      <a16:colId xmlns:a16="http://schemas.microsoft.com/office/drawing/2014/main" val="4293862904"/>
                    </a:ext>
                  </a:extLst>
                </a:gridCol>
                <a:gridCol w="1676400">
                  <a:extLst>
                    <a:ext uri="{9D8B030D-6E8A-4147-A177-3AD203B41FA5}">
                      <a16:colId xmlns:a16="http://schemas.microsoft.com/office/drawing/2014/main" val="1570581887"/>
                    </a:ext>
                  </a:extLst>
                </a:gridCol>
                <a:gridCol w="1828800">
                  <a:extLst>
                    <a:ext uri="{9D8B030D-6E8A-4147-A177-3AD203B41FA5}">
                      <a16:colId xmlns:a16="http://schemas.microsoft.com/office/drawing/2014/main" val="435066104"/>
                    </a:ext>
                  </a:extLst>
                </a:gridCol>
              </a:tblGrid>
              <a:tr h="802105">
                <a:tc>
                  <a:txBody>
                    <a:bodyPr/>
                    <a:lstStyle/>
                    <a:p>
                      <a:pPr algn="ctr"/>
                      <a:r>
                        <a:rPr lang="en-IN" b="0" dirty="0">
                          <a:solidFill>
                            <a:schemeClr val="bg1"/>
                          </a:solidFill>
                          <a:effectLst/>
                          <a:latin typeface="+mn-lt"/>
                        </a:rPr>
                        <a:t>Species</a:t>
                      </a:r>
                    </a:p>
                  </a:txBody>
                  <a:tcPr anchor="ctr"/>
                </a:tc>
                <a:tc>
                  <a:txBody>
                    <a:bodyPr/>
                    <a:lstStyle/>
                    <a:p>
                      <a:pPr algn="ctr"/>
                      <a:r>
                        <a:rPr lang="en-IN" b="0" dirty="0">
                          <a:solidFill>
                            <a:schemeClr val="bg1"/>
                          </a:solidFill>
                          <a:effectLst/>
                          <a:latin typeface="+mn-lt"/>
                        </a:rPr>
                        <a:t>Haploid Number (</a:t>
                      </a:r>
                      <a:r>
                        <a:rPr lang="en-IN" b="0" i="1" dirty="0">
                          <a:solidFill>
                            <a:schemeClr val="bg1"/>
                          </a:solidFill>
                          <a:effectLst/>
                          <a:latin typeface="+mn-lt"/>
                        </a:rPr>
                        <a:t>n</a:t>
                      </a:r>
                      <a:r>
                        <a:rPr lang="en-IN" b="0" dirty="0">
                          <a:solidFill>
                            <a:schemeClr val="bg1"/>
                          </a:solidFill>
                          <a:effectLst/>
                          <a:latin typeface="+mn-lt"/>
                        </a:rPr>
                        <a:t>)</a:t>
                      </a:r>
                    </a:p>
                  </a:txBody>
                  <a:tcPr anchor="ctr"/>
                </a:tc>
                <a:tc>
                  <a:txBody>
                    <a:bodyPr/>
                    <a:lstStyle/>
                    <a:p>
                      <a:pPr algn="ctr"/>
                      <a:r>
                        <a:rPr lang="en-IN" b="0" dirty="0">
                          <a:solidFill>
                            <a:schemeClr val="bg1"/>
                          </a:solidFill>
                          <a:effectLst/>
                          <a:latin typeface="+mn-lt"/>
                        </a:rPr>
                        <a:t>Diploid Number (2</a:t>
                      </a:r>
                      <a:r>
                        <a:rPr lang="en-IN" b="0" i="1" dirty="0">
                          <a:solidFill>
                            <a:schemeClr val="bg1"/>
                          </a:solidFill>
                          <a:effectLst/>
                          <a:latin typeface="+mn-lt"/>
                        </a:rPr>
                        <a:t>n</a:t>
                      </a:r>
                      <a:r>
                        <a:rPr lang="en-IN" b="0" dirty="0">
                          <a:solidFill>
                            <a:schemeClr val="bg1"/>
                          </a:solidFill>
                          <a:effectLst/>
                          <a:latin typeface="+mn-lt"/>
                        </a:rPr>
                        <a:t>)</a:t>
                      </a:r>
                    </a:p>
                  </a:txBody>
                  <a:tcPr anchor="ctr"/>
                </a:tc>
                <a:tc>
                  <a:txBody>
                    <a:bodyPr/>
                    <a:lstStyle/>
                    <a:p>
                      <a:pPr algn="ctr"/>
                      <a:r>
                        <a:rPr lang="en-IN" b="0" dirty="0">
                          <a:solidFill>
                            <a:schemeClr val="bg1"/>
                          </a:solidFill>
                          <a:effectLst/>
                          <a:latin typeface="+mn-lt"/>
                        </a:rPr>
                        <a:t>Gamete Chromosome #</a:t>
                      </a:r>
                    </a:p>
                  </a:txBody>
                  <a:tcPr anchor="ctr"/>
                </a:tc>
                <a:tc>
                  <a:txBody>
                    <a:bodyPr/>
                    <a:lstStyle/>
                    <a:p>
                      <a:pPr algn="ctr"/>
                      <a:r>
                        <a:rPr lang="en-IN" b="0" dirty="0">
                          <a:solidFill>
                            <a:schemeClr val="bg1"/>
                          </a:solidFill>
                          <a:effectLst/>
                          <a:latin typeface="+mn-lt"/>
                        </a:rPr>
                        <a:t>Somatic Chromosome #</a:t>
                      </a:r>
                    </a:p>
                  </a:txBody>
                  <a:tcPr anchor="ctr"/>
                </a:tc>
                <a:extLst>
                  <a:ext uri="{0D108BD9-81ED-4DB2-BD59-A6C34878D82A}">
                    <a16:rowId xmlns:a16="http://schemas.microsoft.com/office/drawing/2014/main" val="1420373151"/>
                  </a:ext>
                </a:extLst>
              </a:tr>
              <a:tr h="561474">
                <a:tc>
                  <a:txBody>
                    <a:bodyPr/>
                    <a:lstStyle/>
                    <a:p>
                      <a:pPr algn="ctr"/>
                      <a:r>
                        <a:rPr lang="en-IN" b="0" dirty="0">
                          <a:solidFill>
                            <a:srgbClr val="366092"/>
                          </a:solidFill>
                          <a:effectLst/>
                          <a:latin typeface="+mn-lt"/>
                        </a:rPr>
                        <a:t>Human (</a:t>
                      </a:r>
                      <a:r>
                        <a:rPr lang="en-IN" b="0" i="1" dirty="0">
                          <a:solidFill>
                            <a:srgbClr val="366092"/>
                          </a:solidFill>
                          <a:effectLst/>
                          <a:latin typeface="+mn-lt"/>
                        </a:rPr>
                        <a:t>Homo sapiens</a:t>
                      </a:r>
                      <a:r>
                        <a:rPr lang="en-IN" b="0" dirty="0">
                          <a:solidFill>
                            <a:srgbClr val="366092"/>
                          </a:solidFill>
                          <a:effectLst/>
                          <a:latin typeface="+mn-lt"/>
                        </a:rPr>
                        <a:t>)</a:t>
                      </a:r>
                    </a:p>
                  </a:txBody>
                  <a:tcPr anchor="ctr"/>
                </a:tc>
                <a:tc>
                  <a:txBody>
                    <a:bodyPr/>
                    <a:lstStyle/>
                    <a:p>
                      <a:pPr algn="ct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r>
                        <a:rPr lang="en-IN" b="0" dirty="0">
                          <a:solidFill>
                            <a:srgbClr val="366092"/>
                          </a:solidFill>
                          <a:effectLst/>
                          <a:latin typeface="+mn-lt"/>
                        </a:rPr>
                        <a:t>23</a:t>
                      </a:r>
                    </a:p>
                  </a:txBody>
                  <a:tcPr anchor="ctr"/>
                </a:tc>
                <a:tc>
                  <a:txBody>
                    <a:bodyPr/>
                    <a:lstStyle/>
                    <a:p>
                      <a:pPr algn="ctr"/>
                      <a:r>
                        <a:rPr lang="en-IN" b="0" dirty="0">
                          <a:solidFill>
                            <a:srgbClr val="366092"/>
                          </a:solidFill>
                          <a:effectLst/>
                          <a:latin typeface="+mn-lt"/>
                        </a:rPr>
                        <a:t>46</a:t>
                      </a:r>
                    </a:p>
                  </a:txBody>
                  <a:tcPr anchor="ctr"/>
                </a:tc>
                <a:extLst>
                  <a:ext uri="{0D108BD9-81ED-4DB2-BD59-A6C34878D82A}">
                    <a16:rowId xmlns:a16="http://schemas.microsoft.com/office/drawing/2014/main" val="3412931234"/>
                  </a:ext>
                </a:extLst>
              </a:tr>
              <a:tr h="561474">
                <a:tc>
                  <a:txBody>
                    <a:bodyPr/>
                    <a:lstStyle/>
                    <a:p>
                      <a:pPr algn="ctr"/>
                      <a:r>
                        <a:rPr lang="en-US" sz="1800" b="0" i="0" kern="1200" dirty="0">
                          <a:solidFill>
                            <a:schemeClr val="dk1"/>
                          </a:solidFill>
                          <a:effectLst/>
                          <a:latin typeface="+mn-lt"/>
                          <a:ea typeface="+mn-ea"/>
                          <a:cs typeface="+mn-cs"/>
                        </a:rPr>
                        <a:t>Mouse (</a:t>
                      </a:r>
                      <a:r>
                        <a:rPr lang="en-US" sz="1800" b="0" i="1" kern="1200" dirty="0">
                          <a:solidFill>
                            <a:schemeClr val="dk1"/>
                          </a:solidFill>
                          <a:effectLst/>
                          <a:latin typeface="+mn-lt"/>
                          <a:ea typeface="+mn-ea"/>
                          <a:cs typeface="+mn-cs"/>
                        </a:rPr>
                        <a:t>Mus musculus</a:t>
                      </a:r>
                      <a:r>
                        <a:rPr lang="en-US" sz="1800" b="0" i="0" kern="1200" dirty="0">
                          <a:solidFill>
                            <a:schemeClr val="dk1"/>
                          </a:solidFill>
                          <a:effectLst/>
                          <a:latin typeface="+mn-lt"/>
                          <a:ea typeface="+mn-ea"/>
                          <a:cs typeface="+mn-cs"/>
                        </a:rPr>
                        <a:t>)</a:t>
                      </a:r>
                      <a:endParaRPr lang="en-IN" b="0" dirty="0">
                        <a:solidFill>
                          <a:srgbClr val="366092"/>
                        </a:solidFill>
                        <a:effectLst/>
                        <a:latin typeface="+mn-lt"/>
                      </a:endParaRPr>
                    </a:p>
                  </a:txBody>
                  <a:tcPr anchor="ctr"/>
                </a:tc>
                <a:tc>
                  <a:txBody>
                    <a:bodyPr/>
                    <a:lstStyle/>
                    <a:p>
                      <a:pPr algn="ctr"/>
                      <a:r>
                        <a:rPr lang="en-IN" b="0" dirty="0">
                          <a:solidFill>
                            <a:srgbClr val="366092"/>
                          </a:solidFill>
                          <a:effectLst/>
                          <a:latin typeface="+mn-lt"/>
                        </a:rPr>
                        <a:t>20</a:t>
                      </a:r>
                    </a:p>
                  </a:txBody>
                  <a:tcPr anchor="ctr"/>
                </a:tc>
                <a:tc>
                  <a:txBody>
                    <a:bodyPr/>
                    <a:lstStyle/>
                    <a:p>
                      <a:pPr algn="ct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r>
                        <a:rPr lang="en-IN" b="0" dirty="0">
                          <a:solidFill>
                            <a:srgbClr val="366092"/>
                          </a:solidFill>
                          <a:effectLst/>
                          <a:latin typeface="+mn-lt"/>
                        </a:rPr>
                        <a:t>40</a:t>
                      </a:r>
                    </a:p>
                  </a:txBody>
                  <a:tcPr anchor="ctr"/>
                </a:tc>
                <a:extLst>
                  <a:ext uri="{0D108BD9-81ED-4DB2-BD59-A6C34878D82A}">
                    <a16:rowId xmlns:a16="http://schemas.microsoft.com/office/drawing/2014/main" val="1548708678"/>
                  </a:ext>
                </a:extLst>
              </a:tr>
              <a:tr h="561474">
                <a:tc>
                  <a:txBody>
                    <a:bodyPr/>
                    <a:lstStyle/>
                    <a:p>
                      <a:pPr algn="ctr"/>
                      <a:r>
                        <a:rPr lang="en-US" sz="1800" b="0" i="0" kern="1200" dirty="0">
                          <a:solidFill>
                            <a:schemeClr val="dk1"/>
                          </a:solidFill>
                          <a:effectLst/>
                          <a:latin typeface="+mn-lt"/>
                          <a:ea typeface="+mn-ea"/>
                          <a:cs typeface="+mn-cs"/>
                        </a:rPr>
                        <a:t>Donkey (</a:t>
                      </a:r>
                      <a:r>
                        <a:rPr lang="en-US" sz="1800" b="0" i="1" kern="1200" dirty="0">
                          <a:solidFill>
                            <a:schemeClr val="dk1"/>
                          </a:solidFill>
                          <a:effectLst/>
                          <a:latin typeface="+mn-lt"/>
                          <a:ea typeface="+mn-ea"/>
                          <a:cs typeface="+mn-cs"/>
                        </a:rPr>
                        <a:t>Equus asinus</a:t>
                      </a:r>
                      <a:r>
                        <a:rPr lang="en-US" sz="1800" b="0" i="0" kern="1200" dirty="0">
                          <a:solidFill>
                            <a:schemeClr val="dk1"/>
                          </a:solidFill>
                          <a:effectLst/>
                          <a:latin typeface="+mn-lt"/>
                          <a:ea typeface="+mn-ea"/>
                          <a:cs typeface="+mn-cs"/>
                        </a:rPr>
                        <a:t>)</a:t>
                      </a: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r>
                        <a:rPr lang="en-IN" b="0" dirty="0">
                          <a:solidFill>
                            <a:srgbClr val="366092"/>
                          </a:solidFill>
                          <a:effectLst/>
                          <a:latin typeface="+mn-lt"/>
                        </a:rPr>
                        <a:t>62</a:t>
                      </a:r>
                    </a:p>
                  </a:txBody>
                  <a:tcPr anchor="ctr"/>
                </a:tc>
                <a:extLst>
                  <a:ext uri="{0D108BD9-81ED-4DB2-BD59-A6C34878D82A}">
                    <a16:rowId xmlns:a16="http://schemas.microsoft.com/office/drawing/2014/main" val="2157668464"/>
                  </a:ext>
                </a:extLst>
              </a:tr>
              <a:tr h="561474">
                <a:tc>
                  <a:txBody>
                    <a:bodyPr/>
                    <a:lstStyle/>
                    <a:p>
                      <a:pPr algn="ctr"/>
                      <a:r>
                        <a:rPr lang="en-US" sz="1800" b="0" i="0" kern="1200" dirty="0">
                          <a:solidFill>
                            <a:schemeClr val="dk1"/>
                          </a:solidFill>
                          <a:effectLst/>
                          <a:latin typeface="+mn-lt"/>
                          <a:ea typeface="+mn-ea"/>
                          <a:cs typeface="+mn-cs"/>
                        </a:rPr>
                        <a:t>Silkworm (</a:t>
                      </a:r>
                      <a:r>
                        <a:rPr lang="en-US" sz="1800" b="0" i="1" kern="1200" dirty="0">
                          <a:solidFill>
                            <a:schemeClr val="dk1"/>
                          </a:solidFill>
                          <a:effectLst/>
                          <a:latin typeface="+mn-lt"/>
                          <a:ea typeface="+mn-ea"/>
                          <a:cs typeface="+mn-cs"/>
                        </a:rPr>
                        <a:t>Bombyx mori</a:t>
                      </a:r>
                      <a:r>
                        <a:rPr lang="en-US" sz="1800" b="0" i="0" kern="1200" dirty="0">
                          <a:solidFill>
                            <a:schemeClr val="dk1"/>
                          </a:solidFill>
                          <a:effectLst/>
                          <a:latin typeface="+mn-lt"/>
                          <a:ea typeface="+mn-ea"/>
                          <a:cs typeface="+mn-cs"/>
                        </a:rPr>
                        <a:t>)</a:t>
                      </a: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endParaRPr lang="en-IN" b="0" dirty="0">
                        <a:solidFill>
                          <a:srgbClr val="366092"/>
                        </a:solidFill>
                        <a:effectLst/>
                        <a:latin typeface="+mn-lt"/>
                      </a:endParaRPr>
                    </a:p>
                  </a:txBody>
                  <a:tcPr anchor="ctr"/>
                </a:tc>
                <a:tc>
                  <a:txBody>
                    <a:bodyPr/>
                    <a:lstStyle/>
                    <a:p>
                      <a:pPr algn="ctr"/>
                      <a:r>
                        <a:rPr lang="en-IN" b="0" dirty="0">
                          <a:solidFill>
                            <a:srgbClr val="366092"/>
                          </a:solidFill>
                          <a:effectLst/>
                          <a:latin typeface="+mn-lt"/>
                        </a:rPr>
                        <a:t>27</a:t>
                      </a:r>
                    </a:p>
                  </a:txBody>
                  <a:tcPr anchor="ctr"/>
                </a:tc>
                <a:tc>
                  <a:txBody>
                    <a:bodyPr/>
                    <a:lstStyle/>
                    <a:p>
                      <a:pPr algn="ctr"/>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316313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Genomic DNA</a:t>
            </a:r>
            <a:r>
              <a:rPr lang="en-IN" sz="1600" baseline="-25000" dirty="0"/>
              <a:t>3</a:t>
            </a:r>
            <a:endParaRPr lang="en-US" sz="1600" dirty="0">
              <a:solidFill>
                <a:schemeClr val="accent1"/>
              </a:solidFill>
            </a:endParaRPr>
          </a:p>
        </p:txBody>
      </p:sp>
      <p:sp>
        <p:nvSpPr>
          <p:cNvPr id="11267" name="Rectangle 3"/>
          <p:cNvSpPr>
            <a:spLocks noGrp="1"/>
          </p:cNvSpPr>
          <p:nvPr>
            <p:ph idx="1"/>
          </p:nvPr>
        </p:nvSpPr>
        <p:spPr>
          <a:xfrm>
            <a:off x="457200" y="1280160"/>
            <a:ext cx="8229600" cy="2739768"/>
          </a:xfrm>
          <a:prstGeom prst="rect">
            <a:avLst/>
          </a:prstGeom>
        </p:spPr>
        <p:txBody>
          <a:bodyPr>
            <a:normAutofit fontScale="92500" lnSpcReduction="20000"/>
          </a:bodyPr>
          <a:lstStyle/>
          <a:p>
            <a:pPr marL="0" indent="0">
              <a:buNone/>
            </a:pPr>
            <a:r>
              <a:rPr lang="en-US" sz="2450" b="1" dirty="0"/>
              <a:t>Homologous chromosomes </a:t>
            </a:r>
            <a:r>
              <a:rPr lang="en-US" sz="2450" dirty="0"/>
              <a:t>are matched pairs of chromosomes that are the same length and have </a:t>
            </a:r>
            <a:r>
              <a:rPr lang="en-US" sz="2450" b="1" dirty="0"/>
              <a:t>genes</a:t>
            </a:r>
            <a:r>
              <a:rPr lang="en-US" sz="2450" dirty="0"/>
              <a:t> at the same location or </a:t>
            </a:r>
            <a:r>
              <a:rPr lang="en-US" sz="2450" b="1" dirty="0"/>
              <a:t>locus</a:t>
            </a:r>
            <a:r>
              <a:rPr lang="en-US" sz="2450" dirty="0"/>
              <a:t>. </a:t>
            </a:r>
          </a:p>
          <a:p>
            <a:r>
              <a:rPr lang="en-US" sz="2450" dirty="0"/>
              <a:t>Genes are the functional units of chromosomes that determine specific characteristics by coding for specific proteins. </a:t>
            </a:r>
          </a:p>
          <a:p>
            <a:r>
              <a:rPr lang="en-US" sz="2450" dirty="0"/>
              <a:t>Gene alleles from parents cause trait variation within species.</a:t>
            </a:r>
          </a:p>
          <a:p>
            <a:pPr lvl="1"/>
            <a:r>
              <a:rPr lang="en-US" sz="2450" dirty="0"/>
              <a:t>Excluding X and Y chromosomes, homologous chromosomes differ less than 1%.</a:t>
            </a:r>
          </a:p>
        </p:txBody>
      </p:sp>
      <p:sp>
        <p:nvSpPr>
          <p:cNvPr id="4" name="TextBox 3" descr="This spectal karyotype shows dozens of chromosomes of various colors. Some even have more than one color.">
            <a:extLst>
              <a:ext uri="{FF2B5EF4-FFF2-40B4-BE49-F238E27FC236}">
                <a16:creationId xmlns:a16="http://schemas.microsoft.com/office/drawing/2014/main" id="{C71A2924-3D6B-8F70-367F-BAD57DF22452}"/>
              </a:ext>
              <a:ext uri="{C183D7F6-B498-43B3-948B-1728B52AA6E4}">
                <adec:decorative xmlns:adec="http://schemas.microsoft.com/office/drawing/2017/decorative" val="0"/>
              </a:ext>
            </a:extLst>
          </p:cNvPr>
          <p:cNvSpPr txBox="1"/>
          <p:nvPr/>
        </p:nvSpPr>
        <p:spPr>
          <a:xfrm>
            <a:off x="264816" y="4042537"/>
            <a:ext cx="1181100" cy="307777"/>
          </a:xfrm>
          <a:prstGeom prst="rect">
            <a:avLst/>
          </a:prstGeom>
          <a:noFill/>
        </p:spPr>
        <p:txBody>
          <a:bodyPr wrap="square" rtlCol="0">
            <a:spAutoFit/>
          </a:bodyPr>
          <a:lstStyle/>
          <a:p>
            <a:pPr algn="ctr"/>
            <a:r>
              <a:rPr lang="en-US" sz="1400" b="1" dirty="0"/>
              <a:t>10.1 Figure 5</a:t>
            </a:r>
          </a:p>
        </p:txBody>
      </p:sp>
      <p:pic>
        <p:nvPicPr>
          <p:cNvPr id="2" name="Content Placeholder 6" descr="The 23 chromosomes from a human female are each dyed a different color so they can be distinguished. During most of the cell cycle, each chromosome is elongated into a thin strand that folds over on itself, like a piece of spaghetti. During mitosis, the chromosomes condense into thick, compact bars, each a different color. These bars can be arranged in numerical order to form a karyotype. Each chromosome is stained with fluorescent dye to highlight the 23 chromosomes in different colors.">
            <a:extLst>
              <a:ext uri="{FF2B5EF4-FFF2-40B4-BE49-F238E27FC236}">
                <a16:creationId xmlns:a16="http://schemas.microsoft.com/office/drawing/2014/main" id="{410366AA-6F0A-8EFA-58CB-4A77E882767A}"/>
              </a:ext>
            </a:extLst>
          </p:cNvPr>
          <p:cNvPicPr>
            <a:picLocks noChangeAspect="1"/>
          </p:cNvPicPr>
          <p:nvPr/>
        </p:nvPicPr>
        <p:blipFill>
          <a:blip r:embed="rId2"/>
          <a:srcRect t="3667" b="44666"/>
          <a:stretch/>
        </p:blipFill>
        <p:spPr>
          <a:xfrm>
            <a:off x="1466013" y="3752196"/>
            <a:ext cx="6477000" cy="1859139"/>
          </a:xfrm>
          <a:prstGeom prst="rect">
            <a:avLst/>
          </a:prstGeom>
        </p:spPr>
      </p:pic>
      <p:sp>
        <p:nvSpPr>
          <p:cNvPr id="5" name="TextBox 4">
            <a:extLst>
              <a:ext uri="{FF2B5EF4-FFF2-40B4-BE49-F238E27FC236}">
                <a16:creationId xmlns:a16="http://schemas.microsoft.com/office/drawing/2014/main" id="{044381FA-961D-36FC-82FB-2E341F5A4A91}"/>
              </a:ext>
              <a:ext uri="{C183D7F6-B498-43B3-948B-1728B52AA6E4}">
                <adec:decorative xmlns:adec="http://schemas.microsoft.com/office/drawing/2017/decorative" val="0"/>
              </a:ext>
            </a:extLst>
          </p:cNvPr>
          <p:cNvSpPr txBox="1"/>
          <p:nvPr/>
        </p:nvSpPr>
        <p:spPr>
          <a:xfrm>
            <a:off x="571500" y="5611335"/>
            <a:ext cx="8001000" cy="400110"/>
          </a:xfrm>
          <a:prstGeom prst="rect">
            <a:avLst/>
          </a:prstGeom>
          <a:noFill/>
        </p:spPr>
        <p:txBody>
          <a:bodyPr wrap="square" rtlCol="0">
            <a:spAutoFit/>
          </a:bodyPr>
          <a:lstStyle/>
          <a:p>
            <a:pPr algn="ctr"/>
            <a:r>
              <a:rPr lang="en-US" sz="1000" dirty="0"/>
              <a:t>Andreas Bolzer, Gregor Kreth, Irina Solovei, Daniela Koehler, Kaan Saracoglu, Christine Fauth, Stefan Müller, Roland Eils, Christoph Cremer, Michael R. Speicher, Thomas Cremer on Wikimedia Commons. "Karyotype."</a:t>
            </a:r>
          </a:p>
        </p:txBody>
      </p:sp>
    </p:spTree>
    <p:extLst>
      <p:ext uri="{BB962C8B-B14F-4D97-AF65-F5344CB8AC3E}">
        <p14:creationId xmlns:p14="http://schemas.microsoft.com/office/powerpoint/2010/main" val="384011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Genomic DNA</a:t>
            </a:r>
            <a:r>
              <a:rPr lang="en-IN" sz="1600" baseline="-25000" dirty="0"/>
              <a:t>4</a:t>
            </a:r>
            <a:endParaRPr lang="en-US" sz="1600" dirty="0">
              <a:solidFill>
                <a:schemeClr val="accent1"/>
              </a:solidFill>
            </a:endParaRPr>
          </a:p>
        </p:txBody>
      </p:sp>
      <p:sp>
        <p:nvSpPr>
          <p:cNvPr id="11267" name="Rectangle 3"/>
          <p:cNvSpPr>
            <a:spLocks noGrp="1"/>
          </p:cNvSpPr>
          <p:nvPr>
            <p:ph idx="1"/>
          </p:nvPr>
        </p:nvSpPr>
        <p:spPr>
          <a:xfrm>
            <a:off x="457200" y="1280160"/>
            <a:ext cx="5287618" cy="4572000"/>
          </a:xfrm>
          <a:prstGeom prst="rect">
            <a:avLst/>
          </a:prstGeom>
        </p:spPr>
        <p:txBody>
          <a:bodyPr>
            <a:normAutofit fontScale="92500" lnSpcReduction="20000"/>
          </a:bodyPr>
          <a:lstStyle/>
          <a:p>
            <a:pPr marL="0" indent="0">
              <a:buNone/>
            </a:pPr>
            <a:r>
              <a:rPr lang="en-US" dirty="0"/>
              <a:t>Minor trait variations contribute to natural diversity within human species.</a:t>
            </a:r>
          </a:p>
          <a:p>
            <a:r>
              <a:rPr lang="en-US" dirty="0"/>
              <a:t>Some examples of variation include, skin, hair, and eye color, blood type, and handedness.</a:t>
            </a:r>
          </a:p>
          <a:p>
            <a:r>
              <a:rPr lang="en-US" dirty="0"/>
              <a:t>These variations stem from different allele combinations inherited from parents.</a:t>
            </a:r>
          </a:p>
          <a:p>
            <a:pPr lvl="1"/>
            <a:r>
              <a:rPr lang="en-US" dirty="0"/>
              <a:t>There are three possible genes that code for blood type (A, B, and O).</a:t>
            </a:r>
          </a:p>
        </p:txBody>
      </p:sp>
      <p:sp>
        <p:nvSpPr>
          <p:cNvPr id="4" name="TextBox 3">
            <a:extLst>
              <a:ext uri="{FF2B5EF4-FFF2-40B4-BE49-F238E27FC236}">
                <a16:creationId xmlns:a16="http://schemas.microsoft.com/office/drawing/2014/main" id="{C71A2924-3D6B-8F70-367F-BAD57DF22452}"/>
              </a:ext>
              <a:ext uri="{C183D7F6-B498-43B3-948B-1728B52AA6E4}">
                <adec:decorative xmlns:adec="http://schemas.microsoft.com/office/drawing/2017/decorative" val="0"/>
              </a:ext>
            </a:extLst>
          </p:cNvPr>
          <p:cNvSpPr txBox="1"/>
          <p:nvPr/>
        </p:nvSpPr>
        <p:spPr>
          <a:xfrm>
            <a:off x="6625259" y="1157170"/>
            <a:ext cx="1181100" cy="307777"/>
          </a:xfrm>
          <a:prstGeom prst="rect">
            <a:avLst/>
          </a:prstGeom>
          <a:noFill/>
        </p:spPr>
        <p:txBody>
          <a:bodyPr wrap="square" rtlCol="0">
            <a:spAutoFit/>
          </a:bodyPr>
          <a:lstStyle/>
          <a:p>
            <a:pPr algn="ctr"/>
            <a:r>
              <a:rPr lang="en-US" sz="1400" b="1" dirty="0"/>
              <a:t>10.1 Figure 6</a:t>
            </a:r>
          </a:p>
        </p:txBody>
      </p:sp>
      <p:pic>
        <p:nvPicPr>
          <p:cNvPr id="2" name="Content Placeholder 5" descr="A photograph shows eight people in a circle with various skin colors and hair colors joining hands in the middle.">
            <a:extLst>
              <a:ext uri="{FF2B5EF4-FFF2-40B4-BE49-F238E27FC236}">
                <a16:creationId xmlns:a16="http://schemas.microsoft.com/office/drawing/2014/main" id="{8467BB53-14E6-8C4D-1C1D-B44099267EFC}"/>
              </a:ext>
            </a:extLst>
          </p:cNvPr>
          <p:cNvPicPr>
            <a:picLocks noChangeAspect="1"/>
          </p:cNvPicPr>
          <p:nvPr/>
        </p:nvPicPr>
        <p:blipFill>
          <a:blip r:embed="rId3"/>
          <a:srcRect l="31481" t="4041" r="31482" b="3000"/>
          <a:stretch/>
        </p:blipFill>
        <p:spPr>
          <a:xfrm>
            <a:off x="5819139" y="1556387"/>
            <a:ext cx="2732335" cy="3809899"/>
          </a:xfrm>
          <a:prstGeom prst="rect">
            <a:avLst/>
          </a:prstGeom>
        </p:spPr>
      </p:pic>
      <p:sp>
        <p:nvSpPr>
          <p:cNvPr id="5" name="TextBox 4">
            <a:extLst>
              <a:ext uri="{FF2B5EF4-FFF2-40B4-BE49-F238E27FC236}">
                <a16:creationId xmlns:a16="http://schemas.microsoft.com/office/drawing/2014/main" id="{044381FA-961D-36FC-82FB-2E341F5A4A91}"/>
              </a:ext>
              <a:ext uri="{C183D7F6-B498-43B3-948B-1728B52AA6E4}">
                <adec:decorative xmlns:adec="http://schemas.microsoft.com/office/drawing/2017/decorative" val="0"/>
              </a:ext>
            </a:extLst>
          </p:cNvPr>
          <p:cNvSpPr txBox="1"/>
          <p:nvPr/>
        </p:nvSpPr>
        <p:spPr>
          <a:xfrm>
            <a:off x="5638800" y="5642513"/>
            <a:ext cx="2941982" cy="246221"/>
          </a:xfrm>
          <a:prstGeom prst="rect">
            <a:avLst/>
          </a:prstGeom>
          <a:noFill/>
        </p:spPr>
        <p:txBody>
          <a:bodyPr wrap="square" rtlCol="0">
            <a:spAutoFit/>
          </a:bodyPr>
          <a:lstStyle/>
          <a:p>
            <a:pPr algn="ctr"/>
            <a:r>
              <a:rPr lang="en-US" sz="1000" dirty="0"/>
              <a:t>fauxels on Pexels. "High five."</a:t>
            </a:r>
          </a:p>
        </p:txBody>
      </p:sp>
    </p:spTree>
    <p:extLst>
      <p:ext uri="{BB962C8B-B14F-4D97-AF65-F5344CB8AC3E}">
        <p14:creationId xmlns:p14="http://schemas.microsoft.com/office/powerpoint/2010/main" val="34176298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1004</Words>
  <Application>Microsoft Office PowerPoint</Application>
  <PresentationFormat>On-screen Show (4:3)</PresentationFormat>
  <Paragraphs>90</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Aptos</vt:lpstr>
      <vt:lpstr>Arial</vt:lpstr>
      <vt:lpstr>Office Theme</vt:lpstr>
      <vt:lpstr>Lesson 10.1</vt:lpstr>
      <vt:lpstr>Objectives</vt:lpstr>
      <vt:lpstr>Cell Reproduction</vt:lpstr>
      <vt:lpstr>Components of Genomes</vt:lpstr>
      <vt:lpstr>Genomic DNA1</vt:lpstr>
      <vt:lpstr>Genomic DNA2</vt:lpstr>
      <vt:lpstr>Think It Through</vt:lpstr>
      <vt:lpstr>Genomic DNA3</vt:lpstr>
      <vt:lpstr>Genomic DNA4</vt:lpstr>
      <vt:lpstr>Eukaryotic Chromosomal Structure and Compaction1</vt:lpstr>
      <vt:lpstr>Eukaryotic Chromosomal Structure and Compaction2</vt:lpstr>
      <vt:lpstr>10.1 Figure 7</vt:lpstr>
      <vt:lpstr>Reflection Question</vt:lpstr>
      <vt:lpstr>Group Activity</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250</cp:revision>
  <dcterms:created xsi:type="dcterms:W3CDTF">2013-04-26T14:43:13Z</dcterms:created>
  <dcterms:modified xsi:type="dcterms:W3CDTF">2024-10-09T13:15:16Z</dcterms:modified>
</cp:coreProperties>
</file>