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handoutMasterIdLst>
    <p:handoutMasterId r:id="rId29"/>
  </p:handoutMasterIdLst>
  <p:sldIdLst>
    <p:sldId id="272" r:id="rId2"/>
    <p:sldId id="264" r:id="rId3"/>
    <p:sldId id="265" r:id="rId4"/>
    <p:sldId id="277" r:id="rId5"/>
    <p:sldId id="278" r:id="rId6"/>
    <p:sldId id="279" r:id="rId7"/>
    <p:sldId id="280" r:id="rId8"/>
    <p:sldId id="281" r:id="rId9"/>
    <p:sldId id="291" r:id="rId10"/>
    <p:sldId id="267" r:id="rId11"/>
    <p:sldId id="292" r:id="rId12"/>
    <p:sldId id="282" r:id="rId13"/>
    <p:sldId id="293" r:id="rId14"/>
    <p:sldId id="294" r:id="rId15"/>
    <p:sldId id="284" r:id="rId16"/>
    <p:sldId id="295" r:id="rId17"/>
    <p:sldId id="285" r:id="rId18"/>
    <p:sldId id="296" r:id="rId19"/>
    <p:sldId id="270" r:id="rId20"/>
    <p:sldId id="268" r:id="rId21"/>
    <p:sldId id="286" r:id="rId22"/>
    <p:sldId id="287" r:id="rId23"/>
    <p:sldId id="288" r:id="rId24"/>
    <p:sldId id="290" r:id="rId25"/>
    <p:sldId id="271" r:id="rId26"/>
    <p:sldId id="297" r:id="rId27"/>
  </p:sldIdLst>
  <p:sldSz cx="9144000" cy="6858000" type="screen4x3"/>
  <p:notesSz cx="6858000" cy="9144000"/>
  <p:embeddedFontLst>
    <p:embeddedFont>
      <p:font typeface="Century Gothic" panose="020B0502020202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777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Mitosis (or karyokinesis) is divided into five stages: prophase, prometaphase, metaphase, anaphase, and telophase. The pictures in the bottom right corner of each stage of mitosis were taken by fluorescence microscopy and show cells artificially stained by fluorescent dyes.</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1653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93989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356019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294659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56426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During cytokinesis in animal cells, a ring of actin filaments forms at the metaphase plate. The ring contracts, forming a cleavage furrow, which divides the cell in two. In plant cells, Golgi vesicles coalesce at the former metaphase plate, forming a phragmoplast. A cell plate formed by the fusion of the vesicles of the phragmoplast grows from the center toward the cell walls, and the membranes of the vesicles fuse to form a plasma membrane that divides the cell in two.</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91839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81505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355215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1976174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9318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10.2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Cell Cycle and Mitosis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IN" dirty="0"/>
              <a:t>10.2 Figure 3</a:t>
            </a:r>
            <a:endParaRPr lang="en-US" sz="3200" dirty="0">
              <a:solidFill>
                <a:schemeClr val="accent1"/>
              </a:solidFill>
            </a:endParaRPr>
          </a:p>
        </p:txBody>
      </p:sp>
      <p:sp>
        <p:nvSpPr>
          <p:cNvPr id="4" name="TextBox 3">
            <a:extLst>
              <a:ext uri="{FF2B5EF4-FFF2-40B4-BE49-F238E27FC236}">
                <a16:creationId xmlns:a16="http://schemas.microsoft.com/office/drawing/2014/main" id="{4F93733B-F2D0-891D-9019-7361732E2EB4}"/>
              </a:ext>
              <a:ext uri="{C183D7F6-B498-43B3-948B-1728B52AA6E4}">
                <adec:decorative xmlns:adec="http://schemas.microsoft.com/office/drawing/2017/decorative" val="0"/>
              </a:ext>
            </a:extLst>
          </p:cNvPr>
          <p:cNvSpPr txBox="1"/>
          <p:nvPr/>
        </p:nvSpPr>
        <p:spPr>
          <a:xfrm>
            <a:off x="1676400" y="5773579"/>
            <a:ext cx="5791200" cy="246221"/>
          </a:xfrm>
          <a:prstGeom prst="rect">
            <a:avLst/>
          </a:prstGeom>
          <a:noFill/>
        </p:spPr>
        <p:txBody>
          <a:bodyPr wrap="square" rtlCol="0">
            <a:spAutoFit/>
          </a:bodyPr>
          <a:lstStyle/>
          <a:p>
            <a:pPr algn="ctr"/>
            <a:r>
              <a:rPr lang="en-US" sz="1000" dirty="0"/>
              <a:t>CNX OpenStax on Wikimedia Commons. "Mitosis stages." Modified.</a:t>
            </a:r>
          </a:p>
        </p:txBody>
      </p:sp>
      <p:pic>
        <p:nvPicPr>
          <p:cNvPr id="6" name="Content Placeholder 5" descr="This diagram shows the five phases of mitosis and cytokinesis. During prophase, the chromosomes condense and become visible, spindle fibers emerge from the centrosomes, the nuclear envelope breaks down, and the nucleolus disappears. During prometaphase, the chromosomes continue to condense, and kinetochores appear at the centromeres. Mitotic spindle microtubules attach to the kinetochores, and centrosomes move toward opposite poles. During metaphase, the mitotic spindle is fully developed, and centrosomes are at opposite poles of the cell. Chromosomes line up at the metaphase plate and each sister chromatid is attached to a spindle fiber originating from the opposite pole. During anaphase, the cohesin proteins that were binding the sister chromatids together break down. The sister chromatids, which are now called chromosomes, move toward opposite poles of the cell. Non-kinetochore spindle fibers lengthen, elongating the cell. During telophase, chromosomes arrive at the opposite poles and begin to decondense. The nuclear envelope reforms, and the mitotic spindle breaks down. During cytokinesis in animals, a cleavage furrow separates the two daughter cells. In plants, a cell plate separates the two daughter cells.">
            <a:extLst>
              <a:ext uri="{FF2B5EF4-FFF2-40B4-BE49-F238E27FC236}">
                <a16:creationId xmlns:a16="http://schemas.microsoft.com/office/drawing/2014/main" id="{A956D39A-6464-075A-D9F5-E0515E087F6F}"/>
              </a:ext>
            </a:extLst>
          </p:cNvPr>
          <p:cNvPicPr>
            <a:picLocks noChangeAspect="1"/>
          </p:cNvPicPr>
          <p:nvPr/>
        </p:nvPicPr>
        <p:blipFill>
          <a:blip r:embed="rId3"/>
          <a:srcRect l="18519" t="4450" r="18519" b="3882"/>
          <a:stretch/>
        </p:blipFill>
        <p:spPr>
          <a:xfrm>
            <a:off x="1798967" y="1186106"/>
            <a:ext cx="5546065" cy="44857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EC71-82FB-FED7-AAB9-C444AED0E201}"/>
              </a:ext>
            </a:extLst>
          </p:cNvPr>
          <p:cNvSpPr>
            <a:spLocks noGrp="1"/>
          </p:cNvSpPr>
          <p:nvPr>
            <p:ph type="title"/>
          </p:nvPr>
        </p:nvSpPr>
        <p:spPr/>
        <p:txBody>
          <a:bodyPr/>
          <a:lstStyle/>
          <a:p>
            <a:r>
              <a:rPr lang="en-US" dirty="0"/>
              <a:t>Metaphase</a:t>
            </a:r>
          </a:p>
        </p:txBody>
      </p:sp>
      <p:sp>
        <p:nvSpPr>
          <p:cNvPr id="3" name="Content Placeholder 2">
            <a:extLst>
              <a:ext uri="{FF2B5EF4-FFF2-40B4-BE49-F238E27FC236}">
                <a16:creationId xmlns:a16="http://schemas.microsoft.com/office/drawing/2014/main" id="{F2CCE56A-BA0B-2DC9-CCD9-502EBD56B649}"/>
              </a:ext>
            </a:extLst>
          </p:cNvPr>
          <p:cNvSpPr>
            <a:spLocks noGrp="1"/>
          </p:cNvSpPr>
          <p:nvPr>
            <p:ph idx="1"/>
          </p:nvPr>
        </p:nvSpPr>
        <p:spPr/>
        <p:txBody>
          <a:bodyPr/>
          <a:lstStyle/>
          <a:p>
            <a:pPr marL="457200" indent="-457200">
              <a:buFont typeface="Arial" panose="020B0604020202020204" pitchFamily="34" charset="0"/>
              <a:buChar char="•"/>
            </a:pPr>
            <a:r>
              <a:rPr lang="en-US" dirty="0"/>
              <a:t>Mitotic spindle is fully developed. </a:t>
            </a:r>
          </a:p>
          <a:p>
            <a:pPr marL="457200" indent="-457200">
              <a:buFont typeface="Arial" panose="020B0604020202020204" pitchFamily="34" charset="0"/>
              <a:buChar char="•"/>
            </a:pPr>
            <a:r>
              <a:rPr lang="en-US" dirty="0"/>
              <a:t>Centrosomes are at opposite poles.</a:t>
            </a:r>
          </a:p>
          <a:p>
            <a:pPr marL="457200" indent="-457200">
              <a:buFont typeface="Arial" panose="020B0604020202020204" pitchFamily="34" charset="0"/>
              <a:buChar char="•"/>
            </a:pPr>
            <a:r>
              <a:rPr lang="en-US" dirty="0"/>
              <a:t>Sister chromatids are lined up at the </a:t>
            </a:r>
            <a:r>
              <a:rPr lang="en-US" b="1" dirty="0"/>
              <a:t>metaphase plate</a:t>
            </a:r>
            <a:r>
              <a:rPr lang="en-US" dirty="0"/>
              <a:t> (equatorial plate of the cell).</a:t>
            </a:r>
          </a:p>
        </p:txBody>
      </p:sp>
    </p:spTree>
    <p:extLst>
      <p:ext uri="{BB962C8B-B14F-4D97-AF65-F5344CB8AC3E}">
        <p14:creationId xmlns:p14="http://schemas.microsoft.com/office/powerpoint/2010/main" val="373688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8300-24DD-1D50-E686-4372B2AA4329}"/>
              </a:ext>
            </a:extLst>
          </p:cNvPr>
          <p:cNvSpPr>
            <a:spLocks noGrp="1"/>
          </p:cNvSpPr>
          <p:nvPr>
            <p:ph type="title"/>
          </p:nvPr>
        </p:nvSpPr>
        <p:spPr/>
        <p:txBody>
          <a:bodyPr/>
          <a:lstStyle/>
          <a:p>
            <a:r>
              <a:rPr lang="en-US" dirty="0"/>
              <a:t>Anaphase</a:t>
            </a:r>
            <a:endParaRPr lang="en-IN" sz="1600" dirty="0"/>
          </a:p>
        </p:txBody>
      </p:sp>
      <p:sp>
        <p:nvSpPr>
          <p:cNvPr id="3" name="Content Placeholder 2">
            <a:extLst>
              <a:ext uri="{FF2B5EF4-FFF2-40B4-BE49-F238E27FC236}">
                <a16:creationId xmlns:a16="http://schemas.microsoft.com/office/drawing/2014/main" id="{9424DFA8-5A85-28C9-8A65-036A692650F3}"/>
              </a:ext>
            </a:extLst>
          </p:cNvPr>
          <p:cNvSpPr>
            <a:spLocks noGrp="1"/>
          </p:cNvSpPr>
          <p:nvPr>
            <p:ph idx="1"/>
          </p:nvPr>
        </p:nvSpPr>
        <p:spPr>
          <a:xfrm>
            <a:off x="457200" y="1280160"/>
            <a:ext cx="8229600" cy="4572000"/>
          </a:xfrm>
        </p:spPr>
        <p:txBody>
          <a:bodyPr>
            <a:noAutofit/>
          </a:bodyPr>
          <a:lstStyle/>
          <a:p>
            <a:r>
              <a:rPr lang="en-US" dirty="0"/>
              <a:t>Cohesin proteins degrade so sister chromatids can separate.</a:t>
            </a:r>
          </a:p>
          <a:p>
            <a:r>
              <a:rPr lang="en-US" dirty="0"/>
              <a:t>Sister chromatids are pulled toward the poles.</a:t>
            </a:r>
          </a:p>
          <a:p>
            <a:r>
              <a:rPr lang="en-US" dirty="0"/>
              <a:t>Cell is visibly elongated due to polar microtubules.</a:t>
            </a:r>
            <a:endParaRPr lang="en-IN" dirty="0"/>
          </a:p>
        </p:txBody>
      </p:sp>
    </p:spTree>
    <p:extLst>
      <p:ext uri="{BB962C8B-B14F-4D97-AF65-F5344CB8AC3E}">
        <p14:creationId xmlns:p14="http://schemas.microsoft.com/office/powerpoint/2010/main" val="135823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45F2-3549-685E-C7C9-0ADA52971154}"/>
              </a:ext>
            </a:extLst>
          </p:cNvPr>
          <p:cNvSpPr>
            <a:spLocks noGrp="1"/>
          </p:cNvSpPr>
          <p:nvPr>
            <p:ph type="title"/>
          </p:nvPr>
        </p:nvSpPr>
        <p:spPr/>
        <p:txBody>
          <a:bodyPr/>
          <a:lstStyle/>
          <a:p>
            <a:r>
              <a:rPr lang="en-US" dirty="0"/>
              <a:t>Telophase</a:t>
            </a:r>
          </a:p>
        </p:txBody>
      </p:sp>
      <p:sp>
        <p:nvSpPr>
          <p:cNvPr id="3" name="Content Placeholder 2">
            <a:extLst>
              <a:ext uri="{FF2B5EF4-FFF2-40B4-BE49-F238E27FC236}">
                <a16:creationId xmlns:a16="http://schemas.microsoft.com/office/drawing/2014/main" id="{F90A5237-7518-7232-DCE2-1145B94010AB}"/>
              </a:ext>
            </a:extLst>
          </p:cNvPr>
          <p:cNvSpPr>
            <a:spLocks noGrp="1"/>
          </p:cNvSpPr>
          <p:nvPr>
            <p:ph idx="1"/>
          </p:nvPr>
        </p:nvSpPr>
        <p:spPr/>
        <p:txBody>
          <a:bodyPr/>
          <a:lstStyle/>
          <a:p>
            <a:pPr marL="457200" indent="-457200">
              <a:buFont typeface="Arial" panose="020B0604020202020204" pitchFamily="34" charset="0"/>
              <a:buChar char="•"/>
            </a:pPr>
            <a:r>
              <a:rPr lang="en-US" dirty="0"/>
              <a:t>Chromosomes reach opposite poles and decondense.</a:t>
            </a:r>
          </a:p>
          <a:p>
            <a:pPr marL="457200" indent="-457200">
              <a:buFont typeface="Arial" panose="020B0604020202020204" pitchFamily="34" charset="0"/>
              <a:buChar char="•"/>
            </a:pPr>
            <a:r>
              <a:rPr lang="en-US" dirty="0"/>
              <a:t>Mitotic spindles are depolymerized into </a:t>
            </a:r>
            <a:r>
              <a:rPr lang="en-US" i="1" dirty="0"/>
              <a:t>tubulin monomers</a:t>
            </a:r>
            <a:r>
              <a:rPr lang="en-US" dirty="0"/>
              <a:t>.</a:t>
            </a:r>
          </a:p>
          <a:p>
            <a:pPr marL="457200" indent="-457200">
              <a:buFont typeface="Arial" panose="020B0604020202020204" pitchFamily="34" charset="0"/>
              <a:buChar char="•"/>
            </a:pPr>
            <a:r>
              <a:rPr lang="en-US" dirty="0"/>
              <a:t>Nuclear envelope forms.</a:t>
            </a:r>
          </a:p>
        </p:txBody>
      </p:sp>
    </p:spTree>
    <p:extLst>
      <p:ext uri="{BB962C8B-B14F-4D97-AF65-F5344CB8AC3E}">
        <p14:creationId xmlns:p14="http://schemas.microsoft.com/office/powerpoint/2010/main" val="142969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a:bodyPr>
          <a:lstStyle/>
          <a:p>
            <a:r>
              <a:rPr lang="en-US" dirty="0"/>
              <a:t>Which mitotic phase do the following events occur during?</a:t>
            </a:r>
          </a:p>
          <a:p>
            <a:pPr marL="457200" indent="-457200">
              <a:buFont typeface="Arial" panose="020B0604020202020204" pitchFamily="34" charset="0"/>
              <a:buChar char="•"/>
            </a:pPr>
            <a:r>
              <a:rPr lang="en-US" dirty="0"/>
              <a:t>Sister chromatids line up at the equatorial plane of the cell.</a:t>
            </a:r>
          </a:p>
          <a:p>
            <a:pPr marL="457200" indent="-457200">
              <a:buFont typeface="Arial" panose="020B0604020202020204" pitchFamily="34" charset="0"/>
              <a:buChar char="•"/>
            </a:pPr>
            <a:r>
              <a:rPr lang="en-US" dirty="0"/>
              <a:t>The kinetochore becomes attached to the mitotic spindle.</a:t>
            </a:r>
          </a:p>
          <a:p>
            <a:pPr marL="457200" indent="-457200">
              <a:buFont typeface="Arial" panose="020B0604020202020204" pitchFamily="34" charset="0"/>
              <a:buChar char="•"/>
            </a:pPr>
            <a:r>
              <a:rPr lang="en-US" dirty="0"/>
              <a:t>The chromosomes decondense and the nucleus reforms.</a:t>
            </a:r>
          </a:p>
          <a:p>
            <a:pPr marL="457200" indent="-457200">
              <a:buFont typeface="Arial" panose="020B0604020202020204" pitchFamily="34" charset="0"/>
              <a:buChar char="•"/>
            </a:pPr>
            <a:r>
              <a:rPr lang="en-US" dirty="0"/>
              <a:t>The nucleolus disappears and sister chromatids become visible by light microscopy.</a:t>
            </a:r>
          </a:p>
          <a:p>
            <a:pPr marL="457200" indent="-457200">
              <a:buFont typeface="Arial" panose="020B0604020202020204" pitchFamily="34" charset="0"/>
              <a:buChar char="•"/>
            </a:pPr>
            <a:r>
              <a:rPr lang="en-US" dirty="0"/>
              <a:t>Cohesin proteins break down and the sister chromatids separate.</a:t>
            </a:r>
          </a:p>
        </p:txBody>
      </p:sp>
    </p:spTree>
    <p:extLst>
      <p:ext uri="{BB962C8B-B14F-4D97-AF65-F5344CB8AC3E}">
        <p14:creationId xmlns:p14="http://schemas.microsoft.com/office/powerpoint/2010/main" val="314898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8300-24DD-1D50-E686-4372B2AA4329}"/>
              </a:ext>
            </a:extLst>
          </p:cNvPr>
          <p:cNvSpPr>
            <a:spLocks noGrp="1"/>
          </p:cNvSpPr>
          <p:nvPr>
            <p:ph type="title"/>
          </p:nvPr>
        </p:nvSpPr>
        <p:spPr/>
        <p:txBody>
          <a:bodyPr/>
          <a:lstStyle/>
          <a:p>
            <a:r>
              <a:rPr lang="en-US" dirty="0"/>
              <a:t>Cytokinesis</a:t>
            </a:r>
            <a:endParaRPr lang="en-IN" sz="1600" dirty="0"/>
          </a:p>
        </p:txBody>
      </p:sp>
      <p:sp>
        <p:nvSpPr>
          <p:cNvPr id="3" name="Content Placeholder 2">
            <a:extLst>
              <a:ext uri="{FF2B5EF4-FFF2-40B4-BE49-F238E27FC236}">
                <a16:creationId xmlns:a16="http://schemas.microsoft.com/office/drawing/2014/main" id="{9424DFA8-5A85-28C9-8A65-036A692650F3}"/>
              </a:ext>
            </a:extLst>
          </p:cNvPr>
          <p:cNvSpPr>
            <a:spLocks noGrp="1"/>
          </p:cNvSpPr>
          <p:nvPr>
            <p:ph idx="1"/>
          </p:nvPr>
        </p:nvSpPr>
        <p:spPr>
          <a:xfrm>
            <a:off x="457200" y="1056640"/>
            <a:ext cx="8229600" cy="4810760"/>
          </a:xfrm>
        </p:spPr>
        <p:txBody>
          <a:bodyPr>
            <a:noAutofit/>
          </a:bodyPr>
          <a:lstStyle/>
          <a:p>
            <a:pPr marL="0" indent="0">
              <a:buNone/>
            </a:pPr>
            <a:r>
              <a:rPr lang="en-US" sz="2100" b="1" dirty="0"/>
              <a:t>Cytokinesis</a:t>
            </a:r>
            <a:r>
              <a:rPr lang="en-US" sz="2100" dirty="0"/>
              <a:t> (cell motion) separates the cytoplasm into daughter cells:</a:t>
            </a:r>
            <a:endParaRPr lang="en-IN" sz="2100" dirty="0"/>
          </a:p>
          <a:p>
            <a:r>
              <a:rPr lang="en-US" sz="2100" dirty="0"/>
              <a:t>In animal cells, a contractile actin ring forms a </a:t>
            </a:r>
            <a:r>
              <a:rPr lang="en-US" sz="2100" b="1" dirty="0"/>
              <a:t>cleavage furrow </a:t>
            </a:r>
            <a:r>
              <a:rPr lang="en-US" sz="2100" dirty="0"/>
              <a:t>at the metaphase plate. The ring contracts, eventually cleaving the membrane.</a:t>
            </a:r>
          </a:p>
          <a:p>
            <a:r>
              <a:rPr lang="en-US" sz="2100" dirty="0"/>
              <a:t>In plant cells, a new cell wall must form between daughter cells. </a:t>
            </a:r>
          </a:p>
          <a:p>
            <a:pPr lvl="1"/>
            <a:r>
              <a:rPr lang="en-US" sz="2100" dirty="0"/>
              <a:t>Golgi apparatus accumulates enzymes, structural proteins, and glucose and then breaks into vesicles that travel on microtubules forming phragmoplasts. </a:t>
            </a:r>
          </a:p>
          <a:p>
            <a:pPr lvl="1"/>
            <a:r>
              <a:rPr lang="en-US" sz="2100" dirty="0"/>
              <a:t>Vesicles fuse at the metaphase plate to form a cell plate. </a:t>
            </a:r>
          </a:p>
          <a:p>
            <a:pPr lvl="1"/>
            <a:r>
              <a:rPr lang="en-US" sz="2100" dirty="0"/>
              <a:t>Enzymes use glucose to build the cell wall and the Golgi membranes become part of the plasma membrane.</a:t>
            </a:r>
          </a:p>
        </p:txBody>
      </p:sp>
    </p:spTree>
    <p:extLst>
      <p:ext uri="{BB962C8B-B14F-4D97-AF65-F5344CB8AC3E}">
        <p14:creationId xmlns:p14="http://schemas.microsoft.com/office/powerpoint/2010/main" val="294496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0971-E3FF-8A74-8F63-64FEA5B6449A}"/>
              </a:ext>
            </a:extLst>
          </p:cNvPr>
          <p:cNvSpPr>
            <a:spLocks noGrp="1"/>
          </p:cNvSpPr>
          <p:nvPr>
            <p:ph type="title"/>
          </p:nvPr>
        </p:nvSpPr>
        <p:spPr/>
        <p:txBody>
          <a:bodyPr/>
          <a:lstStyle/>
          <a:p>
            <a:r>
              <a:rPr lang="en-US" dirty="0"/>
              <a:t>10.2 Figure 5</a:t>
            </a:r>
          </a:p>
        </p:txBody>
      </p:sp>
      <p:sp>
        <p:nvSpPr>
          <p:cNvPr id="5" name="TextBox 4">
            <a:extLst>
              <a:ext uri="{FF2B5EF4-FFF2-40B4-BE49-F238E27FC236}">
                <a16:creationId xmlns:a16="http://schemas.microsoft.com/office/drawing/2014/main" id="{04EF07DD-A9F6-18FC-8247-013F3F919B8E}"/>
              </a:ext>
              <a:ext uri="{C183D7F6-B498-43B3-948B-1728B52AA6E4}">
                <adec:decorative xmlns:adec="http://schemas.microsoft.com/office/drawing/2017/decorative" val="0"/>
              </a:ext>
            </a:extLst>
          </p:cNvPr>
          <p:cNvSpPr txBox="1"/>
          <p:nvPr/>
        </p:nvSpPr>
        <p:spPr>
          <a:xfrm>
            <a:off x="610282" y="5788661"/>
            <a:ext cx="8152718" cy="246221"/>
          </a:xfrm>
          <a:prstGeom prst="rect">
            <a:avLst/>
          </a:prstGeom>
          <a:noFill/>
        </p:spPr>
        <p:txBody>
          <a:bodyPr wrap="square" rtlCol="0">
            <a:spAutoFit/>
          </a:bodyPr>
          <a:lstStyle/>
          <a:p>
            <a:pPr algn="ctr"/>
            <a:r>
              <a:rPr lang="en-US" sz="1000" dirty="0"/>
              <a:t>CNX OpenStax on Wikimedia Commons. "Cytokinesis." Modified.</a:t>
            </a:r>
          </a:p>
        </p:txBody>
      </p:sp>
      <p:pic>
        <p:nvPicPr>
          <p:cNvPr id="7" name="Content Placeholder 5" descr="To the left, the illustration shows cytokinesis in a typical animal cell. To the right, cytokinesis is shown in a typical plant cell. In an animal cell, a contractile ring of actin filaments forms a cleavage furrow that divides the cell in two. In a plant cell, Golgi vesicles coalesce at the metaphase plate. A cell plate grows from the center outward, and the vesicles form a plasma membrane that divides the cytoplasm.">
            <a:extLst>
              <a:ext uri="{FF2B5EF4-FFF2-40B4-BE49-F238E27FC236}">
                <a16:creationId xmlns:a16="http://schemas.microsoft.com/office/drawing/2014/main" id="{F47E065D-B78D-8631-AE40-D46845E82308}"/>
              </a:ext>
            </a:extLst>
          </p:cNvPr>
          <p:cNvPicPr>
            <a:picLocks noChangeAspect="1"/>
          </p:cNvPicPr>
          <p:nvPr/>
        </p:nvPicPr>
        <p:blipFill>
          <a:blip r:embed="rId3"/>
          <a:srcRect t="3668" b="49664"/>
          <a:stretch/>
        </p:blipFill>
        <p:spPr>
          <a:xfrm>
            <a:off x="514141" y="1447800"/>
            <a:ext cx="8229600" cy="2133600"/>
          </a:xfrm>
          <a:prstGeom prst="rect">
            <a:avLst/>
          </a:prstGeom>
        </p:spPr>
      </p:pic>
    </p:spTree>
    <p:extLst>
      <p:ext uri="{BB962C8B-B14F-4D97-AF65-F5344CB8AC3E}">
        <p14:creationId xmlns:p14="http://schemas.microsoft.com/office/powerpoint/2010/main" val="34628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8300-24DD-1D50-E686-4372B2AA4329}"/>
              </a:ext>
            </a:extLst>
          </p:cNvPr>
          <p:cNvSpPr>
            <a:spLocks noGrp="1"/>
          </p:cNvSpPr>
          <p:nvPr>
            <p:ph type="title"/>
          </p:nvPr>
        </p:nvSpPr>
        <p:spPr/>
        <p:txBody>
          <a:bodyPr/>
          <a:lstStyle/>
          <a:p>
            <a:r>
              <a:rPr lang="en-US" dirty="0"/>
              <a:t>G</a:t>
            </a:r>
            <a:r>
              <a:rPr lang="en-US" baseline="-25000" dirty="0"/>
              <a:t>0</a:t>
            </a:r>
            <a:r>
              <a:rPr lang="en-US" dirty="0"/>
              <a:t> Phase</a:t>
            </a:r>
            <a:endParaRPr lang="en-IN" sz="1600" dirty="0"/>
          </a:p>
        </p:txBody>
      </p:sp>
      <p:sp>
        <p:nvSpPr>
          <p:cNvPr id="3" name="Content Placeholder 2">
            <a:extLst>
              <a:ext uri="{FF2B5EF4-FFF2-40B4-BE49-F238E27FC236}">
                <a16:creationId xmlns:a16="http://schemas.microsoft.com/office/drawing/2014/main" id="{9424DFA8-5A85-28C9-8A65-036A692650F3}"/>
              </a:ext>
            </a:extLst>
          </p:cNvPr>
          <p:cNvSpPr>
            <a:spLocks noGrp="1"/>
          </p:cNvSpPr>
          <p:nvPr>
            <p:ph idx="1"/>
          </p:nvPr>
        </p:nvSpPr>
        <p:spPr>
          <a:xfrm>
            <a:off x="457200" y="1280160"/>
            <a:ext cx="4191000" cy="4572000"/>
          </a:xfrm>
        </p:spPr>
        <p:txBody>
          <a:bodyPr>
            <a:noAutofit/>
          </a:bodyPr>
          <a:lstStyle/>
          <a:p>
            <a:r>
              <a:rPr lang="en-US" sz="2600" b="1" dirty="0"/>
              <a:t>G</a:t>
            </a:r>
            <a:r>
              <a:rPr lang="en-US" sz="2600" b="1" baseline="-25000" dirty="0"/>
              <a:t>0</a:t>
            </a:r>
            <a:r>
              <a:rPr lang="en-US" sz="2600" b="1" dirty="0"/>
              <a:t> phase </a:t>
            </a:r>
            <a:r>
              <a:rPr lang="en-US" sz="2600" dirty="0"/>
              <a:t>is the </a:t>
            </a:r>
            <a:r>
              <a:rPr lang="en-US" sz="2600" b="1" dirty="0"/>
              <a:t>quiescent</a:t>
            </a:r>
            <a:r>
              <a:rPr lang="en-US" sz="2600" dirty="0"/>
              <a:t>, non-dividing state.</a:t>
            </a:r>
            <a:endParaRPr lang="en-IN" sz="2600" dirty="0"/>
          </a:p>
          <a:p>
            <a:pPr lvl="1"/>
            <a:r>
              <a:rPr lang="en-US" sz="2600" dirty="0"/>
              <a:t>Cells are not preparing to divide.</a:t>
            </a:r>
          </a:p>
          <a:p>
            <a:pPr lvl="1"/>
            <a:r>
              <a:rPr lang="en-US" sz="2600" dirty="0"/>
              <a:t>Temporary for some cells, permanent for others like mature muscle and nerve cells.</a:t>
            </a:r>
          </a:p>
        </p:txBody>
      </p:sp>
      <p:sp>
        <p:nvSpPr>
          <p:cNvPr id="8" name="TextBox 7">
            <a:extLst>
              <a:ext uri="{FF2B5EF4-FFF2-40B4-BE49-F238E27FC236}">
                <a16:creationId xmlns:a16="http://schemas.microsoft.com/office/drawing/2014/main" id="{633E69AC-A67B-BF31-386C-D2E8B00C11C8}"/>
              </a:ext>
              <a:ext uri="{C183D7F6-B498-43B3-948B-1728B52AA6E4}">
                <adec:decorative xmlns:adec="http://schemas.microsoft.com/office/drawing/2017/decorative" val="0"/>
              </a:ext>
            </a:extLst>
          </p:cNvPr>
          <p:cNvSpPr txBox="1"/>
          <p:nvPr/>
        </p:nvSpPr>
        <p:spPr>
          <a:xfrm>
            <a:off x="6292571" y="1280160"/>
            <a:ext cx="1181100" cy="307777"/>
          </a:xfrm>
          <a:prstGeom prst="rect">
            <a:avLst/>
          </a:prstGeom>
          <a:noFill/>
        </p:spPr>
        <p:txBody>
          <a:bodyPr wrap="square" rtlCol="0">
            <a:spAutoFit/>
          </a:bodyPr>
          <a:lstStyle/>
          <a:p>
            <a:pPr algn="ctr"/>
            <a:r>
              <a:rPr lang="en-US" sz="1400" b="1" dirty="0"/>
              <a:t>10.2 Figure 6</a:t>
            </a:r>
          </a:p>
        </p:txBody>
      </p:sp>
      <p:pic>
        <p:nvPicPr>
          <p:cNvPr id="4" name="Content Placeholder 5" descr="A circle of arrows indicating the M, G1, S, and G2 phases is shown. An arrow breaks off from the circle toward the G0 phase, wherein cells enter a quiescent, or inactive stage and do not reproduce, potentially due to a number of environmental factors. The cell will return to G1 through external stimulus or remain in G0 permanently.">
            <a:extLst>
              <a:ext uri="{FF2B5EF4-FFF2-40B4-BE49-F238E27FC236}">
                <a16:creationId xmlns:a16="http://schemas.microsoft.com/office/drawing/2014/main" id="{BC2A833B-6A63-CCFD-8950-B489DA10092D}"/>
              </a:ext>
            </a:extLst>
          </p:cNvPr>
          <p:cNvPicPr>
            <a:picLocks noChangeAspect="1"/>
          </p:cNvPicPr>
          <p:nvPr/>
        </p:nvPicPr>
        <p:blipFill>
          <a:blip r:embed="rId3"/>
          <a:srcRect l="25926" t="5334" r="25000"/>
          <a:stretch/>
        </p:blipFill>
        <p:spPr>
          <a:xfrm>
            <a:off x="5105400" y="1603010"/>
            <a:ext cx="3810000" cy="4083170"/>
          </a:xfrm>
          <a:prstGeom prst="rect">
            <a:avLst/>
          </a:prstGeom>
        </p:spPr>
      </p:pic>
    </p:spTree>
    <p:extLst>
      <p:ext uri="{BB962C8B-B14F-4D97-AF65-F5344CB8AC3E}">
        <p14:creationId xmlns:p14="http://schemas.microsoft.com/office/powerpoint/2010/main" val="118828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a:bodyPr>
          <a:lstStyle/>
          <a:p>
            <a:r>
              <a:rPr lang="en-US" dirty="0"/>
              <a:t>For each phase of the cell cycle, briefly describe what is happening to each chromosome's composition and the overall chromosome number.</a:t>
            </a:r>
          </a:p>
          <a:p>
            <a:pPr marL="457200" indent="-457200">
              <a:buFont typeface="Arial" panose="020B0604020202020204" pitchFamily="34" charset="0"/>
              <a:buChar char="•"/>
            </a:pPr>
            <a:r>
              <a:rPr lang="en-US" dirty="0"/>
              <a:t>G</a:t>
            </a:r>
            <a:r>
              <a:rPr lang="en-US" baseline="-25000" dirty="0"/>
              <a:t>1</a:t>
            </a:r>
            <a:r>
              <a:rPr lang="en-US" dirty="0"/>
              <a:t> phase</a:t>
            </a:r>
          </a:p>
          <a:p>
            <a:pPr marL="457200" indent="-457200">
              <a:buFont typeface="Arial" panose="020B0604020202020204" pitchFamily="34" charset="0"/>
              <a:buChar char="•"/>
            </a:pPr>
            <a:r>
              <a:rPr lang="en-US" dirty="0"/>
              <a:t>S phase</a:t>
            </a:r>
          </a:p>
          <a:p>
            <a:pPr marL="457200" indent="-457200">
              <a:buFont typeface="Arial" panose="020B0604020202020204" pitchFamily="34" charset="0"/>
              <a:buChar char="•"/>
            </a:pPr>
            <a:r>
              <a:rPr lang="en-US" dirty="0"/>
              <a:t>G</a:t>
            </a:r>
            <a:r>
              <a:rPr lang="en-US" baseline="-25000" dirty="0"/>
              <a:t>2</a:t>
            </a:r>
            <a:r>
              <a:rPr lang="en-US" dirty="0"/>
              <a:t> phase</a:t>
            </a:r>
          </a:p>
          <a:p>
            <a:pPr marL="457200" indent="-457200">
              <a:buFont typeface="Arial" panose="020B0604020202020204" pitchFamily="34" charset="0"/>
              <a:buChar char="•"/>
            </a:pPr>
            <a:r>
              <a:rPr lang="en-US" dirty="0"/>
              <a:t>Mitotic phase</a:t>
            </a:r>
          </a:p>
        </p:txBody>
      </p:sp>
    </p:spTree>
    <p:extLst>
      <p:ext uri="{BB962C8B-B14F-4D97-AF65-F5344CB8AC3E}">
        <p14:creationId xmlns:p14="http://schemas.microsoft.com/office/powerpoint/2010/main" val="10050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301241"/>
          </a:xfrm>
        </p:spPr>
        <p:txBody>
          <a:bodyPr/>
          <a:lstStyle/>
          <a:p>
            <a:r>
              <a:rPr lang="en-US" dirty="0"/>
              <a:t>Consider various types of cells in a human adult, including skin cells, intestinal cells, bone cells, and kidney cells. Which phase(s) of the cell cycle (interphase, mitotic phase, or G</a:t>
            </a:r>
            <a:r>
              <a:rPr lang="en-US" baseline="-25000" dirty="0"/>
              <a:t>0</a:t>
            </a:r>
            <a:r>
              <a:rPr lang="en-US" dirty="0"/>
              <a:t>) do you think various cell types are most typically in? Why?</a:t>
            </a:r>
          </a:p>
        </p:txBody>
      </p:sp>
    </p:spTree>
    <p:extLst>
      <p:ext uri="{BB962C8B-B14F-4D97-AF65-F5344CB8AC3E}">
        <p14:creationId xmlns:p14="http://schemas.microsoft.com/office/powerpoint/2010/main" val="302916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970318"/>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Define</a:t>
            </a:r>
            <a:r>
              <a:rPr lang="en-US" dirty="0"/>
              <a:t> the quiescent G</a:t>
            </a:r>
            <a:r>
              <a:rPr lang="en-US" baseline="-25000" dirty="0"/>
              <a:t>0</a:t>
            </a:r>
            <a:r>
              <a:rPr lang="en-US" dirty="0"/>
              <a:t> phase.</a:t>
            </a:r>
          </a:p>
          <a:p>
            <a:pPr marL="457200" indent="-457200">
              <a:buFont typeface="Arial" panose="020B0604020202020204" pitchFamily="34" charset="0"/>
              <a:buChar char="•"/>
              <a:tabLst>
                <a:tab pos="457200" algn="l"/>
              </a:tabLst>
            </a:pPr>
            <a:r>
              <a:rPr lang="en-US" b="1" dirty="0"/>
              <a:t>Describe</a:t>
            </a:r>
            <a:r>
              <a:rPr lang="en-US" dirty="0"/>
              <a:t> the three stages of interphase.</a:t>
            </a:r>
          </a:p>
          <a:p>
            <a:pPr marL="457200" indent="-457200">
              <a:buFont typeface="Arial" panose="020B0604020202020204" pitchFamily="34" charset="0"/>
              <a:buChar char="•"/>
              <a:tabLst>
                <a:tab pos="457200" algn="l"/>
              </a:tabLst>
            </a:pPr>
            <a:r>
              <a:rPr lang="en-US" b="1" dirty="0"/>
              <a:t>Discuss</a:t>
            </a:r>
            <a:r>
              <a:rPr lang="en-US" dirty="0"/>
              <a:t> the behavior of chromosomes during mitosis and karyokinesis.</a:t>
            </a:r>
          </a:p>
          <a:p>
            <a:pPr marL="457200" indent="-457200">
              <a:buFont typeface="Arial" panose="020B0604020202020204" pitchFamily="34" charset="0"/>
              <a:buChar char="•"/>
              <a:tabLst>
                <a:tab pos="457200" algn="l"/>
              </a:tabLst>
            </a:pPr>
            <a:r>
              <a:rPr lang="en-US" b="1" dirty="0"/>
              <a:t>Explain</a:t>
            </a:r>
            <a:r>
              <a:rPr lang="en-US" dirty="0"/>
              <a:t> how the cytoplasmic content is divided during cytokinesis.</a:t>
            </a:r>
          </a:p>
          <a:p>
            <a:pPr marL="457200" indent="-457200">
              <a:buFont typeface="Arial" panose="020B0604020202020204" pitchFamily="34" charset="0"/>
              <a:buChar char="•"/>
              <a:tabLst>
                <a:tab pos="457200" algn="l"/>
              </a:tabLst>
            </a:pPr>
            <a:endParaRPr lang="en-US" dirty="0"/>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endParaRPr lang="en-US" sz="16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996440"/>
          </a:xfrm>
        </p:spPr>
        <p:txBody>
          <a:bodyPr>
            <a:normAutofit/>
          </a:bodyPr>
          <a:lstStyle/>
          <a:p>
            <a:r>
              <a:rPr lang="en-US" dirty="0"/>
              <a:t>Determine the Time Spent in Cell-Cycle Stages</a:t>
            </a:r>
          </a:p>
          <a:p>
            <a:r>
              <a:rPr lang="en-US" dirty="0"/>
              <a:t>As a group, complete the following activity.</a:t>
            </a:r>
          </a:p>
          <a:p>
            <a:r>
              <a:rPr lang="en-US" b="1" dirty="0"/>
              <a:t>Problem</a:t>
            </a:r>
            <a:r>
              <a:rPr lang="en-US" dirty="0"/>
              <a:t>: How long does a cell spend in interphase compared to each phase of mitosis?</a:t>
            </a:r>
          </a:p>
        </p:txBody>
      </p:sp>
    </p:spTree>
    <p:extLst>
      <p:ext uri="{BB962C8B-B14F-4D97-AF65-F5344CB8AC3E}">
        <p14:creationId xmlns:p14="http://schemas.microsoft.com/office/powerpoint/2010/main" val="206963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 (Continued)</a:t>
            </a:r>
            <a:r>
              <a:rPr lang="en-US" sz="1400" baseline="-25000" dirty="0"/>
              <a:t>1</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572000"/>
          </a:xfrm>
        </p:spPr>
        <p:txBody>
          <a:bodyPr>
            <a:normAutofit/>
          </a:bodyPr>
          <a:lstStyle/>
          <a:p>
            <a:r>
              <a:rPr lang="en-US" sz="2200" b="1" dirty="0"/>
              <a:t>Background</a:t>
            </a:r>
            <a:r>
              <a:rPr lang="en-US" sz="2200" dirty="0"/>
              <a:t>: An image of an onion root tip shows cells arrested in various phases of the cell cycle (Figure 7). Note that it is not visually possible to separate the phases of interphase from each other, but the mitotic phases are readily identifiable. If 100 cells are examined, the number of cells in each identifiable cell-cycle phase will give an estimate of the time it takes for the cell to complete that stage.</a:t>
            </a:r>
          </a:p>
        </p:txBody>
      </p:sp>
      <p:sp>
        <p:nvSpPr>
          <p:cNvPr id="6" name="TextBox 5">
            <a:extLst>
              <a:ext uri="{FF2B5EF4-FFF2-40B4-BE49-F238E27FC236}">
                <a16:creationId xmlns:a16="http://schemas.microsoft.com/office/drawing/2014/main" id="{90B5F464-8322-563A-3F73-35AAD4F25C2E}"/>
              </a:ext>
              <a:ext uri="{C183D7F6-B498-43B3-948B-1728B52AA6E4}">
                <adec:decorative xmlns:adec="http://schemas.microsoft.com/office/drawing/2017/decorative" val="0"/>
              </a:ext>
            </a:extLst>
          </p:cNvPr>
          <p:cNvSpPr txBox="1"/>
          <p:nvPr/>
        </p:nvSpPr>
        <p:spPr>
          <a:xfrm>
            <a:off x="1640898" y="3412271"/>
            <a:ext cx="1226127" cy="307777"/>
          </a:xfrm>
          <a:prstGeom prst="rect">
            <a:avLst/>
          </a:prstGeom>
          <a:noFill/>
        </p:spPr>
        <p:txBody>
          <a:bodyPr wrap="square" rtlCol="0">
            <a:spAutoFit/>
          </a:bodyPr>
          <a:lstStyle/>
          <a:p>
            <a:pPr algn="ctr"/>
            <a:r>
              <a:rPr lang="en-US" sz="1400" b="1" dirty="0">
                <a:solidFill>
                  <a:schemeClr val="bg1"/>
                </a:solidFill>
              </a:rPr>
              <a:t>10.2 Figure 7</a:t>
            </a:r>
          </a:p>
        </p:txBody>
      </p:sp>
      <p:pic>
        <p:nvPicPr>
          <p:cNvPr id="4" name="Content Placeholder 6" descr="A micrograph of onion root tips consists of square cells with dark purple masses inside the cells.">
            <a:extLst>
              <a:ext uri="{FF2B5EF4-FFF2-40B4-BE49-F238E27FC236}">
                <a16:creationId xmlns:a16="http://schemas.microsoft.com/office/drawing/2014/main" id="{D4351C78-9898-9E75-7D79-D10061A88934}"/>
              </a:ext>
            </a:extLst>
          </p:cNvPr>
          <p:cNvPicPr>
            <a:picLocks noChangeAspect="1"/>
          </p:cNvPicPr>
          <p:nvPr/>
        </p:nvPicPr>
        <p:blipFill>
          <a:blip r:embed="rId3"/>
          <a:srcRect t="5334" b="6000"/>
          <a:stretch/>
        </p:blipFill>
        <p:spPr>
          <a:xfrm>
            <a:off x="2902194" y="3429018"/>
            <a:ext cx="3508118" cy="2278464"/>
          </a:xfrm>
          <a:prstGeom prst="rect">
            <a:avLst/>
          </a:prstGeom>
          <a:noFill/>
        </p:spPr>
      </p:pic>
    </p:spTree>
    <p:extLst>
      <p:ext uri="{BB962C8B-B14F-4D97-AF65-F5344CB8AC3E}">
        <p14:creationId xmlns:p14="http://schemas.microsoft.com/office/powerpoint/2010/main" val="50465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 (Continued)</a:t>
            </a:r>
            <a:r>
              <a:rPr lang="en-US" sz="1400" baseline="-25000" dirty="0"/>
              <a:t>2</a:t>
            </a:r>
            <a:endParaRPr lang="en-US" sz="16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358640"/>
          </a:xfrm>
        </p:spPr>
        <p:txBody>
          <a:bodyPr>
            <a:noAutofit/>
          </a:bodyPr>
          <a:lstStyle/>
          <a:p>
            <a:r>
              <a:rPr lang="en-US" sz="2000" b="1" dirty="0"/>
              <a:t>Problem Statement</a:t>
            </a:r>
            <a:r>
              <a:rPr lang="en-US" sz="2000" dirty="0"/>
              <a:t>: Given the events included in all of interphase and those that take place in each phase of mitosis, estimate the length of each phase, based on a 12-hour cell cycle. Before proceeding, state your hypothesis.</a:t>
            </a:r>
          </a:p>
          <a:p>
            <a:r>
              <a:rPr lang="en-US" sz="2000" b="1" dirty="0"/>
              <a:t>Test Your Hypothesis</a:t>
            </a:r>
            <a:r>
              <a:rPr lang="en-US" sz="2000" dirty="0"/>
              <a:t>: Test your hypothesis by doing the following:</a:t>
            </a:r>
          </a:p>
          <a:p>
            <a:pPr marL="457200" indent="-457200">
              <a:buFont typeface="+mj-lt"/>
              <a:buAutoNum type="arabicPeriod"/>
            </a:pPr>
            <a:r>
              <a:rPr lang="en-US" sz="2000" dirty="0"/>
              <a:t>Practice identifying the various phases of the cell cycle, using the drawings of the phases in Figure 3 as a guide.</a:t>
            </a:r>
          </a:p>
          <a:p>
            <a:pPr marL="457200" indent="-457200">
              <a:buFont typeface="+mj-lt"/>
              <a:buAutoNum type="arabicPeriod"/>
            </a:pPr>
            <a:r>
              <a:rPr lang="en-US" sz="2000" dirty="0"/>
              <a:t>Once you are confident about your identification, record the phase of each cell you encounter as you scan top to bottom and left to right across the rows of onion root tip cells, not skipping any cells as you go.</a:t>
            </a:r>
          </a:p>
          <a:p>
            <a:pPr marL="457200" indent="-457200">
              <a:buFont typeface="+mj-lt"/>
              <a:buAutoNum type="arabicPeriod"/>
            </a:pPr>
            <a:r>
              <a:rPr lang="en-US" sz="2000" dirty="0"/>
              <a:t>Keep a tally of your observations and stop when you reach 100 cells identified.</a:t>
            </a:r>
          </a:p>
          <a:p>
            <a:r>
              <a:rPr lang="en-US" sz="2000" b="1" dirty="0"/>
              <a:t>Record Your Observations</a:t>
            </a:r>
            <a:r>
              <a:rPr lang="en-US" sz="2000" dirty="0"/>
              <a:t>: Make a table similar to Table 1 within which to record your observations.</a:t>
            </a:r>
          </a:p>
        </p:txBody>
      </p:sp>
    </p:spTree>
    <p:extLst>
      <p:ext uri="{BB962C8B-B14F-4D97-AF65-F5344CB8AC3E}">
        <p14:creationId xmlns:p14="http://schemas.microsoft.com/office/powerpoint/2010/main" val="378127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 (Continued)</a:t>
            </a:r>
            <a:r>
              <a:rPr lang="en-US" sz="1400" baseline="-25000" dirty="0"/>
              <a:t>3</a:t>
            </a:r>
            <a:endParaRPr lang="en-US" sz="16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663440"/>
          </a:xfrm>
        </p:spPr>
        <p:txBody>
          <a:bodyPr>
            <a:noAutofit/>
          </a:bodyPr>
          <a:lstStyle/>
          <a:p>
            <a:pPr algn="ctr"/>
            <a:r>
              <a:rPr lang="en-US" sz="2000" dirty="0"/>
              <a:t>Table 1: Results of Cell Phase Identification </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r>
              <a:rPr lang="en-US" sz="2000" b="1" dirty="0"/>
              <a:t>Analyze Your Data/Report Your Results</a:t>
            </a:r>
            <a:r>
              <a:rPr lang="en-US" sz="2000" dirty="0"/>
              <a:t>: To find the length of time onion root tip cells spend in each phase, multiply the percent (recorded as a decimal) by 12 hours. Make a table similar to Table 2 to illustrate your data.</a:t>
            </a:r>
          </a:p>
        </p:txBody>
      </p:sp>
      <p:graphicFrame>
        <p:nvGraphicFramePr>
          <p:cNvPr id="4" name="Table 3" descr="A place to record results from cell phase identification.">
            <a:extLst>
              <a:ext uri="{FF2B5EF4-FFF2-40B4-BE49-F238E27FC236}">
                <a16:creationId xmlns:a16="http://schemas.microsoft.com/office/drawing/2014/main" id="{86DBDE1C-03E8-A28E-B2D5-643D59F8E352}"/>
              </a:ext>
            </a:extLst>
          </p:cNvPr>
          <p:cNvGraphicFramePr>
            <a:graphicFrameLocks noGrp="1"/>
          </p:cNvGraphicFramePr>
          <p:nvPr>
            <p:extLst>
              <p:ext uri="{D42A27DB-BD31-4B8C-83A1-F6EECF244321}">
                <p14:modId xmlns:p14="http://schemas.microsoft.com/office/powerpoint/2010/main" val="3788928455"/>
              </p:ext>
            </p:extLst>
          </p:nvPr>
        </p:nvGraphicFramePr>
        <p:xfrm>
          <a:off x="571500" y="1676400"/>
          <a:ext cx="8001000" cy="3226201"/>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985512023"/>
                    </a:ext>
                  </a:extLst>
                </a:gridCol>
                <a:gridCol w="2000250">
                  <a:extLst>
                    <a:ext uri="{9D8B030D-6E8A-4147-A177-3AD203B41FA5}">
                      <a16:colId xmlns:a16="http://schemas.microsoft.com/office/drawing/2014/main" val="1632738543"/>
                    </a:ext>
                  </a:extLst>
                </a:gridCol>
                <a:gridCol w="2000250">
                  <a:extLst>
                    <a:ext uri="{9D8B030D-6E8A-4147-A177-3AD203B41FA5}">
                      <a16:colId xmlns:a16="http://schemas.microsoft.com/office/drawing/2014/main" val="706838889"/>
                    </a:ext>
                  </a:extLst>
                </a:gridCol>
                <a:gridCol w="2000250">
                  <a:extLst>
                    <a:ext uri="{9D8B030D-6E8A-4147-A177-3AD203B41FA5}">
                      <a16:colId xmlns:a16="http://schemas.microsoft.com/office/drawing/2014/main" val="3728626392"/>
                    </a:ext>
                  </a:extLst>
                </a:gridCol>
              </a:tblGrid>
              <a:tr h="337770">
                <a:tc>
                  <a:txBody>
                    <a:bodyPr/>
                    <a:lstStyle/>
                    <a:p>
                      <a:r>
                        <a:rPr lang="en-IN" sz="1700" b="0" i="0" kern="1200" dirty="0">
                          <a:solidFill>
                            <a:schemeClr val="lt1"/>
                          </a:solidFill>
                          <a:effectLst/>
                          <a:latin typeface="+mn-lt"/>
                          <a:ea typeface="+mn-ea"/>
                          <a:cs typeface="+mn-cs"/>
                        </a:rPr>
                        <a:t>Phase</a:t>
                      </a:r>
                      <a:endParaRPr lang="en-IN" sz="1700" dirty="0"/>
                    </a:p>
                  </a:txBody>
                  <a:tcPr/>
                </a:tc>
                <a:tc>
                  <a:txBody>
                    <a:bodyPr/>
                    <a:lstStyle/>
                    <a:p>
                      <a:r>
                        <a:rPr lang="en-IN" sz="1700" b="0" i="0" kern="1200" dirty="0">
                          <a:solidFill>
                            <a:schemeClr val="lt1"/>
                          </a:solidFill>
                          <a:effectLst/>
                          <a:latin typeface="+mn-lt"/>
                          <a:ea typeface="+mn-ea"/>
                          <a:cs typeface="+mn-cs"/>
                        </a:rPr>
                        <a:t>Individual Totals</a:t>
                      </a:r>
                      <a:endParaRPr lang="en-IN" sz="1700" dirty="0"/>
                    </a:p>
                  </a:txBody>
                  <a:tcPr/>
                </a:tc>
                <a:tc>
                  <a:txBody>
                    <a:bodyPr/>
                    <a:lstStyle/>
                    <a:p>
                      <a:pPr algn="l"/>
                      <a:r>
                        <a:rPr lang="en-IN" sz="1700" b="0" i="0" kern="1200" dirty="0">
                          <a:solidFill>
                            <a:schemeClr val="lt1"/>
                          </a:solidFill>
                          <a:effectLst/>
                          <a:latin typeface="+mn-lt"/>
                          <a:ea typeface="+mn-ea"/>
                          <a:cs typeface="+mn-cs"/>
                        </a:rPr>
                        <a:t>Group Totals</a:t>
                      </a:r>
                    </a:p>
                  </a:txBody>
                  <a:tcPr anchor="ctr"/>
                </a:tc>
                <a:tc>
                  <a:txBody>
                    <a:bodyPr/>
                    <a:lstStyle/>
                    <a:p>
                      <a:r>
                        <a:rPr lang="en-IN" sz="1700" b="0" i="0" kern="1200" dirty="0">
                          <a:solidFill>
                            <a:schemeClr val="lt1"/>
                          </a:solidFill>
                          <a:effectLst/>
                          <a:latin typeface="+mn-lt"/>
                          <a:ea typeface="+mn-ea"/>
                          <a:cs typeface="+mn-cs"/>
                        </a:rPr>
                        <a:t>Percent (Decimal)</a:t>
                      </a:r>
                      <a:endParaRPr lang="en-IN" sz="1700" dirty="0"/>
                    </a:p>
                  </a:txBody>
                  <a:tcPr/>
                </a:tc>
                <a:extLst>
                  <a:ext uri="{0D108BD9-81ED-4DB2-BD59-A6C34878D82A}">
                    <a16:rowId xmlns:a16="http://schemas.microsoft.com/office/drawing/2014/main" val="2141500274"/>
                  </a:ext>
                </a:extLst>
              </a:tr>
              <a:tr h="337770">
                <a:tc>
                  <a:txBody>
                    <a:bodyPr/>
                    <a:lstStyle/>
                    <a:p>
                      <a:r>
                        <a:rPr lang="en-IN" sz="1700" b="0" i="0" kern="1200" dirty="0">
                          <a:solidFill>
                            <a:srgbClr val="1F497D"/>
                          </a:solidFill>
                          <a:effectLst/>
                          <a:latin typeface="+mn-lt"/>
                          <a:ea typeface="+mn-ea"/>
                          <a:cs typeface="+mn-cs"/>
                        </a:rPr>
                        <a:t>Interphase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2775526654"/>
                  </a:ext>
                </a:extLst>
              </a:tr>
              <a:tr h="337770">
                <a:tc>
                  <a:txBody>
                    <a:bodyPr/>
                    <a:lstStyle/>
                    <a:p>
                      <a:r>
                        <a:rPr lang="en-IN" sz="1700" b="0" i="0" kern="1200" dirty="0">
                          <a:solidFill>
                            <a:srgbClr val="1F497D"/>
                          </a:solidFill>
                          <a:effectLst/>
                          <a:latin typeface="+mn-lt"/>
                          <a:ea typeface="+mn-ea"/>
                          <a:cs typeface="+mn-cs"/>
                        </a:rPr>
                        <a:t>Prophase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311814660"/>
                  </a:ext>
                </a:extLst>
              </a:tr>
              <a:tr h="337770">
                <a:tc>
                  <a:txBody>
                    <a:bodyPr/>
                    <a:lstStyle/>
                    <a:p>
                      <a:r>
                        <a:rPr lang="en-IN" sz="1700" b="0" i="0" kern="1200" dirty="0">
                          <a:solidFill>
                            <a:srgbClr val="1F497D"/>
                          </a:solidFill>
                          <a:effectLst/>
                          <a:latin typeface="+mn-lt"/>
                          <a:ea typeface="+mn-ea"/>
                          <a:cs typeface="+mn-cs"/>
                        </a:rPr>
                        <a:t>Prometaphase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694792338"/>
                  </a:ext>
                </a:extLst>
              </a:tr>
              <a:tr h="337770">
                <a:tc>
                  <a:txBody>
                    <a:bodyPr/>
                    <a:lstStyle/>
                    <a:p>
                      <a:r>
                        <a:rPr lang="en-IN" sz="1700" b="0" i="0" kern="1200" dirty="0">
                          <a:solidFill>
                            <a:srgbClr val="1F497D"/>
                          </a:solidFill>
                          <a:effectLst/>
                          <a:latin typeface="+mn-lt"/>
                          <a:ea typeface="+mn-ea"/>
                          <a:cs typeface="+mn-cs"/>
                        </a:rPr>
                        <a:t>Metaphase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583589209"/>
                  </a:ext>
                </a:extLst>
              </a:tr>
              <a:tr h="337770">
                <a:tc>
                  <a:txBody>
                    <a:bodyPr/>
                    <a:lstStyle/>
                    <a:p>
                      <a:r>
                        <a:rPr lang="en-IN" sz="1700" b="0" i="0" kern="1200" dirty="0">
                          <a:solidFill>
                            <a:srgbClr val="1F497D"/>
                          </a:solidFill>
                          <a:effectLst/>
                          <a:latin typeface="+mn-lt"/>
                          <a:ea typeface="+mn-ea"/>
                          <a:cs typeface="+mn-cs"/>
                        </a:rPr>
                        <a:t>Anaphase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1929435698"/>
                  </a:ext>
                </a:extLst>
              </a:tr>
              <a:tr h="337770">
                <a:tc>
                  <a:txBody>
                    <a:bodyPr/>
                    <a:lstStyle/>
                    <a:p>
                      <a:r>
                        <a:rPr lang="en-IN" sz="1700" b="0" i="0" kern="1200" dirty="0">
                          <a:solidFill>
                            <a:srgbClr val="1F497D"/>
                          </a:solidFill>
                          <a:effectLst/>
                          <a:latin typeface="+mn-lt"/>
                          <a:ea typeface="+mn-ea"/>
                          <a:cs typeface="+mn-cs"/>
                        </a:rPr>
                        <a:t>Telophase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934143601"/>
                  </a:ext>
                </a:extLst>
              </a:tr>
              <a:tr h="337770">
                <a:tc>
                  <a:txBody>
                    <a:bodyPr/>
                    <a:lstStyle/>
                    <a:p>
                      <a:r>
                        <a:rPr lang="en-IN" sz="1700" b="0" i="0" kern="1200" dirty="0">
                          <a:solidFill>
                            <a:srgbClr val="1F497D"/>
                          </a:solidFill>
                          <a:effectLst/>
                          <a:latin typeface="+mn-lt"/>
                          <a:ea typeface="+mn-ea"/>
                          <a:cs typeface="+mn-cs"/>
                        </a:rPr>
                        <a:t>Cytokinesis</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1943357223"/>
                  </a:ext>
                </a:extLst>
              </a:tr>
              <a:tr h="422041">
                <a:tc>
                  <a:txBody>
                    <a:bodyPr/>
                    <a:lstStyle/>
                    <a:p>
                      <a:r>
                        <a:rPr lang="en-IN" sz="1700" b="0" i="0" kern="1200" dirty="0">
                          <a:solidFill>
                            <a:srgbClr val="1F497D"/>
                          </a:solidFill>
                          <a:effectLst/>
                          <a:latin typeface="+mn-lt"/>
                          <a:ea typeface="+mn-ea"/>
                          <a:cs typeface="+mn-cs"/>
                        </a:rPr>
                        <a:t>Totals</a:t>
                      </a:r>
                      <a:endParaRPr lang="en-IN" sz="1700" dirty="0">
                        <a:solidFill>
                          <a:srgbClr val="1F497D"/>
                        </a:solidFill>
                      </a:endParaRPr>
                    </a:p>
                  </a:txBody>
                  <a:tcPr/>
                </a:tc>
                <a:tc>
                  <a:txBody>
                    <a:bodyPr/>
                    <a:lstStyle/>
                    <a:p>
                      <a:r>
                        <a:rPr lang="en-IN" sz="1700" b="0" i="0" kern="1200" dirty="0">
                          <a:solidFill>
                            <a:srgbClr val="1F497D"/>
                          </a:solidFill>
                          <a:effectLst/>
                          <a:latin typeface="+mn-lt"/>
                          <a:ea typeface="+mn-ea"/>
                          <a:cs typeface="+mn-cs"/>
                        </a:rPr>
                        <a:t>100</a:t>
                      </a:r>
                      <a:endParaRPr lang="en-IN" sz="1700" dirty="0">
                        <a:solidFill>
                          <a:srgbClr val="1F497D"/>
                        </a:solidFill>
                      </a:endParaRPr>
                    </a:p>
                  </a:txBody>
                  <a:tcPr/>
                </a:tc>
                <a:tc>
                  <a:txBody>
                    <a:bodyPr/>
                    <a:lstStyle/>
                    <a:p>
                      <a:r>
                        <a:rPr lang="en-IN" sz="1700" b="0" i="0" kern="1200" dirty="0">
                          <a:solidFill>
                            <a:srgbClr val="1F497D"/>
                          </a:solidFill>
                          <a:effectLst/>
                          <a:latin typeface="+mn-lt"/>
                          <a:ea typeface="+mn-ea"/>
                          <a:cs typeface="+mn-cs"/>
                        </a:rPr>
                        <a:t>100</a:t>
                      </a:r>
                      <a:endParaRPr lang="en-IN" sz="1700" dirty="0">
                        <a:solidFill>
                          <a:srgbClr val="1F497D"/>
                        </a:solidFill>
                      </a:endParaRPr>
                    </a:p>
                  </a:txBody>
                  <a:tcPr/>
                </a:tc>
                <a:tc>
                  <a:txBody>
                    <a:bodyPr/>
                    <a:lstStyle/>
                    <a:p>
                      <a:r>
                        <a:rPr lang="en-IN" sz="1700" b="0" i="0" kern="1200" dirty="0">
                          <a:solidFill>
                            <a:srgbClr val="1F497D"/>
                          </a:solidFill>
                          <a:effectLst/>
                          <a:latin typeface="+mn-lt"/>
                          <a:ea typeface="+mn-ea"/>
                          <a:cs typeface="+mn-cs"/>
                        </a:rPr>
                        <a:t>100% (1.00)</a:t>
                      </a:r>
                      <a:endParaRPr lang="en-IN" sz="1700" dirty="0">
                        <a:solidFill>
                          <a:srgbClr val="1F497D"/>
                        </a:solidFill>
                      </a:endParaRPr>
                    </a:p>
                  </a:txBody>
                  <a:tcPr/>
                </a:tc>
                <a:extLst>
                  <a:ext uri="{0D108BD9-81ED-4DB2-BD59-A6C34878D82A}">
                    <a16:rowId xmlns:a16="http://schemas.microsoft.com/office/drawing/2014/main" val="1872460923"/>
                  </a:ext>
                </a:extLst>
              </a:tr>
            </a:tbl>
          </a:graphicData>
        </a:graphic>
      </p:graphicFrame>
    </p:spTree>
    <p:extLst>
      <p:ext uri="{BB962C8B-B14F-4D97-AF65-F5344CB8AC3E}">
        <p14:creationId xmlns:p14="http://schemas.microsoft.com/office/powerpoint/2010/main" val="615902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 (Continued)</a:t>
            </a:r>
            <a:r>
              <a:rPr lang="en-US" sz="1400" baseline="-25000" dirty="0"/>
              <a:t>4</a:t>
            </a:r>
            <a:endParaRPr lang="en-US" sz="16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358640"/>
          </a:xfrm>
        </p:spPr>
        <p:txBody>
          <a:bodyPr>
            <a:noAutofit/>
          </a:bodyPr>
          <a:lstStyle/>
          <a:p>
            <a:pPr algn="ctr"/>
            <a:r>
              <a:rPr lang="en-US" sz="2000" dirty="0"/>
              <a:t>Table 2: Estimate of Cell Phase Length</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r>
              <a:rPr lang="en-US" sz="2000" b="1" dirty="0"/>
              <a:t>Draw a Conclusion</a:t>
            </a:r>
            <a:r>
              <a:rPr lang="en-US" sz="2000" dirty="0"/>
              <a:t>: Did your results support your estimated times? Were any of the outcomes unexpected? If so, discuss those events in that phase that may have contributed to the calculated time.</a:t>
            </a:r>
          </a:p>
          <a:p>
            <a:pPr algn="ctr"/>
            <a:r>
              <a:rPr lang="en-US" sz="2000" dirty="0"/>
              <a:t> </a:t>
            </a:r>
          </a:p>
        </p:txBody>
      </p:sp>
      <p:graphicFrame>
        <p:nvGraphicFramePr>
          <p:cNvPr id="4" name="Table 3" descr="A place to record the estimate of cell phase length for each phase.">
            <a:extLst>
              <a:ext uri="{FF2B5EF4-FFF2-40B4-BE49-F238E27FC236}">
                <a16:creationId xmlns:a16="http://schemas.microsoft.com/office/drawing/2014/main" id="{86DBDE1C-03E8-A28E-B2D5-643D59F8E352}"/>
              </a:ext>
            </a:extLst>
          </p:cNvPr>
          <p:cNvGraphicFramePr>
            <a:graphicFrameLocks noGrp="1"/>
          </p:cNvGraphicFramePr>
          <p:nvPr>
            <p:extLst>
              <p:ext uri="{D42A27DB-BD31-4B8C-83A1-F6EECF244321}">
                <p14:modId xmlns:p14="http://schemas.microsoft.com/office/powerpoint/2010/main" val="3029194932"/>
              </p:ext>
            </p:extLst>
          </p:nvPr>
        </p:nvGraphicFramePr>
        <p:xfrm>
          <a:off x="767952" y="1676400"/>
          <a:ext cx="7608096" cy="2884509"/>
        </p:xfrm>
        <a:graphic>
          <a:graphicData uri="http://schemas.openxmlformats.org/drawingml/2006/table">
            <a:tbl>
              <a:tblPr firstRow="1" bandRow="1">
                <a:tableStyleId>{5C22544A-7EE6-4342-B048-85BDC9FD1C3A}</a:tableStyleId>
              </a:tblPr>
              <a:tblGrid>
                <a:gridCol w="2536032">
                  <a:extLst>
                    <a:ext uri="{9D8B030D-6E8A-4147-A177-3AD203B41FA5}">
                      <a16:colId xmlns:a16="http://schemas.microsoft.com/office/drawing/2014/main" val="985512023"/>
                    </a:ext>
                  </a:extLst>
                </a:gridCol>
                <a:gridCol w="2035968">
                  <a:extLst>
                    <a:ext uri="{9D8B030D-6E8A-4147-A177-3AD203B41FA5}">
                      <a16:colId xmlns:a16="http://schemas.microsoft.com/office/drawing/2014/main" val="1632738543"/>
                    </a:ext>
                  </a:extLst>
                </a:gridCol>
                <a:gridCol w="3036096">
                  <a:extLst>
                    <a:ext uri="{9D8B030D-6E8A-4147-A177-3AD203B41FA5}">
                      <a16:colId xmlns:a16="http://schemas.microsoft.com/office/drawing/2014/main" val="706838889"/>
                    </a:ext>
                  </a:extLst>
                </a:gridCol>
              </a:tblGrid>
              <a:tr h="330333">
                <a:tc>
                  <a:txBody>
                    <a:bodyPr/>
                    <a:lstStyle/>
                    <a:p>
                      <a:r>
                        <a:rPr lang="en-IN" sz="1700" b="0" i="0" kern="1200" dirty="0">
                          <a:solidFill>
                            <a:schemeClr val="lt1"/>
                          </a:solidFill>
                          <a:effectLst/>
                          <a:latin typeface="+mn-lt"/>
                          <a:ea typeface="+mn-ea"/>
                          <a:cs typeface="+mn-cs"/>
                        </a:rPr>
                        <a:t>Phase</a:t>
                      </a:r>
                      <a:endParaRPr lang="en-IN" sz="1700" dirty="0"/>
                    </a:p>
                  </a:txBody>
                  <a:tcPr/>
                </a:tc>
                <a:tc>
                  <a:txBody>
                    <a:bodyPr/>
                    <a:lstStyle/>
                    <a:p>
                      <a:r>
                        <a:rPr lang="en-IN" sz="1700" b="0" i="0" kern="1200" dirty="0">
                          <a:solidFill>
                            <a:schemeClr val="lt1"/>
                          </a:solidFill>
                          <a:effectLst/>
                          <a:latin typeface="+mn-lt"/>
                          <a:ea typeface="+mn-ea"/>
                          <a:cs typeface="+mn-cs"/>
                        </a:rPr>
                        <a:t>Percent as Decimal</a:t>
                      </a:r>
                      <a:endParaRPr lang="en-IN" sz="1700" dirty="0"/>
                    </a:p>
                  </a:txBody>
                  <a:tcPr/>
                </a:tc>
                <a:tc>
                  <a:txBody>
                    <a:bodyPr/>
                    <a:lstStyle/>
                    <a:p>
                      <a:pPr algn="l"/>
                      <a:r>
                        <a:rPr lang="en-US" sz="1700" b="0" i="0" kern="1200" dirty="0">
                          <a:solidFill>
                            <a:schemeClr val="lt1"/>
                          </a:solidFill>
                          <a:effectLst/>
                          <a:latin typeface="+mn-lt"/>
                          <a:ea typeface="+mn-ea"/>
                          <a:cs typeface="+mn-cs"/>
                        </a:rPr>
                        <a:t>Time in This Phase (Hours)</a:t>
                      </a:r>
                      <a:endParaRPr lang="en-IN" sz="1700" b="0" i="0"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141500274"/>
                  </a:ext>
                </a:extLst>
              </a:tr>
              <a:tr h="330333">
                <a:tc>
                  <a:txBody>
                    <a:bodyPr/>
                    <a:lstStyle/>
                    <a:p>
                      <a:r>
                        <a:rPr lang="en-IN" sz="1700" b="0" i="0" kern="1200" dirty="0">
                          <a:solidFill>
                            <a:srgbClr val="1F497D"/>
                          </a:solidFill>
                          <a:effectLst/>
                          <a:latin typeface="+mn-lt"/>
                          <a:ea typeface="+mn-ea"/>
                          <a:cs typeface="+mn-cs"/>
                        </a:rPr>
                        <a:t>Interphase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2775526654"/>
                  </a:ext>
                </a:extLst>
              </a:tr>
              <a:tr h="330333">
                <a:tc>
                  <a:txBody>
                    <a:bodyPr/>
                    <a:lstStyle/>
                    <a:p>
                      <a:r>
                        <a:rPr lang="en-IN" sz="1700" b="0" i="0" kern="1200" dirty="0">
                          <a:solidFill>
                            <a:srgbClr val="1F497D"/>
                          </a:solidFill>
                          <a:effectLst/>
                          <a:latin typeface="+mn-lt"/>
                          <a:ea typeface="+mn-ea"/>
                          <a:cs typeface="+mn-cs"/>
                        </a:rPr>
                        <a:t>Prophase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311814660"/>
                  </a:ext>
                </a:extLst>
              </a:tr>
              <a:tr h="330333">
                <a:tc>
                  <a:txBody>
                    <a:bodyPr/>
                    <a:lstStyle/>
                    <a:p>
                      <a:r>
                        <a:rPr lang="en-IN" sz="1700" b="0" i="0" kern="1200" dirty="0">
                          <a:solidFill>
                            <a:srgbClr val="1F497D"/>
                          </a:solidFill>
                          <a:effectLst/>
                          <a:latin typeface="+mn-lt"/>
                          <a:ea typeface="+mn-ea"/>
                          <a:cs typeface="+mn-cs"/>
                        </a:rPr>
                        <a:t>Prometaphase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694792338"/>
                  </a:ext>
                </a:extLst>
              </a:tr>
              <a:tr h="330333">
                <a:tc>
                  <a:txBody>
                    <a:bodyPr/>
                    <a:lstStyle/>
                    <a:p>
                      <a:r>
                        <a:rPr lang="en-IN" sz="1700" b="0" i="0" kern="1200" dirty="0">
                          <a:solidFill>
                            <a:srgbClr val="1F497D"/>
                          </a:solidFill>
                          <a:effectLst/>
                          <a:latin typeface="+mn-lt"/>
                          <a:ea typeface="+mn-ea"/>
                          <a:cs typeface="+mn-cs"/>
                        </a:rPr>
                        <a:t>Metaphase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583589209"/>
                  </a:ext>
                </a:extLst>
              </a:tr>
              <a:tr h="330333">
                <a:tc>
                  <a:txBody>
                    <a:bodyPr/>
                    <a:lstStyle/>
                    <a:p>
                      <a:r>
                        <a:rPr lang="en-IN" sz="1700" b="0" i="0" kern="1200" dirty="0">
                          <a:solidFill>
                            <a:srgbClr val="1F497D"/>
                          </a:solidFill>
                          <a:effectLst/>
                          <a:latin typeface="+mn-lt"/>
                          <a:ea typeface="+mn-ea"/>
                          <a:cs typeface="+mn-cs"/>
                        </a:rPr>
                        <a:t>Anaphase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1929435698"/>
                  </a:ext>
                </a:extLst>
              </a:tr>
              <a:tr h="330333">
                <a:tc>
                  <a:txBody>
                    <a:bodyPr/>
                    <a:lstStyle/>
                    <a:p>
                      <a:r>
                        <a:rPr lang="en-IN" sz="1700" b="0" i="0" kern="1200" dirty="0">
                          <a:solidFill>
                            <a:srgbClr val="1F497D"/>
                          </a:solidFill>
                          <a:effectLst/>
                          <a:latin typeface="+mn-lt"/>
                          <a:ea typeface="+mn-ea"/>
                          <a:cs typeface="+mn-cs"/>
                        </a:rPr>
                        <a:t>Telophase</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3565886200"/>
                  </a:ext>
                </a:extLst>
              </a:tr>
              <a:tr h="430869">
                <a:tc>
                  <a:txBody>
                    <a:bodyPr/>
                    <a:lstStyle/>
                    <a:p>
                      <a:r>
                        <a:rPr lang="en-IN" sz="1700" b="0" i="0" kern="1200" dirty="0">
                          <a:solidFill>
                            <a:srgbClr val="1F497D"/>
                          </a:solidFill>
                          <a:effectLst/>
                          <a:latin typeface="+mn-lt"/>
                          <a:ea typeface="+mn-ea"/>
                          <a:cs typeface="+mn-cs"/>
                        </a:rPr>
                        <a:t>Cytokinesis</a:t>
                      </a:r>
                      <a:endParaRPr lang="en-IN" sz="1700" dirty="0">
                        <a:solidFill>
                          <a:srgbClr val="1F497D"/>
                        </a:solidFill>
                      </a:endParaRPr>
                    </a:p>
                  </a:txBody>
                  <a:tcPr/>
                </a:tc>
                <a:tc>
                  <a:txBody>
                    <a:bodyPr/>
                    <a:lstStyle/>
                    <a:p>
                      <a:endParaRPr lang="en-IN" sz="1700" dirty="0">
                        <a:solidFill>
                          <a:srgbClr val="1F497D"/>
                        </a:solidFill>
                      </a:endParaRPr>
                    </a:p>
                  </a:txBody>
                  <a:tcPr/>
                </a:tc>
                <a:tc>
                  <a:txBody>
                    <a:bodyPr/>
                    <a:lstStyle/>
                    <a:p>
                      <a:endParaRPr lang="en-IN" sz="1700" dirty="0">
                        <a:solidFill>
                          <a:srgbClr val="1F497D"/>
                        </a:solidFill>
                      </a:endParaRPr>
                    </a:p>
                  </a:txBody>
                  <a:tcPr/>
                </a:tc>
                <a:extLst>
                  <a:ext uri="{0D108BD9-81ED-4DB2-BD59-A6C34878D82A}">
                    <a16:rowId xmlns:a16="http://schemas.microsoft.com/office/drawing/2014/main" val="1262856991"/>
                  </a:ext>
                </a:extLst>
              </a:tr>
            </a:tbl>
          </a:graphicData>
        </a:graphic>
      </p:graphicFrame>
    </p:spTree>
    <p:extLst>
      <p:ext uri="{BB962C8B-B14F-4D97-AF65-F5344CB8AC3E}">
        <p14:creationId xmlns:p14="http://schemas.microsoft.com/office/powerpoint/2010/main" val="407018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275064BA-A5FE-F4A4-FD04-EBF8289CACDA}"/>
              </a:ext>
            </a:extLst>
          </p:cNvPr>
          <p:cNvSpPr>
            <a:spLocks noGrp="1"/>
          </p:cNvSpPr>
          <p:nvPr>
            <p:ph idx="1"/>
          </p:nvPr>
        </p:nvSpPr>
        <p:spPr/>
        <p:txBody>
          <a:bodyPr>
            <a:normAutofit fontScale="92500" lnSpcReduction="10000"/>
          </a:bodyPr>
          <a:lstStyle/>
          <a:p>
            <a:r>
              <a:rPr lang="en-US" dirty="0"/>
              <a:t>The cell cycle is an orderly sequence of events.</a:t>
            </a:r>
          </a:p>
          <a:p>
            <a:r>
              <a:rPr lang="en-US" dirty="0"/>
              <a:t>Interphase is a preparatory period including the G</a:t>
            </a:r>
            <a:r>
              <a:rPr lang="en-US" baseline="-25000" dirty="0"/>
              <a:t>1</a:t>
            </a:r>
            <a:r>
              <a:rPr lang="en-US" dirty="0"/>
              <a:t>, S, and G</a:t>
            </a:r>
            <a:r>
              <a:rPr lang="en-US" baseline="-25000" dirty="0"/>
              <a:t>2</a:t>
            </a:r>
            <a:r>
              <a:rPr lang="en-US" dirty="0"/>
              <a:t> phases for cell growth and chromosome replication.</a:t>
            </a:r>
          </a:p>
          <a:p>
            <a:r>
              <a:rPr lang="en-US" dirty="0"/>
              <a:t>The mitotic phase includes mitosis (prophase, prometaphase, metaphase, anaphase, telophase) and cytokinesis.</a:t>
            </a:r>
          </a:p>
          <a:p>
            <a:pPr lvl="1"/>
            <a:r>
              <a:rPr lang="en-US" dirty="0"/>
              <a:t>Cytokinesis separates cytoplasmic components into daughter cells by actin ring or cell plate.</a:t>
            </a:r>
          </a:p>
          <a:p>
            <a:r>
              <a:rPr lang="en-US" dirty="0"/>
              <a:t>The G</a:t>
            </a:r>
            <a:r>
              <a:rPr lang="en-US" baseline="-25000" dirty="0"/>
              <a:t>0</a:t>
            </a:r>
            <a:r>
              <a:rPr lang="en-US" dirty="0"/>
              <a:t> phase includes cells that are not actively dividing, which can be a temporary or permanent phase.</a:t>
            </a:r>
            <a:endParaRPr lang="en-IN" dirty="0"/>
          </a:p>
        </p:txBody>
      </p:sp>
    </p:spTree>
    <p:extLst>
      <p:ext uri="{BB962C8B-B14F-4D97-AF65-F5344CB8AC3E}">
        <p14:creationId xmlns:p14="http://schemas.microsoft.com/office/powerpoint/2010/main" val="193357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Cell Cycle and Mitosis</a:t>
            </a:r>
            <a:endParaRPr lang="en-US" sz="3200" dirty="0">
              <a:solidFill>
                <a:schemeClr val="accent1"/>
              </a:solidFill>
            </a:endParaRPr>
          </a:p>
        </p:txBody>
      </p:sp>
      <p:sp>
        <p:nvSpPr>
          <p:cNvPr id="11267" name="Rectangle 3"/>
          <p:cNvSpPr>
            <a:spLocks noGrp="1"/>
          </p:cNvSpPr>
          <p:nvPr>
            <p:ph idx="1"/>
          </p:nvPr>
        </p:nvSpPr>
        <p:spPr>
          <a:xfrm>
            <a:off x="457199" y="1280160"/>
            <a:ext cx="3733801" cy="4572000"/>
          </a:xfrm>
          <a:prstGeom prst="rect">
            <a:avLst/>
          </a:prstGeom>
        </p:spPr>
        <p:txBody>
          <a:bodyPr>
            <a:normAutofit/>
          </a:bodyPr>
          <a:lstStyle/>
          <a:p>
            <a:pPr marL="0" indent="0">
              <a:buNone/>
              <a:tabLst>
                <a:tab pos="461963" algn="l"/>
              </a:tabLst>
            </a:pPr>
            <a:r>
              <a:rPr lang="en-US" sz="2400" dirty="0">
                <a:solidFill>
                  <a:schemeClr val="tx1"/>
                </a:solidFill>
              </a:rPr>
              <a:t>The </a:t>
            </a:r>
            <a:r>
              <a:rPr lang="en-US" sz="2400" b="1" dirty="0">
                <a:solidFill>
                  <a:schemeClr val="tx1"/>
                </a:solidFill>
              </a:rPr>
              <a:t>cell cycle </a:t>
            </a:r>
            <a:r>
              <a:rPr lang="en-US" sz="2400" dirty="0">
                <a:solidFill>
                  <a:schemeClr val="tx1"/>
                </a:solidFill>
              </a:rPr>
              <a:t>is an ordered series of events involving cell growth and cell division that produces two new daughter cells. Has two main phases:</a:t>
            </a:r>
          </a:p>
          <a:p>
            <a:pPr>
              <a:tabLst>
                <a:tab pos="461963" algn="l"/>
              </a:tabLst>
            </a:pPr>
            <a:r>
              <a:rPr lang="en-US" sz="2400" b="1" dirty="0"/>
              <a:t>Interphase:</a:t>
            </a:r>
            <a:r>
              <a:rPr lang="en-US" sz="2400" dirty="0"/>
              <a:t> cell growth and DNA replication.</a:t>
            </a:r>
          </a:p>
          <a:p>
            <a:pPr>
              <a:tabLst>
                <a:tab pos="461963" algn="l"/>
              </a:tabLst>
            </a:pPr>
            <a:r>
              <a:rPr lang="en-US" sz="2400" b="1" dirty="0"/>
              <a:t>Mitotic phase:</a:t>
            </a:r>
            <a:r>
              <a:rPr lang="en-US" sz="2400" dirty="0"/>
              <a:t> DNA division and cytoplasm separates (cytokinesis)</a:t>
            </a:r>
            <a:endParaRPr lang="en-US" sz="2400" dirty="0">
              <a:solidFill>
                <a:srgbClr val="0000FF"/>
              </a:solidFill>
            </a:endParaRPr>
          </a:p>
        </p:txBody>
      </p:sp>
      <p:sp>
        <p:nvSpPr>
          <p:cNvPr id="4" name="TextBox 3">
            <a:extLst>
              <a:ext uri="{FF2B5EF4-FFF2-40B4-BE49-F238E27FC236}">
                <a16:creationId xmlns:a16="http://schemas.microsoft.com/office/drawing/2014/main" id="{5F5CE52A-6ACB-C506-BDEC-D60546289F83}"/>
              </a:ext>
              <a:ext uri="{C183D7F6-B498-43B3-948B-1728B52AA6E4}">
                <adec:decorative xmlns:adec="http://schemas.microsoft.com/office/drawing/2017/decorative" val="0"/>
              </a:ext>
            </a:extLst>
          </p:cNvPr>
          <p:cNvSpPr txBox="1"/>
          <p:nvPr/>
        </p:nvSpPr>
        <p:spPr>
          <a:xfrm>
            <a:off x="5943600" y="1421611"/>
            <a:ext cx="1181100" cy="307777"/>
          </a:xfrm>
          <a:prstGeom prst="rect">
            <a:avLst/>
          </a:prstGeom>
          <a:noFill/>
        </p:spPr>
        <p:txBody>
          <a:bodyPr wrap="square" rtlCol="0">
            <a:spAutoFit/>
          </a:bodyPr>
          <a:lstStyle/>
          <a:p>
            <a:pPr algn="ctr"/>
            <a:r>
              <a:rPr lang="en-US" sz="1400" b="1" dirty="0"/>
              <a:t>10.2 Figure 1</a:t>
            </a:r>
          </a:p>
        </p:txBody>
      </p:sp>
      <p:pic>
        <p:nvPicPr>
          <p:cNvPr id="2" name="Content Placeholder 6" descr="Like a clock, the cell cycles from interphase to the mitotic phase and back to interphase. Most of the cell cycle is spent in interphase, which is subdivided into G1, S, and G2 phases. Cell growth occurs during G1, D N A synthesis occurs during S, and more growth occurs during G2. The mitotic phase consists of mitosis, in which the nuclear chromatin is divided, and cytokinesis, in which the cytoplasm is divided, resulting in two daughter cells.">
            <a:extLst>
              <a:ext uri="{FF2B5EF4-FFF2-40B4-BE49-F238E27FC236}">
                <a16:creationId xmlns:a16="http://schemas.microsoft.com/office/drawing/2014/main" id="{4D658F3E-7BB7-99F3-68CE-CD869979C523}"/>
              </a:ext>
            </a:extLst>
          </p:cNvPr>
          <p:cNvPicPr>
            <a:picLocks noChangeAspect="1"/>
          </p:cNvPicPr>
          <p:nvPr/>
        </p:nvPicPr>
        <p:blipFill>
          <a:blip r:embed="rId2"/>
          <a:srcRect l="4630" t="4523" r="3704" b="1"/>
          <a:stretch/>
        </p:blipFill>
        <p:spPr>
          <a:xfrm>
            <a:off x="4038600" y="1912268"/>
            <a:ext cx="4859226" cy="2811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Interphase: G</a:t>
            </a:r>
            <a:r>
              <a:rPr lang="en-US" baseline="-25000" dirty="0"/>
              <a:t>1</a:t>
            </a:r>
            <a:r>
              <a:rPr lang="en-US" dirty="0"/>
              <a:t> Phase (First Gap)</a:t>
            </a:r>
            <a:endParaRPr lang="en-US" sz="3200" dirty="0">
              <a:solidFill>
                <a:schemeClr val="accent1"/>
              </a:solidFill>
            </a:endParaRPr>
          </a:p>
        </p:txBody>
      </p:sp>
      <p:sp>
        <p:nvSpPr>
          <p:cNvPr id="11267" name="Rectangle 3"/>
          <p:cNvSpPr>
            <a:spLocks noGrp="1"/>
          </p:cNvSpPr>
          <p:nvPr>
            <p:ph idx="1"/>
          </p:nvPr>
        </p:nvSpPr>
        <p:spPr>
          <a:xfrm>
            <a:off x="457199" y="1280160"/>
            <a:ext cx="8242861" cy="4572000"/>
          </a:xfrm>
          <a:prstGeom prst="rect">
            <a:avLst/>
          </a:prstGeom>
        </p:spPr>
        <p:txBody>
          <a:bodyPr>
            <a:normAutofit/>
          </a:bodyPr>
          <a:lstStyle/>
          <a:p>
            <a:pPr marL="0" indent="0">
              <a:buNone/>
              <a:tabLst>
                <a:tab pos="461963" algn="l"/>
              </a:tabLst>
            </a:pPr>
            <a:r>
              <a:rPr lang="en-US" sz="2600" dirty="0">
                <a:solidFill>
                  <a:schemeClr val="tx1"/>
                </a:solidFill>
              </a:rPr>
              <a:t>During interphase, the cell prepares for cell division.</a:t>
            </a:r>
          </a:p>
          <a:p>
            <a:pPr>
              <a:tabLst>
                <a:tab pos="461963" algn="l"/>
              </a:tabLst>
            </a:pPr>
            <a:r>
              <a:rPr lang="en-US" sz="2600" dirty="0">
                <a:solidFill>
                  <a:schemeClr val="tx1"/>
                </a:solidFill>
              </a:rPr>
              <a:t>The cell undergoes normal growth processes.</a:t>
            </a:r>
          </a:p>
          <a:p>
            <a:pPr>
              <a:tabLst>
                <a:tab pos="461963" algn="l"/>
              </a:tabLst>
            </a:pPr>
            <a:r>
              <a:rPr lang="en-US" sz="2600" dirty="0">
                <a:solidFill>
                  <a:schemeClr val="tx1"/>
                </a:solidFill>
              </a:rPr>
              <a:t>Many internal and external conditions must be met to move into the mitotic phase.</a:t>
            </a:r>
          </a:p>
          <a:p>
            <a:pPr marL="0" indent="0">
              <a:buNone/>
              <a:tabLst>
                <a:tab pos="461963" algn="l"/>
              </a:tabLst>
            </a:pPr>
            <a:r>
              <a:rPr lang="en-US" sz="2600" dirty="0">
                <a:solidFill>
                  <a:schemeClr val="tx1"/>
                </a:solidFill>
              </a:rPr>
              <a:t>The three stages of interphase are G</a:t>
            </a:r>
            <a:r>
              <a:rPr lang="en-US" sz="2600" baseline="-25000" dirty="0">
                <a:solidFill>
                  <a:schemeClr val="tx1"/>
                </a:solidFill>
              </a:rPr>
              <a:t>1</a:t>
            </a:r>
            <a:r>
              <a:rPr lang="en-US" sz="2600" dirty="0">
                <a:solidFill>
                  <a:schemeClr val="tx1"/>
                </a:solidFill>
              </a:rPr>
              <a:t>, S, and G</a:t>
            </a:r>
            <a:r>
              <a:rPr lang="en-US" sz="2600" baseline="-25000" dirty="0">
                <a:solidFill>
                  <a:schemeClr val="tx1"/>
                </a:solidFill>
              </a:rPr>
              <a:t>2</a:t>
            </a:r>
            <a:r>
              <a:rPr lang="en-US" sz="2600" dirty="0">
                <a:solidFill>
                  <a:schemeClr val="tx1"/>
                </a:solidFill>
              </a:rPr>
              <a:t>.</a:t>
            </a:r>
          </a:p>
          <a:p>
            <a:pPr lvl="1">
              <a:tabLst>
                <a:tab pos="461963" algn="l"/>
              </a:tabLst>
            </a:pPr>
            <a:r>
              <a:rPr lang="en-US" sz="2600" dirty="0">
                <a:solidFill>
                  <a:schemeClr val="tx1"/>
                </a:solidFill>
              </a:rPr>
              <a:t>In the </a:t>
            </a:r>
            <a:r>
              <a:rPr lang="en-US" sz="2600" b="1" dirty="0">
                <a:solidFill>
                  <a:schemeClr val="tx1"/>
                </a:solidFill>
              </a:rPr>
              <a:t>G</a:t>
            </a:r>
            <a:r>
              <a:rPr lang="en-US" sz="2600" b="1" baseline="-25000" dirty="0">
                <a:solidFill>
                  <a:schemeClr val="tx1"/>
                </a:solidFill>
              </a:rPr>
              <a:t>1</a:t>
            </a:r>
            <a:r>
              <a:rPr lang="en-US" sz="2600" b="1" dirty="0">
                <a:solidFill>
                  <a:schemeClr val="tx1"/>
                </a:solidFill>
              </a:rPr>
              <a:t> phase</a:t>
            </a:r>
            <a:r>
              <a:rPr lang="en-US" sz="2600" dirty="0">
                <a:solidFill>
                  <a:schemeClr val="tx1"/>
                </a:solidFill>
              </a:rPr>
              <a:t>, the cell accumulates building blocks for DNA replication and energy reserves.</a:t>
            </a:r>
          </a:p>
        </p:txBody>
      </p:sp>
    </p:spTree>
    <p:extLst>
      <p:ext uri="{BB962C8B-B14F-4D97-AF65-F5344CB8AC3E}">
        <p14:creationId xmlns:p14="http://schemas.microsoft.com/office/powerpoint/2010/main" val="243535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Interphase: S Phase (Synthesis of DNA)</a:t>
            </a:r>
            <a:endParaRPr lang="en-US" sz="3200" dirty="0">
              <a:solidFill>
                <a:schemeClr val="accent1"/>
              </a:solidFill>
            </a:endParaRPr>
          </a:p>
        </p:txBody>
      </p:sp>
      <p:sp>
        <p:nvSpPr>
          <p:cNvPr id="11267" name="Rectangle 3"/>
          <p:cNvSpPr>
            <a:spLocks noGrp="1"/>
          </p:cNvSpPr>
          <p:nvPr>
            <p:ph idx="1"/>
          </p:nvPr>
        </p:nvSpPr>
        <p:spPr>
          <a:xfrm>
            <a:off x="457199" y="1280160"/>
            <a:ext cx="5257801" cy="4572000"/>
          </a:xfrm>
          <a:prstGeom prst="rect">
            <a:avLst/>
          </a:prstGeom>
        </p:spPr>
        <p:txBody>
          <a:bodyPr>
            <a:noAutofit/>
          </a:bodyPr>
          <a:lstStyle/>
          <a:p>
            <a:pPr>
              <a:tabLst>
                <a:tab pos="461963" algn="l"/>
              </a:tabLst>
            </a:pPr>
            <a:r>
              <a:rPr lang="en-US" sz="2400" dirty="0">
                <a:solidFill>
                  <a:schemeClr val="tx1"/>
                </a:solidFill>
              </a:rPr>
              <a:t>During interphase, nuclear DNA remains semi-condensed.</a:t>
            </a:r>
          </a:p>
          <a:p>
            <a:pPr lvl="1">
              <a:tabLst>
                <a:tab pos="461963" algn="l"/>
              </a:tabLst>
            </a:pPr>
            <a:r>
              <a:rPr lang="en-US" sz="2400" dirty="0"/>
              <a:t>In </a:t>
            </a:r>
            <a:r>
              <a:rPr lang="en-US" sz="2400" b="1" dirty="0"/>
              <a:t>S phase</a:t>
            </a:r>
            <a:r>
              <a:rPr lang="en-US" sz="2400" dirty="0"/>
              <a:t>, DNA replication forms sister chromatids, attached at centromeres.</a:t>
            </a:r>
          </a:p>
          <a:p>
            <a:pPr lvl="2">
              <a:tabLst>
                <a:tab pos="461963" algn="l"/>
              </a:tabLst>
            </a:pPr>
            <a:r>
              <a:rPr lang="en-US" sz="2000" dirty="0"/>
              <a:t>Centromeres are attached to mitotic spindle.</a:t>
            </a:r>
          </a:p>
          <a:p>
            <a:pPr lvl="1">
              <a:tabLst>
                <a:tab pos="461963" algn="l"/>
              </a:tabLst>
            </a:pPr>
            <a:r>
              <a:rPr lang="en-US" sz="2400" dirty="0"/>
              <a:t>Centrosomes are composed of </a:t>
            </a:r>
            <a:r>
              <a:rPr lang="en-US" sz="2400" b="1" dirty="0"/>
              <a:t>centrioles</a:t>
            </a:r>
            <a:r>
              <a:rPr lang="en-US" sz="2400" dirty="0"/>
              <a:t> which organize cell division in animal cells but are absent in plants and fungi.</a:t>
            </a:r>
            <a:r>
              <a:rPr lang="en-US" sz="2400" i="0" dirty="0">
                <a:solidFill>
                  <a:schemeClr val="tx1"/>
                </a:solidFill>
              </a:rPr>
              <a:t>		</a:t>
            </a:r>
            <a:endParaRPr lang="en-US" sz="2400" dirty="0">
              <a:solidFill>
                <a:srgbClr val="0000FF"/>
              </a:solidFill>
            </a:endParaRPr>
          </a:p>
        </p:txBody>
      </p:sp>
      <p:sp>
        <p:nvSpPr>
          <p:cNvPr id="4" name="TextBox 3">
            <a:extLst>
              <a:ext uri="{FF2B5EF4-FFF2-40B4-BE49-F238E27FC236}">
                <a16:creationId xmlns:a16="http://schemas.microsoft.com/office/drawing/2014/main" id="{5F5CE52A-6ACB-C506-BDEC-D60546289F83}"/>
              </a:ext>
              <a:ext uri="{C183D7F6-B498-43B3-948B-1728B52AA6E4}">
                <adec:decorative xmlns:adec="http://schemas.microsoft.com/office/drawing/2017/decorative" val="0"/>
              </a:ext>
            </a:extLst>
          </p:cNvPr>
          <p:cNvSpPr txBox="1"/>
          <p:nvPr/>
        </p:nvSpPr>
        <p:spPr>
          <a:xfrm>
            <a:off x="6869096" y="1363193"/>
            <a:ext cx="1181100" cy="307777"/>
          </a:xfrm>
          <a:prstGeom prst="rect">
            <a:avLst/>
          </a:prstGeom>
          <a:noFill/>
        </p:spPr>
        <p:txBody>
          <a:bodyPr wrap="square" rtlCol="0">
            <a:spAutoFit/>
          </a:bodyPr>
          <a:lstStyle/>
          <a:p>
            <a:pPr algn="ctr"/>
            <a:r>
              <a:rPr lang="en-US" sz="1400" b="1" dirty="0"/>
              <a:t>10.2 Figure 2</a:t>
            </a:r>
          </a:p>
        </p:txBody>
      </p:sp>
      <p:pic>
        <p:nvPicPr>
          <p:cNvPr id="2" name="Content Placeholder 6" descr="The centrioles are made up of long, green tubes positioned at the end of a spoke on a wheel-like shape. Each centriole is a wheel with the tubes. Three tubes are positioned at the end of each spoke, and there are nine spokes.">
            <a:extLst>
              <a:ext uri="{FF2B5EF4-FFF2-40B4-BE49-F238E27FC236}">
                <a16:creationId xmlns:a16="http://schemas.microsoft.com/office/drawing/2014/main" id="{FB23AC98-849A-CE4F-21B0-B83561015449}"/>
              </a:ext>
            </a:extLst>
          </p:cNvPr>
          <p:cNvPicPr>
            <a:picLocks noChangeAspect="1"/>
          </p:cNvPicPr>
          <p:nvPr/>
        </p:nvPicPr>
        <p:blipFill>
          <a:blip r:embed="rId2"/>
          <a:srcRect l="24074" t="5334" r="23148"/>
          <a:stretch/>
        </p:blipFill>
        <p:spPr>
          <a:xfrm>
            <a:off x="5715000" y="1790700"/>
            <a:ext cx="3288137" cy="3276600"/>
          </a:xfrm>
          <a:prstGeom prst="rect">
            <a:avLst/>
          </a:prstGeom>
        </p:spPr>
      </p:pic>
    </p:spTree>
    <p:extLst>
      <p:ext uri="{BB962C8B-B14F-4D97-AF65-F5344CB8AC3E}">
        <p14:creationId xmlns:p14="http://schemas.microsoft.com/office/powerpoint/2010/main" val="324920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Interphase: G</a:t>
            </a:r>
            <a:r>
              <a:rPr lang="en-US" baseline="-25000" dirty="0"/>
              <a:t>2</a:t>
            </a:r>
            <a:r>
              <a:rPr lang="en-US" dirty="0"/>
              <a:t> Phase (Second Gap)</a:t>
            </a:r>
            <a:endParaRPr lang="en-US" sz="3200" dirty="0">
              <a:solidFill>
                <a:schemeClr val="accent1"/>
              </a:solidFill>
            </a:endParaRPr>
          </a:p>
        </p:txBody>
      </p:sp>
      <p:sp>
        <p:nvSpPr>
          <p:cNvPr id="11267" name="Rectangle 3"/>
          <p:cNvSpPr>
            <a:spLocks noGrp="1"/>
          </p:cNvSpPr>
          <p:nvPr>
            <p:ph idx="1"/>
          </p:nvPr>
        </p:nvSpPr>
        <p:spPr>
          <a:xfrm>
            <a:off x="457199" y="1280160"/>
            <a:ext cx="8229600" cy="4572000"/>
          </a:xfrm>
          <a:prstGeom prst="rect">
            <a:avLst/>
          </a:prstGeom>
        </p:spPr>
        <p:txBody>
          <a:bodyPr>
            <a:noAutofit/>
          </a:bodyPr>
          <a:lstStyle/>
          <a:p>
            <a:pPr>
              <a:tabLst>
                <a:tab pos="461963" algn="l"/>
              </a:tabLst>
            </a:pPr>
            <a:r>
              <a:rPr lang="en-US" dirty="0">
                <a:solidFill>
                  <a:schemeClr val="tx1"/>
                </a:solidFill>
              </a:rPr>
              <a:t>The cell replenishes energy stores and synthesizes proteins necessary for chromosomes manipulation. replenishment, protein synthesis for chromosomes.</a:t>
            </a:r>
          </a:p>
          <a:p>
            <a:pPr>
              <a:tabLst>
                <a:tab pos="461963" algn="l"/>
              </a:tabLst>
            </a:pPr>
            <a:r>
              <a:rPr lang="en-US" dirty="0">
                <a:solidFill>
                  <a:schemeClr val="tx1"/>
                </a:solidFill>
              </a:rPr>
              <a:t>Duplicates organelles</a:t>
            </a:r>
          </a:p>
          <a:p>
            <a:pPr>
              <a:tabLst>
                <a:tab pos="461963" algn="l"/>
              </a:tabLst>
            </a:pPr>
            <a:r>
              <a:rPr lang="en-US" dirty="0">
                <a:solidFill>
                  <a:schemeClr val="tx1"/>
                </a:solidFill>
              </a:rPr>
              <a:t>Dismantles cytoskeleton for mitosis resources</a:t>
            </a:r>
          </a:p>
        </p:txBody>
      </p:sp>
    </p:spTree>
    <p:extLst>
      <p:ext uri="{BB962C8B-B14F-4D97-AF65-F5344CB8AC3E}">
        <p14:creationId xmlns:p14="http://schemas.microsoft.com/office/powerpoint/2010/main" val="125309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Mitotic Phase</a:t>
            </a:r>
            <a:endParaRPr lang="en-US" sz="3200" dirty="0">
              <a:solidFill>
                <a:schemeClr val="accent1"/>
              </a:solidFill>
            </a:endParaRPr>
          </a:p>
        </p:txBody>
      </p:sp>
      <p:sp>
        <p:nvSpPr>
          <p:cNvPr id="11267" name="Rectangle 3"/>
          <p:cNvSpPr>
            <a:spLocks noGrp="1"/>
          </p:cNvSpPr>
          <p:nvPr>
            <p:ph idx="1"/>
          </p:nvPr>
        </p:nvSpPr>
        <p:spPr>
          <a:xfrm>
            <a:off x="457199" y="1280160"/>
            <a:ext cx="8229600" cy="4572000"/>
          </a:xfrm>
          <a:prstGeom prst="rect">
            <a:avLst/>
          </a:prstGeom>
        </p:spPr>
        <p:txBody>
          <a:bodyPr>
            <a:noAutofit/>
          </a:bodyPr>
          <a:lstStyle/>
          <a:p>
            <a:pPr marL="0" indent="0">
              <a:buNone/>
              <a:tabLst>
                <a:tab pos="461963" algn="l"/>
              </a:tabLst>
            </a:pPr>
            <a:r>
              <a:rPr lang="en-US" dirty="0">
                <a:solidFill>
                  <a:schemeClr val="tx1"/>
                </a:solidFill>
              </a:rPr>
              <a:t>The mitotic phase is a multistep process that aligns, separates, and moves duplicated chromosomes into two new, identical daughter cells.</a:t>
            </a:r>
          </a:p>
          <a:p>
            <a:pPr>
              <a:tabLst>
                <a:tab pos="461963" algn="l"/>
              </a:tabLst>
            </a:pPr>
            <a:r>
              <a:rPr lang="en-US" dirty="0"/>
              <a:t>The first portion is called mitosis (karyokinesis) or nuclear division.</a:t>
            </a:r>
          </a:p>
          <a:p>
            <a:pPr lvl="1">
              <a:tabLst>
                <a:tab pos="461963" algn="l"/>
              </a:tabLst>
            </a:pPr>
            <a:r>
              <a:rPr lang="en-US" dirty="0"/>
              <a:t>Prophase, prometaphase, metaphase, anaphase, and telophase</a:t>
            </a:r>
          </a:p>
          <a:p>
            <a:pPr>
              <a:tabLst>
                <a:tab pos="461963" algn="l"/>
              </a:tabLst>
            </a:pPr>
            <a:r>
              <a:rPr lang="en-US" dirty="0"/>
              <a:t>The second portion is called cytokinesis, which is the physical separation of cytoplasmic components into the two daughter cells.</a:t>
            </a:r>
            <a:endParaRPr lang="en-US" dirty="0">
              <a:solidFill>
                <a:schemeClr val="tx1"/>
              </a:solidFill>
            </a:endParaRPr>
          </a:p>
        </p:txBody>
      </p:sp>
    </p:spTree>
    <p:extLst>
      <p:ext uri="{BB962C8B-B14F-4D97-AF65-F5344CB8AC3E}">
        <p14:creationId xmlns:p14="http://schemas.microsoft.com/office/powerpoint/2010/main" val="28822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CD27-2A44-2B9B-CF2E-83238C802445}"/>
              </a:ext>
            </a:extLst>
          </p:cNvPr>
          <p:cNvSpPr>
            <a:spLocks noGrp="1"/>
          </p:cNvSpPr>
          <p:nvPr>
            <p:ph type="title"/>
          </p:nvPr>
        </p:nvSpPr>
        <p:spPr/>
        <p:txBody>
          <a:bodyPr/>
          <a:lstStyle/>
          <a:p>
            <a:r>
              <a:rPr lang="en-US" dirty="0"/>
              <a:t>Prophase</a:t>
            </a:r>
            <a:endParaRPr lang="en-IN" sz="1600" dirty="0"/>
          </a:p>
        </p:txBody>
      </p:sp>
      <p:sp>
        <p:nvSpPr>
          <p:cNvPr id="3" name="Content Placeholder 2">
            <a:extLst>
              <a:ext uri="{FF2B5EF4-FFF2-40B4-BE49-F238E27FC236}">
                <a16:creationId xmlns:a16="http://schemas.microsoft.com/office/drawing/2014/main" id="{D889E725-9E03-7F37-4BFA-58E7D4894193}"/>
              </a:ext>
            </a:extLst>
          </p:cNvPr>
          <p:cNvSpPr>
            <a:spLocks noGrp="1"/>
          </p:cNvSpPr>
          <p:nvPr>
            <p:ph idx="1"/>
          </p:nvPr>
        </p:nvSpPr>
        <p:spPr/>
        <p:txBody>
          <a:bodyPr>
            <a:normAutofit/>
          </a:bodyPr>
          <a:lstStyle/>
          <a:p>
            <a:r>
              <a:rPr lang="en-US" dirty="0"/>
              <a:t>Nuclear envelope fragments.</a:t>
            </a:r>
          </a:p>
          <a:p>
            <a:r>
              <a:rPr lang="en-US" dirty="0"/>
              <a:t>Organelles disperse.</a:t>
            </a:r>
          </a:p>
          <a:p>
            <a:r>
              <a:rPr lang="en-US" dirty="0"/>
              <a:t>Chromosomes condense with the aid of </a:t>
            </a:r>
            <a:r>
              <a:rPr lang="en-US" b="1" dirty="0"/>
              <a:t>condensin </a:t>
            </a:r>
            <a:r>
              <a:rPr lang="en-US" dirty="0"/>
              <a:t>proteins.</a:t>
            </a:r>
          </a:p>
        </p:txBody>
      </p:sp>
    </p:spTree>
    <p:extLst>
      <p:ext uri="{BB962C8B-B14F-4D97-AF65-F5344CB8AC3E}">
        <p14:creationId xmlns:p14="http://schemas.microsoft.com/office/powerpoint/2010/main" val="180653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CD27-2A44-2B9B-CF2E-83238C802445}"/>
              </a:ext>
            </a:extLst>
          </p:cNvPr>
          <p:cNvSpPr>
            <a:spLocks noGrp="1"/>
          </p:cNvSpPr>
          <p:nvPr>
            <p:ph type="title"/>
          </p:nvPr>
        </p:nvSpPr>
        <p:spPr/>
        <p:txBody>
          <a:bodyPr/>
          <a:lstStyle/>
          <a:p>
            <a:r>
              <a:rPr lang="en-US" dirty="0"/>
              <a:t>Prometaphase</a:t>
            </a:r>
            <a:endParaRPr lang="en-IN" sz="1600" dirty="0"/>
          </a:p>
        </p:txBody>
      </p:sp>
      <p:sp>
        <p:nvSpPr>
          <p:cNvPr id="3" name="Content Placeholder 2">
            <a:extLst>
              <a:ext uri="{FF2B5EF4-FFF2-40B4-BE49-F238E27FC236}">
                <a16:creationId xmlns:a16="http://schemas.microsoft.com/office/drawing/2014/main" id="{D889E725-9E03-7F37-4BFA-58E7D4894193}"/>
              </a:ext>
            </a:extLst>
          </p:cNvPr>
          <p:cNvSpPr>
            <a:spLocks noGrp="1"/>
          </p:cNvSpPr>
          <p:nvPr>
            <p:ph idx="1"/>
          </p:nvPr>
        </p:nvSpPr>
        <p:spPr>
          <a:xfrm>
            <a:off x="457200" y="1280160"/>
            <a:ext cx="4114800" cy="4572000"/>
          </a:xfrm>
        </p:spPr>
        <p:txBody>
          <a:bodyPr>
            <a:normAutofit/>
          </a:bodyPr>
          <a:lstStyle/>
          <a:p>
            <a:r>
              <a:rPr lang="en-US" dirty="0"/>
              <a:t>Mitotic spindle forms.</a:t>
            </a:r>
          </a:p>
          <a:p>
            <a:r>
              <a:rPr lang="en-US" dirty="0"/>
              <a:t>Sister chromatids each develop a kinetochore at the centromeric region that attaches to the mitotic spindle.</a:t>
            </a:r>
          </a:p>
          <a:p>
            <a:r>
              <a:rPr lang="en-US" dirty="0"/>
              <a:t>Polar microtubules promote cell elongation.</a:t>
            </a:r>
            <a:endParaRPr lang="en-IN" dirty="0"/>
          </a:p>
        </p:txBody>
      </p:sp>
      <p:sp>
        <p:nvSpPr>
          <p:cNvPr id="5" name="TextBox 4">
            <a:extLst>
              <a:ext uri="{FF2B5EF4-FFF2-40B4-BE49-F238E27FC236}">
                <a16:creationId xmlns:a16="http://schemas.microsoft.com/office/drawing/2014/main" id="{CFB4340D-1CC7-7148-54E9-DD417F6FA6B3}"/>
              </a:ext>
              <a:ext uri="{C183D7F6-B498-43B3-948B-1728B52AA6E4}">
                <adec:decorative xmlns:adec="http://schemas.microsoft.com/office/drawing/2017/decorative" val="0"/>
              </a:ext>
            </a:extLst>
          </p:cNvPr>
          <p:cNvSpPr txBox="1"/>
          <p:nvPr/>
        </p:nvSpPr>
        <p:spPr>
          <a:xfrm>
            <a:off x="6036133" y="1454471"/>
            <a:ext cx="1181100" cy="307777"/>
          </a:xfrm>
          <a:prstGeom prst="rect">
            <a:avLst/>
          </a:prstGeom>
          <a:noFill/>
        </p:spPr>
        <p:txBody>
          <a:bodyPr wrap="square" rtlCol="0">
            <a:spAutoFit/>
          </a:bodyPr>
          <a:lstStyle/>
          <a:p>
            <a:pPr algn="ctr"/>
            <a:r>
              <a:rPr lang="en-US" sz="1400" b="1" dirty="0"/>
              <a:t>10.2 Figure 4</a:t>
            </a:r>
          </a:p>
        </p:txBody>
      </p:sp>
      <p:pic>
        <p:nvPicPr>
          <p:cNvPr id="6" name="Content Placeholder 5" descr="The chromosome consists of two sister chromatids that meet in the middle to form an X shape. At the middle of the X where the two sister chromatids meet is labeled the &quot;Centromeric region.&quot; Within this region are two circles, one on each sister chromatid, labeled &quot;Kinetochore.&quot; Within these kinetochores are tubes, four on each kinetochore. They are labeled &quot;Mitotic spindle microtubules.&quot;">
            <a:extLst>
              <a:ext uri="{FF2B5EF4-FFF2-40B4-BE49-F238E27FC236}">
                <a16:creationId xmlns:a16="http://schemas.microsoft.com/office/drawing/2014/main" id="{8A231F4D-3C79-1375-EBE0-3EBF6EADBD6F}"/>
              </a:ext>
            </a:extLst>
          </p:cNvPr>
          <p:cNvPicPr>
            <a:picLocks noChangeAspect="1"/>
          </p:cNvPicPr>
          <p:nvPr/>
        </p:nvPicPr>
        <p:blipFill>
          <a:blip r:embed="rId2"/>
          <a:srcRect l="16667" t="3813" r="16667" b="3000"/>
          <a:stretch/>
        </p:blipFill>
        <p:spPr>
          <a:xfrm>
            <a:off x="4777552" y="1863452"/>
            <a:ext cx="4031996" cy="3131095"/>
          </a:xfrm>
          <a:prstGeom prst="rect">
            <a:avLst/>
          </a:prstGeom>
        </p:spPr>
      </p:pic>
      <p:sp>
        <p:nvSpPr>
          <p:cNvPr id="9" name="TextBox 8">
            <a:extLst>
              <a:ext uri="{FF2B5EF4-FFF2-40B4-BE49-F238E27FC236}">
                <a16:creationId xmlns:a16="http://schemas.microsoft.com/office/drawing/2014/main" id="{7EF55583-F0E8-EBD0-99FC-1345F3A7B055}"/>
              </a:ext>
              <a:ext uri="{C183D7F6-B498-43B3-948B-1728B52AA6E4}">
                <adec:decorative xmlns:adec="http://schemas.microsoft.com/office/drawing/2017/decorative" val="0"/>
              </a:ext>
            </a:extLst>
          </p:cNvPr>
          <p:cNvSpPr txBox="1"/>
          <p:nvPr/>
        </p:nvSpPr>
        <p:spPr>
          <a:xfrm>
            <a:off x="4429584" y="5095752"/>
            <a:ext cx="4394199" cy="246222"/>
          </a:xfrm>
          <a:prstGeom prst="rect">
            <a:avLst/>
          </a:prstGeom>
          <a:noFill/>
        </p:spPr>
        <p:txBody>
          <a:bodyPr wrap="square" rtlCol="0">
            <a:spAutoFit/>
          </a:bodyPr>
          <a:lstStyle/>
          <a:p>
            <a:pPr algn="ctr"/>
            <a:r>
              <a:rPr lang="en-US" sz="1000" dirty="0"/>
              <a:t>CNX OpenStax on Wikimedia Commons. "Chromatid." </a:t>
            </a:r>
          </a:p>
        </p:txBody>
      </p:sp>
    </p:spTree>
    <p:extLst>
      <p:ext uri="{BB962C8B-B14F-4D97-AF65-F5344CB8AC3E}">
        <p14:creationId xmlns:p14="http://schemas.microsoft.com/office/powerpoint/2010/main" val="123599225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1540</Words>
  <Application>Microsoft Office PowerPoint</Application>
  <PresentationFormat>On-screen Show (4:3)</PresentationFormat>
  <Paragraphs>174</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Century Gothic</vt:lpstr>
      <vt:lpstr>Aptos</vt:lpstr>
      <vt:lpstr>Arial</vt:lpstr>
      <vt:lpstr>Office Theme</vt:lpstr>
      <vt:lpstr>Lesson 10.2</vt:lpstr>
      <vt:lpstr>Objectives</vt:lpstr>
      <vt:lpstr>The Cell Cycle and Mitosis</vt:lpstr>
      <vt:lpstr>Interphase: G1 Phase (First Gap)</vt:lpstr>
      <vt:lpstr>Interphase: S Phase (Synthesis of DNA)</vt:lpstr>
      <vt:lpstr>Interphase: G2 Phase (Second Gap)</vt:lpstr>
      <vt:lpstr>The Mitotic Phase</vt:lpstr>
      <vt:lpstr>Prophase</vt:lpstr>
      <vt:lpstr>Prometaphase</vt:lpstr>
      <vt:lpstr>10.2 Figure 3</vt:lpstr>
      <vt:lpstr>Metaphase</vt:lpstr>
      <vt:lpstr>Anaphase</vt:lpstr>
      <vt:lpstr>Telophase</vt:lpstr>
      <vt:lpstr>Think It Through1</vt:lpstr>
      <vt:lpstr>Cytokinesis</vt:lpstr>
      <vt:lpstr>10.2 Figure 5</vt:lpstr>
      <vt:lpstr>G0 Phase</vt:lpstr>
      <vt:lpstr>Think It Through2</vt:lpstr>
      <vt:lpstr>Reflection Question</vt:lpstr>
      <vt:lpstr>Group Activity</vt:lpstr>
      <vt:lpstr>Group Activity (Continued)1</vt:lpstr>
      <vt:lpstr>Group Activity (Continued)2</vt:lpstr>
      <vt:lpstr>Group Activity (Continued)3</vt:lpstr>
      <vt:lpstr>Group Activity (Continued)4</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254</cp:revision>
  <dcterms:created xsi:type="dcterms:W3CDTF">2013-04-26T14:43:13Z</dcterms:created>
  <dcterms:modified xsi:type="dcterms:W3CDTF">2024-10-09T13:15:49Z</dcterms:modified>
</cp:coreProperties>
</file>