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23"/>
  </p:notesMasterIdLst>
  <p:handoutMasterIdLst>
    <p:handoutMasterId r:id="rId24"/>
  </p:handoutMasterIdLst>
  <p:sldIdLst>
    <p:sldId id="272" r:id="rId2"/>
    <p:sldId id="264" r:id="rId3"/>
    <p:sldId id="265" r:id="rId4"/>
    <p:sldId id="277" r:id="rId5"/>
    <p:sldId id="279" r:id="rId6"/>
    <p:sldId id="278" r:id="rId7"/>
    <p:sldId id="280" r:id="rId8"/>
    <p:sldId id="281" r:id="rId9"/>
    <p:sldId id="282" r:id="rId10"/>
    <p:sldId id="293" r:id="rId11"/>
    <p:sldId id="283" r:id="rId12"/>
    <p:sldId id="284" r:id="rId13"/>
    <p:sldId id="285" r:id="rId14"/>
    <p:sldId id="286" r:id="rId15"/>
    <p:sldId id="287" r:id="rId16"/>
    <p:sldId id="288" r:id="rId17"/>
    <p:sldId id="289" r:id="rId18"/>
    <p:sldId id="290" r:id="rId19"/>
    <p:sldId id="291" r:id="rId20"/>
    <p:sldId id="292" r:id="rId21"/>
    <p:sldId id="294" r:id="rId22"/>
  </p:sldIdLst>
  <p:sldSz cx="9144000" cy="6858000" type="screen4x3"/>
  <p:notesSz cx="6858000" cy="9144000"/>
  <p:embeddedFontLst>
    <p:embeddedFont>
      <p:font typeface="Century Gothic" panose="020B0502020202020204" pitchFamily="34" charset="0"/>
      <p:regular r:id="rId25"/>
      <p:bold r:id="rId26"/>
      <p:italic r:id="rId27"/>
      <p:boldItalic r:id="rId2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ick  Belloit" initials="" lastIdx="6"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497D"/>
    <a:srgbClr val="2D7D9F"/>
    <a:srgbClr val="0000FF"/>
    <a:srgbClr val="366092"/>
    <a:srgbClr val="000099"/>
    <a:srgbClr val="000000"/>
    <a:srgbClr val="1F497C"/>
    <a:srgbClr val="99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273" autoAdjust="0"/>
    <p:restoredTop sz="86410" autoAdjust="0"/>
  </p:normalViewPr>
  <p:slideViewPr>
    <p:cSldViewPr>
      <p:cViewPr varScale="1">
        <p:scale>
          <a:sx n="95" d="100"/>
          <a:sy n="95" d="100"/>
        </p:scale>
        <p:origin x="2256" y="96"/>
      </p:cViewPr>
      <p:guideLst>
        <p:guide orient="horz" pos="2160"/>
        <p:guide pos="2880"/>
      </p:guideLst>
    </p:cSldViewPr>
  </p:slideViewPr>
  <p:outlineViewPr>
    <p:cViewPr>
      <p:scale>
        <a:sx n="33" d="100"/>
        <a:sy n="33" d="100"/>
      </p:scale>
      <p:origin x="0" y="-2706"/>
    </p:cViewPr>
  </p:outlineViewPr>
  <p:notesTextViewPr>
    <p:cViewPr>
      <p:scale>
        <a:sx n="3" d="2"/>
        <a:sy n="3" d="2"/>
      </p:scale>
      <p:origin x="0" y="0"/>
    </p:cViewPr>
  </p:notesTextViewPr>
  <p:sorterViewPr>
    <p:cViewPr>
      <p:scale>
        <a:sx n="66" d="100"/>
        <a:sy n="66" d="100"/>
      </p:scale>
      <p:origin x="0" y="0"/>
    </p:cViewPr>
  </p:sorterViewPr>
  <p:notesViewPr>
    <p:cSldViewPr>
      <p:cViewPr varScale="1">
        <p:scale>
          <a:sx n="84" d="100"/>
          <a:sy n="84" d="100"/>
        </p:scale>
        <p:origin x="3912"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presProps" Target="pres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E235DB0-18E5-42EE-8A41-3EE53E7DF1D8}" type="datetimeFigureOut">
              <a:rPr lang="en-US" smtClean="0"/>
              <a:pPr/>
              <a:t>10/9/2024</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74792EB-0FA9-4C62-9AEF-94474B71BCAD}" type="slidenum">
              <a:rPr lang="en-US" smtClean="0"/>
              <a:pPr/>
              <a:t>‹#›</a:t>
            </a:fld>
            <a:endParaRPr lang="en-US" dirty="0"/>
          </a:p>
        </p:txBody>
      </p:sp>
    </p:spTree>
    <p:extLst>
      <p:ext uri="{BB962C8B-B14F-4D97-AF65-F5344CB8AC3E}">
        <p14:creationId xmlns:p14="http://schemas.microsoft.com/office/powerpoint/2010/main" val="30209662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79F262B-740E-4480-8DD6-7DF3785A307D}" type="datetimeFigureOut">
              <a:rPr lang="en-US" smtClean="0"/>
              <a:pPr/>
              <a:t>10/9/2024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115ED13-301A-4C0A-8C7F-A4982DED9D67}" type="slidenum">
              <a:rPr lang="en-US" smtClean="0"/>
              <a:pPr/>
              <a:t>‹#›</a:t>
            </a:fld>
            <a:endParaRPr lang="en-US" dirty="0"/>
          </a:p>
        </p:txBody>
      </p:sp>
    </p:spTree>
    <p:extLst>
      <p:ext uri="{BB962C8B-B14F-4D97-AF65-F5344CB8AC3E}">
        <p14:creationId xmlns:p14="http://schemas.microsoft.com/office/powerpoint/2010/main" val="25688567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The reflection question is included here to use as a talking point or for a think-pair-share activity.</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7115ED13-301A-4C0A-8C7F-A4982DED9D67}" type="slidenum">
              <a:rPr lang="en-US" smtClean="0"/>
              <a:pPr/>
              <a:t>5</a:t>
            </a:fld>
            <a:endParaRPr lang="en-US" dirty="0"/>
          </a:p>
        </p:txBody>
      </p:sp>
    </p:spTree>
    <p:extLst>
      <p:ext uri="{BB962C8B-B14F-4D97-AF65-F5344CB8AC3E}">
        <p14:creationId xmlns:p14="http://schemas.microsoft.com/office/powerpoint/2010/main" val="7834279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Calibri" panose="020F0502020204030204" pitchFamily="34" charset="0"/>
                <a:ea typeface="Aptos" panose="020B0004020202020204" pitchFamily="34" charset="0"/>
              </a:rPr>
              <a:t>Originally an On Your Own. This is included here to use as a talking point or for a think-pair-share activity.</a:t>
            </a:r>
            <a:endParaRPr lang="en-US" dirty="0"/>
          </a:p>
        </p:txBody>
      </p:sp>
      <p:sp>
        <p:nvSpPr>
          <p:cNvPr id="4" name="Slide Number Placeholder 3"/>
          <p:cNvSpPr>
            <a:spLocks noGrp="1"/>
          </p:cNvSpPr>
          <p:nvPr>
            <p:ph type="sldNum" sz="quarter" idx="5"/>
          </p:nvPr>
        </p:nvSpPr>
        <p:spPr/>
        <p:txBody>
          <a:bodyPr/>
          <a:lstStyle/>
          <a:p>
            <a:fld id="{7115ED13-301A-4C0A-8C7F-A4982DED9D67}" type="slidenum">
              <a:rPr lang="en-US" smtClean="0"/>
              <a:pPr/>
              <a:t>10</a:t>
            </a:fld>
            <a:endParaRPr lang="en-US" dirty="0"/>
          </a:p>
        </p:txBody>
      </p:sp>
    </p:spTree>
    <p:extLst>
      <p:ext uri="{BB962C8B-B14F-4D97-AF65-F5344CB8AC3E}">
        <p14:creationId xmlns:p14="http://schemas.microsoft.com/office/powerpoint/2010/main" val="27101025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The reflection question is included here to use as a talking point or for a think-pair-share activity.</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7115ED13-301A-4C0A-8C7F-A4982DED9D67}" type="slidenum">
              <a:rPr lang="en-US" smtClean="0"/>
              <a:pPr/>
              <a:t>11</a:t>
            </a:fld>
            <a:endParaRPr lang="en-US" dirty="0"/>
          </a:p>
        </p:txBody>
      </p:sp>
    </p:spTree>
    <p:extLst>
      <p:ext uri="{BB962C8B-B14F-4D97-AF65-F5344CB8AC3E}">
        <p14:creationId xmlns:p14="http://schemas.microsoft.com/office/powerpoint/2010/main" val="7753304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concentrations of cyclin proteins change throughout the cell cycle. There is a direct correlation between cyclin accumulation and the three major cell-cycle checkpoints. Also note the sharp decline of the levels of cyclins E, A, and B following each checkpoint (the transition between phases of the cell cycle) as cyclin is degraded by cytoplasmic enzymes.</a:t>
            </a:r>
            <a:endParaRPr lang="en-IN" dirty="0"/>
          </a:p>
        </p:txBody>
      </p:sp>
      <p:sp>
        <p:nvSpPr>
          <p:cNvPr id="4" name="Slide Number Placeholder 3"/>
          <p:cNvSpPr>
            <a:spLocks noGrp="1"/>
          </p:cNvSpPr>
          <p:nvPr>
            <p:ph type="sldNum" sz="quarter" idx="5"/>
          </p:nvPr>
        </p:nvSpPr>
        <p:spPr/>
        <p:txBody>
          <a:bodyPr/>
          <a:lstStyle/>
          <a:p>
            <a:fld id="{7115ED13-301A-4C0A-8C7F-A4982DED9D67}" type="slidenum">
              <a:rPr lang="en-US" smtClean="0"/>
              <a:pPr/>
              <a:t>14</a:t>
            </a:fld>
            <a:endParaRPr lang="en-US" dirty="0"/>
          </a:p>
        </p:txBody>
      </p:sp>
    </p:spTree>
    <p:extLst>
      <p:ext uri="{BB962C8B-B14F-4D97-AF65-F5344CB8AC3E}">
        <p14:creationId xmlns:p14="http://schemas.microsoft.com/office/powerpoint/2010/main" val="38245610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p53 controls movement through the G1 checkpoint. If the necessary conditions for growth are met (the DNA is not damaged, there are no cell cycle abnormalities, and the cell is not experiencing hypoxia, or a lack of oxygen), then p53 remains bound to the Mdm2 protein and is inactive. However, if one of these conditions is not met, p53 is released from Mdm2 and becomes active, preventing movement through the G1 checkpoint (by activating p21) to give the cell time to repair its DNA. If the cell is unable to do so, then p53 promotes apoptosis, resulting in cell death.</a:t>
            </a:r>
            <a:endParaRPr lang="en-IN" dirty="0"/>
          </a:p>
        </p:txBody>
      </p:sp>
      <p:sp>
        <p:nvSpPr>
          <p:cNvPr id="4" name="Slide Number Placeholder 3"/>
          <p:cNvSpPr>
            <a:spLocks noGrp="1"/>
          </p:cNvSpPr>
          <p:nvPr>
            <p:ph type="sldNum" sz="quarter" idx="5"/>
          </p:nvPr>
        </p:nvSpPr>
        <p:spPr/>
        <p:txBody>
          <a:bodyPr/>
          <a:lstStyle/>
          <a:p>
            <a:fld id="{7115ED13-301A-4C0A-8C7F-A4982DED9D67}" type="slidenum">
              <a:rPr lang="en-US" smtClean="0"/>
              <a:pPr/>
              <a:t>18</a:t>
            </a:fld>
            <a:endParaRPr lang="en-US" dirty="0"/>
          </a:p>
        </p:txBody>
      </p:sp>
    </p:spTree>
    <p:extLst>
      <p:ext uri="{BB962C8B-B14F-4D97-AF65-F5344CB8AC3E}">
        <p14:creationId xmlns:p14="http://schemas.microsoft.com/office/powerpoint/2010/main" val="23635653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Calibri" panose="020F0502020204030204" pitchFamily="34" charset="0"/>
                <a:ea typeface="Aptos" panose="020B0004020202020204" pitchFamily="34" charset="0"/>
              </a:rPr>
              <a:t>Originally an On Your Own. This is included here to use as a talking point or for a think-pair-share activity.</a:t>
            </a:r>
            <a:endParaRPr lang="en-US" dirty="0"/>
          </a:p>
        </p:txBody>
      </p:sp>
      <p:sp>
        <p:nvSpPr>
          <p:cNvPr id="4" name="Slide Number Placeholder 3"/>
          <p:cNvSpPr>
            <a:spLocks noGrp="1"/>
          </p:cNvSpPr>
          <p:nvPr>
            <p:ph type="sldNum" sz="quarter" idx="5"/>
          </p:nvPr>
        </p:nvSpPr>
        <p:spPr/>
        <p:txBody>
          <a:bodyPr/>
          <a:lstStyle/>
          <a:p>
            <a:fld id="{7115ED13-301A-4C0A-8C7F-A4982DED9D67}" type="slidenum">
              <a:rPr lang="en-US" smtClean="0"/>
              <a:pPr/>
              <a:t>19</a:t>
            </a:fld>
            <a:endParaRPr lang="en-US" dirty="0"/>
          </a:p>
        </p:txBody>
      </p:sp>
    </p:spTree>
    <p:extLst>
      <p:ext uri="{BB962C8B-B14F-4D97-AF65-F5344CB8AC3E}">
        <p14:creationId xmlns:p14="http://schemas.microsoft.com/office/powerpoint/2010/main" val="408409997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1">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pic>
        <p:nvPicPr>
          <p:cNvPr id="3" name="Picture 2">
            <a:extLst>
              <a:ext uri="{FF2B5EF4-FFF2-40B4-BE49-F238E27FC236}">
                <a16:creationId xmlns:a16="http://schemas.microsoft.com/office/drawing/2014/main" id="{608EB715-DC18-4A09-A71D-E9CABC0599EB}"/>
              </a:ex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505200" y="-320615"/>
            <a:ext cx="5893594" cy="6858000"/>
          </a:xfrm>
          <a:prstGeom prst="rect">
            <a:avLst/>
          </a:prstGeom>
        </p:spPr>
      </p:pic>
      <p:sp>
        <p:nvSpPr>
          <p:cNvPr id="4" name="TextBox 3">
            <a:extLst>
              <a:ext uri="{FF2B5EF4-FFF2-40B4-BE49-F238E27FC236}">
                <a16:creationId xmlns:a16="http://schemas.microsoft.com/office/drawing/2014/main" id="{5E55021B-8C83-0E64-7853-247E9DC8E5CC}"/>
              </a:ext>
            </a:extLst>
          </p:cNvPr>
          <p:cNvSpPr txBox="1"/>
          <p:nvPr userDrawn="1"/>
        </p:nvSpPr>
        <p:spPr>
          <a:xfrm>
            <a:off x="3276600" y="6096038"/>
            <a:ext cx="8381999" cy="464743"/>
          </a:xfrm>
          <a:prstGeom prst="rect">
            <a:avLst/>
          </a:prstGeom>
          <a:noFill/>
        </p:spPr>
        <p:txBody>
          <a:bodyPr wrap="square">
            <a:spAutoFit/>
          </a:bodyPr>
          <a:lstStyle/>
          <a:p>
            <a:pPr defTabSz="457200">
              <a:spcBef>
                <a:spcPct val="20000"/>
              </a:spcBef>
              <a:defRPr/>
            </a:pPr>
            <a:r>
              <a:rPr lang="en-US" sz="1050" dirty="0"/>
              <a:t>© 2023 Hawkes Learning. All rights reserved. Authorized only for instructor use in the classroom.</a:t>
            </a:r>
          </a:p>
          <a:p>
            <a:pPr defTabSz="457200">
              <a:spcBef>
                <a:spcPct val="20000"/>
              </a:spcBef>
              <a:defRPr/>
            </a:pPr>
            <a:r>
              <a:rPr lang="en-US" sz="1050" dirty="0"/>
              <a:t>No reproduction or further distribution permitted without the prior written consent of Hawkes Learning.</a:t>
            </a:r>
          </a:p>
        </p:txBody>
      </p:sp>
      <p:sp>
        <p:nvSpPr>
          <p:cNvPr id="9" name="Content Placeholder 8">
            <a:extLst>
              <a:ext uri="{FF2B5EF4-FFF2-40B4-BE49-F238E27FC236}">
                <a16:creationId xmlns:a16="http://schemas.microsoft.com/office/drawing/2014/main" id="{93791900-F9C7-EB19-6E5D-FAAB3EFAF3EE}"/>
              </a:ext>
            </a:extLst>
          </p:cNvPr>
          <p:cNvSpPr>
            <a:spLocks noGrp="1"/>
          </p:cNvSpPr>
          <p:nvPr>
            <p:ph sz="quarter" idx="10" hasCustomPrompt="1"/>
          </p:nvPr>
        </p:nvSpPr>
        <p:spPr>
          <a:xfrm>
            <a:off x="381000" y="2800183"/>
            <a:ext cx="3581400" cy="990600"/>
          </a:xfrm>
          <a:prstGeom prst="rect">
            <a:avLst/>
          </a:prstGeom>
        </p:spPr>
        <p:txBody>
          <a:bodyPr/>
          <a:lstStyle>
            <a:lvl1pPr marL="0" indent="0">
              <a:buNone/>
              <a:defRPr b="1"/>
            </a:lvl1pPr>
          </a:lstStyle>
          <a:p>
            <a:pPr lvl="0"/>
            <a:r>
              <a:rPr lang="en-US" dirty="0"/>
              <a:t>Lesson Title</a:t>
            </a:r>
          </a:p>
        </p:txBody>
      </p:sp>
      <p:sp>
        <p:nvSpPr>
          <p:cNvPr id="13" name="Text Placeholder 12">
            <a:extLst>
              <a:ext uri="{FF2B5EF4-FFF2-40B4-BE49-F238E27FC236}">
                <a16:creationId xmlns:a16="http://schemas.microsoft.com/office/drawing/2014/main" id="{D0492872-1E9F-75D1-A86E-4EAE19934D9B}"/>
              </a:ext>
            </a:extLst>
          </p:cNvPr>
          <p:cNvSpPr>
            <a:spLocks noGrp="1"/>
          </p:cNvSpPr>
          <p:nvPr>
            <p:ph type="body" sz="quarter" idx="11" hasCustomPrompt="1"/>
          </p:nvPr>
        </p:nvSpPr>
        <p:spPr>
          <a:xfrm>
            <a:off x="379562" y="1729204"/>
            <a:ext cx="3581400" cy="914400"/>
          </a:xfrm>
          <a:prstGeom prst="rect">
            <a:avLst/>
          </a:prstGeom>
        </p:spPr>
        <p:txBody>
          <a:bodyPr/>
          <a:lstStyle>
            <a:lvl1pPr marL="0" indent="0">
              <a:buNone/>
              <a:defRPr sz="4400" b="1">
                <a:latin typeface="Arial" panose="020B0604020202020204" pitchFamily="34" charset="0"/>
                <a:cs typeface="Arial" panose="020B0604020202020204" pitchFamily="34" charset="0"/>
              </a:defRPr>
            </a:lvl1pPr>
          </a:lstStyle>
          <a:p>
            <a:pPr lvl="0"/>
            <a:r>
              <a:rPr lang="en-US" dirty="0"/>
              <a:t>Lesson X.X</a:t>
            </a:r>
          </a:p>
        </p:txBody>
      </p:sp>
    </p:spTree>
    <p:extLst>
      <p:ext uri="{BB962C8B-B14F-4D97-AF65-F5344CB8AC3E}">
        <p14:creationId xmlns:p14="http://schemas.microsoft.com/office/powerpoint/2010/main" val="3103072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ink It Through">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Think It Through</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a:solidFill>
            <a:srgbClr val="1F497D"/>
          </a:solidFill>
        </p:spPr>
        <p:txBody>
          <a:bodyPr>
            <a:normAutofit/>
          </a:bodyPr>
          <a:lstStyle>
            <a:lvl1pPr marL="0" indent="0">
              <a:buFontTx/>
              <a:buNone/>
              <a:defRPr sz="2800" b="0" i="0" baseline="0">
                <a:solidFill>
                  <a:schemeClr val="bg1"/>
                </a:solidFill>
              </a:defRPr>
            </a:lvl1pPr>
          </a:lstStyle>
          <a:p>
            <a:pPr lvl="0"/>
            <a:r>
              <a:rPr lang="en-US" dirty="0"/>
              <a:t>Click to edit Master text styles</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38818313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nd Slide">
    <p:bg>
      <p:bgPr>
        <a:solidFill>
          <a:srgbClr val="2D7D9F"/>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1966751E-D7BB-F58F-6EF7-988C1DD7F7EC}"/>
              </a:ext>
              <a:ext uri="{C183D7F6-B498-43B3-948B-1728B52AA6E4}">
                <adec:decorative xmlns:adec="http://schemas.microsoft.com/office/drawing/2017/decorative" val="1"/>
              </a:ext>
            </a:extLst>
          </p:cNvPr>
          <p:cNvGrpSpPr/>
          <p:nvPr userDrawn="1"/>
        </p:nvGrpSpPr>
        <p:grpSpPr>
          <a:xfrm>
            <a:off x="21566" y="1981200"/>
            <a:ext cx="9144000" cy="2250283"/>
            <a:chOff x="1524000" y="1410227"/>
            <a:chExt cx="9144000" cy="2250283"/>
          </a:xfrm>
        </p:grpSpPr>
        <p:cxnSp>
          <p:nvCxnSpPr>
            <p:cNvPr id="4" name="Straight Connector 3">
              <a:extLst>
                <a:ext uri="{FF2B5EF4-FFF2-40B4-BE49-F238E27FC236}">
                  <a16:creationId xmlns:a16="http://schemas.microsoft.com/office/drawing/2014/main" id="{E5745617-7817-BAD4-50DB-96682A18AA8C}"/>
                </a:ext>
              </a:extLst>
            </p:cNvPr>
            <p:cNvCxnSpPr/>
            <p:nvPr/>
          </p:nvCxnSpPr>
          <p:spPr>
            <a:xfrm>
              <a:off x="1859169" y="2729726"/>
              <a:ext cx="842962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664544EB-EC3E-1655-8249-41F759480F18}"/>
                </a:ext>
              </a:extLst>
            </p:cNvPr>
            <p:cNvSpPr txBox="1"/>
            <p:nvPr/>
          </p:nvSpPr>
          <p:spPr>
            <a:xfrm>
              <a:off x="1524000" y="1410227"/>
              <a:ext cx="9144000" cy="1200329"/>
            </a:xfrm>
            <a:prstGeom prst="rect">
              <a:avLst/>
            </a:prstGeom>
            <a:noFill/>
          </p:spPr>
          <p:txBody>
            <a:bodyPr wrap="square" rtlCol="0">
              <a:spAutoFit/>
            </a:bodyPr>
            <a:lstStyle/>
            <a:p>
              <a:pPr algn="ctr"/>
              <a:r>
                <a:rPr lang="en-US" sz="7200" b="1" dirty="0">
                  <a:solidFill>
                    <a:schemeClr val="bg1"/>
                  </a:solidFill>
                  <a:latin typeface="Century Gothic" panose="020B0502020202020204" pitchFamily="34" charset="0"/>
                </a:rPr>
                <a:t>HAWKES</a:t>
              </a:r>
              <a:r>
                <a:rPr lang="en-US" sz="7200" dirty="0">
                  <a:solidFill>
                    <a:schemeClr val="bg1"/>
                  </a:solidFill>
                  <a:latin typeface="Century Gothic" panose="020B0502020202020204" pitchFamily="34" charset="0"/>
                </a:rPr>
                <a:t> LEARNING</a:t>
              </a:r>
            </a:p>
          </p:txBody>
        </p:sp>
        <p:pic>
          <p:nvPicPr>
            <p:cNvPr id="6" name="Picture 5">
              <a:extLst>
                <a:ext uri="{FF2B5EF4-FFF2-40B4-BE49-F238E27FC236}">
                  <a16:creationId xmlns:a16="http://schemas.microsoft.com/office/drawing/2014/main" id="{09AE6A06-DC07-3D52-BB89-86F2EF077C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1108" y="3050910"/>
              <a:ext cx="609600" cy="609600"/>
            </a:xfrm>
            <a:prstGeom prst="rect">
              <a:avLst/>
            </a:prstGeom>
          </p:spPr>
        </p:pic>
        <p:pic>
          <p:nvPicPr>
            <p:cNvPr id="7" name="Picture 6">
              <a:extLst>
                <a:ext uri="{FF2B5EF4-FFF2-40B4-BE49-F238E27FC236}">
                  <a16:creationId xmlns:a16="http://schemas.microsoft.com/office/drawing/2014/main" id="{C2522F05-C169-5A8E-BEE7-C2AF4A8B2F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6179" y="3050910"/>
              <a:ext cx="609600" cy="609600"/>
            </a:xfrm>
            <a:prstGeom prst="rect">
              <a:avLst/>
            </a:prstGeom>
          </p:spPr>
        </p:pic>
        <p:pic>
          <p:nvPicPr>
            <p:cNvPr id="8" name="Picture 7">
              <a:extLst>
                <a:ext uri="{FF2B5EF4-FFF2-40B4-BE49-F238E27FC236}">
                  <a16:creationId xmlns:a16="http://schemas.microsoft.com/office/drawing/2014/main" id="{F787E3FD-08C2-8D03-8749-14D08926846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17122" y="3050910"/>
              <a:ext cx="609600" cy="609600"/>
            </a:xfrm>
            <a:prstGeom prst="rect">
              <a:avLst/>
            </a:prstGeom>
          </p:spPr>
        </p:pic>
      </p:grpSp>
      <p:pic>
        <p:nvPicPr>
          <p:cNvPr id="9" name="Picture 8">
            <a:extLst>
              <a:ext uri="{FF2B5EF4-FFF2-40B4-BE49-F238E27FC236}">
                <a16:creationId xmlns:a16="http://schemas.microsoft.com/office/drawing/2014/main" id="{06388AC8-6D6B-52AD-1753-6A2F27A1765E}"/>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265631" y="3621883"/>
            <a:ext cx="609600" cy="609600"/>
          </a:xfrm>
          <a:prstGeom prst="rect">
            <a:avLst/>
          </a:prstGeom>
        </p:spPr>
      </p:pic>
    </p:spTree>
    <p:extLst>
      <p:ext uri="{BB962C8B-B14F-4D97-AF65-F5344CB8AC3E}">
        <p14:creationId xmlns:p14="http://schemas.microsoft.com/office/powerpoint/2010/main" val="37117599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21705387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bjectives">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Objectives</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457200" indent="-457200">
              <a:buFont typeface="Arial" panose="020B0604020202020204" pitchFamily="34" charset="0"/>
              <a:buChar char="•"/>
              <a:defRPr sz="2800" b="0" i="0" baseline="0">
                <a:solidFill>
                  <a:srgbClr val="366092"/>
                </a:solidFill>
              </a:defRPr>
            </a:lvl1pPr>
            <a:lvl2pPr marL="914400" indent="-457200">
              <a:buFont typeface="Arial" panose="020B0604020202020204" pitchFamily="34" charset="0"/>
              <a:buChar char="•"/>
              <a:defRPr/>
            </a:lvl2pPr>
          </a:lstStyle>
          <a:p>
            <a:pPr lvl="0"/>
            <a:r>
              <a:rPr lang="en-US" dirty="0"/>
              <a:t>Click to edit Master text style</a:t>
            </a:r>
          </a:p>
          <a:p>
            <a:pPr lvl="1"/>
            <a:r>
              <a:rPr lang="en-US" dirty="0"/>
              <a:t>Example</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15416598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18620739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2606038"/>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280790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38862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2" name="Content Placeholder 2">
            <a:extLst>
              <a:ext uri="{FF2B5EF4-FFF2-40B4-BE49-F238E27FC236}">
                <a16:creationId xmlns:a16="http://schemas.microsoft.com/office/drawing/2014/main" id="{A199D9D7-D46E-5BC7-C02C-BCF6B528DBB8}"/>
              </a:ext>
            </a:extLst>
          </p:cNvPr>
          <p:cNvSpPr>
            <a:spLocks noGrp="1"/>
          </p:cNvSpPr>
          <p:nvPr>
            <p:ph idx="10"/>
          </p:nvPr>
        </p:nvSpPr>
        <p:spPr>
          <a:xfrm>
            <a:off x="4419600" y="1280160"/>
            <a:ext cx="42672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spTree>
    <p:extLst>
      <p:ext uri="{BB962C8B-B14F-4D97-AF65-F5344CB8AC3E}">
        <p14:creationId xmlns:p14="http://schemas.microsoft.com/office/powerpoint/2010/main" val="33318833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igure Number">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Lesson X.X Figure Number</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40885645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Group Activity">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Group Activity</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a:solidFill>
            <a:schemeClr val="accent1"/>
          </a:solidFill>
        </p:spPr>
        <p:txBody>
          <a:bodyPr>
            <a:normAutofit/>
          </a:bodyPr>
          <a:lstStyle>
            <a:lvl1pPr marL="0" indent="0">
              <a:buFontTx/>
              <a:buNone/>
              <a:defRPr sz="2800" b="0" i="0" baseline="0">
                <a:solidFill>
                  <a:schemeClr val="bg1"/>
                </a:solidFill>
              </a:defRPr>
            </a:lvl1pPr>
          </a:lstStyle>
          <a:p>
            <a:pPr lvl="0"/>
            <a:endParaRPr lang="en-US" dirty="0"/>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39959956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cience and You">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Science and You</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a:solidFill>
            <a:schemeClr val="accent1"/>
          </a:solidFill>
        </p:spPr>
        <p:txBody>
          <a:bodyPr>
            <a:normAutofit/>
          </a:bodyPr>
          <a:lstStyle>
            <a:lvl1pPr marL="0" indent="0">
              <a:buFontTx/>
              <a:buNone/>
              <a:defRPr sz="2800" b="0" i="0" baseline="0">
                <a:solidFill>
                  <a:schemeClr val="bg1"/>
                </a:solidFill>
              </a:defRPr>
            </a:lvl1pPr>
          </a:lstStyle>
          <a:p>
            <a:pPr lvl="0"/>
            <a:endParaRPr lang="en-US" dirty="0"/>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901683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eflection Question">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Reflection Question</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59"/>
            <a:ext cx="8229600" cy="4572001"/>
          </a:xfrm>
          <a:prstGeom prst="rect">
            <a:avLst/>
          </a:prstGeom>
          <a:solidFill>
            <a:srgbClr val="1F497D"/>
          </a:solidFill>
        </p:spPr>
        <p:txBody>
          <a:bodyPr>
            <a:normAutofit/>
          </a:bodyPr>
          <a:lstStyle>
            <a:lvl1pPr marL="0" indent="0">
              <a:buFont typeface="Arial" panose="020B0604020202020204" pitchFamily="34" charset="0"/>
              <a:buNone/>
              <a:defRPr sz="2800" b="0" i="0" baseline="0">
                <a:solidFill>
                  <a:schemeClr val="bg1"/>
                </a:solidFill>
              </a:defRPr>
            </a:lvl1pPr>
          </a:lstStyle>
          <a:p>
            <a:pPr lvl="0"/>
            <a:endParaRPr lang="en-US" dirty="0"/>
          </a:p>
          <a:p>
            <a:pPr lvl="0"/>
            <a:endParaRPr lang="en-US" dirty="0"/>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34077438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9" r:id="rId4"/>
    <p:sldLayoutId id="2147483655" r:id="rId5"/>
    <p:sldLayoutId id="2147483652" r:id="rId6"/>
    <p:sldLayoutId id="2147483653" r:id="rId7"/>
    <p:sldLayoutId id="2147483658" r:id="rId8"/>
    <p:sldLayoutId id="2147483656" r:id="rId9"/>
    <p:sldLayoutId id="2147483657" r:id="rId10"/>
    <p:sldLayoutId id="2147483654"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2">
            <a:extLst>
              <a:ext uri="{FF2B5EF4-FFF2-40B4-BE49-F238E27FC236}">
                <a16:creationId xmlns:a16="http://schemas.microsoft.com/office/drawing/2014/main" id="{4E7A1944-20A9-5EFC-CF5D-428D07B9FF1F}"/>
              </a:ext>
            </a:extLst>
          </p:cNvPr>
          <p:cNvSpPr>
            <a:spLocks noGrp="1"/>
          </p:cNvSpPr>
          <p:nvPr>
            <p:ph type="title" idx="4294967295"/>
          </p:nvPr>
        </p:nvSpPr>
        <p:spPr>
          <a:xfrm>
            <a:off x="379562" y="1729204"/>
            <a:ext cx="3581400" cy="9144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marL="0" indent="0">
              <a:buNone/>
              <a:defRPr sz="4400" b="1">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44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Lesson 10.3</a:t>
            </a:r>
          </a:p>
        </p:txBody>
      </p:sp>
      <p:sp>
        <p:nvSpPr>
          <p:cNvPr id="3" name="Content Placeholder 8">
            <a:extLst>
              <a:ext uri="{FF2B5EF4-FFF2-40B4-BE49-F238E27FC236}">
                <a16:creationId xmlns:a16="http://schemas.microsoft.com/office/drawing/2014/main" id="{FF68ED90-5F09-E335-E8D2-4F2687C0EB59}"/>
              </a:ext>
            </a:extLst>
          </p:cNvPr>
          <p:cNvSpPr>
            <a:spLocks noGrp="1"/>
          </p:cNvSpPr>
          <p:nvPr>
            <p:ph sz="quarter" idx="10" hasCustomPrompt="1"/>
          </p:nvPr>
        </p:nvSpPr>
        <p:spPr>
          <a:xfrm>
            <a:off x="379562" y="2627694"/>
            <a:ext cx="3581400" cy="990600"/>
          </a:xfrm>
          <a:prstGeom prst="rect">
            <a:avLst/>
          </a:prstGeom>
        </p:spPr>
        <p:txBody>
          <a:bodyPr/>
          <a:lstStyle>
            <a:lvl1pPr marL="0" indent="0">
              <a:buNone/>
              <a:defRPr b="1"/>
            </a:lvl1pPr>
          </a:lstStyle>
          <a:p>
            <a:pPr lvl="0"/>
            <a:r>
              <a:rPr lang="en-US" dirty="0"/>
              <a:t>Regulation of the Cell Cycle</a:t>
            </a:r>
          </a:p>
        </p:txBody>
      </p:sp>
    </p:spTree>
    <p:extLst>
      <p:ext uri="{BB962C8B-B14F-4D97-AF65-F5344CB8AC3E}">
        <p14:creationId xmlns:p14="http://schemas.microsoft.com/office/powerpoint/2010/main" val="38862398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FF1B4C-5AAA-83F0-C30B-42241B0F9BCD}"/>
              </a:ext>
            </a:extLst>
          </p:cNvPr>
          <p:cNvSpPr>
            <a:spLocks noGrp="1"/>
          </p:cNvSpPr>
          <p:nvPr>
            <p:ph type="title"/>
          </p:nvPr>
        </p:nvSpPr>
        <p:spPr/>
        <p:txBody>
          <a:bodyPr/>
          <a:lstStyle/>
          <a:p>
            <a:r>
              <a:rPr lang="en-US" dirty="0"/>
              <a:t>Think It Through</a:t>
            </a:r>
            <a:r>
              <a:rPr lang="en-US" sz="1400" baseline="-25000" dirty="0"/>
              <a:t>1</a:t>
            </a:r>
          </a:p>
        </p:txBody>
      </p:sp>
      <p:sp>
        <p:nvSpPr>
          <p:cNvPr id="3" name="Content Placeholder 2">
            <a:extLst>
              <a:ext uri="{FF2B5EF4-FFF2-40B4-BE49-F238E27FC236}">
                <a16:creationId xmlns:a16="http://schemas.microsoft.com/office/drawing/2014/main" id="{3C01AC4C-482E-02BD-BADA-C2D6C8D02BC9}"/>
              </a:ext>
            </a:extLst>
          </p:cNvPr>
          <p:cNvSpPr>
            <a:spLocks noGrp="1"/>
          </p:cNvSpPr>
          <p:nvPr>
            <p:ph idx="1"/>
          </p:nvPr>
        </p:nvSpPr>
        <p:spPr/>
        <p:txBody>
          <a:bodyPr>
            <a:normAutofit/>
          </a:bodyPr>
          <a:lstStyle/>
          <a:p>
            <a:r>
              <a:rPr lang="en-US" sz="2600" dirty="0"/>
              <a:t>For each scenario, provide the cell-cycle checkpoint at which the cell cycle will be halted.</a:t>
            </a:r>
          </a:p>
          <a:p>
            <a:pPr marL="457200" indent="-457200">
              <a:buFont typeface="Arial" panose="020B0604020202020204" pitchFamily="34" charset="0"/>
              <a:buChar char="•"/>
            </a:pPr>
            <a:r>
              <a:rPr lang="en-US" sz="2600" dirty="0"/>
              <a:t>There was an error in DNA replication and one of the chromosomes was not duplicated.</a:t>
            </a:r>
          </a:p>
          <a:p>
            <a:pPr marL="457200" indent="-457200">
              <a:buFont typeface="Arial" panose="020B0604020202020204" pitchFamily="34" charset="0"/>
              <a:buChar char="•"/>
            </a:pPr>
            <a:r>
              <a:rPr lang="en-US" sz="2600" dirty="0"/>
              <a:t>There is a growth factor deficiency, which results in the cell being too small.</a:t>
            </a:r>
          </a:p>
          <a:p>
            <a:pPr marL="457200" indent="-457200">
              <a:buFont typeface="Arial" panose="020B0604020202020204" pitchFamily="34" charset="0"/>
              <a:buChar char="•"/>
            </a:pPr>
            <a:r>
              <a:rPr lang="en-US" sz="2600" dirty="0"/>
              <a:t>A pair of associated sister chromatids is attached to only one spindle fiber.</a:t>
            </a:r>
          </a:p>
          <a:p>
            <a:pPr marL="457200" indent="-457200">
              <a:buFont typeface="Arial" panose="020B0604020202020204" pitchFamily="34" charset="0"/>
              <a:buChar char="•"/>
            </a:pPr>
            <a:r>
              <a:rPr lang="en-US" sz="2600" dirty="0"/>
              <a:t>Exposure of a cell to ultraviolet radiation results in DNA damage.</a:t>
            </a:r>
          </a:p>
        </p:txBody>
      </p:sp>
    </p:spTree>
    <p:extLst>
      <p:ext uri="{BB962C8B-B14F-4D97-AF65-F5344CB8AC3E}">
        <p14:creationId xmlns:p14="http://schemas.microsoft.com/office/powerpoint/2010/main" val="9194691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09B2DB-2CE6-975F-9DB9-20CC546CF325}"/>
              </a:ext>
            </a:extLst>
          </p:cNvPr>
          <p:cNvSpPr>
            <a:spLocks noGrp="1"/>
          </p:cNvSpPr>
          <p:nvPr>
            <p:ph type="title"/>
          </p:nvPr>
        </p:nvSpPr>
        <p:spPr/>
        <p:txBody>
          <a:bodyPr/>
          <a:lstStyle/>
          <a:p>
            <a:r>
              <a:rPr lang="en-US" dirty="0"/>
              <a:t>Reflection Question</a:t>
            </a:r>
            <a:r>
              <a:rPr lang="en-US" sz="1400" baseline="-25000" dirty="0"/>
              <a:t>2</a:t>
            </a:r>
            <a:endParaRPr lang="en-US" dirty="0"/>
          </a:p>
        </p:txBody>
      </p:sp>
      <p:sp>
        <p:nvSpPr>
          <p:cNvPr id="3" name="Content Placeholder 2">
            <a:extLst>
              <a:ext uri="{FF2B5EF4-FFF2-40B4-BE49-F238E27FC236}">
                <a16:creationId xmlns:a16="http://schemas.microsoft.com/office/drawing/2014/main" id="{C3227152-CF6A-3AA8-CAC9-B892F0C754B0}"/>
              </a:ext>
            </a:extLst>
          </p:cNvPr>
          <p:cNvSpPr>
            <a:spLocks noGrp="1"/>
          </p:cNvSpPr>
          <p:nvPr>
            <p:ph idx="1"/>
          </p:nvPr>
        </p:nvSpPr>
        <p:spPr>
          <a:xfrm>
            <a:off x="457200" y="1280159"/>
            <a:ext cx="8229600" cy="2301241"/>
          </a:xfrm>
        </p:spPr>
        <p:txBody>
          <a:bodyPr/>
          <a:lstStyle/>
          <a:p>
            <a:r>
              <a:rPr lang="en-US" dirty="0"/>
              <a:t>Why do you think the cell commonly has more than one mechanism controlling progression through a single cell-cycle checkpoint? What might have been the more likely outcome if the cell did not have multiple mechanisms in place?</a:t>
            </a:r>
          </a:p>
        </p:txBody>
      </p:sp>
    </p:spTree>
    <p:extLst>
      <p:ext uri="{BB962C8B-B14F-4D97-AF65-F5344CB8AC3E}">
        <p14:creationId xmlns:p14="http://schemas.microsoft.com/office/powerpoint/2010/main" val="11952789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23EFF4-2055-A975-24CB-7CA30F27E425}"/>
              </a:ext>
            </a:extLst>
          </p:cNvPr>
          <p:cNvSpPr>
            <a:spLocks noGrp="1"/>
          </p:cNvSpPr>
          <p:nvPr>
            <p:ph type="title"/>
          </p:nvPr>
        </p:nvSpPr>
        <p:spPr/>
        <p:txBody>
          <a:bodyPr/>
          <a:lstStyle/>
          <a:p>
            <a:r>
              <a:rPr lang="en-US" dirty="0"/>
              <a:t>Regulator Molecules of the Cell Cycle</a:t>
            </a:r>
            <a:endParaRPr lang="en-IN" dirty="0"/>
          </a:p>
        </p:txBody>
      </p:sp>
      <p:sp>
        <p:nvSpPr>
          <p:cNvPr id="3" name="Content Placeholder 2">
            <a:extLst>
              <a:ext uri="{FF2B5EF4-FFF2-40B4-BE49-F238E27FC236}">
                <a16:creationId xmlns:a16="http://schemas.microsoft.com/office/drawing/2014/main" id="{671E53B4-2F49-28BD-D08E-7772117B8530}"/>
              </a:ext>
            </a:extLst>
          </p:cNvPr>
          <p:cNvSpPr>
            <a:spLocks noGrp="1"/>
          </p:cNvSpPr>
          <p:nvPr>
            <p:ph idx="1"/>
          </p:nvPr>
        </p:nvSpPr>
        <p:spPr/>
        <p:txBody>
          <a:bodyPr>
            <a:normAutofit/>
          </a:bodyPr>
          <a:lstStyle/>
          <a:p>
            <a:r>
              <a:rPr lang="en-US" dirty="0"/>
              <a:t>Two groups of intracellular molecules regulate the cell cycle: </a:t>
            </a:r>
            <a:r>
              <a:rPr lang="en-US" b="1" dirty="0"/>
              <a:t>positive regulation</a:t>
            </a:r>
            <a:r>
              <a:rPr lang="en-US" dirty="0"/>
              <a:t> promotes progression and </a:t>
            </a:r>
            <a:r>
              <a:rPr lang="en-US" b="1" dirty="0"/>
              <a:t>negative regulation</a:t>
            </a:r>
            <a:r>
              <a:rPr lang="en-US" dirty="0"/>
              <a:t> halts it.</a:t>
            </a:r>
          </a:p>
          <a:p>
            <a:r>
              <a:rPr lang="en-US" dirty="0"/>
              <a:t>Regulators can act individually or influence the activity or production of other regulatory proteins.</a:t>
            </a:r>
          </a:p>
          <a:p>
            <a:r>
              <a:rPr lang="en-US" dirty="0"/>
              <a:t>Failure of a single regulator may have almost no effect on the cell cycle, especially if more than one mechanism controls the same event or can have a fatal affect if multiple processes are affected.</a:t>
            </a:r>
          </a:p>
        </p:txBody>
      </p:sp>
    </p:spTree>
    <p:extLst>
      <p:ext uri="{BB962C8B-B14F-4D97-AF65-F5344CB8AC3E}">
        <p14:creationId xmlns:p14="http://schemas.microsoft.com/office/powerpoint/2010/main" val="20030122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23EFF4-2055-A975-24CB-7CA30F27E425}"/>
              </a:ext>
            </a:extLst>
          </p:cNvPr>
          <p:cNvSpPr>
            <a:spLocks noGrp="1"/>
          </p:cNvSpPr>
          <p:nvPr>
            <p:ph type="title"/>
          </p:nvPr>
        </p:nvSpPr>
        <p:spPr/>
        <p:txBody>
          <a:bodyPr/>
          <a:lstStyle/>
          <a:p>
            <a:r>
              <a:rPr lang="en-US" dirty="0"/>
              <a:t>Positive Regulation of the Cell Cycle</a:t>
            </a:r>
            <a:r>
              <a:rPr lang="en-IN" sz="1600" baseline="-25000" dirty="0"/>
              <a:t>1</a:t>
            </a:r>
            <a:endParaRPr lang="en-IN" sz="1600" dirty="0"/>
          </a:p>
        </p:txBody>
      </p:sp>
      <p:sp>
        <p:nvSpPr>
          <p:cNvPr id="3" name="Content Placeholder 2">
            <a:extLst>
              <a:ext uri="{FF2B5EF4-FFF2-40B4-BE49-F238E27FC236}">
                <a16:creationId xmlns:a16="http://schemas.microsoft.com/office/drawing/2014/main" id="{671E53B4-2F49-28BD-D08E-7772117B8530}"/>
              </a:ext>
            </a:extLst>
          </p:cNvPr>
          <p:cNvSpPr>
            <a:spLocks noGrp="1"/>
          </p:cNvSpPr>
          <p:nvPr>
            <p:ph idx="1"/>
          </p:nvPr>
        </p:nvSpPr>
        <p:spPr>
          <a:xfrm>
            <a:off x="457200" y="1280160"/>
            <a:ext cx="8229600" cy="4572000"/>
          </a:xfrm>
        </p:spPr>
        <p:txBody>
          <a:bodyPr>
            <a:normAutofit/>
          </a:bodyPr>
          <a:lstStyle/>
          <a:p>
            <a:pPr marL="0" indent="0">
              <a:buNone/>
            </a:pPr>
            <a:r>
              <a:rPr lang="en-US" sz="2400" b="1" dirty="0"/>
              <a:t>Cyclins</a:t>
            </a:r>
            <a:r>
              <a:rPr lang="en-US" sz="2400" dirty="0"/>
              <a:t> and </a:t>
            </a:r>
            <a:r>
              <a:rPr lang="en-US" sz="2400" b="1" dirty="0"/>
              <a:t>cyclin-dependent kinases</a:t>
            </a:r>
            <a:r>
              <a:rPr lang="en-US" sz="2400" dirty="0"/>
              <a:t> (</a:t>
            </a:r>
            <a:r>
              <a:rPr lang="en-US" sz="2400" b="1" dirty="0"/>
              <a:t>Cdks</a:t>
            </a:r>
            <a:r>
              <a:rPr lang="en-US" sz="2400" dirty="0"/>
              <a:t>) are positive regulators driving cell cycle progression.</a:t>
            </a:r>
          </a:p>
          <a:p>
            <a:r>
              <a:rPr lang="en-US" sz="2400" dirty="0"/>
              <a:t>Four cyclin protein levels fluctuate predictably, increasing due to internal and external signals.</a:t>
            </a:r>
          </a:p>
          <a:p>
            <a:r>
              <a:rPr lang="en-US" sz="2400" dirty="0"/>
              <a:t>Cyclins from each stage degrade after the cell transitions to the next stage.</a:t>
            </a:r>
          </a:p>
        </p:txBody>
      </p:sp>
    </p:spTree>
    <p:extLst>
      <p:ext uri="{BB962C8B-B14F-4D97-AF65-F5344CB8AC3E}">
        <p14:creationId xmlns:p14="http://schemas.microsoft.com/office/powerpoint/2010/main" val="19272703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FCEE9F-B1F8-AA7F-2F65-7D94DFDCA65F}"/>
              </a:ext>
            </a:extLst>
          </p:cNvPr>
          <p:cNvSpPr>
            <a:spLocks noGrp="1"/>
          </p:cNvSpPr>
          <p:nvPr>
            <p:ph type="title"/>
          </p:nvPr>
        </p:nvSpPr>
        <p:spPr/>
        <p:txBody>
          <a:bodyPr/>
          <a:lstStyle/>
          <a:p>
            <a:r>
              <a:rPr lang="en-IN" dirty="0"/>
              <a:t>10.3 Figure 2</a:t>
            </a:r>
          </a:p>
        </p:txBody>
      </p:sp>
      <p:pic>
        <p:nvPicPr>
          <p:cNvPr id="5" name="Content Placeholder 4" descr="Cyclin D concentrations increase in the G1 phase and decrease at the end of mitosis. Cyclin E levels rise during the G1 phase and fall during S phase. Cyclin A levels rise during S phase and fall during mitosis. Cyclin B levels rise in S phase and fall during mitosis.">
            <a:extLst>
              <a:ext uri="{FF2B5EF4-FFF2-40B4-BE49-F238E27FC236}">
                <a16:creationId xmlns:a16="http://schemas.microsoft.com/office/drawing/2014/main" id="{5AE2E3B4-0BBA-25F3-526D-BDA389B501E7}"/>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l="5555" t="4222" r="6481" b="5222"/>
          <a:stretch/>
        </p:blipFill>
        <p:spPr>
          <a:xfrm>
            <a:off x="623859" y="1122680"/>
            <a:ext cx="7896283" cy="4516120"/>
          </a:xfrm>
        </p:spPr>
      </p:pic>
      <p:sp>
        <p:nvSpPr>
          <p:cNvPr id="6" name="TextBox 5">
            <a:extLst>
              <a:ext uri="{FF2B5EF4-FFF2-40B4-BE49-F238E27FC236}">
                <a16:creationId xmlns:a16="http://schemas.microsoft.com/office/drawing/2014/main" id="{9C307CDF-98AA-ADA9-5DD2-4EBD45FF20FE}"/>
              </a:ext>
              <a:ext uri="{C183D7F6-B498-43B3-948B-1728B52AA6E4}">
                <adec:decorative xmlns:adec="http://schemas.microsoft.com/office/drawing/2017/decorative" val="0"/>
              </a:ext>
            </a:extLst>
          </p:cNvPr>
          <p:cNvSpPr txBox="1"/>
          <p:nvPr/>
        </p:nvSpPr>
        <p:spPr>
          <a:xfrm>
            <a:off x="623859" y="5689600"/>
            <a:ext cx="7896282" cy="246221"/>
          </a:xfrm>
          <a:prstGeom prst="rect">
            <a:avLst/>
          </a:prstGeom>
          <a:noFill/>
        </p:spPr>
        <p:txBody>
          <a:bodyPr wrap="square" rtlCol="0">
            <a:spAutoFit/>
          </a:bodyPr>
          <a:lstStyle/>
          <a:p>
            <a:pPr algn="ctr"/>
            <a:r>
              <a:rPr lang="en-US" sz="1000" dirty="0"/>
              <a:t>WikiMiMa on Wikimedia Commons. "Cyclin expression cycle."</a:t>
            </a:r>
          </a:p>
        </p:txBody>
      </p:sp>
    </p:spTree>
    <p:extLst>
      <p:ext uri="{BB962C8B-B14F-4D97-AF65-F5344CB8AC3E}">
        <p14:creationId xmlns:p14="http://schemas.microsoft.com/office/powerpoint/2010/main" val="24257330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2B6710-BB62-F0F4-DC00-6A299C688682}"/>
              </a:ext>
            </a:extLst>
          </p:cNvPr>
          <p:cNvSpPr>
            <a:spLocks noGrp="1"/>
          </p:cNvSpPr>
          <p:nvPr>
            <p:ph type="title"/>
          </p:nvPr>
        </p:nvSpPr>
        <p:spPr/>
        <p:txBody>
          <a:bodyPr/>
          <a:lstStyle/>
          <a:p>
            <a:r>
              <a:rPr lang="en-US" dirty="0"/>
              <a:t>Positive Regulation of the Cell Cycle</a:t>
            </a:r>
            <a:r>
              <a:rPr lang="en-IN" sz="1600" baseline="-25000" dirty="0"/>
              <a:t>2</a:t>
            </a:r>
            <a:endParaRPr lang="en-IN" dirty="0"/>
          </a:p>
        </p:txBody>
      </p:sp>
      <p:sp>
        <p:nvSpPr>
          <p:cNvPr id="3" name="Content Placeholder 2">
            <a:extLst>
              <a:ext uri="{FF2B5EF4-FFF2-40B4-BE49-F238E27FC236}">
                <a16:creationId xmlns:a16="http://schemas.microsoft.com/office/drawing/2014/main" id="{C6867C4B-5216-7C57-5C1A-5B5B91E3F737}"/>
              </a:ext>
            </a:extLst>
          </p:cNvPr>
          <p:cNvSpPr>
            <a:spLocks noGrp="1"/>
          </p:cNvSpPr>
          <p:nvPr>
            <p:ph idx="1"/>
          </p:nvPr>
        </p:nvSpPr>
        <p:spPr/>
        <p:txBody>
          <a:bodyPr>
            <a:normAutofit/>
          </a:bodyPr>
          <a:lstStyle/>
          <a:p>
            <a:r>
              <a:rPr lang="en-US" sz="2400" dirty="0"/>
              <a:t>Cyclins control cycle by binding Cdks in phosphorylated complexes.</a:t>
            </a:r>
          </a:p>
          <a:p>
            <a:pPr lvl="1"/>
            <a:r>
              <a:rPr lang="en-US" sz="2400" dirty="0"/>
              <a:t>Cdk phosphorylation causes a conformational change that activates it.</a:t>
            </a:r>
          </a:p>
          <a:p>
            <a:pPr lvl="1"/>
            <a:r>
              <a:rPr lang="en-US" sz="2400" dirty="0"/>
              <a:t>The different cyclins and Cdks bind at specific points in the cell cycle and, thus, regulate different checkpoints.</a:t>
            </a:r>
            <a:endParaRPr lang="en-IN" sz="2400" dirty="0"/>
          </a:p>
        </p:txBody>
      </p:sp>
      <p:sp>
        <p:nvSpPr>
          <p:cNvPr id="6" name="TextBox 5">
            <a:extLst>
              <a:ext uri="{FF2B5EF4-FFF2-40B4-BE49-F238E27FC236}">
                <a16:creationId xmlns:a16="http://schemas.microsoft.com/office/drawing/2014/main" id="{C7640FF4-D6AE-01B4-8CAF-845166339B70}"/>
              </a:ext>
              <a:ext uri="{C183D7F6-B498-43B3-948B-1728B52AA6E4}">
                <adec:decorative xmlns:adec="http://schemas.microsoft.com/office/drawing/2017/decorative" val="0"/>
              </a:ext>
            </a:extLst>
          </p:cNvPr>
          <p:cNvSpPr txBox="1"/>
          <p:nvPr/>
        </p:nvSpPr>
        <p:spPr>
          <a:xfrm>
            <a:off x="4007190" y="3563740"/>
            <a:ext cx="1181100" cy="307777"/>
          </a:xfrm>
          <a:prstGeom prst="rect">
            <a:avLst/>
          </a:prstGeom>
          <a:noFill/>
        </p:spPr>
        <p:txBody>
          <a:bodyPr wrap="square" rtlCol="0">
            <a:spAutoFit/>
          </a:bodyPr>
          <a:lstStyle/>
          <a:p>
            <a:pPr algn="ctr"/>
            <a:r>
              <a:rPr lang="en-US" sz="1400" b="1" dirty="0"/>
              <a:t>10.3 Figure 3</a:t>
            </a:r>
          </a:p>
        </p:txBody>
      </p:sp>
      <p:pic>
        <p:nvPicPr>
          <p:cNvPr id="5" name="Picture 4" descr="The cyclin slash C d k complex is activated when a kinase phosphorylates it. The cyclin/C d k complex, in turn, phosphorylates other proteins, thus advancing the cell cycle.">
            <a:extLst>
              <a:ext uri="{FF2B5EF4-FFF2-40B4-BE49-F238E27FC236}">
                <a16:creationId xmlns:a16="http://schemas.microsoft.com/office/drawing/2014/main" id="{00E8CFBE-803B-DCF6-E84A-574B11573D78}"/>
              </a:ext>
            </a:extLst>
          </p:cNvPr>
          <p:cNvPicPr>
            <a:picLocks noChangeAspect="1"/>
          </p:cNvPicPr>
          <p:nvPr/>
        </p:nvPicPr>
        <p:blipFill rotWithShape="1">
          <a:blip r:embed="rId2">
            <a:extLst>
              <a:ext uri="{28A0092B-C50C-407E-A947-70E740481C1C}">
                <a14:useLocalDpi xmlns:a14="http://schemas.microsoft.com/office/drawing/2010/main" val="0"/>
              </a:ext>
            </a:extLst>
          </a:blip>
          <a:srcRect t="7704" b="9791"/>
          <a:stretch/>
        </p:blipFill>
        <p:spPr>
          <a:xfrm>
            <a:off x="483281" y="3845559"/>
            <a:ext cx="8228919" cy="2006601"/>
          </a:xfrm>
          <a:prstGeom prst="rect">
            <a:avLst/>
          </a:prstGeom>
        </p:spPr>
      </p:pic>
      <p:sp>
        <p:nvSpPr>
          <p:cNvPr id="7" name="TextBox 6">
            <a:extLst>
              <a:ext uri="{FF2B5EF4-FFF2-40B4-BE49-F238E27FC236}">
                <a16:creationId xmlns:a16="http://schemas.microsoft.com/office/drawing/2014/main" id="{C9B35D71-FDAC-1D04-C64E-38CDB9DC4E22}"/>
              </a:ext>
              <a:ext uri="{C183D7F6-B498-43B3-948B-1728B52AA6E4}">
                <adec:decorative xmlns:adec="http://schemas.microsoft.com/office/drawing/2017/decorative" val="0"/>
              </a:ext>
            </a:extLst>
          </p:cNvPr>
          <p:cNvSpPr txBox="1"/>
          <p:nvPr/>
        </p:nvSpPr>
        <p:spPr>
          <a:xfrm>
            <a:off x="483281" y="5824379"/>
            <a:ext cx="8177438" cy="246221"/>
          </a:xfrm>
          <a:prstGeom prst="rect">
            <a:avLst/>
          </a:prstGeom>
          <a:noFill/>
        </p:spPr>
        <p:txBody>
          <a:bodyPr wrap="square" rtlCol="0">
            <a:spAutoFit/>
          </a:bodyPr>
          <a:lstStyle/>
          <a:p>
            <a:pPr algn="ctr"/>
            <a:r>
              <a:rPr lang="en-US" sz="1000" dirty="0"/>
              <a:t>CNX OpenStax on Wikimedia Commons. "Cyclin-dependent kinases." Modified.</a:t>
            </a:r>
          </a:p>
        </p:txBody>
      </p:sp>
    </p:spTree>
    <p:extLst>
      <p:ext uri="{BB962C8B-B14F-4D97-AF65-F5344CB8AC3E}">
        <p14:creationId xmlns:p14="http://schemas.microsoft.com/office/powerpoint/2010/main" val="1519193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2B6710-BB62-F0F4-DC00-6A299C688682}"/>
              </a:ext>
            </a:extLst>
          </p:cNvPr>
          <p:cNvSpPr>
            <a:spLocks noGrp="1"/>
          </p:cNvSpPr>
          <p:nvPr>
            <p:ph type="title"/>
          </p:nvPr>
        </p:nvSpPr>
        <p:spPr/>
        <p:txBody>
          <a:bodyPr/>
          <a:lstStyle/>
          <a:p>
            <a:r>
              <a:rPr lang="en-US" dirty="0"/>
              <a:t>Positive Regulation of the Cell Cycle</a:t>
            </a:r>
            <a:r>
              <a:rPr lang="en-IN" sz="1600" baseline="-25000" dirty="0"/>
              <a:t>3</a:t>
            </a:r>
            <a:endParaRPr lang="en-IN" dirty="0"/>
          </a:p>
        </p:txBody>
      </p:sp>
      <p:sp>
        <p:nvSpPr>
          <p:cNvPr id="3" name="Content Placeholder 2">
            <a:extLst>
              <a:ext uri="{FF2B5EF4-FFF2-40B4-BE49-F238E27FC236}">
                <a16:creationId xmlns:a16="http://schemas.microsoft.com/office/drawing/2014/main" id="{C6867C4B-5216-7C57-5C1A-5B5B91E3F737}"/>
              </a:ext>
            </a:extLst>
          </p:cNvPr>
          <p:cNvSpPr>
            <a:spLocks noGrp="1"/>
          </p:cNvSpPr>
          <p:nvPr>
            <p:ph idx="1"/>
          </p:nvPr>
        </p:nvSpPr>
        <p:spPr>
          <a:xfrm>
            <a:off x="457200" y="1280160"/>
            <a:ext cx="4114800" cy="4572000"/>
          </a:xfrm>
        </p:spPr>
        <p:txBody>
          <a:bodyPr>
            <a:noAutofit/>
          </a:bodyPr>
          <a:lstStyle/>
          <a:p>
            <a:pPr marL="0" indent="0">
              <a:buNone/>
            </a:pPr>
            <a:r>
              <a:rPr lang="en-US" sz="2400" dirty="0"/>
              <a:t>Cell cycle is regulated by Cdks or Cdk/cyclin complexes that must be present at certain levels.</a:t>
            </a:r>
          </a:p>
          <a:p>
            <a:r>
              <a:rPr lang="en-US" sz="2400" i="1" dirty="0"/>
              <a:t>Cdk inhibitors </a:t>
            </a:r>
            <a:r>
              <a:rPr lang="en-US" sz="2400" dirty="0"/>
              <a:t>block Cdks, preventing the progression of the cell cycle until the particular cell-cycle event is finished.</a:t>
            </a:r>
            <a:endParaRPr lang="en-IN" sz="2400" dirty="0"/>
          </a:p>
        </p:txBody>
      </p:sp>
      <p:sp>
        <p:nvSpPr>
          <p:cNvPr id="6" name="TextBox 5">
            <a:extLst>
              <a:ext uri="{FF2B5EF4-FFF2-40B4-BE49-F238E27FC236}">
                <a16:creationId xmlns:a16="http://schemas.microsoft.com/office/drawing/2014/main" id="{C7640FF4-D6AE-01B4-8CAF-845166339B70}"/>
              </a:ext>
              <a:ext uri="{C183D7F6-B498-43B3-948B-1728B52AA6E4}">
                <adec:decorative xmlns:adec="http://schemas.microsoft.com/office/drawing/2017/decorative" val="0"/>
              </a:ext>
            </a:extLst>
          </p:cNvPr>
          <p:cNvSpPr txBox="1"/>
          <p:nvPr/>
        </p:nvSpPr>
        <p:spPr>
          <a:xfrm>
            <a:off x="6016337" y="1222792"/>
            <a:ext cx="1181100" cy="307777"/>
          </a:xfrm>
          <a:prstGeom prst="rect">
            <a:avLst/>
          </a:prstGeom>
          <a:noFill/>
        </p:spPr>
        <p:txBody>
          <a:bodyPr wrap="square" rtlCol="0">
            <a:spAutoFit/>
          </a:bodyPr>
          <a:lstStyle/>
          <a:p>
            <a:pPr algn="ctr"/>
            <a:r>
              <a:rPr lang="en-US" sz="1400" b="1" dirty="0"/>
              <a:t>10.3 Figure 4</a:t>
            </a:r>
          </a:p>
        </p:txBody>
      </p:sp>
      <p:pic>
        <p:nvPicPr>
          <p:cNvPr id="8" name="Picture 7" descr="This illustration shows the three major checkpoints of the cell cycle: the G1 checkpoint (restriction), the G2 checkpoint and the M checkpoint. Cell growth, D N A synthesis, and mitosis occurs within these checkpoints. Cyclin B C d k1, Cyclin D C d k4, Cyclin E C d k2, and Cyclin A C d k2 are also shown as the concentration of various cyclins fluctuate throughout the cell cycle.">
            <a:extLst>
              <a:ext uri="{FF2B5EF4-FFF2-40B4-BE49-F238E27FC236}">
                <a16:creationId xmlns:a16="http://schemas.microsoft.com/office/drawing/2014/main" id="{B2F70C5B-750E-46F1-BCA8-D15643B0CCDE}"/>
              </a:ext>
            </a:extLst>
          </p:cNvPr>
          <p:cNvPicPr>
            <a:picLocks noChangeAspect="1"/>
          </p:cNvPicPr>
          <p:nvPr/>
        </p:nvPicPr>
        <p:blipFill rotWithShape="1">
          <a:blip r:embed="rId2">
            <a:extLst>
              <a:ext uri="{28A0092B-C50C-407E-A947-70E740481C1C}">
                <a14:useLocalDpi xmlns:a14="http://schemas.microsoft.com/office/drawing/2010/main" val="0"/>
              </a:ext>
            </a:extLst>
          </a:blip>
          <a:srcRect l="20676" t="3330" r="20676" b="4440"/>
          <a:stretch/>
        </p:blipFill>
        <p:spPr>
          <a:xfrm>
            <a:off x="4496720" y="1713449"/>
            <a:ext cx="4220335" cy="3687240"/>
          </a:xfrm>
          <a:prstGeom prst="rect">
            <a:avLst/>
          </a:prstGeom>
        </p:spPr>
      </p:pic>
      <p:sp>
        <p:nvSpPr>
          <p:cNvPr id="7" name="TextBox 6">
            <a:extLst>
              <a:ext uri="{FF2B5EF4-FFF2-40B4-BE49-F238E27FC236}">
                <a16:creationId xmlns:a16="http://schemas.microsoft.com/office/drawing/2014/main" id="{C9B35D71-FDAC-1D04-C64E-38CDB9DC4E22}"/>
              </a:ext>
              <a:ext uri="{C183D7F6-B498-43B3-948B-1728B52AA6E4}">
                <adec:decorative xmlns:adec="http://schemas.microsoft.com/office/drawing/2017/decorative" val="0"/>
              </a:ext>
            </a:extLst>
          </p:cNvPr>
          <p:cNvSpPr txBox="1"/>
          <p:nvPr/>
        </p:nvSpPr>
        <p:spPr>
          <a:xfrm>
            <a:off x="4701887" y="5468779"/>
            <a:ext cx="3810000" cy="246221"/>
          </a:xfrm>
          <a:prstGeom prst="rect">
            <a:avLst/>
          </a:prstGeom>
          <a:noFill/>
        </p:spPr>
        <p:txBody>
          <a:bodyPr wrap="square" rtlCol="0">
            <a:spAutoFit/>
          </a:bodyPr>
          <a:lstStyle/>
          <a:p>
            <a:pPr algn="ctr"/>
            <a:r>
              <a:rPr lang="en-US" sz="1000" dirty="0"/>
              <a:t>OpenStax on Wikimedia Commons. "Cyclin/Cdk within cell cycle."</a:t>
            </a:r>
          </a:p>
        </p:txBody>
      </p:sp>
    </p:spTree>
    <p:extLst>
      <p:ext uri="{BB962C8B-B14F-4D97-AF65-F5344CB8AC3E}">
        <p14:creationId xmlns:p14="http://schemas.microsoft.com/office/powerpoint/2010/main" val="25606925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2B6710-BB62-F0F4-DC00-6A299C688682}"/>
              </a:ext>
            </a:extLst>
          </p:cNvPr>
          <p:cNvSpPr>
            <a:spLocks noGrp="1"/>
          </p:cNvSpPr>
          <p:nvPr>
            <p:ph type="title"/>
          </p:nvPr>
        </p:nvSpPr>
        <p:spPr/>
        <p:txBody>
          <a:bodyPr/>
          <a:lstStyle/>
          <a:p>
            <a:r>
              <a:rPr lang="en-US" dirty="0"/>
              <a:t>Negative Regulation of the Cell Cycle</a:t>
            </a:r>
            <a:endParaRPr lang="en-IN" dirty="0"/>
          </a:p>
        </p:txBody>
      </p:sp>
      <p:sp>
        <p:nvSpPr>
          <p:cNvPr id="3" name="Content Placeholder 2">
            <a:extLst>
              <a:ext uri="{FF2B5EF4-FFF2-40B4-BE49-F238E27FC236}">
                <a16:creationId xmlns:a16="http://schemas.microsoft.com/office/drawing/2014/main" id="{C6867C4B-5216-7C57-5C1A-5B5B91E3F737}"/>
              </a:ext>
            </a:extLst>
          </p:cNvPr>
          <p:cNvSpPr>
            <a:spLocks noGrp="1"/>
          </p:cNvSpPr>
          <p:nvPr>
            <p:ph idx="1"/>
          </p:nvPr>
        </p:nvSpPr>
        <p:spPr>
          <a:xfrm>
            <a:off x="457200" y="1280160"/>
            <a:ext cx="8229600" cy="4572000"/>
          </a:xfrm>
        </p:spPr>
        <p:txBody>
          <a:bodyPr>
            <a:noAutofit/>
          </a:bodyPr>
          <a:lstStyle/>
          <a:p>
            <a:pPr marL="0" indent="0">
              <a:buNone/>
            </a:pPr>
            <a:r>
              <a:rPr lang="en-US" sz="2400" dirty="0"/>
              <a:t>Negative regulators stop the cell cycle. Examples are </a:t>
            </a:r>
            <a:r>
              <a:rPr lang="en-US" sz="2400" b="1" dirty="0"/>
              <a:t>retinoblastoma protein</a:t>
            </a:r>
            <a:r>
              <a:rPr lang="en-US" sz="2400" dirty="0"/>
              <a:t> (</a:t>
            </a:r>
            <a:r>
              <a:rPr lang="en-US" sz="2400" b="1" dirty="0"/>
              <a:t>Rb</a:t>
            </a:r>
            <a:r>
              <a:rPr lang="en-US" sz="2400" dirty="0"/>
              <a:t>), </a:t>
            </a:r>
            <a:r>
              <a:rPr lang="en-US" sz="2400" b="1" dirty="0"/>
              <a:t>p53</a:t>
            </a:r>
            <a:r>
              <a:rPr lang="en-US" sz="2400" dirty="0"/>
              <a:t>, and</a:t>
            </a:r>
            <a:r>
              <a:rPr lang="en-US" sz="2400" b="1" dirty="0"/>
              <a:t> p21</a:t>
            </a:r>
            <a:r>
              <a:rPr lang="en-US" sz="2400" dirty="0"/>
              <a:t>, a group of tumor-suppressor proteins.</a:t>
            </a:r>
          </a:p>
          <a:p>
            <a:r>
              <a:rPr lang="en-US" sz="2400" dirty="0"/>
              <a:t>They act mainly at the G</a:t>
            </a:r>
            <a:r>
              <a:rPr lang="en-US" sz="2400" baseline="-25000" dirty="0"/>
              <a:t>1</a:t>
            </a:r>
            <a:r>
              <a:rPr lang="en-US" sz="2400" dirty="0"/>
              <a:t> checkpoint; p53 halts the cell for DNA repair or apoptosis, while p21 inhibits Cdk and cyclin complexes to stop the cell from progressing.</a:t>
            </a:r>
          </a:p>
          <a:p>
            <a:r>
              <a:rPr lang="en-US" sz="2400" dirty="0"/>
              <a:t>Rb binds to transcription factors like E2F, blocking the production of proteins necessary for G</a:t>
            </a:r>
            <a:r>
              <a:rPr lang="en-US" sz="2400" baseline="-25000" dirty="0"/>
              <a:t>1</a:t>
            </a:r>
            <a:r>
              <a:rPr lang="en-US" sz="2400" dirty="0"/>
              <a:t>/S transition until the cell size increases.</a:t>
            </a:r>
          </a:p>
          <a:p>
            <a:pPr marL="0" indent="0">
              <a:buNone/>
            </a:pPr>
            <a:r>
              <a:rPr lang="en-US" sz="2400" dirty="0"/>
              <a:t>For the cell to move past each of the checkpoints, all positive regulators must be "turned on," and all negative regulators must be "turned off."</a:t>
            </a:r>
            <a:endParaRPr lang="en-IN" sz="2400" dirty="0"/>
          </a:p>
        </p:txBody>
      </p:sp>
    </p:spTree>
    <p:extLst>
      <p:ext uri="{BB962C8B-B14F-4D97-AF65-F5344CB8AC3E}">
        <p14:creationId xmlns:p14="http://schemas.microsoft.com/office/powerpoint/2010/main" val="2555726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8F29E3-0FA5-D224-C929-88C1D13962DB}"/>
              </a:ext>
            </a:extLst>
          </p:cNvPr>
          <p:cNvSpPr>
            <a:spLocks noGrp="1"/>
          </p:cNvSpPr>
          <p:nvPr>
            <p:ph type="title"/>
          </p:nvPr>
        </p:nvSpPr>
        <p:spPr/>
        <p:txBody>
          <a:bodyPr/>
          <a:lstStyle/>
          <a:p>
            <a:r>
              <a:rPr lang="en-IN" dirty="0"/>
              <a:t>10.3 Figure 5</a:t>
            </a:r>
          </a:p>
        </p:txBody>
      </p:sp>
      <p:pic>
        <p:nvPicPr>
          <p:cNvPr id="5" name="Content Placeholder 4" descr="The mind map starts with &quot;D N A damage, Cell cycle abnormalities, Hypoxia.&quot; An arrow points from this to the center of another mind map. This one starts with &quot;M d m2&quot; and &quot;p53&quot;. An arrow follows this to another p53, which is bolded. It's this arrow that the previous arrow is pointing to. From the bolded p53, there are two arrow pointing away from it. One points to &quot;Cell cycle arrest,&quot; with an arrow pointing to &quot;D N A repair,&quot; with an arrow pointing to &quot;Cell cycle restart.&quot; A final arrow points from this chunk to &quot;CELLULAR AND GENETIC STABILITY.&quot; Going back to the bolded p53, the second arrow that points away from this goes to &quot;Apoptosis,&quot; with an arrow pointing to &quot;Death and elimination of damaged cells.&quot; A final arrow points from this chunk to the same &quot;CELLULAR AND GENETIC STABILITY.&quot;">
            <a:extLst>
              <a:ext uri="{FF2B5EF4-FFF2-40B4-BE49-F238E27FC236}">
                <a16:creationId xmlns:a16="http://schemas.microsoft.com/office/drawing/2014/main" id="{D415ED88-5F08-C221-7195-54BCA9292061}"/>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l="18363" t="3389" r="18365" b="6055"/>
          <a:stretch/>
        </p:blipFill>
        <p:spPr>
          <a:xfrm>
            <a:off x="1600200" y="1081667"/>
            <a:ext cx="5923032" cy="4709533"/>
          </a:xfrm>
        </p:spPr>
      </p:pic>
      <p:sp>
        <p:nvSpPr>
          <p:cNvPr id="6" name="TextBox 5">
            <a:extLst>
              <a:ext uri="{FF2B5EF4-FFF2-40B4-BE49-F238E27FC236}">
                <a16:creationId xmlns:a16="http://schemas.microsoft.com/office/drawing/2014/main" id="{718F27C4-647A-738D-027E-BA4ED8571A6B}"/>
              </a:ext>
              <a:ext uri="{C183D7F6-B498-43B3-948B-1728B52AA6E4}">
                <adec:decorative xmlns:adec="http://schemas.microsoft.com/office/drawing/2017/decorative" val="0"/>
              </a:ext>
            </a:extLst>
          </p:cNvPr>
          <p:cNvSpPr txBox="1"/>
          <p:nvPr/>
        </p:nvSpPr>
        <p:spPr>
          <a:xfrm>
            <a:off x="1600200" y="5791200"/>
            <a:ext cx="5943600" cy="246221"/>
          </a:xfrm>
          <a:prstGeom prst="rect">
            <a:avLst/>
          </a:prstGeom>
          <a:noFill/>
        </p:spPr>
        <p:txBody>
          <a:bodyPr wrap="square" rtlCol="0">
            <a:spAutoFit/>
          </a:bodyPr>
          <a:lstStyle/>
          <a:p>
            <a:pPr algn="ctr"/>
            <a:r>
              <a:rPr lang="en-US" sz="1000" dirty="0"/>
              <a:t>Thierry Soussi on Wikimedia Commons. "Pathways of the p53 protein."</a:t>
            </a:r>
          </a:p>
        </p:txBody>
      </p:sp>
    </p:spTree>
    <p:extLst>
      <p:ext uri="{BB962C8B-B14F-4D97-AF65-F5344CB8AC3E}">
        <p14:creationId xmlns:p14="http://schemas.microsoft.com/office/powerpoint/2010/main" val="8108826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FF1B4C-5AAA-83F0-C30B-42241B0F9BCD}"/>
              </a:ext>
            </a:extLst>
          </p:cNvPr>
          <p:cNvSpPr>
            <a:spLocks noGrp="1"/>
          </p:cNvSpPr>
          <p:nvPr>
            <p:ph type="title"/>
          </p:nvPr>
        </p:nvSpPr>
        <p:spPr/>
        <p:txBody>
          <a:bodyPr/>
          <a:lstStyle/>
          <a:p>
            <a:r>
              <a:rPr lang="en-US" dirty="0"/>
              <a:t>Think It Through</a:t>
            </a:r>
            <a:r>
              <a:rPr lang="en-US" sz="1400" baseline="-25000" dirty="0"/>
              <a:t>2</a:t>
            </a:r>
          </a:p>
        </p:txBody>
      </p:sp>
      <p:sp>
        <p:nvSpPr>
          <p:cNvPr id="3" name="Content Placeholder 2">
            <a:extLst>
              <a:ext uri="{FF2B5EF4-FFF2-40B4-BE49-F238E27FC236}">
                <a16:creationId xmlns:a16="http://schemas.microsoft.com/office/drawing/2014/main" id="{3C01AC4C-482E-02BD-BADA-C2D6C8D02BC9}"/>
              </a:ext>
            </a:extLst>
          </p:cNvPr>
          <p:cNvSpPr>
            <a:spLocks noGrp="1"/>
          </p:cNvSpPr>
          <p:nvPr>
            <p:ph idx="1"/>
          </p:nvPr>
        </p:nvSpPr>
        <p:spPr/>
        <p:txBody>
          <a:bodyPr>
            <a:normAutofit/>
          </a:bodyPr>
          <a:lstStyle/>
          <a:p>
            <a:r>
              <a:rPr lang="en-US" sz="2600" dirty="0"/>
              <a:t>Rb and other proteins that negatively regulate the cell cycle are sometimes called tumor suppressors. Why do you think the name tumor suppressor might be appropriate for these proteins?</a:t>
            </a:r>
          </a:p>
        </p:txBody>
      </p:sp>
      <p:sp>
        <p:nvSpPr>
          <p:cNvPr id="7" name="TextBox 6">
            <a:extLst>
              <a:ext uri="{FF2B5EF4-FFF2-40B4-BE49-F238E27FC236}">
                <a16:creationId xmlns:a16="http://schemas.microsoft.com/office/drawing/2014/main" id="{F016AC0A-ED0C-5634-D5F6-4FA04E8EAE7C}"/>
              </a:ext>
              <a:ext uri="{C183D7F6-B498-43B3-948B-1728B52AA6E4}">
                <adec:decorative xmlns:adec="http://schemas.microsoft.com/office/drawing/2017/decorative" val="0"/>
              </a:ext>
            </a:extLst>
          </p:cNvPr>
          <p:cNvSpPr txBox="1"/>
          <p:nvPr/>
        </p:nvSpPr>
        <p:spPr>
          <a:xfrm>
            <a:off x="755073" y="3090050"/>
            <a:ext cx="1226127" cy="307777"/>
          </a:xfrm>
          <a:prstGeom prst="rect">
            <a:avLst/>
          </a:prstGeom>
          <a:noFill/>
        </p:spPr>
        <p:txBody>
          <a:bodyPr wrap="square" rtlCol="0">
            <a:spAutoFit/>
          </a:bodyPr>
          <a:lstStyle/>
          <a:p>
            <a:pPr algn="ctr"/>
            <a:r>
              <a:rPr lang="en-US" sz="1400" b="1" dirty="0">
                <a:solidFill>
                  <a:schemeClr val="bg1"/>
                </a:solidFill>
              </a:rPr>
              <a:t>10.3 Figure 6</a:t>
            </a:r>
          </a:p>
        </p:txBody>
      </p:sp>
      <p:pic>
        <p:nvPicPr>
          <p:cNvPr id="5" name="Picture 4" descr="Unphosphorylated Rb binds the transcription factor E 2 F. E 2 F cannot bind the D N A, and transcription is blocked. Cell growth triggers the phosphorylation of Rb. Phosphorylated Rb releases E 2 F, which binds the D N A and turns on gene expression, thus advancing the cell cycle.">
            <a:extLst>
              <a:ext uri="{FF2B5EF4-FFF2-40B4-BE49-F238E27FC236}">
                <a16:creationId xmlns:a16="http://schemas.microsoft.com/office/drawing/2014/main" id="{0D299C62-1A14-23FC-C228-0BC3668B5671}"/>
              </a:ext>
            </a:extLst>
          </p:cNvPr>
          <p:cNvPicPr>
            <a:picLocks noChangeAspect="1"/>
          </p:cNvPicPr>
          <p:nvPr/>
        </p:nvPicPr>
        <p:blipFill rotWithShape="1">
          <a:blip r:embed="rId3">
            <a:extLst>
              <a:ext uri="{28A0092B-C50C-407E-A947-70E740481C1C}">
                <a14:useLocalDpi xmlns:a14="http://schemas.microsoft.com/office/drawing/2010/main" val="0"/>
              </a:ext>
            </a:extLst>
          </a:blip>
          <a:srcRect t="4747"/>
          <a:stretch/>
        </p:blipFill>
        <p:spPr>
          <a:xfrm>
            <a:off x="1981200" y="2895600"/>
            <a:ext cx="6096000" cy="2851685"/>
          </a:xfrm>
          <a:prstGeom prst="rect">
            <a:avLst/>
          </a:prstGeom>
        </p:spPr>
      </p:pic>
    </p:spTree>
    <p:extLst>
      <p:ext uri="{BB962C8B-B14F-4D97-AF65-F5344CB8AC3E}">
        <p14:creationId xmlns:p14="http://schemas.microsoft.com/office/powerpoint/2010/main" val="12247964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p:cNvSpPr>
          <p:nvPr>
            <p:ph type="title"/>
          </p:nvPr>
        </p:nvSpPr>
        <p:spPr>
          <a:prstGeom prst="rect">
            <a:avLst/>
          </a:prstGeom>
        </p:spPr>
        <p:txBody>
          <a:bodyPr>
            <a:normAutofit/>
          </a:bodyPr>
          <a:lstStyle/>
          <a:p>
            <a:r>
              <a:rPr lang="en-US" dirty="0"/>
              <a:t>Objectives</a:t>
            </a:r>
            <a:endParaRPr lang="en-US" sz="3200" dirty="0">
              <a:solidFill>
                <a:schemeClr val="accent1"/>
              </a:solidFill>
            </a:endParaRPr>
          </a:p>
        </p:txBody>
      </p:sp>
      <p:sp>
        <p:nvSpPr>
          <p:cNvPr id="10243" name="Rectangle 3"/>
          <p:cNvSpPr>
            <a:spLocks noGrp="1"/>
          </p:cNvSpPr>
          <p:nvPr>
            <p:ph idx="1"/>
          </p:nvPr>
        </p:nvSpPr>
        <p:spPr>
          <a:xfrm>
            <a:off x="457200" y="1055441"/>
            <a:ext cx="8229600" cy="4228850"/>
          </a:xfrm>
          <a:prstGeom prst="rect">
            <a:avLst/>
          </a:prstGeom>
          <a:noFill/>
        </p:spPr>
        <p:txBody>
          <a:bodyPr>
            <a:spAutoFit/>
          </a:bodyPr>
          <a:lstStyle/>
          <a:p>
            <a:pPr marL="457200" indent="-457200">
              <a:buFont typeface="Arial" panose="020B0604020202020204" pitchFamily="34" charset="0"/>
              <a:buChar char="•"/>
              <a:tabLst>
                <a:tab pos="457200" algn="l"/>
              </a:tabLst>
            </a:pPr>
            <a:r>
              <a:rPr lang="en-US" b="1" dirty="0"/>
              <a:t>Describe</a:t>
            </a:r>
            <a:r>
              <a:rPr lang="en-US" dirty="0"/>
              <a:t> the molecules that control the cell cycle through positive and negative regulation.</a:t>
            </a:r>
          </a:p>
          <a:p>
            <a:pPr marL="457200" indent="-457200">
              <a:buFont typeface="Arial" panose="020B0604020202020204" pitchFamily="34" charset="0"/>
              <a:buChar char="•"/>
              <a:tabLst>
                <a:tab pos="457200" algn="l"/>
              </a:tabLst>
            </a:pPr>
            <a:r>
              <a:rPr lang="en-US" b="1" dirty="0"/>
              <a:t>Explain</a:t>
            </a:r>
            <a:r>
              <a:rPr lang="en-US" dirty="0"/>
              <a:t> how the three internal "control checkpoints" occur at the end of G</a:t>
            </a:r>
            <a:r>
              <a:rPr lang="en-US" baseline="-25000" dirty="0"/>
              <a:t>1</a:t>
            </a:r>
            <a:r>
              <a:rPr lang="en-US" dirty="0"/>
              <a:t>, at the G</a:t>
            </a:r>
            <a:r>
              <a:rPr lang="en-US" baseline="-25000" dirty="0"/>
              <a:t>2 </a:t>
            </a:r>
            <a:r>
              <a:rPr lang="en-US" dirty="0"/>
              <a:t>and M transition, and during metaphase.</a:t>
            </a:r>
          </a:p>
          <a:p>
            <a:pPr marL="457200" indent="-457200">
              <a:buFont typeface="Arial" panose="020B0604020202020204" pitchFamily="34" charset="0"/>
              <a:buChar char="•"/>
              <a:tabLst>
                <a:tab pos="457200" algn="l"/>
              </a:tabLst>
            </a:pPr>
            <a:r>
              <a:rPr lang="en-US" b="1" dirty="0"/>
              <a:t>Understand</a:t>
            </a:r>
            <a:r>
              <a:rPr lang="en-US" dirty="0"/>
              <a:t> how the cell cycle of eukaryotes is controlled by mechanisms that are both internal and external to the cell.</a:t>
            </a:r>
          </a:p>
          <a:p>
            <a:pPr lvl="1" indent="-457200">
              <a:buFont typeface="Arial" panose="020B0604020202020204" pitchFamily="34" charset="0"/>
              <a:buChar char="•"/>
              <a:tabLst>
                <a:tab pos="457200" algn="l"/>
              </a:tabLst>
            </a:pPr>
            <a:endParaRPr lang="en-US" i="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ADDADE2-2ECF-5136-89E6-67D0A2920119}"/>
              </a:ext>
            </a:extLst>
          </p:cNvPr>
          <p:cNvSpPr>
            <a:spLocks noGrp="1"/>
          </p:cNvSpPr>
          <p:nvPr>
            <p:ph type="title"/>
          </p:nvPr>
        </p:nvSpPr>
        <p:spPr/>
        <p:txBody>
          <a:bodyPr/>
          <a:lstStyle/>
          <a:p>
            <a:r>
              <a:rPr lang="en-IN" dirty="0"/>
              <a:t>Summary</a:t>
            </a:r>
          </a:p>
        </p:txBody>
      </p:sp>
      <p:sp>
        <p:nvSpPr>
          <p:cNvPr id="5" name="Content Placeholder 4">
            <a:extLst>
              <a:ext uri="{FF2B5EF4-FFF2-40B4-BE49-F238E27FC236}">
                <a16:creationId xmlns:a16="http://schemas.microsoft.com/office/drawing/2014/main" id="{8B9F895C-8EDC-50F1-16C6-5816B69C8322}"/>
              </a:ext>
            </a:extLst>
          </p:cNvPr>
          <p:cNvSpPr>
            <a:spLocks noGrp="1"/>
          </p:cNvSpPr>
          <p:nvPr>
            <p:ph idx="1"/>
          </p:nvPr>
        </p:nvSpPr>
        <p:spPr/>
        <p:txBody>
          <a:bodyPr>
            <a:normAutofit lnSpcReduction="10000"/>
          </a:bodyPr>
          <a:lstStyle/>
          <a:p>
            <a:r>
              <a:rPr lang="en-US" dirty="0"/>
              <a:t>Progression through the eukaryotic cell cycle is monitored by internal controls called checkpoints.</a:t>
            </a:r>
          </a:p>
          <a:p>
            <a:r>
              <a:rPr lang="en-US" dirty="0"/>
              <a:t>There are three major checkpoints: one near the end of G</a:t>
            </a:r>
            <a:r>
              <a:rPr lang="en-US" baseline="-25000" dirty="0"/>
              <a:t>1</a:t>
            </a:r>
            <a:r>
              <a:rPr lang="en-US" dirty="0"/>
              <a:t>, a second at the G</a:t>
            </a:r>
            <a:r>
              <a:rPr lang="en-US" baseline="-25000" dirty="0"/>
              <a:t>2</a:t>
            </a:r>
            <a:r>
              <a:rPr lang="en-US" dirty="0"/>
              <a:t>/M transition, and the third during metaphase.</a:t>
            </a:r>
          </a:p>
          <a:p>
            <a:r>
              <a:rPr lang="en-US" dirty="0"/>
              <a:t>Positive regulator molecules allow the cell cycle to advance to the next stage of cell division.</a:t>
            </a:r>
          </a:p>
          <a:p>
            <a:r>
              <a:rPr lang="en-US" dirty="0"/>
              <a:t>Negative regulator molecules monitor cellular conditions and can halt the cycle until specific requirements are met.</a:t>
            </a:r>
            <a:endParaRPr lang="en-IN" dirty="0"/>
          </a:p>
        </p:txBody>
      </p:sp>
    </p:spTree>
    <p:extLst>
      <p:ext uri="{BB962C8B-B14F-4D97-AF65-F5344CB8AC3E}">
        <p14:creationId xmlns:p14="http://schemas.microsoft.com/office/powerpoint/2010/main" val="11541292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Straight Connector 18">
            <a:extLst>
              <a:ext uri="{C183D7F6-B498-43B3-948B-1728B52AA6E4}">
                <adec:decorative xmlns:adec="http://schemas.microsoft.com/office/drawing/2017/decorative" val="1"/>
              </a:ext>
            </a:extLst>
          </p:cNvPr>
          <p:cNvCxnSpPr/>
          <p:nvPr/>
        </p:nvCxnSpPr>
        <p:spPr>
          <a:xfrm>
            <a:off x="357185" y="3129625"/>
            <a:ext cx="842962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E4412F44-E9AD-CA5D-3424-C0919E7B7254}"/>
              </a:ext>
              <a:ext uri="{C183D7F6-B498-43B3-948B-1728B52AA6E4}">
                <adec:decorative xmlns:adec="http://schemas.microsoft.com/office/drawing/2017/decorative" val="1"/>
              </a:ext>
            </a:extLst>
          </p:cNvPr>
          <p:cNvSpPr/>
          <p:nvPr/>
        </p:nvSpPr>
        <p:spPr>
          <a:xfrm>
            <a:off x="1767486" y="1650955"/>
            <a:ext cx="5380896" cy="1213228"/>
          </a:xfrm>
          <a:prstGeom prst="rect">
            <a:avLst/>
          </a:prstGeom>
          <a:blipFill>
            <a:blip r:embed="rId2"/>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4837ABF-8A74-7D16-5E9D-DD08BEAD4B4D}"/>
              </a:ext>
            </a:extLst>
          </p:cNvPr>
          <p:cNvSpPr>
            <a:spLocks noGrp="1"/>
          </p:cNvSpPr>
          <p:nvPr>
            <p:ph type="ctrTitle"/>
          </p:nvPr>
        </p:nvSpPr>
        <p:spPr>
          <a:xfrm>
            <a:off x="1143000" y="-2387600"/>
            <a:ext cx="6858000" cy="2387600"/>
          </a:xfrm>
        </p:spPr>
        <p:txBody>
          <a:bodyPr anchor="b"/>
          <a:lstStyle/>
          <a:p>
            <a:r>
              <a:rPr lang="en-US" dirty="0"/>
              <a:t>End of Hawkes Learning PowerPoint</a:t>
            </a:r>
          </a:p>
        </p:txBody>
      </p:sp>
      <p:pic>
        <p:nvPicPr>
          <p:cNvPr id="4" name="Picture 3">
            <a:extLst>
              <a:ext uri="{FF2B5EF4-FFF2-40B4-BE49-F238E27FC236}">
                <a16:creationId xmlns:a16="http://schemas.microsoft.com/office/drawing/2014/main" id="{48037E7D-3E91-A190-96AE-EB330CCD1690}"/>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0" y="-1"/>
            <a:ext cx="9144000" cy="6858001"/>
          </a:xfrm>
          <a:prstGeom prst="rect">
            <a:avLst/>
          </a:prstGeom>
        </p:spPr>
      </p:pic>
    </p:spTree>
    <p:extLst>
      <p:ext uri="{BB962C8B-B14F-4D97-AF65-F5344CB8AC3E}">
        <p14:creationId xmlns:p14="http://schemas.microsoft.com/office/powerpoint/2010/main" val="4714099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prstGeom prst="rect">
            <a:avLst/>
          </a:prstGeom>
        </p:spPr>
        <p:txBody>
          <a:bodyPr/>
          <a:lstStyle/>
          <a:p>
            <a:r>
              <a:rPr lang="en-US" dirty="0"/>
              <a:t>Regulation of the Cell Cycle</a:t>
            </a:r>
            <a:endParaRPr lang="en-US" sz="3200" dirty="0">
              <a:solidFill>
                <a:schemeClr val="accent1"/>
              </a:solidFill>
            </a:endParaRPr>
          </a:p>
        </p:txBody>
      </p:sp>
      <p:sp>
        <p:nvSpPr>
          <p:cNvPr id="11267" name="Rectangle 3"/>
          <p:cNvSpPr>
            <a:spLocks noGrp="1"/>
          </p:cNvSpPr>
          <p:nvPr>
            <p:ph idx="1"/>
          </p:nvPr>
        </p:nvSpPr>
        <p:spPr>
          <a:prstGeom prst="rect">
            <a:avLst/>
          </a:prstGeom>
        </p:spPr>
        <p:txBody>
          <a:bodyPr>
            <a:noAutofit/>
          </a:bodyPr>
          <a:lstStyle/>
          <a:p>
            <a:pPr marL="0" indent="0">
              <a:buNone/>
              <a:tabLst>
                <a:tab pos="461963" algn="l"/>
              </a:tabLst>
            </a:pPr>
            <a:r>
              <a:rPr lang="en-US" sz="2400" dirty="0">
                <a:solidFill>
                  <a:schemeClr val="tx1"/>
                </a:solidFill>
              </a:rPr>
              <a:t>The length of the cell cycle and phases is variable in eukaryotes.</a:t>
            </a:r>
          </a:p>
          <a:p>
            <a:pPr>
              <a:tabLst>
                <a:tab pos="461963" algn="l"/>
              </a:tabLst>
            </a:pPr>
            <a:r>
              <a:rPr lang="en-US" sz="2400" dirty="0">
                <a:solidFill>
                  <a:schemeClr val="tx1"/>
                </a:solidFill>
              </a:rPr>
              <a:t>In humans, ranges from hours in embryos to a lifetime in neurons and muscle cells </a:t>
            </a:r>
          </a:p>
          <a:p>
            <a:pPr>
              <a:tabLst>
                <a:tab pos="461963" algn="l"/>
              </a:tabLst>
            </a:pPr>
            <a:r>
              <a:rPr lang="en-US" sz="2400" dirty="0">
                <a:solidFill>
                  <a:schemeClr val="tx1"/>
                </a:solidFill>
              </a:rPr>
              <a:t>Fruit fly embryos complete the cell cycle rapidly in 8 minutes.</a:t>
            </a:r>
          </a:p>
          <a:p>
            <a:pPr>
              <a:tabLst>
                <a:tab pos="461963" algn="l"/>
              </a:tabLst>
            </a:pPr>
            <a:r>
              <a:rPr lang="en-US" sz="2400" dirty="0">
                <a:solidFill>
                  <a:schemeClr val="tx1"/>
                </a:solidFill>
              </a:rPr>
              <a:t>Timing is controlled by internal and external mechanisms in invertebrates and vertebrates.</a:t>
            </a:r>
            <a:r>
              <a:rPr lang="en-US" sz="2400" i="0" dirty="0">
                <a:solidFill>
                  <a:schemeClr val="tx1"/>
                </a:solidFill>
              </a:rPr>
              <a:t>		</a:t>
            </a:r>
            <a:endParaRPr lang="en-US" sz="2400" dirty="0">
              <a:solidFill>
                <a:srgbClr val="0000FF"/>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prstGeom prst="rect">
            <a:avLst/>
          </a:prstGeom>
        </p:spPr>
        <p:txBody>
          <a:bodyPr/>
          <a:lstStyle/>
          <a:p>
            <a:r>
              <a:rPr lang="en-US" dirty="0"/>
              <a:t>Regulation of the Cell Cycle by External Events</a:t>
            </a:r>
            <a:endParaRPr lang="en-US" sz="3200" dirty="0">
              <a:solidFill>
                <a:schemeClr val="accent1"/>
              </a:solidFill>
            </a:endParaRPr>
          </a:p>
        </p:txBody>
      </p:sp>
      <p:sp>
        <p:nvSpPr>
          <p:cNvPr id="11267" name="Rectangle 3"/>
          <p:cNvSpPr>
            <a:spLocks noGrp="1"/>
          </p:cNvSpPr>
          <p:nvPr>
            <p:ph idx="1"/>
          </p:nvPr>
        </p:nvSpPr>
        <p:spPr>
          <a:prstGeom prst="rect">
            <a:avLst/>
          </a:prstGeom>
        </p:spPr>
        <p:txBody>
          <a:bodyPr>
            <a:noAutofit/>
          </a:bodyPr>
          <a:lstStyle/>
          <a:p>
            <a:pPr marL="0" indent="0">
              <a:buNone/>
              <a:tabLst>
                <a:tab pos="461963" algn="l"/>
              </a:tabLst>
            </a:pPr>
            <a:r>
              <a:rPr lang="en-US" sz="2400" dirty="0">
                <a:solidFill>
                  <a:schemeClr val="tx1"/>
                </a:solidFill>
              </a:rPr>
              <a:t>Initiation and inhibition of cell division is triggered by external events.</a:t>
            </a:r>
          </a:p>
          <a:p>
            <a:pPr>
              <a:tabLst>
                <a:tab pos="461963" algn="l"/>
              </a:tabLst>
            </a:pPr>
            <a:r>
              <a:rPr lang="en-US" sz="2400" dirty="0">
                <a:solidFill>
                  <a:schemeClr val="tx1"/>
                </a:solidFill>
              </a:rPr>
              <a:t>Includes cell death, release of specific hormones hormones (</a:t>
            </a:r>
            <a:r>
              <a:rPr lang="en-US" sz="2400" b="1" dirty="0">
                <a:solidFill>
                  <a:schemeClr val="tx1"/>
                </a:solidFill>
              </a:rPr>
              <a:t>human growth hormone</a:t>
            </a:r>
            <a:r>
              <a:rPr lang="en-US" sz="2400" dirty="0">
                <a:solidFill>
                  <a:schemeClr val="tx1"/>
                </a:solidFill>
              </a:rPr>
              <a:t> (</a:t>
            </a:r>
            <a:r>
              <a:rPr lang="en-US" sz="2400" b="1" dirty="0">
                <a:solidFill>
                  <a:schemeClr val="tx1"/>
                </a:solidFill>
              </a:rPr>
              <a:t>HGH</a:t>
            </a:r>
            <a:r>
              <a:rPr lang="en-US" sz="2400" dirty="0">
                <a:solidFill>
                  <a:schemeClr val="tx1"/>
                </a:solidFill>
              </a:rPr>
              <a:t> or </a:t>
            </a:r>
            <a:r>
              <a:rPr lang="en-US" sz="2400" b="1" dirty="0">
                <a:solidFill>
                  <a:schemeClr val="tx1"/>
                </a:solidFill>
              </a:rPr>
              <a:t>hGH</a:t>
            </a:r>
            <a:r>
              <a:rPr lang="en-US" sz="2400" dirty="0">
                <a:solidFill>
                  <a:schemeClr val="tx1"/>
                </a:solidFill>
              </a:rPr>
              <a:t>)), and increased cell density</a:t>
            </a:r>
          </a:p>
          <a:p>
            <a:pPr lvl="1">
              <a:tabLst>
                <a:tab pos="461963" algn="l"/>
              </a:tabLst>
            </a:pPr>
            <a:r>
              <a:rPr lang="en-US" sz="2400" dirty="0">
                <a:solidFill>
                  <a:schemeClr val="tx1"/>
                </a:solidFill>
              </a:rPr>
              <a:t>HGH deficiency causes dwarfism, while an excess leads to gigantism.</a:t>
            </a:r>
          </a:p>
          <a:p>
            <a:pPr marL="0" indent="0">
              <a:buNone/>
              <a:tabLst>
                <a:tab pos="461963" algn="l"/>
              </a:tabLst>
            </a:pPr>
            <a:endParaRPr lang="en-US" sz="2400" dirty="0">
              <a:solidFill>
                <a:schemeClr val="tx1"/>
              </a:solidFill>
            </a:endParaRPr>
          </a:p>
          <a:p>
            <a:pPr marL="0" indent="0">
              <a:buNone/>
              <a:tabLst>
                <a:tab pos="461963" algn="l"/>
              </a:tabLst>
            </a:pPr>
            <a:r>
              <a:rPr lang="en-US" sz="2400" dirty="0">
                <a:solidFill>
                  <a:schemeClr val="tx1"/>
                </a:solidFill>
              </a:rPr>
              <a:t>A cell</a:t>
            </a:r>
            <a:r>
              <a:rPr lang="en-US" sz="2400" dirty="0">
                <a:solidFill>
                  <a:srgbClr val="366092"/>
                </a:solidFill>
                <a:effectLst/>
                <a:latin typeface="Calibri" panose="020F0502020204030204" pitchFamily="34" charset="0"/>
              </a:rPr>
              <a:t>'</a:t>
            </a:r>
            <a:r>
              <a:rPr lang="en-US" sz="2400" dirty="0">
                <a:solidFill>
                  <a:schemeClr val="tx1"/>
                </a:solidFill>
              </a:rPr>
              <a:t>s size can initiate division due to the inefficiency of large cells due to their surface-to-volume ratio. </a:t>
            </a:r>
            <a:endParaRPr lang="en-US" sz="2400" dirty="0">
              <a:solidFill>
                <a:srgbClr val="0000FF"/>
              </a:solidFill>
            </a:endParaRPr>
          </a:p>
        </p:txBody>
      </p:sp>
    </p:spTree>
    <p:extLst>
      <p:ext uri="{BB962C8B-B14F-4D97-AF65-F5344CB8AC3E}">
        <p14:creationId xmlns:p14="http://schemas.microsoft.com/office/powerpoint/2010/main" val="34300107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09B2DB-2CE6-975F-9DB9-20CC546CF325}"/>
              </a:ext>
            </a:extLst>
          </p:cNvPr>
          <p:cNvSpPr>
            <a:spLocks noGrp="1"/>
          </p:cNvSpPr>
          <p:nvPr>
            <p:ph type="title"/>
          </p:nvPr>
        </p:nvSpPr>
        <p:spPr/>
        <p:txBody>
          <a:bodyPr/>
          <a:lstStyle/>
          <a:p>
            <a:r>
              <a:rPr lang="en-US" dirty="0"/>
              <a:t>Reflection Question</a:t>
            </a:r>
            <a:r>
              <a:rPr lang="en-US" sz="1400" baseline="-25000" dirty="0"/>
              <a:t>1</a:t>
            </a:r>
          </a:p>
        </p:txBody>
      </p:sp>
      <p:sp>
        <p:nvSpPr>
          <p:cNvPr id="3" name="Content Placeholder 2">
            <a:extLst>
              <a:ext uri="{FF2B5EF4-FFF2-40B4-BE49-F238E27FC236}">
                <a16:creationId xmlns:a16="http://schemas.microsoft.com/office/drawing/2014/main" id="{C3227152-CF6A-3AA8-CAC9-B892F0C754B0}"/>
              </a:ext>
            </a:extLst>
          </p:cNvPr>
          <p:cNvSpPr>
            <a:spLocks noGrp="1"/>
          </p:cNvSpPr>
          <p:nvPr>
            <p:ph idx="1"/>
          </p:nvPr>
        </p:nvSpPr>
        <p:spPr>
          <a:xfrm>
            <a:off x="457200" y="1280159"/>
            <a:ext cx="8229600" cy="1539241"/>
          </a:xfrm>
        </p:spPr>
        <p:txBody>
          <a:bodyPr/>
          <a:lstStyle/>
          <a:p>
            <a:r>
              <a:rPr lang="en-US" dirty="0"/>
              <a:t>Why do you think a cell becomes physiologically inefficient as it increases in size? What might cause this?</a:t>
            </a:r>
          </a:p>
        </p:txBody>
      </p:sp>
    </p:spTree>
    <p:extLst>
      <p:ext uri="{BB962C8B-B14F-4D97-AF65-F5344CB8AC3E}">
        <p14:creationId xmlns:p14="http://schemas.microsoft.com/office/powerpoint/2010/main" val="30164815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77F89-3399-594B-E472-DF23DA60843F}"/>
              </a:ext>
            </a:extLst>
          </p:cNvPr>
          <p:cNvSpPr>
            <a:spLocks noGrp="1"/>
          </p:cNvSpPr>
          <p:nvPr>
            <p:ph type="title"/>
          </p:nvPr>
        </p:nvSpPr>
        <p:spPr/>
        <p:txBody>
          <a:bodyPr/>
          <a:lstStyle/>
          <a:p>
            <a:r>
              <a:rPr lang="en-IN" dirty="0"/>
              <a:t>Regulation at Internal Checkpoints</a:t>
            </a:r>
          </a:p>
        </p:txBody>
      </p:sp>
      <p:sp>
        <p:nvSpPr>
          <p:cNvPr id="3" name="Content Placeholder 2">
            <a:extLst>
              <a:ext uri="{FF2B5EF4-FFF2-40B4-BE49-F238E27FC236}">
                <a16:creationId xmlns:a16="http://schemas.microsoft.com/office/drawing/2014/main" id="{5D1C65A0-E388-FBDB-2238-69B842D83395}"/>
              </a:ext>
            </a:extLst>
          </p:cNvPr>
          <p:cNvSpPr>
            <a:spLocks noGrp="1"/>
          </p:cNvSpPr>
          <p:nvPr>
            <p:ph idx="1"/>
          </p:nvPr>
        </p:nvSpPr>
        <p:spPr>
          <a:xfrm>
            <a:off x="457200" y="1280160"/>
            <a:ext cx="4343400" cy="4572000"/>
          </a:xfrm>
        </p:spPr>
        <p:txBody>
          <a:bodyPr>
            <a:normAutofit/>
          </a:bodyPr>
          <a:lstStyle/>
          <a:p>
            <a:pPr marL="0" indent="0">
              <a:buNone/>
            </a:pPr>
            <a:r>
              <a:rPr lang="en-US" sz="2500" dirty="0"/>
              <a:t>Daughter cells must be exact duplicates of the parent cell to avoid mutations.</a:t>
            </a:r>
          </a:p>
          <a:p>
            <a:r>
              <a:rPr lang="en-US" sz="2500" dirty="0"/>
              <a:t>Internal controls at three main </a:t>
            </a:r>
            <a:r>
              <a:rPr lang="en-US" sz="2500" b="1" dirty="0"/>
              <a:t>cell-cycle checkpoints</a:t>
            </a:r>
            <a:r>
              <a:rPr lang="en-US" sz="2500" dirty="0"/>
              <a:t>.</a:t>
            </a:r>
            <a:r>
              <a:rPr lang="en-US" sz="2500" b="1" dirty="0"/>
              <a:t> </a:t>
            </a:r>
          </a:p>
          <a:p>
            <a:pPr lvl="1"/>
            <a:r>
              <a:rPr lang="en-US" sz="2500" dirty="0"/>
              <a:t>Points in the cell cycle where cell progression can be halted until conditions are favorable</a:t>
            </a:r>
          </a:p>
        </p:txBody>
      </p:sp>
      <p:pic>
        <p:nvPicPr>
          <p:cNvPr id="5" name="Picture 4" descr="This illustration shows the three major checkpoints of the cell cycle: the G1 checkpoint (restriction), the G2 checkpoint and the M checkpoint. Cell growth, D N A synthesis, and mitosis occurs within these checkpoints.">
            <a:extLst>
              <a:ext uri="{FF2B5EF4-FFF2-40B4-BE49-F238E27FC236}">
                <a16:creationId xmlns:a16="http://schemas.microsoft.com/office/drawing/2014/main" id="{D70187ED-E3EF-4984-9669-59E8C3EC2F3C}"/>
              </a:ext>
            </a:extLst>
          </p:cNvPr>
          <p:cNvPicPr>
            <a:picLocks noChangeAspect="1"/>
          </p:cNvPicPr>
          <p:nvPr/>
        </p:nvPicPr>
        <p:blipFill rotWithShape="1">
          <a:blip r:embed="rId2">
            <a:extLst>
              <a:ext uri="{28A0092B-C50C-407E-A947-70E740481C1C}">
                <a14:useLocalDpi xmlns:a14="http://schemas.microsoft.com/office/drawing/2010/main" val="0"/>
              </a:ext>
            </a:extLst>
          </a:blip>
          <a:srcRect l="26233" t="3607" r="26387" b="1941"/>
          <a:stretch/>
        </p:blipFill>
        <p:spPr>
          <a:xfrm>
            <a:off x="4787900" y="1453447"/>
            <a:ext cx="3898900" cy="4318001"/>
          </a:xfrm>
          <a:prstGeom prst="rect">
            <a:avLst/>
          </a:prstGeom>
        </p:spPr>
      </p:pic>
      <p:sp>
        <p:nvSpPr>
          <p:cNvPr id="6" name="TextBox 5">
            <a:extLst>
              <a:ext uri="{FF2B5EF4-FFF2-40B4-BE49-F238E27FC236}">
                <a16:creationId xmlns:a16="http://schemas.microsoft.com/office/drawing/2014/main" id="{795ED5F0-D175-4C77-60DE-2566BA706A2F}"/>
              </a:ext>
              <a:ext uri="{C183D7F6-B498-43B3-948B-1728B52AA6E4}">
                <adec:decorative xmlns:adec="http://schemas.microsoft.com/office/drawing/2017/decorative" val="0"/>
              </a:ext>
            </a:extLst>
          </p:cNvPr>
          <p:cNvSpPr txBox="1"/>
          <p:nvPr/>
        </p:nvSpPr>
        <p:spPr>
          <a:xfrm>
            <a:off x="6153150" y="1145670"/>
            <a:ext cx="1181100" cy="307777"/>
          </a:xfrm>
          <a:prstGeom prst="rect">
            <a:avLst/>
          </a:prstGeom>
          <a:noFill/>
        </p:spPr>
        <p:txBody>
          <a:bodyPr wrap="square" rtlCol="0">
            <a:spAutoFit/>
          </a:bodyPr>
          <a:lstStyle/>
          <a:p>
            <a:pPr algn="ctr"/>
            <a:r>
              <a:rPr lang="en-US" sz="1400" b="1" dirty="0"/>
              <a:t>10.3 Figure 1</a:t>
            </a:r>
          </a:p>
        </p:txBody>
      </p:sp>
    </p:spTree>
    <p:extLst>
      <p:ext uri="{BB962C8B-B14F-4D97-AF65-F5344CB8AC3E}">
        <p14:creationId xmlns:p14="http://schemas.microsoft.com/office/powerpoint/2010/main" val="38505829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23EFF4-2055-A975-24CB-7CA30F27E425}"/>
              </a:ext>
            </a:extLst>
          </p:cNvPr>
          <p:cNvSpPr>
            <a:spLocks noGrp="1"/>
          </p:cNvSpPr>
          <p:nvPr>
            <p:ph type="title"/>
          </p:nvPr>
        </p:nvSpPr>
        <p:spPr/>
        <p:txBody>
          <a:bodyPr/>
          <a:lstStyle/>
          <a:p>
            <a:r>
              <a:rPr lang="en-IN" dirty="0"/>
              <a:t>The G</a:t>
            </a:r>
            <a:r>
              <a:rPr lang="en-IN" baseline="-25000" dirty="0"/>
              <a:t>1</a:t>
            </a:r>
            <a:r>
              <a:rPr lang="en-IN" dirty="0"/>
              <a:t> Checkpoint</a:t>
            </a:r>
          </a:p>
        </p:txBody>
      </p:sp>
      <p:sp>
        <p:nvSpPr>
          <p:cNvPr id="3" name="Content Placeholder 2">
            <a:extLst>
              <a:ext uri="{FF2B5EF4-FFF2-40B4-BE49-F238E27FC236}">
                <a16:creationId xmlns:a16="http://schemas.microsoft.com/office/drawing/2014/main" id="{671E53B4-2F49-28BD-D08E-7772117B8530}"/>
              </a:ext>
            </a:extLst>
          </p:cNvPr>
          <p:cNvSpPr>
            <a:spLocks noGrp="1"/>
          </p:cNvSpPr>
          <p:nvPr>
            <p:ph idx="1"/>
          </p:nvPr>
        </p:nvSpPr>
        <p:spPr/>
        <p:txBody>
          <a:bodyPr>
            <a:normAutofit/>
          </a:bodyPr>
          <a:lstStyle/>
          <a:p>
            <a:pPr marL="0" indent="0">
              <a:buNone/>
            </a:pPr>
            <a:r>
              <a:rPr lang="en-US" dirty="0"/>
              <a:t>The </a:t>
            </a:r>
            <a:r>
              <a:rPr lang="en-US" b="1" dirty="0"/>
              <a:t>G</a:t>
            </a:r>
            <a:r>
              <a:rPr lang="en-US" b="1" baseline="-25000" dirty="0"/>
              <a:t>1</a:t>
            </a:r>
            <a:r>
              <a:rPr lang="en-US" b="1" dirty="0"/>
              <a:t> checkpoint</a:t>
            </a:r>
            <a:r>
              <a:rPr lang="en-US" dirty="0"/>
              <a:t> (restriction point) determines if conditions are favorable for division.</a:t>
            </a:r>
          </a:p>
          <a:p>
            <a:r>
              <a:rPr lang="en-US" dirty="0"/>
              <a:t>The point at which the cell irreversibly commits to the cell division process.</a:t>
            </a:r>
          </a:p>
          <a:p>
            <a:r>
              <a:rPr lang="en-US" dirty="0"/>
              <a:t>The cell checks for adequate proteins, fuel, size, and any DNA damage before moving to the S phase.</a:t>
            </a:r>
          </a:p>
          <a:p>
            <a:r>
              <a:rPr lang="en-US" dirty="0"/>
              <a:t>Halting progress allows the cell to fix the issues or enter G</a:t>
            </a:r>
            <a:r>
              <a:rPr lang="en-US" baseline="-25000" dirty="0"/>
              <a:t>0</a:t>
            </a:r>
            <a:r>
              <a:rPr lang="en-US" dirty="0"/>
              <a:t>.</a:t>
            </a:r>
            <a:endParaRPr lang="en-IN" dirty="0"/>
          </a:p>
        </p:txBody>
      </p:sp>
    </p:spTree>
    <p:extLst>
      <p:ext uri="{BB962C8B-B14F-4D97-AF65-F5344CB8AC3E}">
        <p14:creationId xmlns:p14="http://schemas.microsoft.com/office/powerpoint/2010/main" val="2295546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23EFF4-2055-A975-24CB-7CA30F27E425}"/>
              </a:ext>
            </a:extLst>
          </p:cNvPr>
          <p:cNvSpPr>
            <a:spLocks noGrp="1"/>
          </p:cNvSpPr>
          <p:nvPr>
            <p:ph type="title"/>
          </p:nvPr>
        </p:nvSpPr>
        <p:spPr/>
        <p:txBody>
          <a:bodyPr/>
          <a:lstStyle/>
          <a:p>
            <a:r>
              <a:rPr lang="en-IN" dirty="0"/>
              <a:t>The G</a:t>
            </a:r>
            <a:r>
              <a:rPr lang="en-IN" baseline="-25000" dirty="0"/>
              <a:t>2</a:t>
            </a:r>
            <a:r>
              <a:rPr lang="en-IN" dirty="0"/>
              <a:t> Checkpoint</a:t>
            </a:r>
          </a:p>
        </p:txBody>
      </p:sp>
      <p:sp>
        <p:nvSpPr>
          <p:cNvPr id="3" name="Content Placeholder 2">
            <a:extLst>
              <a:ext uri="{FF2B5EF4-FFF2-40B4-BE49-F238E27FC236}">
                <a16:creationId xmlns:a16="http://schemas.microsoft.com/office/drawing/2014/main" id="{671E53B4-2F49-28BD-D08E-7772117B8530}"/>
              </a:ext>
            </a:extLst>
          </p:cNvPr>
          <p:cNvSpPr>
            <a:spLocks noGrp="1"/>
          </p:cNvSpPr>
          <p:nvPr>
            <p:ph idx="1"/>
          </p:nvPr>
        </p:nvSpPr>
        <p:spPr/>
        <p:txBody>
          <a:bodyPr>
            <a:normAutofit/>
          </a:bodyPr>
          <a:lstStyle/>
          <a:p>
            <a:pPr marL="0" indent="0">
              <a:buNone/>
            </a:pPr>
            <a:r>
              <a:rPr lang="en-US" dirty="0"/>
              <a:t>The </a:t>
            </a:r>
            <a:r>
              <a:rPr lang="en-US" b="1" dirty="0"/>
              <a:t>G</a:t>
            </a:r>
            <a:r>
              <a:rPr lang="en-US" b="1" baseline="-25000" dirty="0"/>
              <a:t>2</a:t>
            </a:r>
            <a:r>
              <a:rPr lang="en-US" b="1" dirty="0"/>
              <a:t> checkpoint</a:t>
            </a:r>
            <a:r>
              <a:rPr lang="en-US" dirty="0"/>
              <a:t> prevents entry into the mitotic phase if certain conditions are not met.</a:t>
            </a:r>
          </a:p>
          <a:p>
            <a:r>
              <a:rPr lang="en-US" dirty="0"/>
              <a:t>Checks cell size and protein reserves like G</a:t>
            </a:r>
            <a:r>
              <a:rPr lang="en-US" baseline="-25000" dirty="0"/>
              <a:t>1</a:t>
            </a:r>
            <a:r>
              <a:rPr lang="en-US" dirty="0"/>
              <a:t> checkpoint</a:t>
            </a:r>
          </a:p>
          <a:p>
            <a:r>
              <a:rPr lang="en-US" dirty="0"/>
              <a:t>Ensures all chromosomes were replicated without DNA damage</a:t>
            </a:r>
          </a:p>
          <a:p>
            <a:pPr lvl="1"/>
            <a:r>
              <a:rPr lang="en-US" dirty="0"/>
              <a:t>If there is an issue, the cycle halts to complete DNA replication or repair damage.</a:t>
            </a:r>
            <a:endParaRPr lang="en-IN" dirty="0"/>
          </a:p>
        </p:txBody>
      </p:sp>
    </p:spTree>
    <p:extLst>
      <p:ext uri="{BB962C8B-B14F-4D97-AF65-F5344CB8AC3E}">
        <p14:creationId xmlns:p14="http://schemas.microsoft.com/office/powerpoint/2010/main" val="16548735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23EFF4-2055-A975-24CB-7CA30F27E425}"/>
              </a:ext>
            </a:extLst>
          </p:cNvPr>
          <p:cNvSpPr>
            <a:spLocks noGrp="1"/>
          </p:cNvSpPr>
          <p:nvPr>
            <p:ph type="title"/>
          </p:nvPr>
        </p:nvSpPr>
        <p:spPr/>
        <p:txBody>
          <a:bodyPr/>
          <a:lstStyle/>
          <a:p>
            <a:r>
              <a:rPr lang="en-IN" dirty="0"/>
              <a:t>The M Checkpoint</a:t>
            </a:r>
          </a:p>
        </p:txBody>
      </p:sp>
      <p:sp>
        <p:nvSpPr>
          <p:cNvPr id="3" name="Content Placeholder 2">
            <a:extLst>
              <a:ext uri="{FF2B5EF4-FFF2-40B4-BE49-F238E27FC236}">
                <a16:creationId xmlns:a16="http://schemas.microsoft.com/office/drawing/2014/main" id="{671E53B4-2F49-28BD-D08E-7772117B8530}"/>
              </a:ext>
            </a:extLst>
          </p:cNvPr>
          <p:cNvSpPr>
            <a:spLocks noGrp="1"/>
          </p:cNvSpPr>
          <p:nvPr>
            <p:ph idx="1"/>
          </p:nvPr>
        </p:nvSpPr>
        <p:spPr/>
        <p:txBody>
          <a:bodyPr>
            <a:normAutofit/>
          </a:bodyPr>
          <a:lstStyle/>
          <a:p>
            <a:pPr marL="0" indent="0">
              <a:buNone/>
            </a:pPr>
            <a:r>
              <a:rPr lang="en-US" dirty="0"/>
              <a:t>The </a:t>
            </a:r>
            <a:r>
              <a:rPr lang="en-US" b="1" dirty="0"/>
              <a:t>M checkpoint</a:t>
            </a:r>
            <a:r>
              <a:rPr lang="en-US" dirty="0"/>
              <a:t> (spindle checkpoint) occurs near the end of metaphase.</a:t>
            </a:r>
          </a:p>
          <a:p>
            <a:r>
              <a:rPr lang="en-US" dirty="0"/>
              <a:t>Checks if all sister chromatids are correctly attached to spindle microtubules.</a:t>
            </a:r>
          </a:p>
          <a:p>
            <a:r>
              <a:rPr lang="en-US" dirty="0"/>
              <a:t>This ensures that sister chromatids will divide correctly during anaphase.</a:t>
            </a:r>
          </a:p>
        </p:txBody>
      </p:sp>
    </p:spTree>
    <p:extLst>
      <p:ext uri="{BB962C8B-B14F-4D97-AF65-F5344CB8AC3E}">
        <p14:creationId xmlns:p14="http://schemas.microsoft.com/office/powerpoint/2010/main" val="4127804307"/>
      </p:ext>
    </p:extLst>
  </p:cSld>
  <p:clrMapOvr>
    <a:masterClrMapping/>
  </p:clrMapOvr>
</p:sld>
</file>

<file path=ppt/theme/theme1.xml><?xml version="1.0" encoding="utf-8"?>
<a:theme xmlns:a="http://schemas.openxmlformats.org/drawingml/2006/main" name="Office Theme">
  <a:themeElements>
    <a:clrScheme name="Custom 1">
      <a:dk1>
        <a:srgbClr val="366092"/>
      </a:dk1>
      <a:lt1>
        <a:srgbClr val="FFFFFF"/>
      </a:lt1>
      <a:dk2>
        <a:srgbClr val="4F81BD"/>
      </a:dk2>
      <a:lt2>
        <a:srgbClr val="FFFFFF"/>
      </a:lt2>
      <a:accent1>
        <a:srgbClr val="1F497D"/>
      </a:accent1>
      <a:accent2>
        <a:srgbClr val="366092"/>
      </a:accent2>
      <a:accent3>
        <a:srgbClr val="FFFFCC"/>
      </a:accent3>
      <a:accent4>
        <a:srgbClr val="B8CCE4"/>
      </a:accent4>
      <a:accent5>
        <a:srgbClr val="DBE5F1"/>
      </a:accent5>
      <a:accent6>
        <a:srgbClr val="C6D9F0"/>
      </a:accent6>
      <a:hlink>
        <a:srgbClr val="92CDDC"/>
      </a:hlink>
      <a:folHlink>
        <a:srgbClr val="8DB3E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1917</TotalTime>
  <Words>1334</Words>
  <Application>Microsoft Office PowerPoint</Application>
  <PresentationFormat>On-screen Show (4:3)</PresentationFormat>
  <Paragraphs>95</Paragraphs>
  <Slides>21</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Calibri</vt:lpstr>
      <vt:lpstr>Century Gothic</vt:lpstr>
      <vt:lpstr>Aptos</vt:lpstr>
      <vt:lpstr>Arial</vt:lpstr>
      <vt:lpstr>Office Theme</vt:lpstr>
      <vt:lpstr>Lesson 10.3</vt:lpstr>
      <vt:lpstr>Objectives</vt:lpstr>
      <vt:lpstr>Regulation of the Cell Cycle</vt:lpstr>
      <vt:lpstr>Regulation of the Cell Cycle by External Events</vt:lpstr>
      <vt:lpstr>Reflection Question1</vt:lpstr>
      <vt:lpstr>Regulation at Internal Checkpoints</vt:lpstr>
      <vt:lpstr>The G1 Checkpoint</vt:lpstr>
      <vt:lpstr>The G2 Checkpoint</vt:lpstr>
      <vt:lpstr>The M Checkpoint</vt:lpstr>
      <vt:lpstr>Think It Through1</vt:lpstr>
      <vt:lpstr>Reflection Question2</vt:lpstr>
      <vt:lpstr>Regulator Molecules of the Cell Cycle</vt:lpstr>
      <vt:lpstr>Positive Regulation of the Cell Cycle1</vt:lpstr>
      <vt:lpstr>10.3 Figure 2</vt:lpstr>
      <vt:lpstr>Positive Regulation of the Cell Cycle2</vt:lpstr>
      <vt:lpstr>Positive Regulation of the Cell Cycle3</vt:lpstr>
      <vt:lpstr>Negative Regulation of the Cell Cycle</vt:lpstr>
      <vt:lpstr>10.3 Figure 5</vt:lpstr>
      <vt:lpstr>Think It Through2</vt:lpstr>
      <vt:lpstr>Summary</vt:lpstr>
      <vt:lpstr>End of Hawkes Learning PowerPoint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Biology, 1st Edition</dc:title>
  <dc:creator>Hawkes Learning</dc:creator>
  <cp:lastModifiedBy>Talissa Nahass</cp:lastModifiedBy>
  <cp:revision>236</cp:revision>
  <dcterms:created xsi:type="dcterms:W3CDTF">2013-04-26T14:43:13Z</dcterms:created>
  <dcterms:modified xsi:type="dcterms:W3CDTF">2024-10-09T13:16:28Z</dcterms:modified>
</cp:coreProperties>
</file>