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handoutMasterIdLst>
    <p:handoutMasterId r:id="rId16"/>
  </p:handoutMasterIdLst>
  <p:sldIdLst>
    <p:sldId id="272" r:id="rId2"/>
    <p:sldId id="264" r:id="rId3"/>
    <p:sldId id="265" r:id="rId4"/>
    <p:sldId id="277" r:id="rId5"/>
    <p:sldId id="278" r:id="rId6"/>
    <p:sldId id="270" r:id="rId7"/>
    <p:sldId id="267" r:id="rId8"/>
    <p:sldId id="271" r:id="rId9"/>
    <p:sldId id="281" r:id="rId10"/>
    <p:sldId id="275" r:id="rId11"/>
    <p:sldId id="282" r:id="rId12"/>
    <p:sldId id="283" r:id="rId13"/>
    <p:sldId id="280" r:id="rId14"/>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3826" autoAdjust="0"/>
  </p:normalViewPr>
  <p:slideViewPr>
    <p:cSldViewPr>
      <p:cViewPr varScale="1">
        <p:scale>
          <a:sx n="104" d="100"/>
          <a:sy n="104" d="100"/>
        </p:scale>
        <p:origin x="20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show the steps of binary fission in prokaryotes.</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313744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5597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4513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10.4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Prokaryotic Cell Division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Cell Division Apparatus among Various Organisms</a:t>
            </a:r>
            <a:r>
              <a:rPr lang="en-US" sz="1400" baseline="-25000" dirty="0"/>
              <a:t>1</a:t>
            </a:r>
          </a:p>
        </p:txBody>
      </p:sp>
      <p:graphicFrame>
        <p:nvGraphicFramePr>
          <p:cNvPr id="4" name="Content Placeholder 3" descr="Table 1: Cell division apparatus among various organisms. Prokaryotes have no nucleus and a single, circular chromosome exists in a region of cytoplasm called the nucleoid. Division occurs through binary fission. As the chromosome is replicated, the two copies move to opposite ends of the cell by an unknown mechanism. Fts Z proteins assemble into a ring that pinches the cell in two.&#10;&#10;Some protists have linear chromosomes in the nucleus. The chromosomes attach to the nuclear envelope, which remains intact. The mitotic spindle passes through the envelope and elongates the cell. No centrioles exist. Microfilaments form a cleavage furrow that pinches the cell in two.&#10;&#10;&#10;">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4135550612"/>
              </p:ext>
            </p:extLst>
          </p:nvPr>
        </p:nvGraphicFramePr>
        <p:xfrm>
          <a:off x="457200" y="1279524"/>
          <a:ext cx="8229600" cy="390461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522627793"/>
                    </a:ext>
                  </a:extLst>
                </a:gridCol>
                <a:gridCol w="2209800">
                  <a:extLst>
                    <a:ext uri="{9D8B030D-6E8A-4147-A177-3AD203B41FA5}">
                      <a16:colId xmlns:a16="http://schemas.microsoft.com/office/drawing/2014/main" val="4293862904"/>
                    </a:ext>
                  </a:extLst>
                </a:gridCol>
                <a:gridCol w="2667000">
                  <a:extLst>
                    <a:ext uri="{9D8B030D-6E8A-4147-A177-3AD203B41FA5}">
                      <a16:colId xmlns:a16="http://schemas.microsoft.com/office/drawing/2014/main" val="1570581887"/>
                    </a:ext>
                  </a:extLst>
                </a:gridCol>
                <a:gridCol w="2057400">
                  <a:extLst>
                    <a:ext uri="{9D8B030D-6E8A-4147-A177-3AD203B41FA5}">
                      <a16:colId xmlns:a16="http://schemas.microsoft.com/office/drawing/2014/main" val="435066104"/>
                    </a:ext>
                  </a:extLst>
                </a:gridCol>
              </a:tblGrid>
              <a:tr h="612775">
                <a:tc>
                  <a:txBody>
                    <a:bodyPr/>
                    <a:lstStyle/>
                    <a:p>
                      <a:pPr algn="l"/>
                      <a:endParaRPr lang="en-IN" sz="1700" b="0" dirty="0">
                        <a:solidFill>
                          <a:schemeClr val="bg1"/>
                        </a:solidFill>
                        <a:effectLst/>
                        <a:latin typeface="+mn-lt"/>
                      </a:endParaRPr>
                    </a:p>
                  </a:txBody>
                  <a:tcPr anchor="ctr"/>
                </a:tc>
                <a:tc>
                  <a:txBody>
                    <a:bodyPr/>
                    <a:lstStyle/>
                    <a:p>
                      <a:pPr algn="l"/>
                      <a:r>
                        <a:rPr lang="en-IN" sz="1700" b="0" dirty="0">
                          <a:solidFill>
                            <a:schemeClr val="bg1"/>
                          </a:solidFill>
                          <a:effectLst/>
                          <a:latin typeface="+mn-lt"/>
                        </a:rPr>
                        <a:t>Structure of Genetic Material</a:t>
                      </a:r>
                    </a:p>
                  </a:txBody>
                  <a:tcPr anchor="ctr"/>
                </a:tc>
                <a:tc>
                  <a:txBody>
                    <a:bodyPr/>
                    <a:lstStyle/>
                    <a:p>
                      <a:pPr algn="l"/>
                      <a:r>
                        <a:rPr lang="en-IN" sz="1700" b="0" dirty="0">
                          <a:solidFill>
                            <a:schemeClr val="bg1"/>
                          </a:solidFill>
                          <a:effectLst/>
                          <a:latin typeface="+mn-lt"/>
                        </a:rPr>
                        <a:t>Division of Nuclear Material</a:t>
                      </a:r>
                    </a:p>
                  </a:txBody>
                  <a:tcPr anchor="ctr"/>
                </a:tc>
                <a:tc>
                  <a:txBody>
                    <a:bodyPr/>
                    <a:lstStyle/>
                    <a:p>
                      <a:pPr algn="l"/>
                      <a:r>
                        <a:rPr lang="en-IN" sz="1700" b="0" dirty="0">
                          <a:solidFill>
                            <a:schemeClr val="bg1"/>
                          </a:solidFill>
                          <a:effectLst/>
                          <a:latin typeface="+mn-lt"/>
                        </a:rPr>
                        <a:t>Separation of Daughter Cells</a:t>
                      </a:r>
                    </a:p>
                  </a:txBody>
                  <a:tcPr anchor="ctr"/>
                </a:tc>
                <a:extLst>
                  <a:ext uri="{0D108BD9-81ED-4DB2-BD59-A6C34878D82A}">
                    <a16:rowId xmlns:a16="http://schemas.microsoft.com/office/drawing/2014/main" val="1420373151"/>
                  </a:ext>
                </a:extLst>
              </a:tr>
              <a:tr h="612775">
                <a:tc>
                  <a:txBody>
                    <a:bodyPr/>
                    <a:lstStyle/>
                    <a:p>
                      <a:pPr algn="l"/>
                      <a:r>
                        <a:rPr lang="en-IN" sz="1700" b="0" i="0" kern="1200" dirty="0">
                          <a:solidFill>
                            <a:srgbClr val="1F497D"/>
                          </a:solidFill>
                          <a:effectLst/>
                          <a:latin typeface="+mn-lt"/>
                          <a:ea typeface="+mn-ea"/>
                          <a:cs typeface="+mn-cs"/>
                        </a:rPr>
                        <a:t>Prokaryotes</a:t>
                      </a:r>
                      <a:endParaRPr lang="en-IN" sz="1700" b="0" dirty="0">
                        <a:solidFill>
                          <a:srgbClr val="1F497D"/>
                        </a:solidFill>
                        <a:effectLst/>
                        <a:latin typeface="+mn-lt"/>
                      </a:endParaRPr>
                    </a:p>
                  </a:txBody>
                  <a:tcPr anchor="ctr"/>
                </a:tc>
                <a:tc>
                  <a:txBody>
                    <a:bodyPr/>
                    <a:lstStyle/>
                    <a:p>
                      <a:pPr algn="l"/>
                      <a:r>
                        <a:rPr lang="en-US" sz="1700" b="0" i="0" kern="1200" dirty="0">
                          <a:solidFill>
                            <a:srgbClr val="1F497D"/>
                          </a:solidFill>
                          <a:effectLst/>
                          <a:latin typeface="+mn-lt"/>
                          <a:ea typeface="+mn-ea"/>
                          <a:cs typeface="+mn-cs"/>
                        </a:rPr>
                        <a:t>There is no nucleus. The single, circular chromosome exists in a region of cytoplasm called the nucleoid.</a:t>
                      </a:r>
                      <a:endParaRPr lang="en-IN" sz="1700" b="0" dirty="0">
                        <a:solidFill>
                          <a:srgbClr val="1F497D"/>
                        </a:solidFill>
                        <a:effectLst/>
                        <a:latin typeface="+mn-lt"/>
                      </a:endParaRPr>
                    </a:p>
                  </a:txBody>
                  <a:tcPr anchor="ctr"/>
                </a:tc>
                <a:tc>
                  <a:txBody>
                    <a:bodyPr/>
                    <a:lstStyle/>
                    <a:p>
                      <a:pPr algn="l"/>
                      <a:r>
                        <a:rPr lang="en-US" sz="1700" b="0" i="0" kern="1200" dirty="0">
                          <a:solidFill>
                            <a:srgbClr val="1F497D"/>
                          </a:solidFill>
                          <a:effectLst/>
                          <a:latin typeface="+mn-lt"/>
                          <a:ea typeface="+mn-ea"/>
                          <a:cs typeface="+mn-cs"/>
                        </a:rPr>
                        <a:t>Division occurs through binary fission. As the chromosome is replicated, the two copies move to opposite ends of the cell by an unknown mechanism.</a:t>
                      </a:r>
                      <a:endParaRPr lang="en-IN" sz="1700" b="0" dirty="0">
                        <a:solidFill>
                          <a:srgbClr val="1F497D"/>
                        </a:solidFill>
                        <a:effectLst/>
                        <a:latin typeface="+mn-lt"/>
                      </a:endParaRPr>
                    </a:p>
                  </a:txBody>
                  <a:tcPr anchor="ctr"/>
                </a:tc>
                <a:tc>
                  <a:txBody>
                    <a:bodyPr/>
                    <a:lstStyle/>
                    <a:p>
                      <a:pPr algn="l"/>
                      <a:r>
                        <a:rPr lang="en-US" sz="1700" dirty="0">
                          <a:solidFill>
                            <a:srgbClr val="1F497D"/>
                          </a:solidFill>
                        </a:rPr>
                        <a:t>FtsZ</a:t>
                      </a:r>
                      <a:r>
                        <a:rPr lang="en-US" sz="1700" b="0" i="0" kern="1200" dirty="0">
                          <a:solidFill>
                            <a:srgbClr val="1F497D"/>
                          </a:solidFill>
                          <a:effectLst/>
                          <a:latin typeface="+mn-lt"/>
                          <a:ea typeface="+mn-ea"/>
                          <a:cs typeface="+mn-cs"/>
                        </a:rPr>
                        <a:t> proteins assemble into a ring that pinches the cell in two.</a:t>
                      </a:r>
                      <a:endParaRPr lang="en-IN" sz="1700" b="0" dirty="0">
                        <a:solidFill>
                          <a:srgbClr val="1F497D"/>
                        </a:solidFill>
                        <a:effectLst/>
                        <a:latin typeface="+mn-lt"/>
                      </a:endParaRPr>
                    </a:p>
                  </a:txBody>
                  <a:tcPr anchor="ctr"/>
                </a:tc>
                <a:extLst>
                  <a:ext uri="{0D108BD9-81ED-4DB2-BD59-A6C34878D82A}">
                    <a16:rowId xmlns:a16="http://schemas.microsoft.com/office/drawing/2014/main" val="3412931234"/>
                  </a:ext>
                </a:extLst>
              </a:tr>
              <a:tr h="612775">
                <a:tc>
                  <a:txBody>
                    <a:bodyPr/>
                    <a:lstStyle/>
                    <a:p>
                      <a:pPr algn="l"/>
                      <a:r>
                        <a:rPr lang="en-IN" sz="1700" b="0" i="0" kern="1200" dirty="0">
                          <a:solidFill>
                            <a:srgbClr val="1F497D"/>
                          </a:solidFill>
                          <a:effectLst/>
                          <a:latin typeface="+mn-lt"/>
                          <a:ea typeface="+mn-ea"/>
                          <a:cs typeface="+mn-cs"/>
                        </a:rPr>
                        <a:t>Some Protists</a:t>
                      </a:r>
                      <a:endParaRPr lang="en-IN" sz="1700" b="0" dirty="0">
                        <a:solidFill>
                          <a:srgbClr val="1F497D"/>
                        </a:solidFill>
                        <a:effectLst/>
                        <a:latin typeface="+mn-lt"/>
                      </a:endParaRPr>
                    </a:p>
                  </a:txBody>
                  <a:tcPr anchor="ctr"/>
                </a:tc>
                <a:tc>
                  <a:txBody>
                    <a:bodyPr/>
                    <a:lstStyle/>
                    <a:p>
                      <a:pPr algn="l"/>
                      <a:r>
                        <a:rPr lang="en-US" sz="1700" b="0" i="0" kern="1200" dirty="0">
                          <a:solidFill>
                            <a:srgbClr val="1F497D"/>
                          </a:solidFill>
                          <a:effectLst/>
                          <a:latin typeface="+mn-lt"/>
                          <a:ea typeface="+mn-ea"/>
                          <a:cs typeface="+mn-cs"/>
                        </a:rPr>
                        <a:t>Linear chromosomes exist in the nucleus.</a:t>
                      </a:r>
                      <a:endParaRPr lang="en-IN" sz="1700" b="0" dirty="0">
                        <a:solidFill>
                          <a:srgbClr val="1F497D"/>
                        </a:solidFill>
                        <a:effectLst/>
                        <a:latin typeface="+mn-lt"/>
                      </a:endParaRPr>
                    </a:p>
                  </a:txBody>
                  <a:tcPr anchor="ctr"/>
                </a:tc>
                <a:tc>
                  <a:txBody>
                    <a:bodyPr/>
                    <a:lstStyle/>
                    <a:p>
                      <a:pPr algn="l"/>
                      <a:r>
                        <a:rPr lang="en-US" sz="1700" b="0" i="0" kern="1200" dirty="0">
                          <a:solidFill>
                            <a:srgbClr val="1F497D"/>
                          </a:solidFill>
                          <a:effectLst/>
                          <a:latin typeface="+mn-lt"/>
                          <a:ea typeface="+mn-ea"/>
                          <a:cs typeface="+mn-cs"/>
                        </a:rPr>
                        <a:t>Chromosomes attach to the nuclear envelope, which remains intact. The mitotic spindle passes through the envelope and elongates the cell. No centrioles exist.</a:t>
                      </a:r>
                      <a:endParaRPr lang="en-IN" sz="1700" b="0" dirty="0">
                        <a:solidFill>
                          <a:srgbClr val="1F497D"/>
                        </a:solidFill>
                        <a:effectLst/>
                        <a:latin typeface="+mn-lt"/>
                      </a:endParaRPr>
                    </a:p>
                  </a:txBody>
                  <a:tcPr anchor="ctr"/>
                </a:tc>
                <a:tc>
                  <a:txBody>
                    <a:bodyPr/>
                    <a:lstStyle/>
                    <a:p>
                      <a:pPr algn="l"/>
                      <a:r>
                        <a:rPr lang="en-US" sz="1700" b="0" i="0" kern="1200" dirty="0">
                          <a:solidFill>
                            <a:srgbClr val="1F497D"/>
                          </a:solidFill>
                          <a:effectLst/>
                          <a:latin typeface="+mn-lt"/>
                          <a:ea typeface="+mn-ea"/>
                          <a:cs typeface="+mn-cs"/>
                        </a:rPr>
                        <a:t>Microfilaments form a cleavage furrow that pinches the cell in two.</a:t>
                      </a:r>
                      <a:endParaRPr lang="en-IN" sz="1700" b="0" dirty="0">
                        <a:solidFill>
                          <a:srgbClr val="1F497D"/>
                        </a:solidFill>
                        <a:effectLst/>
                        <a:latin typeface="+mn-lt"/>
                      </a:endParaRPr>
                    </a:p>
                  </a:txBody>
                  <a:tcPr anchor="ctr"/>
                </a:tc>
                <a:extLst>
                  <a:ext uri="{0D108BD9-81ED-4DB2-BD59-A6C34878D82A}">
                    <a16:rowId xmlns:a16="http://schemas.microsoft.com/office/drawing/2014/main" val="1548708678"/>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Cell Division Apparatus among Various Organisms</a:t>
            </a:r>
            <a:r>
              <a:rPr lang="en-US" sz="1400" baseline="-25000" dirty="0"/>
              <a:t>2</a:t>
            </a:r>
            <a:r>
              <a:rPr lang="en-US" dirty="0"/>
              <a:t> (Cont.)</a:t>
            </a:r>
            <a:endParaRPr lang="en-US" sz="1600" baseline="-25000" dirty="0"/>
          </a:p>
        </p:txBody>
      </p:sp>
      <p:graphicFrame>
        <p:nvGraphicFramePr>
          <p:cNvPr id="4" name="Content Placeholder 3" descr="Other protists have linear chromosomes wrapped around histones exist in the nucleus. A mitotic spindle forms from the centrioles and passes through the nuclear membrane, which remains intact. Chromosomes attach to the mitotic spindle, which separates the chromosomes and elongates the cell. Microfilaments form a cleavage furrow that pinches the cell in two.&#10;&#10;Animal cells have linear chromosomes that exist in the nucleus. A mitotic spindle forms from the centrosomes. The nuclear envelope dissolves. Chromosomes attach to the mitotic spindle, which separates the chromosomes and elongates the cell. Microfilaments form a cleavage furrow that pinches the cell in two.&#10;">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574318442"/>
              </p:ext>
            </p:extLst>
          </p:nvPr>
        </p:nvGraphicFramePr>
        <p:xfrm>
          <a:off x="457200" y="1279524"/>
          <a:ext cx="8229600" cy="468185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522627793"/>
                    </a:ext>
                  </a:extLst>
                </a:gridCol>
                <a:gridCol w="1981200">
                  <a:extLst>
                    <a:ext uri="{9D8B030D-6E8A-4147-A177-3AD203B41FA5}">
                      <a16:colId xmlns:a16="http://schemas.microsoft.com/office/drawing/2014/main" val="4293862904"/>
                    </a:ext>
                  </a:extLst>
                </a:gridCol>
                <a:gridCol w="2895600">
                  <a:extLst>
                    <a:ext uri="{9D8B030D-6E8A-4147-A177-3AD203B41FA5}">
                      <a16:colId xmlns:a16="http://schemas.microsoft.com/office/drawing/2014/main" val="1570581887"/>
                    </a:ext>
                  </a:extLst>
                </a:gridCol>
                <a:gridCol w="2057400">
                  <a:extLst>
                    <a:ext uri="{9D8B030D-6E8A-4147-A177-3AD203B41FA5}">
                      <a16:colId xmlns:a16="http://schemas.microsoft.com/office/drawing/2014/main" val="435066104"/>
                    </a:ext>
                  </a:extLst>
                </a:gridCol>
              </a:tblGrid>
              <a:tr h="612775">
                <a:tc>
                  <a:txBody>
                    <a:bodyPr/>
                    <a:lstStyle/>
                    <a:p>
                      <a:pPr algn="l"/>
                      <a:endParaRPr lang="en-IN" sz="1700" b="0" dirty="0">
                        <a:solidFill>
                          <a:schemeClr val="bg1"/>
                        </a:solidFill>
                        <a:effectLst/>
                        <a:latin typeface="+mn-lt"/>
                      </a:endParaRPr>
                    </a:p>
                  </a:txBody>
                  <a:tcPr anchor="ctr"/>
                </a:tc>
                <a:tc>
                  <a:txBody>
                    <a:bodyPr/>
                    <a:lstStyle/>
                    <a:p>
                      <a:pPr algn="l"/>
                      <a:r>
                        <a:rPr lang="en-IN" sz="1700" b="0" dirty="0">
                          <a:solidFill>
                            <a:schemeClr val="bg1"/>
                          </a:solidFill>
                          <a:effectLst/>
                          <a:latin typeface="+mn-lt"/>
                        </a:rPr>
                        <a:t>Structure of Genetic Material</a:t>
                      </a:r>
                    </a:p>
                  </a:txBody>
                  <a:tcPr anchor="ctr"/>
                </a:tc>
                <a:tc>
                  <a:txBody>
                    <a:bodyPr/>
                    <a:lstStyle/>
                    <a:p>
                      <a:pPr algn="l"/>
                      <a:r>
                        <a:rPr lang="en-IN" sz="1700" b="0" dirty="0">
                          <a:solidFill>
                            <a:schemeClr val="bg1"/>
                          </a:solidFill>
                          <a:effectLst/>
                          <a:latin typeface="+mn-lt"/>
                        </a:rPr>
                        <a:t>Division of Nuclear Material</a:t>
                      </a:r>
                    </a:p>
                  </a:txBody>
                  <a:tcPr anchor="ctr"/>
                </a:tc>
                <a:tc>
                  <a:txBody>
                    <a:bodyPr/>
                    <a:lstStyle/>
                    <a:p>
                      <a:pPr algn="l"/>
                      <a:r>
                        <a:rPr lang="en-IN" sz="1700" b="0" dirty="0">
                          <a:solidFill>
                            <a:schemeClr val="bg1"/>
                          </a:solidFill>
                          <a:effectLst/>
                          <a:latin typeface="+mn-lt"/>
                        </a:rPr>
                        <a:t>Separation of Daughter Cells</a:t>
                      </a:r>
                    </a:p>
                  </a:txBody>
                  <a:tcPr anchor="ctr"/>
                </a:tc>
                <a:extLst>
                  <a:ext uri="{0D108BD9-81ED-4DB2-BD59-A6C34878D82A}">
                    <a16:rowId xmlns:a16="http://schemas.microsoft.com/office/drawing/2014/main" val="1420373151"/>
                  </a:ext>
                </a:extLst>
              </a:tr>
              <a:tr h="612775">
                <a:tc>
                  <a:txBody>
                    <a:bodyPr/>
                    <a:lstStyle/>
                    <a:p>
                      <a:r>
                        <a:rPr lang="en-IN" sz="1700" b="0" i="0" kern="1200" dirty="0">
                          <a:solidFill>
                            <a:srgbClr val="1F497D"/>
                          </a:solidFill>
                          <a:effectLst/>
                          <a:latin typeface="+mn-lt"/>
                          <a:ea typeface="+mn-ea"/>
                          <a:cs typeface="+mn-cs"/>
                        </a:rPr>
                        <a:t>Other Protists</a:t>
                      </a:r>
                      <a:endParaRPr lang="en-IN" sz="1700" b="0" dirty="0">
                        <a:solidFill>
                          <a:srgbClr val="1F497D"/>
                        </a:solidFill>
                        <a:effectLst/>
                        <a:latin typeface="+mn-lt"/>
                      </a:endParaRPr>
                    </a:p>
                  </a:txBody>
                  <a:tcPr anchor="ctr"/>
                </a:tc>
                <a:tc>
                  <a:txBody>
                    <a:bodyPr/>
                    <a:lstStyle/>
                    <a:p>
                      <a:r>
                        <a:rPr lang="en-US" sz="1700" b="0" i="0" kern="1200" dirty="0">
                          <a:solidFill>
                            <a:srgbClr val="1F497D"/>
                          </a:solidFill>
                          <a:effectLst/>
                          <a:latin typeface="+mn-lt"/>
                          <a:ea typeface="+mn-ea"/>
                          <a:cs typeface="+mn-cs"/>
                        </a:rPr>
                        <a:t>Linear chromosomes wrapped around histones exist in the nucleus.</a:t>
                      </a:r>
                      <a:endParaRPr lang="en-IN" sz="1700" b="0" dirty="0">
                        <a:solidFill>
                          <a:srgbClr val="1F497D"/>
                        </a:solidFill>
                        <a:effectLst/>
                        <a:latin typeface="+mn-lt"/>
                      </a:endParaRPr>
                    </a:p>
                  </a:txBody>
                  <a:tcPr anchor="ctr"/>
                </a:tc>
                <a:tc>
                  <a:txBody>
                    <a:bodyPr/>
                    <a:lstStyle/>
                    <a:p>
                      <a:r>
                        <a:rPr lang="en-US" sz="1700" b="0" i="0" kern="1200" dirty="0">
                          <a:solidFill>
                            <a:srgbClr val="1F497D"/>
                          </a:solidFill>
                          <a:effectLst/>
                          <a:latin typeface="+mn-lt"/>
                          <a:ea typeface="+mn-ea"/>
                          <a:cs typeface="+mn-cs"/>
                        </a:rPr>
                        <a:t>A mitotic spindle forms from the centrioles and passes through the nuclear membrane, which remains intact. Chromosomes attach to the mitotic spindle, which separates the chromosomes and elongates the cell.</a:t>
                      </a:r>
                      <a:endParaRPr lang="en-IN" sz="1700" b="0" dirty="0">
                        <a:solidFill>
                          <a:srgbClr val="1F497D"/>
                        </a:solidFill>
                        <a:effectLst/>
                        <a:latin typeface="+mn-lt"/>
                      </a:endParaRPr>
                    </a:p>
                  </a:txBody>
                  <a:tcPr anchor="ctr"/>
                </a:tc>
                <a:tc>
                  <a:txBody>
                    <a:bodyPr/>
                    <a:lstStyle/>
                    <a:p>
                      <a:r>
                        <a:rPr lang="en-US" sz="1700" b="0" i="0" kern="1200" dirty="0">
                          <a:solidFill>
                            <a:srgbClr val="1F497D"/>
                          </a:solidFill>
                          <a:effectLst/>
                          <a:latin typeface="+mn-lt"/>
                          <a:ea typeface="+mn-ea"/>
                          <a:cs typeface="+mn-cs"/>
                        </a:rPr>
                        <a:t>Microfilaments form a cleavage furrow that pinches the cell in two.</a:t>
                      </a:r>
                      <a:endParaRPr lang="en-IN" sz="1700" b="0" dirty="0">
                        <a:solidFill>
                          <a:srgbClr val="1F497D"/>
                        </a:solidFill>
                        <a:effectLst/>
                        <a:latin typeface="+mn-lt"/>
                      </a:endParaRPr>
                    </a:p>
                  </a:txBody>
                  <a:tcPr anchor="ctr"/>
                </a:tc>
                <a:extLst>
                  <a:ext uri="{0D108BD9-81ED-4DB2-BD59-A6C34878D82A}">
                    <a16:rowId xmlns:a16="http://schemas.microsoft.com/office/drawing/2014/main" val="2157668464"/>
                  </a:ext>
                </a:extLst>
              </a:tr>
              <a:tr h="612775">
                <a:tc>
                  <a:txBody>
                    <a:bodyPr/>
                    <a:lstStyle/>
                    <a:p>
                      <a:r>
                        <a:rPr lang="en-IN" sz="1700" b="0" i="0" kern="1200" dirty="0">
                          <a:solidFill>
                            <a:srgbClr val="1F497D"/>
                          </a:solidFill>
                          <a:effectLst/>
                          <a:latin typeface="+mn-lt"/>
                          <a:ea typeface="+mn-ea"/>
                          <a:cs typeface="+mn-cs"/>
                        </a:rPr>
                        <a:t>Animal Cells</a:t>
                      </a:r>
                      <a:endParaRPr lang="en-IN" sz="1700" b="0" dirty="0">
                        <a:solidFill>
                          <a:srgbClr val="1F497D"/>
                        </a:solidFill>
                        <a:effectLst/>
                        <a:latin typeface="+mn-lt"/>
                      </a:endParaRPr>
                    </a:p>
                  </a:txBody>
                  <a:tcPr anchor="ctr"/>
                </a:tc>
                <a:tc>
                  <a:txBody>
                    <a:bodyPr/>
                    <a:lstStyle/>
                    <a:p>
                      <a:r>
                        <a:rPr lang="en-US" sz="1700" b="0" i="0" kern="1200" dirty="0">
                          <a:solidFill>
                            <a:srgbClr val="1F497D"/>
                          </a:solidFill>
                          <a:effectLst/>
                          <a:latin typeface="+mn-lt"/>
                          <a:ea typeface="+mn-ea"/>
                          <a:cs typeface="+mn-cs"/>
                        </a:rPr>
                        <a:t>Linear chromosomes exist in the nucleus.</a:t>
                      </a:r>
                      <a:endParaRPr lang="en-IN" sz="1700" b="0" dirty="0">
                        <a:solidFill>
                          <a:srgbClr val="1F497D"/>
                        </a:solidFill>
                        <a:effectLst/>
                        <a:latin typeface="+mn-lt"/>
                      </a:endParaRPr>
                    </a:p>
                  </a:txBody>
                  <a:tcPr anchor="ctr"/>
                </a:tc>
                <a:tc>
                  <a:txBody>
                    <a:bodyPr/>
                    <a:lstStyle/>
                    <a:p>
                      <a:r>
                        <a:rPr lang="en-US" sz="1700" b="0" i="0" kern="1200" dirty="0">
                          <a:solidFill>
                            <a:srgbClr val="1F497D"/>
                          </a:solidFill>
                          <a:effectLst/>
                          <a:latin typeface="+mn-lt"/>
                          <a:ea typeface="+mn-ea"/>
                          <a:cs typeface="+mn-cs"/>
                        </a:rPr>
                        <a:t>A mitotic spindle forms from the centrosomes. The nuclear envelope dissolves. Chromosomes attach to the mitotic spindle, which separates the chromosomes and elongates the cell.</a:t>
                      </a:r>
                      <a:endParaRPr lang="en-IN" sz="1700" b="0" dirty="0">
                        <a:solidFill>
                          <a:srgbClr val="1F497D"/>
                        </a:solidFill>
                        <a:effectLst/>
                        <a:latin typeface="+mn-lt"/>
                      </a:endParaRPr>
                    </a:p>
                  </a:txBody>
                  <a:tcPr anchor="ctr"/>
                </a:tc>
                <a:tc>
                  <a:txBody>
                    <a:bodyPr/>
                    <a:lstStyle/>
                    <a:p>
                      <a:r>
                        <a:rPr lang="en-US" sz="1700" b="0" dirty="0">
                          <a:solidFill>
                            <a:srgbClr val="1F497D"/>
                          </a:solidFill>
                          <a:effectLst/>
                        </a:rPr>
                        <a:t>Microfilaments form a cleavage furrow that pinches the cell in two.</a:t>
                      </a: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8210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7B699-77A8-E507-E500-2E19B75C1B29}"/>
              </a:ext>
            </a:extLst>
          </p:cNvPr>
          <p:cNvSpPr>
            <a:spLocks noGrp="1"/>
          </p:cNvSpPr>
          <p:nvPr>
            <p:ph type="title"/>
          </p:nvPr>
        </p:nvSpPr>
        <p:spPr/>
        <p:txBody>
          <a:bodyPr/>
          <a:lstStyle/>
          <a:p>
            <a:r>
              <a:rPr lang="en-IN" dirty="0"/>
              <a:t>Summary</a:t>
            </a:r>
          </a:p>
        </p:txBody>
      </p:sp>
      <p:sp>
        <p:nvSpPr>
          <p:cNvPr id="5" name="Content Placeholder 4">
            <a:extLst>
              <a:ext uri="{FF2B5EF4-FFF2-40B4-BE49-F238E27FC236}">
                <a16:creationId xmlns:a16="http://schemas.microsoft.com/office/drawing/2014/main" id="{A64D5EB6-0905-F574-F967-A5177057B6EB}"/>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In both prokaryotic and eukaryotic cell division, the genomic DNA is replicated, and each copy is allocated into a daughter cell.</a:t>
            </a:r>
          </a:p>
          <a:p>
            <a:pPr marL="457200" indent="-457200">
              <a:buFont typeface="Arial" panose="020B0604020202020204" pitchFamily="34" charset="0"/>
              <a:buChar char="•"/>
            </a:pPr>
            <a:r>
              <a:rPr lang="en-US" dirty="0"/>
              <a:t>In addition, the cytoplasmic contents are divided evenly and distributed to the new cells.</a:t>
            </a:r>
          </a:p>
          <a:p>
            <a:pPr marL="457200" indent="-457200">
              <a:buFont typeface="Arial" panose="020B0604020202020204" pitchFamily="34" charset="0"/>
              <a:buChar char="•"/>
            </a:pPr>
            <a:r>
              <a:rPr lang="en-US" dirty="0"/>
              <a:t>Bacteria have a single, circular DNA chromosome, but no nucleus, so mitosis is not necessary.</a:t>
            </a:r>
          </a:p>
          <a:p>
            <a:pPr marL="457200" indent="-457200">
              <a:buFont typeface="Arial" panose="020B0604020202020204" pitchFamily="34" charset="0"/>
              <a:buChar char="•"/>
            </a:pPr>
            <a:r>
              <a:rPr lang="en-US" dirty="0"/>
              <a:t>Bacterial cytokinesis is directed by a ring composed of a protein called FtsZ. </a:t>
            </a:r>
          </a:p>
          <a:p>
            <a:pPr marL="457200" indent="-457200">
              <a:buFont typeface="Arial" panose="020B0604020202020204" pitchFamily="34" charset="0"/>
              <a:buChar char="•"/>
            </a:pPr>
            <a:r>
              <a:rPr lang="en-US" dirty="0"/>
              <a:t>Ingrowth of membrane and cell wall material from the periphery of the cells results in the formation of a septum that eventually constructs the separate cell walls of the daughter cells.</a:t>
            </a:r>
          </a:p>
        </p:txBody>
      </p:sp>
    </p:spTree>
    <p:extLst>
      <p:ext uri="{BB962C8B-B14F-4D97-AF65-F5344CB8AC3E}">
        <p14:creationId xmlns:p14="http://schemas.microsoft.com/office/powerpoint/2010/main" val="78157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0205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process of binary fission in prokaryotes.</a:t>
            </a:r>
          </a:p>
          <a:p>
            <a:pPr marL="457200" indent="-457200">
              <a:buFont typeface="Arial" panose="020B0604020202020204" pitchFamily="34" charset="0"/>
              <a:buChar char="•"/>
              <a:tabLst>
                <a:tab pos="457200" algn="l"/>
              </a:tabLst>
            </a:pPr>
            <a:r>
              <a:rPr lang="en-US" b="1" i="0" dirty="0"/>
              <a:t>Explain</a:t>
            </a:r>
            <a:r>
              <a:rPr lang="en-US" i="0" dirty="0"/>
              <a:t> how FtsZ and tubulin proteins are examples of homology.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Prokaryotic Cell Division</a:t>
            </a:r>
            <a:endParaRPr lang="en-US" sz="3200" dirty="0">
              <a:solidFill>
                <a:schemeClr val="accent1"/>
              </a:solidFill>
            </a:endParaRPr>
          </a:p>
        </p:txBody>
      </p:sp>
      <p:sp>
        <p:nvSpPr>
          <p:cNvPr id="11267" name="Rectangle 3"/>
          <p:cNvSpPr>
            <a:spLocks noGrp="1"/>
          </p:cNvSpPr>
          <p:nvPr>
            <p:ph idx="1"/>
          </p:nvPr>
        </p:nvSpPr>
        <p:spPr>
          <a:xfrm>
            <a:off x="457200" y="1280160"/>
            <a:ext cx="5334000" cy="4572000"/>
          </a:xfrm>
          <a:prstGeom prst="rect">
            <a:avLst/>
          </a:prstGeom>
        </p:spPr>
        <p:txBody>
          <a:bodyPr>
            <a:normAutofit fontScale="92500" lnSpcReduction="10000"/>
          </a:bodyPr>
          <a:lstStyle/>
          <a:p>
            <a:pPr>
              <a:tabLst>
                <a:tab pos="461963" algn="l"/>
              </a:tabLst>
            </a:pPr>
            <a:r>
              <a:rPr lang="en-US" dirty="0">
                <a:solidFill>
                  <a:schemeClr val="tx1"/>
                </a:solidFill>
              </a:rPr>
              <a:t>Single-celled prokaryotes like bacteria reproduce via </a:t>
            </a:r>
            <a:r>
              <a:rPr lang="en-US" b="1" dirty="0">
                <a:solidFill>
                  <a:schemeClr val="tx1"/>
                </a:solidFill>
              </a:rPr>
              <a:t>binary (prokaryotic) fission</a:t>
            </a:r>
            <a:r>
              <a:rPr lang="en-US" i="1" dirty="0">
                <a:solidFill>
                  <a:schemeClr val="tx1"/>
                </a:solidFill>
              </a:rPr>
              <a:t>.</a:t>
            </a:r>
          </a:p>
          <a:p>
            <a:pPr marL="457200" indent="-457200">
              <a:buFont typeface="Arial" panose="020B0604020202020204" pitchFamily="34" charset="0"/>
              <a:buChar char="•"/>
              <a:tabLst>
                <a:tab pos="461963" algn="l"/>
              </a:tabLst>
            </a:pPr>
            <a:r>
              <a:rPr lang="en-US" dirty="0">
                <a:solidFill>
                  <a:schemeClr val="tx1"/>
                </a:solidFill>
              </a:rPr>
              <a:t>New daughter cells are genetically identical to the parent cell.</a:t>
            </a:r>
          </a:p>
          <a:p>
            <a:pPr marL="457200" indent="-457200">
              <a:buFont typeface="Arial" panose="020B0604020202020204" pitchFamily="34" charset="0"/>
              <a:buChar char="•"/>
              <a:tabLst>
                <a:tab pos="461963" algn="l"/>
              </a:tabLst>
            </a:pPr>
            <a:r>
              <a:rPr lang="en-US" dirty="0">
                <a:solidFill>
                  <a:schemeClr val="tx1"/>
                </a:solidFill>
              </a:rPr>
              <a:t>Essential steps:</a:t>
            </a:r>
          </a:p>
          <a:p>
            <a:pPr marL="985838" lvl="1" indent="-457200">
              <a:buFont typeface="Arial" panose="020B0604020202020204" pitchFamily="34" charset="0"/>
              <a:buChar char="•"/>
              <a:tabLst>
                <a:tab pos="461963" algn="l"/>
              </a:tabLst>
            </a:pPr>
            <a:r>
              <a:rPr lang="en-US" dirty="0">
                <a:solidFill>
                  <a:schemeClr val="tx1"/>
                </a:solidFill>
              </a:rPr>
              <a:t>Replicate genomic DNA</a:t>
            </a:r>
          </a:p>
          <a:p>
            <a:pPr marL="985838" lvl="1" indent="-457200">
              <a:buFont typeface="Arial" panose="020B0604020202020204" pitchFamily="34" charset="0"/>
              <a:buChar char="•"/>
              <a:tabLst>
                <a:tab pos="461963" algn="l"/>
              </a:tabLst>
            </a:pPr>
            <a:r>
              <a:rPr lang="en-US" dirty="0">
                <a:solidFill>
                  <a:schemeClr val="tx1"/>
                </a:solidFill>
              </a:rPr>
              <a:t>Allocate DNA copies to daughter cells</a:t>
            </a:r>
          </a:p>
          <a:p>
            <a:pPr marL="985838" lvl="1" indent="-457200">
              <a:buFont typeface="Arial" panose="020B0604020202020204" pitchFamily="34" charset="0"/>
              <a:buChar char="•"/>
              <a:tabLst>
                <a:tab pos="461963" algn="l"/>
              </a:tabLst>
            </a:pPr>
            <a:r>
              <a:rPr lang="en-US" dirty="0">
                <a:solidFill>
                  <a:schemeClr val="tx1"/>
                </a:solidFill>
              </a:rPr>
              <a:t>Divide cytoplasmic contents to provide machinery for life</a:t>
            </a:r>
            <a:endParaRPr lang="en-US" dirty="0">
              <a:solidFill>
                <a:srgbClr val="0000FF"/>
              </a:solidFill>
            </a:endParaRPr>
          </a:p>
        </p:txBody>
      </p:sp>
      <p:sp>
        <p:nvSpPr>
          <p:cNvPr id="4" name="TextBox 3">
            <a:extLst>
              <a:ext uri="{FF2B5EF4-FFF2-40B4-BE49-F238E27FC236}">
                <a16:creationId xmlns:a16="http://schemas.microsoft.com/office/drawing/2014/main" id="{2E3814BC-B4A1-2B29-2810-44EC688AB603}"/>
              </a:ext>
              <a:ext uri="{C183D7F6-B498-43B3-948B-1728B52AA6E4}">
                <adec:decorative xmlns:adec="http://schemas.microsoft.com/office/drawing/2017/decorative" val="0"/>
              </a:ext>
            </a:extLst>
          </p:cNvPr>
          <p:cNvSpPr txBox="1"/>
          <p:nvPr/>
        </p:nvSpPr>
        <p:spPr>
          <a:xfrm>
            <a:off x="6673588" y="1720631"/>
            <a:ext cx="1138068" cy="307777"/>
          </a:xfrm>
          <a:prstGeom prst="rect">
            <a:avLst/>
          </a:prstGeom>
          <a:noFill/>
        </p:spPr>
        <p:txBody>
          <a:bodyPr wrap="none" rtlCol="0">
            <a:spAutoFit/>
          </a:bodyPr>
          <a:lstStyle/>
          <a:p>
            <a:r>
              <a:rPr lang="en-US" sz="1400" b="1" dirty="0"/>
              <a:t>10.4 Figure 1</a:t>
            </a:r>
          </a:p>
        </p:txBody>
      </p:sp>
      <p:pic>
        <p:nvPicPr>
          <p:cNvPr id="3" name="Picture 2" descr="A micrograph shows a cell in the midst of binary fission, when the two cells are still partially connected but distinct.">
            <a:extLst>
              <a:ext uri="{FF2B5EF4-FFF2-40B4-BE49-F238E27FC236}">
                <a16:creationId xmlns:a16="http://schemas.microsoft.com/office/drawing/2014/main" id="{7820AF01-6744-59F5-26CF-12A0CAD2DF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1" t="4408" r="13941" b="4603"/>
          <a:stretch/>
        </p:blipFill>
        <p:spPr>
          <a:xfrm>
            <a:off x="5670176" y="2057400"/>
            <a:ext cx="3043518" cy="2130003"/>
          </a:xfrm>
          <a:prstGeom prst="rect">
            <a:avLst/>
          </a:prstGeom>
        </p:spPr>
      </p:pic>
      <p:sp>
        <p:nvSpPr>
          <p:cNvPr id="5" name="TextBox 4">
            <a:extLst>
              <a:ext uri="{FF2B5EF4-FFF2-40B4-BE49-F238E27FC236}">
                <a16:creationId xmlns:a16="http://schemas.microsoft.com/office/drawing/2014/main" id="{B0B9359B-39D3-4D3D-5BA4-B140A360F08C}"/>
              </a:ext>
            </a:extLst>
          </p:cNvPr>
          <p:cNvSpPr txBox="1"/>
          <p:nvPr/>
        </p:nvSpPr>
        <p:spPr>
          <a:xfrm>
            <a:off x="5670176" y="4254867"/>
            <a:ext cx="3043518" cy="230832"/>
          </a:xfrm>
          <a:prstGeom prst="rect">
            <a:avLst/>
          </a:prstGeom>
          <a:noFill/>
        </p:spPr>
        <p:txBody>
          <a:bodyPr wrap="square">
            <a:spAutoFit/>
          </a:bodyPr>
          <a:lstStyle/>
          <a:p>
            <a:pPr algn="ctr"/>
            <a:r>
              <a:rPr lang="en-US" sz="900" dirty="0"/>
              <a:t>Chisholm Lab on Wikimedia Commons. "Prochlorococcus."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40E5E-D290-A9BA-7F6B-A88EEA156D76}"/>
              </a:ext>
            </a:extLst>
          </p:cNvPr>
          <p:cNvSpPr>
            <a:spLocks noGrp="1"/>
          </p:cNvSpPr>
          <p:nvPr>
            <p:ph type="title"/>
          </p:nvPr>
        </p:nvSpPr>
        <p:spPr/>
        <p:txBody>
          <a:bodyPr/>
          <a:lstStyle/>
          <a:p>
            <a:r>
              <a:rPr lang="en-IN" dirty="0"/>
              <a:t>Binary Fission</a:t>
            </a:r>
            <a:r>
              <a:rPr lang="en-IN" sz="1600" baseline="-25000" dirty="0"/>
              <a:t>1</a:t>
            </a:r>
          </a:p>
        </p:txBody>
      </p:sp>
      <p:sp>
        <p:nvSpPr>
          <p:cNvPr id="5" name="Content Placeholder 4">
            <a:extLst>
              <a:ext uri="{FF2B5EF4-FFF2-40B4-BE49-F238E27FC236}">
                <a16:creationId xmlns:a16="http://schemas.microsoft.com/office/drawing/2014/main" id="{FEEC0613-4A2F-6B19-D572-EA4D9D34F432}"/>
              </a:ext>
            </a:extLst>
          </p:cNvPr>
          <p:cNvSpPr>
            <a:spLocks noGrp="1"/>
          </p:cNvSpPr>
          <p:nvPr>
            <p:ph idx="1"/>
          </p:nvPr>
        </p:nvSpPr>
        <p:spPr>
          <a:xfrm>
            <a:off x="457199" y="1280160"/>
            <a:ext cx="4800601" cy="4572000"/>
          </a:xfrm>
        </p:spPr>
        <p:txBody>
          <a:bodyPr>
            <a:normAutofit lnSpcReduction="10000"/>
          </a:bodyPr>
          <a:lstStyle/>
          <a:p>
            <a:r>
              <a:rPr lang="en-IN" dirty="0"/>
              <a:t>Simpler and faster than eukaryotic cell division</a:t>
            </a:r>
          </a:p>
          <a:p>
            <a:pPr marL="457200" indent="-457200">
              <a:buFont typeface="Arial" panose="020B0604020202020204" pitchFamily="34" charset="0"/>
              <a:buChar char="•"/>
            </a:pPr>
            <a:r>
              <a:rPr lang="en-IN" dirty="0"/>
              <a:t>Single circular DNA chromosome</a:t>
            </a:r>
          </a:p>
          <a:p>
            <a:pPr marL="242888" indent="-457200">
              <a:buFont typeface="Arial" panose="020B0604020202020204" pitchFamily="34" charset="0"/>
              <a:buChar char="•"/>
            </a:pPr>
            <a:r>
              <a:rPr lang="en-IN" dirty="0"/>
              <a:t>Associated packaging proteins, but no nucleosomes</a:t>
            </a:r>
          </a:p>
          <a:p>
            <a:pPr marL="242888" indent="-457200">
              <a:buFont typeface="Arial" panose="020B0604020202020204" pitchFamily="34" charset="0"/>
              <a:buChar char="•"/>
            </a:pPr>
            <a:r>
              <a:rPr lang="en-IN" dirty="0"/>
              <a:t>Attached to plasma membrane at midpoint near the </a:t>
            </a:r>
            <a:r>
              <a:rPr lang="en-IN" b="1" dirty="0"/>
              <a:t>origin </a:t>
            </a:r>
            <a:r>
              <a:rPr lang="en-IN" dirty="0"/>
              <a:t>(starting point of replication)</a:t>
            </a:r>
          </a:p>
        </p:txBody>
      </p:sp>
      <p:sp>
        <p:nvSpPr>
          <p:cNvPr id="8" name="TextBox 7">
            <a:extLst>
              <a:ext uri="{FF2B5EF4-FFF2-40B4-BE49-F238E27FC236}">
                <a16:creationId xmlns:a16="http://schemas.microsoft.com/office/drawing/2014/main" id="{23F6673A-C5B2-0882-FBC9-39851211ED73}"/>
              </a:ext>
              <a:ext uri="{C183D7F6-B498-43B3-948B-1728B52AA6E4}">
                <adec:decorative xmlns:adec="http://schemas.microsoft.com/office/drawing/2017/decorative" val="0"/>
              </a:ext>
            </a:extLst>
          </p:cNvPr>
          <p:cNvSpPr txBox="1"/>
          <p:nvPr/>
        </p:nvSpPr>
        <p:spPr>
          <a:xfrm>
            <a:off x="6458964" y="1371600"/>
            <a:ext cx="1138068" cy="307777"/>
          </a:xfrm>
          <a:prstGeom prst="rect">
            <a:avLst/>
          </a:prstGeom>
          <a:noFill/>
        </p:spPr>
        <p:txBody>
          <a:bodyPr wrap="none" rtlCol="0">
            <a:spAutoFit/>
          </a:bodyPr>
          <a:lstStyle/>
          <a:p>
            <a:r>
              <a:rPr lang="en-US" sz="1400" b="1" dirty="0"/>
              <a:t>10.4 Figure 2</a:t>
            </a:r>
          </a:p>
        </p:txBody>
      </p:sp>
      <p:pic>
        <p:nvPicPr>
          <p:cNvPr id="7" name="Picture 6" descr="A micrograph shows a rod in the process of binary fission, when the two rods are still connected but distinct.">
            <a:extLst>
              <a:ext uri="{FF2B5EF4-FFF2-40B4-BE49-F238E27FC236}">
                <a16:creationId xmlns:a16="http://schemas.microsoft.com/office/drawing/2014/main" id="{120B2A6D-00A2-66DC-8882-E3DE013717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68" t="4604" r="12960" b="5389"/>
          <a:stretch/>
        </p:blipFill>
        <p:spPr>
          <a:xfrm>
            <a:off x="5257801" y="1708368"/>
            <a:ext cx="3540394" cy="2393285"/>
          </a:xfrm>
          <a:prstGeom prst="rect">
            <a:avLst/>
          </a:prstGeom>
        </p:spPr>
      </p:pic>
      <p:sp>
        <p:nvSpPr>
          <p:cNvPr id="9" name="TextBox 8">
            <a:extLst>
              <a:ext uri="{FF2B5EF4-FFF2-40B4-BE49-F238E27FC236}">
                <a16:creationId xmlns:a16="http://schemas.microsoft.com/office/drawing/2014/main" id="{A499D22A-E9DA-CE93-88E2-D6B6D40B91B4}"/>
              </a:ext>
            </a:extLst>
          </p:cNvPr>
          <p:cNvSpPr txBox="1"/>
          <p:nvPr/>
        </p:nvSpPr>
        <p:spPr>
          <a:xfrm>
            <a:off x="5562601" y="4191000"/>
            <a:ext cx="2930795" cy="230832"/>
          </a:xfrm>
          <a:prstGeom prst="rect">
            <a:avLst/>
          </a:prstGeom>
          <a:noFill/>
        </p:spPr>
        <p:txBody>
          <a:bodyPr wrap="square">
            <a:spAutoFit/>
          </a:bodyPr>
          <a:lstStyle/>
          <a:p>
            <a:pPr algn="ctr"/>
            <a:r>
              <a:rPr lang="en-US" sz="900" dirty="0"/>
              <a:t>CDC on Wikimedia Commons. "E. </a:t>
            </a:r>
            <a:r>
              <a:rPr lang="en-US" sz="900" i="1" dirty="0"/>
              <a:t>coli</a:t>
            </a:r>
            <a:r>
              <a:rPr lang="en-US" sz="900" dirty="0"/>
              <a:t> binary fission."</a:t>
            </a:r>
          </a:p>
        </p:txBody>
      </p:sp>
    </p:spTree>
    <p:extLst>
      <p:ext uri="{BB962C8B-B14F-4D97-AF65-F5344CB8AC3E}">
        <p14:creationId xmlns:p14="http://schemas.microsoft.com/office/powerpoint/2010/main" val="359562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40E5E-D290-A9BA-7F6B-A88EEA156D76}"/>
              </a:ext>
            </a:extLst>
          </p:cNvPr>
          <p:cNvSpPr>
            <a:spLocks noGrp="1"/>
          </p:cNvSpPr>
          <p:nvPr>
            <p:ph type="title"/>
          </p:nvPr>
        </p:nvSpPr>
        <p:spPr/>
        <p:txBody>
          <a:bodyPr/>
          <a:lstStyle/>
          <a:p>
            <a:r>
              <a:rPr lang="en-IN" dirty="0"/>
              <a:t>Binary Fission</a:t>
            </a:r>
            <a:r>
              <a:rPr lang="en-IN" sz="1600" baseline="-25000" dirty="0"/>
              <a:t>2</a:t>
            </a:r>
          </a:p>
        </p:txBody>
      </p:sp>
      <p:sp>
        <p:nvSpPr>
          <p:cNvPr id="5" name="Content Placeholder 4">
            <a:extLst>
              <a:ext uri="{FF2B5EF4-FFF2-40B4-BE49-F238E27FC236}">
                <a16:creationId xmlns:a16="http://schemas.microsoft.com/office/drawing/2014/main" id="{FEEC0613-4A2F-6B19-D572-EA4D9D34F432}"/>
              </a:ext>
            </a:extLst>
          </p:cNvPr>
          <p:cNvSpPr>
            <a:spLocks noGrp="1"/>
          </p:cNvSpPr>
          <p:nvPr>
            <p:ph idx="1"/>
          </p:nvPr>
        </p:nvSpPr>
        <p:spPr/>
        <p:txBody>
          <a:bodyPr>
            <a:normAutofit fontScale="77500" lnSpcReduction="20000"/>
          </a:bodyPr>
          <a:lstStyle/>
          <a:p>
            <a:r>
              <a:rPr lang="en-US" dirty="0"/>
              <a:t>Process:</a:t>
            </a:r>
          </a:p>
          <a:p>
            <a:pPr marL="514350" indent="-514350">
              <a:buFont typeface="+mj-lt"/>
              <a:buAutoNum type="arabicPeriod"/>
            </a:pPr>
            <a:r>
              <a:rPr lang="en-US" dirty="0"/>
              <a:t>DNA replication is bidirectional from the </a:t>
            </a:r>
            <a:r>
              <a:rPr lang="en-US" b="1" dirty="0"/>
              <a:t>origin</a:t>
            </a:r>
            <a:r>
              <a:rPr lang="en-US" dirty="0"/>
              <a:t>.</a:t>
            </a:r>
          </a:p>
          <a:p>
            <a:pPr marL="514350" indent="-514350">
              <a:buFont typeface="+mj-lt"/>
              <a:buAutoNum type="arabicPeriod"/>
            </a:pPr>
            <a:r>
              <a:rPr lang="en-US" dirty="0"/>
              <a:t>As new DNA strands form, they segregate towards opposite cell ends.</a:t>
            </a:r>
          </a:p>
          <a:p>
            <a:pPr marL="514350" indent="-514350">
              <a:buFont typeface="+mj-lt"/>
              <a:buAutoNum type="arabicPeriod"/>
            </a:pPr>
            <a:r>
              <a:rPr lang="en-US" dirty="0"/>
              <a:t>The cell elongates and the growing membrane aids chromosome movement.</a:t>
            </a:r>
          </a:p>
          <a:p>
            <a:pPr marL="514350" indent="-514350">
              <a:buFont typeface="+mj-lt"/>
              <a:buAutoNum type="arabicPeriod"/>
            </a:pPr>
            <a:r>
              <a:rPr lang="en-US" dirty="0"/>
              <a:t>Cytoplasm separation begins after chromosomes reach opposite ends.</a:t>
            </a:r>
          </a:p>
          <a:p>
            <a:pPr marL="514350" indent="-514350">
              <a:buFont typeface="+mj-lt"/>
              <a:buAutoNum type="arabicPeriod"/>
            </a:pPr>
            <a:r>
              <a:rPr lang="en-US" dirty="0"/>
              <a:t>The </a:t>
            </a:r>
            <a:r>
              <a:rPr lang="en-US" b="1" dirty="0"/>
              <a:t>FtsZ</a:t>
            </a:r>
            <a:r>
              <a:rPr lang="en-US" dirty="0"/>
              <a:t> proteins form a ring that directs the partition of the nucleoids and recruit plasma membrane and cell wall materials.</a:t>
            </a:r>
          </a:p>
          <a:p>
            <a:pPr marL="514350" indent="-514350">
              <a:buFont typeface="+mj-lt"/>
              <a:buAutoNum type="arabicPeriod"/>
            </a:pPr>
            <a:r>
              <a:rPr lang="en-US" dirty="0"/>
              <a:t>These materials produce a </a:t>
            </a:r>
            <a:r>
              <a:rPr lang="en-US" b="1" dirty="0"/>
              <a:t>septum</a:t>
            </a:r>
            <a:r>
              <a:rPr lang="en-US" dirty="0"/>
              <a:t> (wall) between the nucleoids.</a:t>
            </a:r>
          </a:p>
          <a:p>
            <a:pPr marL="514350" indent="-514350">
              <a:buFont typeface="+mj-lt"/>
              <a:buAutoNum type="arabicPeriod"/>
            </a:pPr>
            <a:r>
              <a:rPr lang="en-US" dirty="0"/>
              <a:t>The septum splits the parent cell into two daughter cells.</a:t>
            </a:r>
          </a:p>
          <a:p>
            <a:pPr marL="514350" indent="-514350">
              <a:buFont typeface="+mj-lt"/>
              <a:buAutoNum type="arabicPeriod"/>
            </a:pPr>
            <a:r>
              <a:rPr lang="en-US" dirty="0"/>
              <a:t>The new cell walls fully form, creating two daughter cells.</a:t>
            </a:r>
            <a:endParaRPr lang="en-IN" dirty="0"/>
          </a:p>
        </p:txBody>
      </p:sp>
    </p:spTree>
    <p:extLst>
      <p:ext uri="{BB962C8B-B14F-4D97-AF65-F5344CB8AC3E}">
        <p14:creationId xmlns:p14="http://schemas.microsoft.com/office/powerpoint/2010/main" val="382528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301241"/>
          </a:xfrm>
        </p:spPr>
        <p:txBody>
          <a:bodyPr>
            <a:normAutofit fontScale="92500" lnSpcReduction="20000"/>
          </a:bodyPr>
          <a:lstStyle/>
          <a:p>
            <a:pPr marL="457200" indent="-457200">
              <a:buFont typeface="Arial" panose="020B0604020202020204" pitchFamily="34" charset="0"/>
              <a:buChar char="•"/>
            </a:pPr>
            <a:r>
              <a:rPr lang="en-US" dirty="0"/>
              <a:t>Describe a time when bacteria negatively impacted your life. </a:t>
            </a:r>
          </a:p>
          <a:p>
            <a:pPr marL="1200150" lvl="1" indent="-457200">
              <a:buFont typeface="Arial" panose="020B0604020202020204" pitchFamily="34" charset="0"/>
              <a:buChar char="•"/>
            </a:pPr>
            <a:r>
              <a:rPr lang="en-US" dirty="0">
                <a:solidFill>
                  <a:schemeClr val="bg1"/>
                </a:solidFill>
              </a:rPr>
              <a:t>How did the bacteria's ability to replicate quickly contribute to that situation? </a:t>
            </a:r>
          </a:p>
          <a:p>
            <a:pPr marL="457200" indent="-457200">
              <a:buFont typeface="Arial" panose="020B0604020202020204" pitchFamily="34" charset="0"/>
              <a:buChar char="•"/>
            </a:pPr>
            <a:r>
              <a:rPr lang="en-US" dirty="0"/>
              <a:t>Conversely, describe a way in which bacteria positively impacted your life.</a:t>
            </a:r>
          </a:p>
        </p:txBody>
      </p:sp>
    </p:spTree>
    <p:extLst>
      <p:ext uri="{BB962C8B-B14F-4D97-AF65-F5344CB8AC3E}">
        <p14:creationId xmlns:p14="http://schemas.microsoft.com/office/powerpoint/2010/main" val="302916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10.4 Figure 3</a:t>
            </a:r>
            <a:endParaRPr lang="en-US" sz="3200" dirty="0">
              <a:solidFill>
                <a:schemeClr val="accent1"/>
              </a:solidFill>
            </a:endParaRPr>
          </a:p>
        </p:txBody>
      </p:sp>
      <p:pic>
        <p:nvPicPr>
          <p:cNvPr id="3" name="Content Placeholder 2" descr="Replication of the single, circular chromosome begins at the origin of replication and continues simultaneously in both directions. As the D N A is replicated, the cell elongates, and Fts Z proteins migrate toward the center of the cell where they form a ring. The Fts Z ring directs the formation of a septum that divides the cell in two once D N A replication is complete.">
            <a:extLst>
              <a:ext uri="{FF2B5EF4-FFF2-40B4-BE49-F238E27FC236}">
                <a16:creationId xmlns:a16="http://schemas.microsoft.com/office/drawing/2014/main" id="{C183A64B-48BC-28D2-374A-4A5041F09C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659" t="4447" r="33223" b="5543"/>
          <a:stretch/>
        </p:blipFill>
        <p:spPr>
          <a:xfrm>
            <a:off x="2978524" y="1096998"/>
            <a:ext cx="3186953" cy="4696561"/>
          </a:xfrm>
          <a:prstGeom prst="rect">
            <a:avLst/>
          </a:prstGeom>
        </p:spPr>
      </p:pic>
      <p:sp>
        <p:nvSpPr>
          <p:cNvPr id="8" name="TextBox 7">
            <a:extLst>
              <a:ext uri="{FF2B5EF4-FFF2-40B4-BE49-F238E27FC236}">
                <a16:creationId xmlns:a16="http://schemas.microsoft.com/office/drawing/2014/main" id="{169F03AD-B7A7-4139-5B46-875EFC190C19}"/>
              </a:ext>
            </a:extLst>
          </p:cNvPr>
          <p:cNvSpPr txBox="1"/>
          <p:nvPr/>
        </p:nvSpPr>
        <p:spPr>
          <a:xfrm>
            <a:off x="457200" y="5788968"/>
            <a:ext cx="8229600" cy="230832"/>
          </a:xfrm>
          <a:prstGeom prst="rect">
            <a:avLst/>
          </a:prstGeom>
          <a:noFill/>
        </p:spPr>
        <p:txBody>
          <a:bodyPr wrap="square">
            <a:spAutoFit/>
          </a:bodyPr>
          <a:lstStyle/>
          <a:p>
            <a:pPr algn="ctr"/>
            <a:r>
              <a:rPr lang="en-US" sz="900" dirty="0"/>
              <a:t>Mcstrother on Wikimedia Commons. "Binary fission in prokaryotes."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What does FtsZ stand for? Explain the role of FtsZ in a dividing cell.</a:t>
            </a:r>
          </a:p>
        </p:txBody>
      </p:sp>
    </p:spTree>
    <p:extLst>
      <p:ext uri="{BB962C8B-B14F-4D97-AF65-F5344CB8AC3E}">
        <p14:creationId xmlns:p14="http://schemas.microsoft.com/office/powerpoint/2010/main" val="193357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30FA8-60AA-5CF6-FA76-D7263ADEF1DE}"/>
              </a:ext>
            </a:extLst>
          </p:cNvPr>
          <p:cNvSpPr>
            <a:spLocks noGrp="1"/>
          </p:cNvSpPr>
          <p:nvPr>
            <p:ph type="title"/>
          </p:nvPr>
        </p:nvSpPr>
        <p:spPr/>
        <p:txBody>
          <a:bodyPr/>
          <a:lstStyle/>
          <a:p>
            <a:r>
              <a:rPr lang="en-IN" dirty="0"/>
              <a:t>Mitotic Spindle Apparatus</a:t>
            </a:r>
          </a:p>
        </p:txBody>
      </p:sp>
      <p:sp>
        <p:nvSpPr>
          <p:cNvPr id="5" name="Content Placeholder 4">
            <a:extLst>
              <a:ext uri="{FF2B5EF4-FFF2-40B4-BE49-F238E27FC236}">
                <a16:creationId xmlns:a16="http://schemas.microsoft.com/office/drawing/2014/main" id="{0735D6BC-B7E4-3AFA-FF3A-537733C83159}"/>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IN" dirty="0"/>
              <a:t>Mitotic spindle is critical for eukaryotic cell division but absent in prokaryotes.</a:t>
            </a:r>
          </a:p>
          <a:p>
            <a:pPr marL="457200" indent="-457200">
              <a:buFont typeface="Arial" panose="020B0604020202020204" pitchFamily="34" charset="0"/>
              <a:buChar char="•"/>
            </a:pPr>
            <a:r>
              <a:rPr lang="en-IN" dirty="0"/>
              <a:t>FtsZ proteins are key for prokaryotic cytokinesis and have similar structure and function to tubulin.</a:t>
            </a:r>
          </a:p>
          <a:p>
            <a:pPr marL="457200" indent="-457200">
              <a:buFont typeface="Arial" panose="020B0604020202020204" pitchFamily="34" charset="0"/>
              <a:buChar char="•"/>
            </a:pPr>
            <a:r>
              <a:rPr lang="en-IN" dirty="0"/>
              <a:t>FtsZ and tubulin form filaments and rings; both utilize GTP for assembly and disassembly.</a:t>
            </a:r>
          </a:p>
          <a:p>
            <a:pPr marL="457200" indent="-457200">
              <a:buFont typeface="Arial" panose="020B0604020202020204" pitchFamily="34" charset="0"/>
              <a:buChar char="•"/>
            </a:pPr>
            <a:r>
              <a:rPr lang="en-IN" dirty="0"/>
              <a:t>FtsZ is the ancestral protein to tubulin; they are homologous structures.</a:t>
            </a:r>
          </a:p>
          <a:p>
            <a:pPr marL="457200" indent="-457200">
              <a:buFont typeface="Arial" panose="020B0604020202020204" pitchFamily="34" charset="0"/>
              <a:buChar char="•"/>
            </a:pPr>
            <a:r>
              <a:rPr lang="en-US" dirty="0"/>
              <a:t>Mitotic assembly components found in present-day unicellular eukaryotes reveals crucial intermediary steps to the complex membrane-enclosed genomes of multicellular eukaryotes.</a:t>
            </a:r>
            <a:endParaRPr lang="en-IN" dirty="0"/>
          </a:p>
        </p:txBody>
      </p:sp>
    </p:spTree>
    <p:extLst>
      <p:ext uri="{BB962C8B-B14F-4D97-AF65-F5344CB8AC3E}">
        <p14:creationId xmlns:p14="http://schemas.microsoft.com/office/powerpoint/2010/main" val="321276989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1887</TotalTime>
  <Words>817</Words>
  <Application>Microsoft Office PowerPoint</Application>
  <PresentationFormat>On-screen Show (4:3)</PresentationFormat>
  <Paragraphs>83</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Gothic</vt:lpstr>
      <vt:lpstr>Aptos</vt:lpstr>
      <vt:lpstr>Arial</vt:lpstr>
      <vt:lpstr>Office Theme</vt:lpstr>
      <vt:lpstr>Lesson 10.4</vt:lpstr>
      <vt:lpstr>Objectives</vt:lpstr>
      <vt:lpstr>Prokaryotic Cell Division</vt:lpstr>
      <vt:lpstr>Binary Fission1</vt:lpstr>
      <vt:lpstr>Binary Fission2</vt:lpstr>
      <vt:lpstr>Reflection Question</vt:lpstr>
      <vt:lpstr>10.4 Figure 3</vt:lpstr>
      <vt:lpstr>Think It Through</vt:lpstr>
      <vt:lpstr>Mitotic Spindle Apparatus</vt:lpstr>
      <vt:lpstr>Table 1: Cell Division Apparatus among Various Organisms1</vt:lpstr>
      <vt:lpstr>Table 1: Cell Division Apparatus among Various Organisms2 (Cont.)</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189</cp:revision>
  <dcterms:created xsi:type="dcterms:W3CDTF">2013-04-26T14:43:13Z</dcterms:created>
  <dcterms:modified xsi:type="dcterms:W3CDTF">2024-10-09T13:16:52Z</dcterms:modified>
</cp:coreProperties>
</file>