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72" r:id="rId2"/>
    <p:sldId id="264" r:id="rId3"/>
    <p:sldId id="265" r:id="rId4"/>
    <p:sldId id="277" r:id="rId5"/>
    <p:sldId id="291" r:id="rId6"/>
    <p:sldId id="278" r:id="rId7"/>
    <p:sldId id="279" r:id="rId8"/>
    <p:sldId id="280" r:id="rId9"/>
    <p:sldId id="289" r:id="rId10"/>
    <p:sldId id="290" r:id="rId11"/>
    <p:sldId id="292" r:id="rId12"/>
    <p:sldId id="275" r:id="rId13"/>
    <p:sldId id="281" r:id="rId14"/>
    <p:sldId id="293" r:id="rId15"/>
    <p:sldId id="282" r:id="rId16"/>
    <p:sldId id="283" r:id="rId17"/>
    <p:sldId id="268" r:id="rId18"/>
    <p:sldId id="295" r:id="rId19"/>
    <p:sldId id="294" r:id="rId20"/>
    <p:sldId id="296" r:id="rId21"/>
    <p:sldId id="287" r:id="rId22"/>
    <p:sldId id="288" r:id="rId23"/>
    <p:sldId id="284" r:id="rId24"/>
    <p:sldId id="297" r:id="rId25"/>
  </p:sldIdLst>
  <p:sldSz cx="9144000" cy="6858000" type="screen4x3"/>
  <p:notesSz cx="6858000" cy="9144000"/>
  <p:embeddedFontLst>
    <p:embeddedFont>
      <p:font typeface="Cambria Math" panose="02040503050406030204" pitchFamily="18" charset="0"/>
      <p:regular r:id="rId28"/>
    </p:embeddedFont>
    <p:embeddedFont>
      <p:font typeface="Century Gothic" panose="020B0502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66092"/>
    <a:srgbClr val="2D7D9F"/>
    <a:srgbClr val="0000FF"/>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B1162-1194-405F-B9A5-91F2010B4329}" v="4839" dt="2024-05-22T13:30:08.907"/>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86410"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16758"/>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8CDB1162-1194-405F-B9A5-91F2010B4329}"/>
    <pc:docChg chg="undo custSel addSld modSld sldOrd">
      <pc:chgData name="Caitlin Coleman" userId="96f87ca1-0e64-4ae8-8d77-98757b85df0b" providerId="ADAL" clId="{8CDB1162-1194-405F-B9A5-91F2010B4329}" dt="2024-05-22T13:43:45.952" v="12704" actId="20577"/>
      <pc:docMkLst>
        <pc:docMk/>
      </pc:docMkLst>
      <pc:sldChg chg="modSp mod">
        <pc:chgData name="Caitlin Coleman" userId="96f87ca1-0e64-4ae8-8d77-98757b85df0b" providerId="ADAL" clId="{8CDB1162-1194-405F-B9A5-91F2010B4329}" dt="2024-05-21T15:02:14.536" v="40"/>
        <pc:sldMkLst>
          <pc:docMk/>
          <pc:sldMk cId="0" sldId="264"/>
        </pc:sldMkLst>
        <pc:spChg chg="mod">
          <ac:chgData name="Caitlin Coleman" userId="96f87ca1-0e64-4ae8-8d77-98757b85df0b" providerId="ADAL" clId="{8CDB1162-1194-405F-B9A5-91F2010B4329}" dt="2024-05-21T15:02:14.536" v="40"/>
          <ac:spMkLst>
            <pc:docMk/>
            <pc:sldMk cId="0" sldId="264"/>
            <ac:spMk id="10243" creationId="{00000000-0000-0000-0000-000000000000}"/>
          </ac:spMkLst>
        </pc:spChg>
      </pc:sldChg>
      <pc:sldChg chg="modSp mod modAnim">
        <pc:chgData name="Caitlin Coleman" userId="96f87ca1-0e64-4ae8-8d77-98757b85df0b" providerId="ADAL" clId="{8CDB1162-1194-405F-B9A5-91F2010B4329}" dt="2024-05-21T16:07:35.177" v="821" actId="20577"/>
        <pc:sldMkLst>
          <pc:docMk/>
          <pc:sldMk cId="0" sldId="265"/>
        </pc:sldMkLst>
        <pc:spChg chg="mod">
          <ac:chgData name="Caitlin Coleman" userId="96f87ca1-0e64-4ae8-8d77-98757b85df0b" providerId="ADAL" clId="{8CDB1162-1194-405F-B9A5-91F2010B4329}" dt="2024-05-21T16:07:35.177" v="821" actId="20577"/>
          <ac:spMkLst>
            <pc:docMk/>
            <pc:sldMk cId="0" sldId="265"/>
            <ac:spMk id="11267" creationId="{00000000-0000-0000-0000-000000000000}"/>
          </ac:spMkLst>
        </pc:spChg>
      </pc:sldChg>
      <pc:sldChg chg="modSp mod ord">
        <pc:chgData name="Caitlin Coleman" userId="96f87ca1-0e64-4ae8-8d77-98757b85df0b" providerId="ADAL" clId="{8CDB1162-1194-405F-B9A5-91F2010B4329}" dt="2024-05-22T13:43:24.437" v="12703"/>
        <pc:sldMkLst>
          <pc:docMk/>
          <pc:sldMk cId="2069639696" sldId="268"/>
        </pc:sldMkLst>
        <pc:spChg chg="mod">
          <ac:chgData name="Caitlin Coleman" userId="96f87ca1-0e64-4ae8-8d77-98757b85df0b" providerId="ADAL" clId="{8CDB1162-1194-405F-B9A5-91F2010B4329}" dt="2024-05-22T13:12:56.159" v="12665" actId="404"/>
          <ac:spMkLst>
            <pc:docMk/>
            <pc:sldMk cId="2069639696" sldId="268"/>
            <ac:spMk id="2" creationId="{DFCCD6AE-0B98-8803-5EA0-9861798A40BF}"/>
          </ac:spMkLst>
        </pc:spChg>
        <pc:spChg chg="mod">
          <ac:chgData name="Caitlin Coleman" userId="96f87ca1-0e64-4ae8-8d77-98757b85df0b" providerId="ADAL" clId="{8CDB1162-1194-405F-B9A5-91F2010B4329}" dt="2024-05-21T18:11:39.540" v="8473" actId="14100"/>
          <ac:spMkLst>
            <pc:docMk/>
            <pc:sldMk cId="2069639696" sldId="268"/>
            <ac:spMk id="3" creationId="{F2508272-FE29-99EF-9D2C-7651D849C2FB}"/>
          </ac:spMkLst>
        </pc:spChg>
      </pc:sldChg>
      <pc:sldChg chg="modSp mod">
        <pc:chgData name="Caitlin Coleman" userId="96f87ca1-0e64-4ae8-8d77-98757b85df0b" providerId="ADAL" clId="{8CDB1162-1194-405F-B9A5-91F2010B4329}" dt="2024-05-22T13:12:18.265" v="12657" actId="33553"/>
        <pc:sldMkLst>
          <pc:docMk/>
          <pc:sldMk cId="3886239831" sldId="272"/>
        </pc:sldMkLst>
        <pc:spChg chg="mod">
          <ac:chgData name="Caitlin Coleman" userId="96f87ca1-0e64-4ae8-8d77-98757b85df0b" providerId="ADAL" clId="{8CDB1162-1194-405F-B9A5-91F2010B4329}" dt="2024-05-22T13:12:18.265" v="12657" actId="33553"/>
          <ac:spMkLst>
            <pc:docMk/>
            <pc:sldMk cId="3886239831" sldId="272"/>
            <ac:spMk id="2" creationId="{4E7A1944-20A9-5EFC-CF5D-428D07B9FF1F}"/>
          </ac:spMkLst>
        </pc:spChg>
      </pc:sldChg>
      <pc:sldChg chg="modSp mod">
        <pc:chgData name="Caitlin Coleman" userId="96f87ca1-0e64-4ae8-8d77-98757b85df0b" providerId="ADAL" clId="{8CDB1162-1194-405F-B9A5-91F2010B4329}" dt="2024-05-22T13:02:41.368" v="12624" actId="962"/>
        <pc:sldMkLst>
          <pc:docMk/>
          <pc:sldMk cId="619121343" sldId="275"/>
        </pc:sldMkLst>
        <pc:spChg chg="mod">
          <ac:chgData name="Caitlin Coleman" userId="96f87ca1-0e64-4ae8-8d77-98757b85df0b" providerId="ADAL" clId="{8CDB1162-1194-405F-B9A5-91F2010B4329}" dt="2024-05-21T17:25:53.373" v="4572" actId="947"/>
          <ac:spMkLst>
            <pc:docMk/>
            <pc:sldMk cId="619121343" sldId="275"/>
            <ac:spMk id="2" creationId="{41AB2976-ED80-2EF3-C761-DCF2590A1859}"/>
          </ac:spMkLst>
        </pc:spChg>
        <pc:graphicFrameChg chg="mod modGraphic">
          <ac:chgData name="Caitlin Coleman" userId="96f87ca1-0e64-4ae8-8d77-98757b85df0b" providerId="ADAL" clId="{8CDB1162-1194-405F-B9A5-91F2010B4329}" dt="2024-05-22T13:02:41.368" v="12624" actId="962"/>
          <ac:graphicFrameMkLst>
            <pc:docMk/>
            <pc:sldMk cId="619121343" sldId="275"/>
            <ac:graphicFrameMk id="4" creationId="{7752BC44-D9D7-973A-D839-65E26F7F18B2}"/>
          </ac:graphicFrameMkLst>
        </pc:graphicFrameChg>
      </pc:sldChg>
      <pc:sldChg chg="addSp modSp mod modAnim">
        <pc:chgData name="Caitlin Coleman" userId="96f87ca1-0e64-4ae8-8d77-98757b85df0b" providerId="ADAL" clId="{8CDB1162-1194-405F-B9A5-91F2010B4329}" dt="2024-05-22T12:47:51.464" v="12533" actId="255"/>
        <pc:sldMkLst>
          <pc:docMk/>
          <pc:sldMk cId="322546965" sldId="277"/>
        </pc:sldMkLst>
        <pc:spChg chg="add mod ord">
          <ac:chgData name="Caitlin Coleman" userId="96f87ca1-0e64-4ae8-8d77-98757b85df0b" providerId="ADAL" clId="{8CDB1162-1194-405F-B9A5-91F2010B4329}" dt="2024-05-22T12:42:00.521" v="12493"/>
          <ac:spMkLst>
            <pc:docMk/>
            <pc:sldMk cId="322546965" sldId="277"/>
            <ac:spMk id="4" creationId="{19FA5013-EB08-F2BB-9FBD-F629EE5FD9FF}"/>
          </ac:spMkLst>
        </pc:spChg>
        <pc:spChg chg="add mod">
          <ac:chgData name="Caitlin Coleman" userId="96f87ca1-0e64-4ae8-8d77-98757b85df0b" providerId="ADAL" clId="{8CDB1162-1194-405F-B9A5-91F2010B4329}" dt="2024-05-21T16:14:11.974" v="1656" actId="1076"/>
          <ac:spMkLst>
            <pc:docMk/>
            <pc:sldMk cId="322546965" sldId="277"/>
            <ac:spMk id="5" creationId="{3FCC312E-07CC-00B5-8E87-538CD84A7E21}"/>
          </ac:spMkLst>
        </pc:spChg>
        <pc:spChg chg="mod">
          <ac:chgData name="Caitlin Coleman" userId="96f87ca1-0e64-4ae8-8d77-98757b85df0b" providerId="ADAL" clId="{8CDB1162-1194-405F-B9A5-91F2010B4329}" dt="2024-05-21T16:13:15.788" v="1638" actId="404"/>
          <ac:spMkLst>
            <pc:docMk/>
            <pc:sldMk cId="322546965" sldId="277"/>
            <ac:spMk id="11266" creationId="{00000000-0000-0000-0000-000000000000}"/>
          </ac:spMkLst>
        </pc:spChg>
        <pc:spChg chg="mod">
          <ac:chgData name="Caitlin Coleman" userId="96f87ca1-0e64-4ae8-8d77-98757b85df0b" providerId="ADAL" clId="{8CDB1162-1194-405F-B9A5-91F2010B4329}" dt="2024-05-22T12:47:51.464" v="12533" actId="255"/>
          <ac:spMkLst>
            <pc:docMk/>
            <pc:sldMk cId="322546965" sldId="277"/>
            <ac:spMk id="11267" creationId="{00000000-0000-0000-0000-000000000000}"/>
          </ac:spMkLst>
        </pc:spChg>
        <pc:picChg chg="mod">
          <ac:chgData name="Caitlin Coleman" userId="96f87ca1-0e64-4ae8-8d77-98757b85df0b" providerId="ADAL" clId="{8CDB1162-1194-405F-B9A5-91F2010B4329}" dt="2024-05-21T16:14:01.091" v="1654" actId="1076"/>
          <ac:picMkLst>
            <pc:docMk/>
            <pc:sldMk cId="322546965" sldId="277"/>
            <ac:picMk id="3" creationId="{C277FD2F-C79C-B056-AA2A-60B958F9E682}"/>
          </ac:picMkLst>
        </pc:picChg>
      </pc:sldChg>
      <pc:sldChg chg="addSp modSp mod modAnim">
        <pc:chgData name="Caitlin Coleman" userId="96f87ca1-0e64-4ae8-8d77-98757b85df0b" providerId="ADAL" clId="{8CDB1162-1194-405F-B9A5-91F2010B4329}" dt="2024-05-22T13:16:55.342" v="12680" actId="20577"/>
        <pc:sldMkLst>
          <pc:docMk/>
          <pc:sldMk cId="2312189096" sldId="278"/>
        </pc:sldMkLst>
        <pc:spChg chg="add mod ord">
          <ac:chgData name="Caitlin Coleman" userId="96f87ca1-0e64-4ae8-8d77-98757b85df0b" providerId="ADAL" clId="{8CDB1162-1194-405F-B9A5-91F2010B4329}" dt="2024-05-22T12:42:23.321" v="12494"/>
          <ac:spMkLst>
            <pc:docMk/>
            <pc:sldMk cId="2312189096" sldId="278"/>
            <ac:spMk id="4" creationId="{67D610DB-7BC9-3E80-C062-134763DC8598}"/>
          </ac:spMkLst>
        </pc:spChg>
        <pc:spChg chg="add mod">
          <ac:chgData name="Caitlin Coleman" userId="96f87ca1-0e64-4ae8-8d77-98757b85df0b" providerId="ADAL" clId="{8CDB1162-1194-405F-B9A5-91F2010B4329}" dt="2024-05-21T16:28:08.559" v="2527" actId="1076"/>
          <ac:spMkLst>
            <pc:docMk/>
            <pc:sldMk cId="2312189096" sldId="278"/>
            <ac:spMk id="5" creationId="{843022E8-0AC3-B20C-367C-3D30717FCB85}"/>
          </ac:spMkLst>
        </pc:spChg>
        <pc:spChg chg="mod">
          <ac:chgData name="Caitlin Coleman" userId="96f87ca1-0e64-4ae8-8d77-98757b85df0b" providerId="ADAL" clId="{8CDB1162-1194-405F-B9A5-91F2010B4329}" dt="2024-05-22T13:16:55.342" v="12680" actId="20577"/>
          <ac:spMkLst>
            <pc:docMk/>
            <pc:sldMk cId="2312189096" sldId="278"/>
            <ac:spMk id="11267" creationId="{00000000-0000-0000-0000-000000000000}"/>
          </ac:spMkLst>
        </pc:spChg>
        <pc:picChg chg="mod">
          <ac:chgData name="Caitlin Coleman" userId="96f87ca1-0e64-4ae8-8d77-98757b85df0b" providerId="ADAL" clId="{8CDB1162-1194-405F-B9A5-91F2010B4329}" dt="2024-05-21T16:27:53.234" v="2524" actId="1076"/>
          <ac:picMkLst>
            <pc:docMk/>
            <pc:sldMk cId="2312189096" sldId="278"/>
            <ac:picMk id="3" creationId="{32516431-2C7A-7321-0309-C7C587BDED8E}"/>
          </ac:picMkLst>
        </pc:picChg>
      </pc:sldChg>
      <pc:sldChg chg="modSp mod modAnim">
        <pc:chgData name="Caitlin Coleman" userId="96f87ca1-0e64-4ae8-8d77-98757b85df0b" providerId="ADAL" clId="{8CDB1162-1194-405F-B9A5-91F2010B4329}" dt="2024-05-22T13:18:28.978" v="12682" actId="20577"/>
        <pc:sldMkLst>
          <pc:docMk/>
          <pc:sldMk cId="2038891214" sldId="279"/>
        </pc:sldMkLst>
        <pc:spChg chg="mod">
          <ac:chgData name="Caitlin Coleman" userId="96f87ca1-0e64-4ae8-8d77-98757b85df0b" providerId="ADAL" clId="{8CDB1162-1194-405F-B9A5-91F2010B4329}" dt="2024-05-22T13:18:28.978" v="12682" actId="20577"/>
          <ac:spMkLst>
            <pc:docMk/>
            <pc:sldMk cId="2038891214" sldId="279"/>
            <ac:spMk id="11267" creationId="{00000000-0000-0000-0000-000000000000}"/>
          </ac:spMkLst>
        </pc:spChg>
      </pc:sldChg>
      <pc:sldChg chg="addSp modSp mod modAnim">
        <pc:chgData name="Caitlin Coleman" userId="96f87ca1-0e64-4ae8-8d77-98757b85df0b" providerId="ADAL" clId="{8CDB1162-1194-405F-B9A5-91F2010B4329}" dt="2024-05-22T13:33:44.958" v="12701" actId="1076"/>
        <pc:sldMkLst>
          <pc:docMk/>
          <pc:sldMk cId="1314044813" sldId="280"/>
        </pc:sldMkLst>
        <pc:spChg chg="add mod">
          <ac:chgData name="Caitlin Coleman" userId="96f87ca1-0e64-4ae8-8d77-98757b85df0b" providerId="ADAL" clId="{8CDB1162-1194-405F-B9A5-91F2010B4329}" dt="2024-05-22T13:32:41.510" v="12698" actId="1076"/>
          <ac:spMkLst>
            <pc:docMk/>
            <pc:sldMk cId="1314044813" sldId="280"/>
            <ac:spMk id="2" creationId="{AE5437D7-DB09-F176-DC96-16082481E0D9}"/>
          </ac:spMkLst>
        </pc:spChg>
        <pc:spChg chg="add mod">
          <ac:chgData name="Caitlin Coleman" userId="96f87ca1-0e64-4ae8-8d77-98757b85df0b" providerId="ADAL" clId="{8CDB1162-1194-405F-B9A5-91F2010B4329}" dt="2024-05-22T13:33:44.958" v="12701" actId="1076"/>
          <ac:spMkLst>
            <pc:docMk/>
            <pc:sldMk cId="1314044813" sldId="280"/>
            <ac:spMk id="3" creationId="{694F40CC-A647-354B-C1E6-85343DA8B0B1}"/>
          </ac:spMkLst>
        </pc:spChg>
        <pc:spChg chg="mod">
          <ac:chgData name="Caitlin Coleman" userId="96f87ca1-0e64-4ae8-8d77-98757b85df0b" providerId="ADAL" clId="{8CDB1162-1194-405F-B9A5-91F2010B4329}" dt="2024-05-21T17:47:38.094" v="6637" actId="20577"/>
          <ac:spMkLst>
            <pc:docMk/>
            <pc:sldMk cId="1314044813" sldId="280"/>
            <ac:spMk id="11266" creationId="{00000000-0000-0000-0000-000000000000}"/>
          </ac:spMkLst>
        </pc:spChg>
        <pc:spChg chg="mod">
          <ac:chgData name="Caitlin Coleman" userId="96f87ca1-0e64-4ae8-8d77-98757b85df0b" providerId="ADAL" clId="{8CDB1162-1194-405F-B9A5-91F2010B4329}" dt="2024-05-22T12:43:37.127" v="12505" actId="27636"/>
          <ac:spMkLst>
            <pc:docMk/>
            <pc:sldMk cId="1314044813" sldId="280"/>
            <ac:spMk id="11267" creationId="{00000000-0000-0000-0000-000000000000}"/>
          </ac:spMkLst>
        </pc:spChg>
      </pc:sldChg>
      <pc:sldChg chg="modSp mod modAnim">
        <pc:chgData name="Caitlin Coleman" userId="96f87ca1-0e64-4ae8-8d77-98757b85df0b" providerId="ADAL" clId="{8CDB1162-1194-405F-B9A5-91F2010B4329}" dt="2024-05-21T17:53:04.821" v="7257" actId="27636"/>
        <pc:sldMkLst>
          <pc:docMk/>
          <pc:sldMk cId="1929402429" sldId="281"/>
        </pc:sldMkLst>
        <pc:spChg chg="mod">
          <ac:chgData name="Caitlin Coleman" userId="96f87ca1-0e64-4ae8-8d77-98757b85df0b" providerId="ADAL" clId="{8CDB1162-1194-405F-B9A5-91F2010B4329}" dt="2024-05-21T17:48:00.156" v="6643" actId="20577"/>
          <ac:spMkLst>
            <pc:docMk/>
            <pc:sldMk cId="1929402429" sldId="281"/>
            <ac:spMk id="11266" creationId="{00000000-0000-0000-0000-000000000000}"/>
          </ac:spMkLst>
        </pc:spChg>
        <pc:spChg chg="mod">
          <ac:chgData name="Caitlin Coleman" userId="96f87ca1-0e64-4ae8-8d77-98757b85df0b" providerId="ADAL" clId="{8CDB1162-1194-405F-B9A5-91F2010B4329}" dt="2024-05-21T17:53:04.821" v="7257" actId="27636"/>
          <ac:spMkLst>
            <pc:docMk/>
            <pc:sldMk cId="1929402429" sldId="281"/>
            <ac:spMk id="11267" creationId="{00000000-0000-0000-0000-000000000000}"/>
          </ac:spMkLst>
        </pc:spChg>
      </pc:sldChg>
      <pc:sldChg chg="modSp mod modAnim">
        <pc:chgData name="Caitlin Coleman" userId="96f87ca1-0e64-4ae8-8d77-98757b85df0b" providerId="ADAL" clId="{8CDB1162-1194-405F-B9A5-91F2010B4329}" dt="2024-05-21T18:39:41.961" v="10669" actId="20577"/>
        <pc:sldMkLst>
          <pc:docMk/>
          <pc:sldMk cId="1335467092" sldId="282"/>
        </pc:sldMkLst>
        <pc:spChg chg="mod">
          <ac:chgData name="Caitlin Coleman" userId="96f87ca1-0e64-4ae8-8d77-98757b85df0b" providerId="ADAL" clId="{8CDB1162-1194-405F-B9A5-91F2010B4329}" dt="2024-05-21T18:39:41.961" v="10669" actId="20577"/>
          <ac:spMkLst>
            <pc:docMk/>
            <pc:sldMk cId="1335467092" sldId="282"/>
            <ac:spMk id="11266" creationId="{00000000-0000-0000-0000-000000000000}"/>
          </ac:spMkLst>
        </pc:spChg>
        <pc:spChg chg="mod">
          <ac:chgData name="Caitlin Coleman" userId="96f87ca1-0e64-4ae8-8d77-98757b85df0b" providerId="ADAL" clId="{8CDB1162-1194-405F-B9A5-91F2010B4329}" dt="2024-05-21T18:11:20.940" v="8470" actId="20577"/>
          <ac:spMkLst>
            <pc:docMk/>
            <pc:sldMk cId="1335467092" sldId="282"/>
            <ac:spMk id="11267" creationId="{00000000-0000-0000-0000-000000000000}"/>
          </ac:spMkLst>
        </pc:spChg>
      </pc:sldChg>
      <pc:sldChg chg="modSp mod modAnim">
        <pc:chgData name="Caitlin Coleman" userId="96f87ca1-0e64-4ae8-8d77-98757b85df0b" providerId="ADAL" clId="{8CDB1162-1194-405F-B9A5-91F2010B4329}" dt="2024-05-22T13:43:45.952" v="12704" actId="20577"/>
        <pc:sldMkLst>
          <pc:docMk/>
          <pc:sldMk cId="94460944" sldId="283"/>
        </pc:sldMkLst>
        <pc:spChg chg="mod">
          <ac:chgData name="Caitlin Coleman" userId="96f87ca1-0e64-4ae8-8d77-98757b85df0b" providerId="ADAL" clId="{8CDB1162-1194-405F-B9A5-91F2010B4329}" dt="2024-05-21T18:40:01.107" v="10677" actId="404"/>
          <ac:spMkLst>
            <pc:docMk/>
            <pc:sldMk cId="94460944" sldId="283"/>
            <ac:spMk id="11266" creationId="{00000000-0000-0000-0000-000000000000}"/>
          </ac:spMkLst>
        </pc:spChg>
        <pc:spChg chg="mod">
          <ac:chgData name="Caitlin Coleman" userId="96f87ca1-0e64-4ae8-8d77-98757b85df0b" providerId="ADAL" clId="{8CDB1162-1194-405F-B9A5-91F2010B4329}" dt="2024-05-22T13:43:45.952" v="12704" actId="20577"/>
          <ac:spMkLst>
            <pc:docMk/>
            <pc:sldMk cId="94460944" sldId="283"/>
            <ac:spMk id="11267" creationId="{00000000-0000-0000-0000-000000000000}"/>
          </ac:spMkLst>
        </pc:spChg>
      </pc:sldChg>
      <pc:sldChg chg="modSp mod modAnim">
        <pc:chgData name="Caitlin Coleman" userId="96f87ca1-0e64-4ae8-8d77-98757b85df0b" providerId="ADAL" clId="{8CDB1162-1194-405F-B9A5-91F2010B4329}" dt="2024-05-22T13:26:59.948" v="12693" actId="20577"/>
        <pc:sldMkLst>
          <pc:docMk/>
          <pc:sldMk cId="646288358" sldId="284"/>
        </pc:sldMkLst>
        <pc:spChg chg="mod">
          <ac:chgData name="Caitlin Coleman" userId="96f87ca1-0e64-4ae8-8d77-98757b85df0b" providerId="ADAL" clId="{8CDB1162-1194-405F-B9A5-91F2010B4329}" dt="2024-05-22T13:26:59.948" v="12693" actId="20577"/>
          <ac:spMkLst>
            <pc:docMk/>
            <pc:sldMk cId="646288358" sldId="284"/>
            <ac:spMk id="11267" creationId="{00000000-0000-0000-0000-000000000000}"/>
          </ac:spMkLst>
        </pc:spChg>
      </pc:sldChg>
      <pc:sldChg chg="modSp mod">
        <pc:chgData name="Caitlin Coleman" userId="96f87ca1-0e64-4ae8-8d77-98757b85df0b" providerId="ADAL" clId="{8CDB1162-1194-405F-B9A5-91F2010B4329}" dt="2024-05-21T17:45:36.670" v="6605" actId="962"/>
        <pc:sldMkLst>
          <pc:docMk/>
          <pc:sldMk cId="702475960" sldId="285"/>
        </pc:sldMkLst>
        <pc:spChg chg="mod">
          <ac:chgData name="Caitlin Coleman" userId="96f87ca1-0e64-4ae8-8d77-98757b85df0b" providerId="ADAL" clId="{8CDB1162-1194-405F-B9A5-91F2010B4329}" dt="2024-05-21T17:27:39.134" v="4577" actId="947"/>
          <ac:spMkLst>
            <pc:docMk/>
            <pc:sldMk cId="702475960" sldId="285"/>
            <ac:spMk id="2" creationId="{41AB2976-ED80-2EF3-C761-DCF2590A1859}"/>
          </ac:spMkLst>
        </pc:spChg>
        <pc:graphicFrameChg chg="mod modGraphic">
          <ac:chgData name="Caitlin Coleman" userId="96f87ca1-0e64-4ae8-8d77-98757b85df0b" providerId="ADAL" clId="{8CDB1162-1194-405F-B9A5-91F2010B4329}" dt="2024-05-21T17:45:36.670" v="6605" actId="962"/>
          <ac:graphicFrameMkLst>
            <pc:docMk/>
            <pc:sldMk cId="702475960" sldId="285"/>
            <ac:graphicFrameMk id="4" creationId="{7752BC44-D9D7-973A-D839-65E26F7F18B2}"/>
          </ac:graphicFrameMkLst>
        </pc:graphicFrameChg>
      </pc:sldChg>
      <pc:sldChg chg="modSp mod">
        <pc:chgData name="Caitlin Coleman" userId="96f87ca1-0e64-4ae8-8d77-98757b85df0b" providerId="ADAL" clId="{8CDB1162-1194-405F-B9A5-91F2010B4329}" dt="2024-05-21T18:24:33.325" v="10411" actId="962"/>
        <pc:sldMkLst>
          <pc:docMk/>
          <pc:sldMk cId="903037270" sldId="286"/>
        </pc:sldMkLst>
        <pc:graphicFrameChg chg="mod modGraphic">
          <ac:chgData name="Caitlin Coleman" userId="96f87ca1-0e64-4ae8-8d77-98757b85df0b" providerId="ADAL" clId="{8CDB1162-1194-405F-B9A5-91F2010B4329}" dt="2024-05-21T18:24:33.325" v="10411" actId="962"/>
          <ac:graphicFrameMkLst>
            <pc:docMk/>
            <pc:sldMk cId="903037270" sldId="286"/>
            <ac:graphicFrameMk id="3" creationId="{6CA95CF6-B2F7-3200-F066-92702239E40D}"/>
          </ac:graphicFrameMkLst>
        </pc:graphicFrameChg>
        <pc:graphicFrameChg chg="mod modGraphic">
          <ac:chgData name="Caitlin Coleman" userId="96f87ca1-0e64-4ae8-8d77-98757b85df0b" providerId="ADAL" clId="{8CDB1162-1194-405F-B9A5-91F2010B4329}" dt="2024-05-21T18:23:10.588" v="9661" actId="962"/>
          <ac:graphicFrameMkLst>
            <pc:docMk/>
            <pc:sldMk cId="903037270" sldId="286"/>
            <ac:graphicFrameMk id="4" creationId="{7752BC44-D9D7-973A-D839-65E26F7F18B2}"/>
          </ac:graphicFrameMkLst>
        </pc:graphicFrameChg>
      </pc:sldChg>
      <pc:sldChg chg="modSp mod">
        <pc:chgData name="Caitlin Coleman" userId="96f87ca1-0e64-4ae8-8d77-98757b85df0b" providerId="ADAL" clId="{8CDB1162-1194-405F-B9A5-91F2010B4329}" dt="2024-05-22T13:07:02.230" v="12656" actId="962"/>
        <pc:sldMkLst>
          <pc:docMk/>
          <pc:sldMk cId="1449326610" sldId="287"/>
        </pc:sldMkLst>
        <pc:graphicFrameChg chg="mod modGraphic">
          <ac:chgData name="Caitlin Coleman" userId="96f87ca1-0e64-4ae8-8d77-98757b85df0b" providerId="ADAL" clId="{8CDB1162-1194-405F-B9A5-91F2010B4329}" dt="2024-05-22T13:07:02.230" v="12656" actId="962"/>
          <ac:graphicFrameMkLst>
            <pc:docMk/>
            <pc:sldMk cId="1449326610" sldId="287"/>
            <ac:graphicFrameMk id="4" creationId="{7752BC44-D9D7-973A-D839-65E26F7F18B2}"/>
          </ac:graphicFrameMkLst>
        </pc:graphicFrameChg>
      </pc:sldChg>
      <pc:sldChg chg="modSp mod">
        <pc:chgData name="Caitlin Coleman" userId="96f87ca1-0e64-4ae8-8d77-98757b85df0b" providerId="ADAL" clId="{8CDB1162-1194-405F-B9A5-91F2010B4329}" dt="2024-05-22T13:13:12.927" v="12673" actId="404"/>
        <pc:sldMkLst>
          <pc:docMk/>
          <pc:sldMk cId="3401100916" sldId="288"/>
        </pc:sldMkLst>
        <pc:spChg chg="mod">
          <ac:chgData name="Caitlin Coleman" userId="96f87ca1-0e64-4ae8-8d77-98757b85df0b" providerId="ADAL" clId="{8CDB1162-1194-405F-B9A5-91F2010B4329}" dt="2024-05-22T13:13:12.927" v="12673" actId="404"/>
          <ac:spMkLst>
            <pc:docMk/>
            <pc:sldMk cId="3401100916" sldId="288"/>
            <ac:spMk id="2" creationId="{DFCCD6AE-0B98-8803-5EA0-9861798A40BF}"/>
          </ac:spMkLst>
        </pc:spChg>
        <pc:spChg chg="mod">
          <ac:chgData name="Caitlin Coleman" userId="96f87ca1-0e64-4ae8-8d77-98757b85df0b" providerId="ADAL" clId="{8CDB1162-1194-405F-B9A5-91F2010B4329}" dt="2024-05-22T12:09:17.052" v="12203" actId="14100"/>
          <ac:spMkLst>
            <pc:docMk/>
            <pc:sldMk cId="3401100916" sldId="288"/>
            <ac:spMk id="3" creationId="{F2508272-FE29-99EF-9D2C-7651D849C2FB}"/>
          </ac:spMkLst>
        </pc:spChg>
      </pc:sldChg>
      <pc:sldChg chg="addSp delSp modSp mod">
        <pc:chgData name="Caitlin Coleman" userId="96f87ca1-0e64-4ae8-8d77-98757b85df0b" providerId="ADAL" clId="{8CDB1162-1194-405F-B9A5-91F2010B4329}" dt="2024-05-21T16:57:54.678" v="3909" actId="1076"/>
        <pc:sldMkLst>
          <pc:docMk/>
          <pc:sldMk cId="2703459016" sldId="289"/>
        </pc:sldMkLst>
        <pc:spChg chg="add del mod">
          <ac:chgData name="Caitlin Coleman" userId="96f87ca1-0e64-4ae8-8d77-98757b85df0b" providerId="ADAL" clId="{8CDB1162-1194-405F-B9A5-91F2010B4329}" dt="2024-05-21T16:55:31.613" v="3864" actId="478"/>
          <ac:spMkLst>
            <pc:docMk/>
            <pc:sldMk cId="2703459016" sldId="289"/>
            <ac:spMk id="8" creationId="{C16CF2B6-2554-D7E1-B1F5-0B90DFA314DB}"/>
          </ac:spMkLst>
        </pc:spChg>
        <pc:spChg chg="add mod">
          <ac:chgData name="Caitlin Coleman" userId="96f87ca1-0e64-4ae8-8d77-98757b85df0b" providerId="ADAL" clId="{8CDB1162-1194-405F-B9A5-91F2010B4329}" dt="2024-05-21T16:57:54.678" v="3909" actId="1076"/>
          <ac:spMkLst>
            <pc:docMk/>
            <pc:sldMk cId="2703459016" sldId="289"/>
            <ac:spMk id="9" creationId="{6D9A22B6-5259-D41F-9352-783660EDA3A5}"/>
          </ac:spMkLst>
        </pc:spChg>
        <pc:picChg chg="mod modCrop">
          <ac:chgData name="Caitlin Coleman" userId="96f87ca1-0e64-4ae8-8d77-98757b85df0b" providerId="ADAL" clId="{8CDB1162-1194-405F-B9A5-91F2010B4329}" dt="2024-05-21T16:57:48.997" v="3908" actId="1076"/>
          <ac:picMkLst>
            <pc:docMk/>
            <pc:sldMk cId="2703459016" sldId="289"/>
            <ac:picMk id="7" creationId="{F09C5C1E-31EE-B4E7-3AF3-5311FD0ED676}"/>
          </ac:picMkLst>
        </pc:picChg>
        <pc:picChg chg="add del mod modCrop">
          <ac:chgData name="Caitlin Coleman" userId="96f87ca1-0e64-4ae8-8d77-98757b85df0b" providerId="ADAL" clId="{8CDB1162-1194-405F-B9A5-91F2010B4329}" dt="2024-05-21T16:57:44.220" v="3907" actId="478"/>
          <ac:picMkLst>
            <pc:docMk/>
            <pc:sldMk cId="2703459016" sldId="289"/>
            <ac:picMk id="10" creationId="{BF53CCB4-9DF9-68D8-DFD6-B9255400A0EF}"/>
          </ac:picMkLst>
        </pc:picChg>
        <pc:picChg chg="add mod modCrop">
          <ac:chgData name="Caitlin Coleman" userId="96f87ca1-0e64-4ae8-8d77-98757b85df0b" providerId="ADAL" clId="{8CDB1162-1194-405F-B9A5-91F2010B4329}" dt="2024-05-21T16:57:32.266" v="3901" actId="962"/>
          <ac:picMkLst>
            <pc:docMk/>
            <pc:sldMk cId="2703459016" sldId="289"/>
            <ac:picMk id="11" creationId="{8C52F672-7F99-4629-93EC-278CFC78CF14}"/>
          </ac:picMkLst>
        </pc:picChg>
      </pc:sldChg>
      <pc:sldChg chg="addSp delSp modSp mod">
        <pc:chgData name="Caitlin Coleman" userId="96f87ca1-0e64-4ae8-8d77-98757b85df0b" providerId="ADAL" clId="{8CDB1162-1194-405F-B9A5-91F2010B4329}" dt="2024-05-22T12:59:26.663" v="12550" actId="962"/>
        <pc:sldMkLst>
          <pc:docMk/>
          <pc:sldMk cId="526520426" sldId="290"/>
        </pc:sldMkLst>
        <pc:spChg chg="add del mod">
          <ac:chgData name="Caitlin Coleman" userId="96f87ca1-0e64-4ae8-8d77-98757b85df0b" providerId="ADAL" clId="{8CDB1162-1194-405F-B9A5-91F2010B4329}" dt="2024-05-21T16:58:16.100" v="3910" actId="478"/>
          <ac:spMkLst>
            <pc:docMk/>
            <pc:sldMk cId="526520426" sldId="290"/>
            <ac:spMk id="4" creationId="{97263F44-5DF5-E0F3-67DF-65ED2A6198D2}"/>
          </ac:spMkLst>
        </pc:spChg>
        <pc:spChg chg="add mod">
          <ac:chgData name="Caitlin Coleman" userId="96f87ca1-0e64-4ae8-8d77-98757b85df0b" providerId="ADAL" clId="{8CDB1162-1194-405F-B9A5-91F2010B4329}" dt="2024-05-21T16:58:21.711" v="3911" actId="1076"/>
          <ac:spMkLst>
            <pc:docMk/>
            <pc:sldMk cId="526520426" sldId="290"/>
            <ac:spMk id="5" creationId="{C16D7AE0-6ACE-25FA-CB7E-9C6D2F6FDBB1}"/>
          </ac:spMkLst>
        </pc:spChg>
        <pc:picChg chg="mod">
          <ac:chgData name="Caitlin Coleman" userId="96f87ca1-0e64-4ae8-8d77-98757b85df0b" providerId="ADAL" clId="{8CDB1162-1194-405F-B9A5-91F2010B4329}" dt="2024-05-22T12:59:26.663" v="12550" actId="962"/>
          <ac:picMkLst>
            <pc:docMk/>
            <pc:sldMk cId="526520426" sldId="290"/>
            <ac:picMk id="3" creationId="{0B53D4E2-C91E-1DD9-E7E5-87CF3A350B95}"/>
          </ac:picMkLst>
        </pc:picChg>
      </pc:sldChg>
      <pc:sldChg chg="delSp modSp add mod">
        <pc:chgData name="Caitlin Coleman" userId="96f87ca1-0e64-4ae8-8d77-98757b85df0b" providerId="ADAL" clId="{8CDB1162-1194-405F-B9A5-91F2010B4329}" dt="2024-05-22T13:14:39.558" v="12674" actId="20577"/>
        <pc:sldMkLst>
          <pc:docMk/>
          <pc:sldMk cId="1012933067" sldId="291"/>
        </pc:sldMkLst>
        <pc:spChg chg="del">
          <ac:chgData name="Caitlin Coleman" userId="96f87ca1-0e64-4ae8-8d77-98757b85df0b" providerId="ADAL" clId="{8CDB1162-1194-405F-B9A5-91F2010B4329}" dt="2024-05-21T16:14:44.106" v="1676" actId="478"/>
          <ac:spMkLst>
            <pc:docMk/>
            <pc:sldMk cId="1012933067" sldId="291"/>
            <ac:spMk id="4" creationId="{19FA5013-EB08-F2BB-9FBD-F629EE5FD9FF}"/>
          </ac:spMkLst>
        </pc:spChg>
        <pc:spChg chg="del">
          <ac:chgData name="Caitlin Coleman" userId="96f87ca1-0e64-4ae8-8d77-98757b85df0b" providerId="ADAL" clId="{8CDB1162-1194-405F-B9A5-91F2010B4329}" dt="2024-05-21T16:14:44.940" v="1677" actId="478"/>
          <ac:spMkLst>
            <pc:docMk/>
            <pc:sldMk cId="1012933067" sldId="291"/>
            <ac:spMk id="5" creationId="{3FCC312E-07CC-00B5-8E87-538CD84A7E21}"/>
          </ac:spMkLst>
        </pc:spChg>
        <pc:spChg chg="mod">
          <ac:chgData name="Caitlin Coleman" userId="96f87ca1-0e64-4ae8-8d77-98757b85df0b" providerId="ADAL" clId="{8CDB1162-1194-405F-B9A5-91F2010B4329}" dt="2024-05-21T16:14:50.026" v="1680" actId="20577"/>
          <ac:spMkLst>
            <pc:docMk/>
            <pc:sldMk cId="1012933067" sldId="291"/>
            <ac:spMk id="11266" creationId="{00000000-0000-0000-0000-000000000000}"/>
          </ac:spMkLst>
        </pc:spChg>
        <pc:spChg chg="mod">
          <ac:chgData name="Caitlin Coleman" userId="96f87ca1-0e64-4ae8-8d77-98757b85df0b" providerId="ADAL" clId="{8CDB1162-1194-405F-B9A5-91F2010B4329}" dt="2024-05-22T13:14:39.558" v="12674" actId="20577"/>
          <ac:spMkLst>
            <pc:docMk/>
            <pc:sldMk cId="1012933067" sldId="291"/>
            <ac:spMk id="11267" creationId="{00000000-0000-0000-0000-000000000000}"/>
          </ac:spMkLst>
        </pc:spChg>
        <pc:picChg chg="del">
          <ac:chgData name="Caitlin Coleman" userId="96f87ca1-0e64-4ae8-8d77-98757b85df0b" providerId="ADAL" clId="{8CDB1162-1194-405F-B9A5-91F2010B4329}" dt="2024-05-21T16:14:45.536" v="1678" actId="478"/>
          <ac:picMkLst>
            <pc:docMk/>
            <pc:sldMk cId="1012933067" sldId="291"/>
            <ac:picMk id="3" creationId="{C277FD2F-C79C-B056-AA2A-60B958F9E682}"/>
          </ac:picMkLst>
        </pc:picChg>
      </pc:sldChg>
      <pc:sldChg chg="delSp modSp add mod ord">
        <pc:chgData name="Caitlin Coleman" userId="96f87ca1-0e64-4ae8-8d77-98757b85df0b" providerId="ADAL" clId="{8CDB1162-1194-405F-B9A5-91F2010B4329}" dt="2024-05-21T17:47:49.221" v="6640" actId="20577"/>
        <pc:sldMkLst>
          <pc:docMk/>
          <pc:sldMk cId="1754963426" sldId="292"/>
        </pc:sldMkLst>
        <pc:spChg chg="del">
          <ac:chgData name="Caitlin Coleman" userId="96f87ca1-0e64-4ae8-8d77-98757b85df0b" providerId="ADAL" clId="{8CDB1162-1194-405F-B9A5-91F2010B4329}" dt="2024-05-21T16:58:33.760" v="3912" actId="478"/>
          <ac:spMkLst>
            <pc:docMk/>
            <pc:sldMk cId="1754963426" sldId="292"/>
            <ac:spMk id="2" creationId="{AE5437D7-DB09-F176-DC96-16082481E0D9}"/>
          </ac:spMkLst>
        </pc:spChg>
        <pc:spChg chg="mod">
          <ac:chgData name="Caitlin Coleman" userId="96f87ca1-0e64-4ae8-8d77-98757b85df0b" providerId="ADAL" clId="{8CDB1162-1194-405F-B9A5-91F2010B4329}" dt="2024-05-21T17:47:49.221" v="6640" actId="20577"/>
          <ac:spMkLst>
            <pc:docMk/>
            <pc:sldMk cId="1754963426" sldId="292"/>
            <ac:spMk id="11266" creationId="{00000000-0000-0000-0000-000000000000}"/>
          </ac:spMkLst>
        </pc:spChg>
        <pc:spChg chg="mod">
          <ac:chgData name="Caitlin Coleman" userId="96f87ca1-0e64-4ae8-8d77-98757b85df0b" providerId="ADAL" clId="{8CDB1162-1194-405F-B9A5-91F2010B4329}" dt="2024-05-21T17:25:44.424" v="4571" actId="947"/>
          <ac:spMkLst>
            <pc:docMk/>
            <pc:sldMk cId="1754963426" sldId="292"/>
            <ac:spMk id="11267" creationId="{00000000-0000-0000-0000-000000000000}"/>
          </ac:spMkLst>
        </pc:spChg>
      </pc:sldChg>
      <pc:sldChg chg="modSp add mod">
        <pc:chgData name="Caitlin Coleman" userId="96f87ca1-0e64-4ae8-8d77-98757b85df0b" providerId="ADAL" clId="{8CDB1162-1194-405F-B9A5-91F2010B4329}" dt="2024-05-22T13:21:55.387" v="12684" actId="20577"/>
        <pc:sldMkLst>
          <pc:docMk/>
          <pc:sldMk cId="3129598822" sldId="293"/>
        </pc:sldMkLst>
        <pc:spChg chg="mod">
          <ac:chgData name="Caitlin Coleman" userId="96f87ca1-0e64-4ae8-8d77-98757b85df0b" providerId="ADAL" clId="{8CDB1162-1194-405F-B9A5-91F2010B4329}" dt="2024-05-21T17:52:52.645" v="7247" actId="20577"/>
          <ac:spMkLst>
            <pc:docMk/>
            <pc:sldMk cId="3129598822" sldId="293"/>
            <ac:spMk id="11266" creationId="{00000000-0000-0000-0000-000000000000}"/>
          </ac:spMkLst>
        </pc:spChg>
        <pc:spChg chg="mod">
          <ac:chgData name="Caitlin Coleman" userId="96f87ca1-0e64-4ae8-8d77-98757b85df0b" providerId="ADAL" clId="{8CDB1162-1194-405F-B9A5-91F2010B4329}" dt="2024-05-22T13:21:55.387" v="12684" actId="20577"/>
          <ac:spMkLst>
            <pc:docMk/>
            <pc:sldMk cId="3129598822" sldId="293"/>
            <ac:spMk id="11267" creationId="{00000000-0000-0000-0000-000000000000}"/>
          </ac:spMkLst>
        </pc:spChg>
      </pc:sldChg>
      <pc:sldChg chg="addSp delSp modSp add mod ord">
        <pc:chgData name="Caitlin Coleman" userId="96f87ca1-0e64-4ae8-8d77-98757b85df0b" providerId="ADAL" clId="{8CDB1162-1194-405F-B9A5-91F2010B4329}" dt="2024-05-22T13:24:58.275" v="12690" actId="1076"/>
        <pc:sldMkLst>
          <pc:docMk/>
          <pc:sldMk cId="1291306476" sldId="294"/>
        </pc:sldMkLst>
        <pc:spChg chg="add del mod">
          <ac:chgData name="Caitlin Coleman" userId="96f87ca1-0e64-4ae8-8d77-98757b85df0b" providerId="ADAL" clId="{8CDB1162-1194-405F-B9A5-91F2010B4329}" dt="2024-05-21T18:28:23.026" v="10495" actId="478"/>
          <ac:spMkLst>
            <pc:docMk/>
            <pc:sldMk cId="1291306476" sldId="294"/>
            <ac:spMk id="4" creationId="{16BF8D9C-A56E-BDDE-6694-5A5BD21CF9E7}"/>
          </ac:spMkLst>
        </pc:spChg>
        <pc:spChg chg="add del">
          <ac:chgData name="Caitlin Coleman" userId="96f87ca1-0e64-4ae8-8d77-98757b85df0b" providerId="ADAL" clId="{8CDB1162-1194-405F-B9A5-91F2010B4329}" dt="2024-05-22T11:30:01.918" v="11373" actId="478"/>
          <ac:spMkLst>
            <pc:docMk/>
            <pc:sldMk cId="1291306476" sldId="294"/>
            <ac:spMk id="4" creationId="{DC516BEF-C394-2E86-1170-F6788A23B45F}"/>
          </ac:spMkLst>
        </pc:spChg>
        <pc:spChg chg="add del mod">
          <ac:chgData name="Caitlin Coleman" userId="96f87ca1-0e64-4ae8-8d77-98757b85df0b" providerId="ADAL" clId="{8CDB1162-1194-405F-B9A5-91F2010B4329}" dt="2024-05-21T18:35:13.501" v="10566" actId="478"/>
          <ac:spMkLst>
            <pc:docMk/>
            <pc:sldMk cId="1291306476" sldId="294"/>
            <ac:spMk id="6" creationId="{57617E4A-E320-AE97-A916-58451ACCC82E}"/>
          </ac:spMkLst>
        </pc:spChg>
        <pc:spChg chg="add del">
          <ac:chgData name="Caitlin Coleman" userId="96f87ca1-0e64-4ae8-8d77-98757b85df0b" providerId="ADAL" clId="{8CDB1162-1194-405F-B9A5-91F2010B4329}" dt="2024-05-21T18:34:49.228" v="10561" actId="478"/>
          <ac:spMkLst>
            <pc:docMk/>
            <pc:sldMk cId="1291306476" sldId="294"/>
            <ac:spMk id="9" creationId="{54DA9B2F-E1A7-8263-3C4D-8F258ACDA213}"/>
          </ac:spMkLst>
        </pc:spChg>
        <pc:spChg chg="add del mod">
          <ac:chgData name="Caitlin Coleman" userId="96f87ca1-0e64-4ae8-8d77-98757b85df0b" providerId="ADAL" clId="{8CDB1162-1194-405F-B9A5-91F2010B4329}" dt="2024-05-21T18:52:36.025" v="11113" actId="478"/>
          <ac:spMkLst>
            <pc:docMk/>
            <pc:sldMk cId="1291306476" sldId="294"/>
            <ac:spMk id="12" creationId="{0B050191-42E1-619C-9C02-7C138102A46C}"/>
          </ac:spMkLst>
        </pc:spChg>
        <pc:spChg chg="mod">
          <ac:chgData name="Caitlin Coleman" userId="96f87ca1-0e64-4ae8-8d77-98757b85df0b" providerId="ADAL" clId="{8CDB1162-1194-405F-B9A5-91F2010B4329}" dt="2024-05-21T18:52:49.588" v="11121" actId="20577"/>
          <ac:spMkLst>
            <pc:docMk/>
            <pc:sldMk cId="1291306476" sldId="294"/>
            <ac:spMk id="11266" creationId="{00000000-0000-0000-0000-000000000000}"/>
          </ac:spMkLst>
        </pc:spChg>
        <pc:spChg chg="mod">
          <ac:chgData name="Caitlin Coleman" userId="96f87ca1-0e64-4ae8-8d77-98757b85df0b" providerId="ADAL" clId="{8CDB1162-1194-405F-B9A5-91F2010B4329}" dt="2024-05-22T11:31:42.424" v="11474" actId="14100"/>
          <ac:spMkLst>
            <pc:docMk/>
            <pc:sldMk cId="1291306476" sldId="294"/>
            <ac:spMk id="11267" creationId="{00000000-0000-0000-0000-000000000000}"/>
          </ac:spMkLst>
        </pc:spChg>
        <pc:graphicFrameChg chg="add del mod">
          <ac:chgData name="Caitlin Coleman" userId="96f87ca1-0e64-4ae8-8d77-98757b85df0b" providerId="ADAL" clId="{8CDB1162-1194-405F-B9A5-91F2010B4329}" dt="2024-05-21T18:52:41.718" v="11116" actId="478"/>
          <ac:graphicFrameMkLst>
            <pc:docMk/>
            <pc:sldMk cId="1291306476" sldId="294"/>
            <ac:graphicFrameMk id="2" creationId="{223D3796-9308-DC17-4EFF-3C380BB1CB76}"/>
          </ac:graphicFrameMkLst>
        </pc:graphicFrameChg>
        <pc:graphicFrameChg chg="add mod">
          <ac:chgData name="Caitlin Coleman" userId="96f87ca1-0e64-4ae8-8d77-98757b85df0b" providerId="ADAL" clId="{8CDB1162-1194-405F-B9A5-91F2010B4329}" dt="2024-05-22T13:24:58.275" v="12690" actId="1076"/>
          <ac:graphicFrameMkLst>
            <pc:docMk/>
            <pc:sldMk cId="1291306476" sldId="294"/>
            <ac:graphicFrameMk id="2" creationId="{CC317ACC-A606-4D47-A0A6-090A492790DF}"/>
          </ac:graphicFrameMkLst>
        </pc:graphicFrameChg>
        <pc:graphicFrameChg chg="add del mod">
          <ac:chgData name="Caitlin Coleman" userId="96f87ca1-0e64-4ae8-8d77-98757b85df0b" providerId="ADAL" clId="{8CDB1162-1194-405F-B9A5-91F2010B4329}" dt="2024-05-21T18:34:54.183" v="10563" actId="478"/>
          <ac:graphicFrameMkLst>
            <pc:docMk/>
            <pc:sldMk cId="1291306476" sldId="294"/>
            <ac:graphicFrameMk id="7" creationId="{700F36FB-429E-25D2-0AC6-32463FD31751}"/>
          </ac:graphicFrameMkLst>
        </pc:graphicFrameChg>
        <pc:graphicFrameChg chg="add del mod">
          <ac:chgData name="Caitlin Coleman" userId="96f87ca1-0e64-4ae8-8d77-98757b85df0b" providerId="ADAL" clId="{8CDB1162-1194-405F-B9A5-91F2010B4329}" dt="2024-05-21T18:43:37.860" v="11076" actId="478"/>
          <ac:graphicFrameMkLst>
            <pc:docMk/>
            <pc:sldMk cId="1291306476" sldId="294"/>
            <ac:graphicFrameMk id="10" creationId="{4425B0E8-79CC-91B6-707C-A4CBC511F187}"/>
          </ac:graphicFrameMkLst>
        </pc:graphicFrameChg>
      </pc:sldChg>
      <pc:sldChg chg="addSp modSp add mod ord">
        <pc:chgData name="Caitlin Coleman" userId="96f87ca1-0e64-4ae8-8d77-98757b85df0b" providerId="ADAL" clId="{8CDB1162-1194-405F-B9A5-91F2010B4329}" dt="2024-05-22T13:30:18.791" v="12694" actId="1076"/>
        <pc:sldMkLst>
          <pc:docMk/>
          <pc:sldMk cId="2843986591" sldId="295"/>
        </pc:sldMkLst>
        <pc:spChg chg="add mod">
          <ac:chgData name="Caitlin Coleman" userId="96f87ca1-0e64-4ae8-8d77-98757b85df0b" providerId="ADAL" clId="{8CDB1162-1194-405F-B9A5-91F2010B4329}" dt="2024-05-22T13:24:25.120" v="12689" actId="947"/>
          <ac:spMkLst>
            <pc:docMk/>
            <pc:sldMk cId="2843986591" sldId="295"/>
            <ac:spMk id="3" creationId="{6F6687BF-C579-4E2D-0C03-C4E631508522}"/>
          </ac:spMkLst>
        </pc:spChg>
        <pc:spChg chg="mod ord">
          <ac:chgData name="Caitlin Coleman" userId="96f87ca1-0e64-4ae8-8d77-98757b85df0b" providerId="ADAL" clId="{8CDB1162-1194-405F-B9A5-91F2010B4329}" dt="2024-05-21T18:51:18.274" v="11110" actId="13244"/>
          <ac:spMkLst>
            <pc:docMk/>
            <pc:sldMk cId="2843986591" sldId="295"/>
            <ac:spMk id="12" creationId="{0B050191-42E1-619C-9C02-7C138102A46C}"/>
          </ac:spMkLst>
        </pc:spChg>
        <pc:spChg chg="mod">
          <ac:chgData name="Caitlin Coleman" userId="96f87ca1-0e64-4ae8-8d77-98757b85df0b" providerId="ADAL" clId="{8CDB1162-1194-405F-B9A5-91F2010B4329}" dt="2024-05-22T13:30:18.791" v="12694" actId="1076"/>
          <ac:spMkLst>
            <pc:docMk/>
            <pc:sldMk cId="2843986591" sldId="295"/>
            <ac:spMk id="11267" creationId="{00000000-0000-0000-0000-000000000000}"/>
          </ac:spMkLst>
        </pc:spChg>
        <pc:graphicFrameChg chg="mod">
          <ac:chgData name="Caitlin Coleman" userId="96f87ca1-0e64-4ae8-8d77-98757b85df0b" providerId="ADAL" clId="{8CDB1162-1194-405F-B9A5-91F2010B4329}" dt="2024-05-22T13:25:05.889" v="12691" actId="1076"/>
          <ac:graphicFrameMkLst>
            <pc:docMk/>
            <pc:sldMk cId="2843986591" sldId="295"/>
            <ac:graphicFrameMk id="2" creationId="{223D3796-9308-DC17-4EFF-3C380BB1CB76}"/>
          </ac:graphicFrameMkLst>
        </pc:graphicFrameChg>
      </pc:sldChg>
      <pc:sldChg chg="addSp delSp modSp add mod">
        <pc:chgData name="Caitlin Coleman" userId="96f87ca1-0e64-4ae8-8d77-98757b85df0b" providerId="ADAL" clId="{8CDB1162-1194-405F-B9A5-91F2010B4329}" dt="2024-05-22T13:25:28.816" v="12692" actId="947"/>
        <pc:sldMkLst>
          <pc:docMk/>
          <pc:sldMk cId="755817714" sldId="296"/>
        </pc:sldMkLst>
        <pc:spChg chg="mod">
          <ac:chgData name="Caitlin Coleman" userId="96f87ca1-0e64-4ae8-8d77-98757b85df0b" providerId="ADAL" clId="{8CDB1162-1194-405F-B9A5-91F2010B4329}" dt="2024-05-22T11:41:22.676" v="11551" actId="20577"/>
          <ac:spMkLst>
            <pc:docMk/>
            <pc:sldMk cId="755817714" sldId="296"/>
            <ac:spMk id="11266" creationId="{00000000-0000-0000-0000-000000000000}"/>
          </ac:spMkLst>
        </pc:spChg>
        <pc:spChg chg="mod">
          <ac:chgData name="Caitlin Coleman" userId="96f87ca1-0e64-4ae8-8d77-98757b85df0b" providerId="ADAL" clId="{8CDB1162-1194-405F-B9A5-91F2010B4329}" dt="2024-05-22T13:25:28.816" v="12692" actId="947"/>
          <ac:spMkLst>
            <pc:docMk/>
            <pc:sldMk cId="755817714" sldId="296"/>
            <ac:spMk id="11267" creationId="{00000000-0000-0000-0000-000000000000}"/>
          </ac:spMkLst>
        </pc:spChg>
        <pc:graphicFrameChg chg="del">
          <ac:chgData name="Caitlin Coleman" userId="96f87ca1-0e64-4ae8-8d77-98757b85df0b" providerId="ADAL" clId="{8CDB1162-1194-405F-B9A5-91F2010B4329}" dt="2024-05-22T11:31:52.545" v="11476" actId="478"/>
          <ac:graphicFrameMkLst>
            <pc:docMk/>
            <pc:sldMk cId="755817714" sldId="296"/>
            <ac:graphicFrameMk id="2" creationId="{CC317ACC-A606-4D47-A0A6-090A492790DF}"/>
          </ac:graphicFrameMkLst>
        </pc:graphicFrameChg>
        <pc:graphicFrameChg chg="add del mod">
          <ac:chgData name="Caitlin Coleman" userId="96f87ca1-0e64-4ae8-8d77-98757b85df0b" providerId="ADAL" clId="{8CDB1162-1194-405F-B9A5-91F2010B4329}" dt="2024-05-22T11:37:34.509" v="11534" actId="478"/>
          <ac:graphicFrameMkLst>
            <pc:docMk/>
            <pc:sldMk cId="755817714" sldId="296"/>
            <ac:graphicFrameMk id="3" creationId="{C2A83D90-6343-2191-EE7B-08D388FF0787}"/>
          </ac:graphicFrameMkLst>
        </pc:graphicFrameChg>
        <pc:graphicFrameChg chg="add del mod">
          <ac:chgData name="Caitlin Coleman" userId="96f87ca1-0e64-4ae8-8d77-98757b85df0b" providerId="ADAL" clId="{8CDB1162-1194-405F-B9A5-91F2010B4329}" dt="2024-05-22T11:37:57.546" v="11538" actId="478"/>
          <ac:graphicFrameMkLst>
            <pc:docMk/>
            <pc:sldMk cId="755817714" sldId="296"/>
            <ac:graphicFrameMk id="4" creationId="{93C206B6-FD5E-C42C-1FC5-2E80F7BEE436}"/>
          </ac:graphicFrameMkLst>
        </pc:graphicFrameChg>
        <pc:graphicFrameChg chg="add mod">
          <ac:chgData name="Caitlin Coleman" userId="96f87ca1-0e64-4ae8-8d77-98757b85df0b" providerId="ADAL" clId="{8CDB1162-1194-405F-B9A5-91F2010B4329}" dt="2024-05-22T13:06:04.745" v="12632" actId="962"/>
          <ac:graphicFrameMkLst>
            <pc:docMk/>
            <pc:sldMk cId="755817714" sldId="296"/>
            <ac:graphicFrameMk id="5" creationId="{2A574F4B-C921-BD87-E38B-D33B6A92F39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In one of his experiments on inheritance patterns, Mendel crossed plants that were true-breeding for violet flower color with plants true-breeding for white flower color (the P generation). The resulting hybrids in the F1 generation all had violet flowers. In the F2 generation, approximately three quarters of the plants had violet flowers, and one quarter had white flowers.</a:t>
            </a:r>
          </a:p>
        </p:txBody>
      </p:sp>
      <p:sp>
        <p:nvSpPr>
          <p:cNvPr id="4" name="Slide Number Placeholder 3"/>
          <p:cNvSpPr>
            <a:spLocks noGrp="1"/>
          </p:cNvSpPr>
          <p:nvPr>
            <p:ph type="sldNum" sz="quarter" idx="5"/>
          </p:nvPr>
        </p:nvSpPr>
        <p:spPr/>
        <p:txBody>
          <a:bodyPr/>
          <a:lstStyle/>
          <a:p>
            <a:fld id="{7115ED13-301A-4C0A-8C7F-A4982DED9D67}" type="slidenum">
              <a:rPr lang="en-US" smtClean="0"/>
              <a:pPr/>
              <a:t>9</a:t>
            </a:fld>
            <a:endParaRPr lang="en-US" dirty="0"/>
          </a:p>
        </p:txBody>
      </p:sp>
    </p:spTree>
    <p:extLst>
      <p:ext uri="{BB962C8B-B14F-4D97-AF65-F5344CB8AC3E}">
        <p14:creationId xmlns:p14="http://schemas.microsoft.com/office/powerpoint/2010/main" val="393315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Mendel studied seven different traits in his pea plant experiments.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66757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1372770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1016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12.1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Mendel's Experiments and the Laws of Probability</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12.1 Figure 4</a:t>
            </a:r>
            <a:endParaRPr lang="en-US" sz="3200" dirty="0">
              <a:solidFill>
                <a:schemeClr val="accent1"/>
              </a:solidFill>
            </a:endParaRPr>
          </a:p>
        </p:txBody>
      </p:sp>
      <p:sp>
        <p:nvSpPr>
          <p:cNvPr id="5" name="Photo Credit 1">
            <a:extLst>
              <a:ext uri="{FF2B5EF4-FFF2-40B4-BE49-F238E27FC236}">
                <a16:creationId xmlns:a16="http://schemas.microsoft.com/office/drawing/2014/main" id="{C16D7AE0-6ACE-25FA-CB7E-9C6D2F6FDBB1}"/>
              </a:ext>
            </a:extLst>
          </p:cNvPr>
          <p:cNvSpPr txBox="1"/>
          <p:nvPr/>
        </p:nvSpPr>
        <p:spPr>
          <a:xfrm>
            <a:off x="2286000" y="5037910"/>
            <a:ext cx="4572000" cy="215444"/>
          </a:xfrm>
          <a:prstGeom prst="rect">
            <a:avLst/>
          </a:prstGeom>
          <a:noFill/>
        </p:spPr>
        <p:txBody>
          <a:bodyPr wrap="square">
            <a:spAutoFit/>
          </a:bodyPr>
          <a:lstStyle/>
          <a:p>
            <a:pPr algn="ctr"/>
            <a:r>
              <a:rPr lang="en-US" sz="800" dirty="0"/>
              <a:t>Mariana Ruiz Villarreal on Wikimedia Commons. "Mendel peas."</a:t>
            </a:r>
          </a:p>
        </p:txBody>
      </p:sp>
      <p:pic>
        <p:nvPicPr>
          <p:cNvPr id="2" name="Content Placeholder 6" descr="A table shows the characteristics of the pea plants that Mendel used in his experiments. The first characteristic described is seeds. The seed table is split into &quot;form&quot; and &quot;color.&quot; The form category features a gray seed that is round and smooth (labeled &quot;round&quot;) and a white seed that is round, but rough with a wrinkled exterior (labeled &quot;wrinkled&quot;). The color category features the gray seed split in half to show the inside. It is yellow in the middle (labeled &quot;yellow&quot;). The white, wrinkled seed is split open the same way and shows a green interior (labeled &quot;green&quot;). The next characteristic is flower color. There are two types, each with an illustration showing the flower color: white and violet. The next characteristic is pod. The pod table is split into &quot;form&quot; and &quot;color.&quot; The form category features a pod that is full and smooth (labeled &quot;full&quot;) and a pod that is constricted, showing the outline of the seeds (labeled &quot;constricted&quot;). The color category features a yellow, smooth pod (labeled &quot;yellow&quot;) and a green, smooth pod (labeled &quot;green&quot;). The last characteristic is stem. The stem table is split into &quot;place&quot; and &quot;size.&quot; The place category features a drawing of white flowers in the center of the branches (labeled &quot;axial&quot;) and a drawing of purple flowers at the end of the branches (labeled &quot;terminal&quot;). The size category features a drawing of a long branch (labeled &quot;tall&quot;) and a short branch (labeled &quot;short&quot;). ">
            <a:extLst>
              <a:ext uri="{FF2B5EF4-FFF2-40B4-BE49-F238E27FC236}">
                <a16:creationId xmlns:a16="http://schemas.microsoft.com/office/drawing/2014/main" id="{5DBDD59C-DFC2-E8B9-D19E-3A38A8AB39CB}"/>
              </a:ext>
            </a:extLst>
          </p:cNvPr>
          <p:cNvPicPr>
            <a:picLocks noGrp="1" noChangeAspect="1"/>
          </p:cNvPicPr>
          <p:nvPr>
            <p:ph idx="1"/>
          </p:nvPr>
        </p:nvPicPr>
        <p:blipFill>
          <a:blip r:embed="rId3"/>
          <a:srcRect t="3666" b="9667"/>
          <a:stretch/>
        </p:blipFill>
        <p:spPr>
          <a:xfrm>
            <a:off x="838200" y="1233150"/>
            <a:ext cx="7620000" cy="3668889"/>
          </a:xfrm>
        </p:spPr>
      </p:pic>
    </p:spTree>
    <p:extLst>
      <p:ext uri="{BB962C8B-B14F-4D97-AF65-F5344CB8AC3E}">
        <p14:creationId xmlns:p14="http://schemas.microsoft.com/office/powerpoint/2010/main" val="52652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Garden Pea Characteristics Revealed the Basics of Heredity</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Results:</a:t>
            </a:r>
          </a:p>
          <a:p>
            <a:pPr lvl="1"/>
            <a:r>
              <a:rPr lang="en-US" dirty="0"/>
              <a:t>Confirmed that plants bred true for white or violet flower color</a:t>
            </a:r>
          </a:p>
          <a:p>
            <a:pPr lvl="2"/>
            <a:r>
              <a:rPr lang="en-US" dirty="0"/>
              <a:t>All self-crossed offspring were the same as their parents</a:t>
            </a:r>
          </a:p>
          <a:p>
            <a:pPr lvl="1"/>
            <a:r>
              <a:rPr lang="en-US" dirty="0"/>
              <a:t>Confirmed plants were physically identical</a:t>
            </a:r>
          </a:p>
          <a:p>
            <a:pPr lvl="1"/>
            <a:r>
              <a:rPr lang="en-US" dirty="0"/>
              <a:t>Crossed white with violet flowers, resulting in 100% violet flowers in F</a:t>
            </a:r>
            <a:r>
              <a:rPr lang="en-US" baseline="-25000" dirty="0"/>
              <a:t>1</a:t>
            </a:r>
          </a:p>
          <a:p>
            <a:pPr lvl="2"/>
            <a:r>
              <a:rPr lang="en-US" dirty="0"/>
              <a:t>Disproved blending theory, which would have said pale violet flowers or equal number of white and violet flowers</a:t>
            </a:r>
          </a:p>
          <a:p>
            <a:pPr lvl="1"/>
            <a:r>
              <a:rPr lang="en-US" dirty="0"/>
              <a:t>F</a:t>
            </a:r>
            <a:r>
              <a:rPr lang="en-US" baseline="-25000" dirty="0"/>
              <a:t>2</a:t>
            </a:r>
            <a:r>
              <a:rPr lang="en-US" dirty="0"/>
              <a:t> generation showed 3.15:1 ratio (violet:white)</a:t>
            </a:r>
          </a:p>
          <a:p>
            <a:pPr lvl="2"/>
            <a:r>
              <a:rPr lang="en-US" b="1" dirty="0"/>
              <a:t>Reciprocal cross</a:t>
            </a:r>
            <a:r>
              <a:rPr lang="en-US" dirty="0"/>
              <a:t>: paired cross in which the respective traits of the male and female in one cross become the respective traits of the female and male in the other cross</a:t>
            </a:r>
          </a:p>
        </p:txBody>
      </p:sp>
    </p:spTree>
    <p:extLst>
      <p:ext uri="{BB962C8B-B14F-4D97-AF65-F5344CB8AC3E}">
        <p14:creationId xmlns:p14="http://schemas.microsoft.com/office/powerpoint/2010/main" val="175496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Mendel Discovered an F</a:t>
            </a:r>
            <a:r>
              <a:rPr lang="en-US" baseline="-25000" dirty="0"/>
              <a:t>2</a:t>
            </a:r>
            <a:r>
              <a:rPr lang="en-US" dirty="0"/>
              <a:t> of 3:1 in All Seven Traits He Studied</a:t>
            </a:r>
            <a:endParaRPr lang="en-US" sz="1400" baseline="-25000" dirty="0"/>
          </a:p>
        </p:txBody>
      </p:sp>
      <p:graphicFrame>
        <p:nvGraphicFramePr>
          <p:cNvPr id="4" name="Content Placeholder 3" descr="Table 1 of the seven traits Mendel studied, where the F2 generation had a ratio of about 3:1 for all seven traits. For the characteristic flower color, the contrasting P0 traits were violet vs. white. The F1 offspring traits were 100% violet. The F2 offspring traits were 705 violet and 224 white. The F2 trait ratio was 3.15:1. For the characteristic flower position, the contrasting P0 traits were axial vs. terminal. The F1 offspring traits were 100% axial. The F2 offspring traits were 651 axial and 207 terminal. The F2 trait ratio was 3.14:1. For the characteristic plant height, the contrasting P0 traits were tall vs. dwarf. The F1 offspring traits were 100% tall. The F2 offspring traits were 787 tall and 277 dwarf. The F2 trait ratio was 2.84:1. For the characteristic seed texture, the contrasting P0 traits were round vs. wrinkled. The F1 offspring traits were 100% round. The F2 offspring traits were 5,474 round and 1,850 wrinkled. The F2 trait ratio was 2.96:1. For the characteristic seed color, the contrasting P0 traits were yellow vs. green. The F1 offspring traits were 100% yellow. The F2 offspring traits were 6,022 yellow and 2,001 green. The F2 trait ratio was 3.01:1. For the characteristic pea pod texture, the contrasting P0 traits were inflated vs. constricted. The F1 offspring traits were 100% inflated. The F2 offspring traits were 882 inflated and 299 constricted. The F2 trait ratio was 2.95:1. For the characteristic pea pod color, the contrasting P0 traits were green vs. yellow. The F1 offspring traits were 100% green. The F2 offspring traits were 428 green and 152 yellow. The F2 trait ratio was 2.82:1.">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136813499"/>
              </p:ext>
            </p:extLst>
          </p:nvPr>
        </p:nvGraphicFramePr>
        <p:xfrm>
          <a:off x="533400" y="1112353"/>
          <a:ext cx="8077200" cy="4846318"/>
        </p:xfrm>
        <a:graphic>
          <a:graphicData uri="http://schemas.openxmlformats.org/drawingml/2006/table">
            <a:tbl>
              <a:tblPr firstRow="1" bandRow="1">
                <a:tableStyleId>{5C22544A-7EE6-4342-B048-85BDC9FD1C3A}</a:tableStyleId>
              </a:tblPr>
              <a:tblGrid>
                <a:gridCol w="1615440">
                  <a:extLst>
                    <a:ext uri="{9D8B030D-6E8A-4147-A177-3AD203B41FA5}">
                      <a16:colId xmlns:a16="http://schemas.microsoft.com/office/drawing/2014/main" val="1522627793"/>
                    </a:ext>
                  </a:extLst>
                </a:gridCol>
                <a:gridCol w="1615440">
                  <a:extLst>
                    <a:ext uri="{9D8B030D-6E8A-4147-A177-3AD203B41FA5}">
                      <a16:colId xmlns:a16="http://schemas.microsoft.com/office/drawing/2014/main" val="4293862904"/>
                    </a:ext>
                  </a:extLst>
                </a:gridCol>
                <a:gridCol w="1615440">
                  <a:extLst>
                    <a:ext uri="{9D8B030D-6E8A-4147-A177-3AD203B41FA5}">
                      <a16:colId xmlns:a16="http://schemas.microsoft.com/office/drawing/2014/main" val="1570581887"/>
                    </a:ext>
                  </a:extLst>
                </a:gridCol>
                <a:gridCol w="1615440">
                  <a:extLst>
                    <a:ext uri="{9D8B030D-6E8A-4147-A177-3AD203B41FA5}">
                      <a16:colId xmlns:a16="http://schemas.microsoft.com/office/drawing/2014/main" val="435066104"/>
                    </a:ext>
                  </a:extLst>
                </a:gridCol>
                <a:gridCol w="1615440">
                  <a:extLst>
                    <a:ext uri="{9D8B030D-6E8A-4147-A177-3AD203B41FA5}">
                      <a16:colId xmlns:a16="http://schemas.microsoft.com/office/drawing/2014/main" val="250869489"/>
                    </a:ext>
                  </a:extLst>
                </a:gridCol>
              </a:tblGrid>
              <a:tr h="586500">
                <a:tc>
                  <a:txBody>
                    <a:bodyPr/>
                    <a:lstStyle/>
                    <a:p>
                      <a:pPr algn="l"/>
                      <a:r>
                        <a:rPr lang="en-IN" sz="1600" b="0" dirty="0">
                          <a:solidFill>
                            <a:schemeClr val="bg1"/>
                          </a:solidFill>
                          <a:effectLst/>
                          <a:latin typeface="+mn-lt"/>
                        </a:rPr>
                        <a:t>Characteristic</a:t>
                      </a:r>
                    </a:p>
                  </a:txBody>
                  <a:tcPr anchor="ctr"/>
                </a:tc>
                <a:tc>
                  <a:txBody>
                    <a:bodyPr/>
                    <a:lstStyle/>
                    <a:p>
                      <a:pPr algn="l"/>
                      <a:r>
                        <a:rPr lang="en-IN" sz="1600" b="0" dirty="0">
                          <a:solidFill>
                            <a:schemeClr val="bg1"/>
                          </a:solidFill>
                          <a:effectLst/>
                          <a:latin typeface="+mn-lt"/>
                        </a:rPr>
                        <a:t>Contrasting P</a:t>
                      </a:r>
                      <a:r>
                        <a:rPr lang="en-IN" sz="1600" b="0" baseline="-25000" dirty="0">
                          <a:solidFill>
                            <a:schemeClr val="bg1"/>
                          </a:solidFill>
                          <a:effectLst/>
                          <a:latin typeface="+mn-lt"/>
                        </a:rPr>
                        <a:t>0</a:t>
                      </a:r>
                      <a:r>
                        <a:rPr lang="en-IN" sz="1600" b="0" dirty="0">
                          <a:solidFill>
                            <a:schemeClr val="bg1"/>
                          </a:solidFill>
                          <a:effectLst/>
                          <a:latin typeface="+mn-lt"/>
                        </a:rPr>
                        <a:t> Traits</a:t>
                      </a:r>
                    </a:p>
                  </a:txBody>
                  <a:tcPr anchor="ctr"/>
                </a:tc>
                <a:tc>
                  <a:txBody>
                    <a:bodyPr/>
                    <a:lstStyle/>
                    <a:p>
                      <a:pPr algn="l"/>
                      <a:r>
                        <a:rPr lang="en-IN" sz="1600" b="0" dirty="0">
                          <a:solidFill>
                            <a:schemeClr val="bg1"/>
                          </a:solidFill>
                          <a:effectLst/>
                          <a:latin typeface="+mn-lt"/>
                        </a:rPr>
                        <a:t>F</a:t>
                      </a:r>
                      <a:r>
                        <a:rPr lang="en-IN" sz="1600" b="0" baseline="-25000" dirty="0">
                          <a:solidFill>
                            <a:schemeClr val="bg1"/>
                          </a:solidFill>
                          <a:effectLst/>
                          <a:latin typeface="+mn-lt"/>
                        </a:rPr>
                        <a:t>1</a:t>
                      </a:r>
                      <a:r>
                        <a:rPr lang="en-IN" sz="1600" b="0" dirty="0">
                          <a:solidFill>
                            <a:schemeClr val="bg1"/>
                          </a:solidFill>
                          <a:effectLst/>
                          <a:latin typeface="+mn-lt"/>
                        </a:rPr>
                        <a:t> Offspring Traits</a:t>
                      </a:r>
                    </a:p>
                  </a:txBody>
                  <a:tcPr anchor="ctr"/>
                </a:tc>
                <a:tc>
                  <a:txBody>
                    <a:bodyPr/>
                    <a:lstStyle/>
                    <a:p>
                      <a:pPr algn="l"/>
                      <a:r>
                        <a:rPr lang="en-IN" sz="1600" b="0" dirty="0">
                          <a:solidFill>
                            <a:schemeClr val="bg1"/>
                          </a:solidFill>
                          <a:effectLst/>
                          <a:latin typeface="+mn-lt"/>
                        </a:rPr>
                        <a:t>F</a:t>
                      </a:r>
                      <a:r>
                        <a:rPr lang="en-IN" sz="1600" b="0" baseline="-25000" dirty="0">
                          <a:solidFill>
                            <a:schemeClr val="bg1"/>
                          </a:solidFill>
                          <a:effectLst/>
                          <a:latin typeface="+mn-lt"/>
                        </a:rPr>
                        <a:t>2</a:t>
                      </a:r>
                      <a:r>
                        <a:rPr lang="en-IN" sz="1600" b="0" dirty="0">
                          <a:solidFill>
                            <a:schemeClr val="bg1"/>
                          </a:solidFill>
                          <a:effectLst/>
                          <a:latin typeface="+mn-lt"/>
                        </a:rPr>
                        <a:t> Offspring Traits</a:t>
                      </a:r>
                    </a:p>
                  </a:txBody>
                  <a:tcPr anchor="ctr"/>
                </a:tc>
                <a:tc>
                  <a:txBody>
                    <a:bodyPr/>
                    <a:lstStyle/>
                    <a:p>
                      <a:pPr algn="l"/>
                      <a:r>
                        <a:rPr lang="en-IN" sz="1600" b="0" dirty="0">
                          <a:solidFill>
                            <a:schemeClr val="bg1"/>
                          </a:solidFill>
                          <a:effectLst/>
                          <a:latin typeface="+mn-lt"/>
                        </a:rPr>
                        <a:t>F</a:t>
                      </a:r>
                      <a:r>
                        <a:rPr lang="en-IN" sz="1600" b="0" baseline="-25000" dirty="0">
                          <a:solidFill>
                            <a:schemeClr val="bg1"/>
                          </a:solidFill>
                          <a:effectLst/>
                          <a:latin typeface="+mn-lt"/>
                        </a:rPr>
                        <a:t>2</a:t>
                      </a:r>
                      <a:r>
                        <a:rPr lang="en-IN" sz="1600" b="0" dirty="0">
                          <a:solidFill>
                            <a:schemeClr val="bg1"/>
                          </a:solidFill>
                          <a:effectLst/>
                          <a:latin typeface="+mn-lt"/>
                        </a:rPr>
                        <a:t> Trait Ratios</a:t>
                      </a:r>
                    </a:p>
                  </a:txBody>
                  <a:tcPr anchor="ctr"/>
                </a:tc>
                <a:extLst>
                  <a:ext uri="{0D108BD9-81ED-4DB2-BD59-A6C34878D82A}">
                    <a16:rowId xmlns:a16="http://schemas.microsoft.com/office/drawing/2014/main" val="1420373151"/>
                  </a:ext>
                </a:extLst>
              </a:tr>
              <a:tr h="586500">
                <a:tc>
                  <a:txBody>
                    <a:bodyPr/>
                    <a:lstStyle/>
                    <a:p>
                      <a:r>
                        <a:rPr lang="en-IN" sz="1600" b="0" dirty="0">
                          <a:solidFill>
                            <a:srgbClr val="1F497D"/>
                          </a:solidFill>
                          <a:effectLst/>
                          <a:latin typeface="+mn-lt"/>
                        </a:rPr>
                        <a:t>flower color</a:t>
                      </a:r>
                    </a:p>
                  </a:txBody>
                  <a:tcPr anchor="ctr"/>
                </a:tc>
                <a:tc>
                  <a:txBody>
                    <a:bodyPr/>
                    <a:lstStyle/>
                    <a:p>
                      <a:r>
                        <a:rPr lang="en-IN" sz="1600" b="0" dirty="0">
                          <a:solidFill>
                            <a:srgbClr val="1F497D"/>
                          </a:solidFill>
                          <a:effectLst/>
                          <a:latin typeface="+mn-lt"/>
                        </a:rPr>
                        <a:t>violet vs. white</a:t>
                      </a:r>
                    </a:p>
                  </a:txBody>
                  <a:tcPr anchor="ctr"/>
                </a:tc>
                <a:tc>
                  <a:txBody>
                    <a:bodyPr/>
                    <a:lstStyle/>
                    <a:p>
                      <a:r>
                        <a:rPr lang="en-IN" sz="1600" b="0" dirty="0">
                          <a:solidFill>
                            <a:srgbClr val="1F497D"/>
                          </a:solidFill>
                          <a:effectLst/>
                          <a:latin typeface="+mn-lt"/>
                        </a:rPr>
                        <a:t>100% violet</a:t>
                      </a:r>
                    </a:p>
                  </a:txBody>
                  <a:tcPr anchor="ctr"/>
                </a:tc>
                <a:tc>
                  <a:txBody>
                    <a:bodyPr/>
                    <a:lstStyle/>
                    <a:p>
                      <a:r>
                        <a:rPr lang="en-IN" sz="1600" b="0" dirty="0">
                          <a:solidFill>
                            <a:srgbClr val="1F497D"/>
                          </a:solidFill>
                          <a:effectLst/>
                          <a:latin typeface="+mn-lt"/>
                        </a:rPr>
                        <a:t>705 violet</a:t>
                      </a:r>
                    </a:p>
                    <a:p>
                      <a:r>
                        <a:rPr lang="en-IN" sz="1600" b="0" dirty="0">
                          <a:solidFill>
                            <a:srgbClr val="1F497D"/>
                          </a:solidFill>
                          <a:effectLst/>
                          <a:latin typeface="+mn-lt"/>
                        </a:rPr>
                        <a:t>224 white</a:t>
                      </a:r>
                    </a:p>
                  </a:txBody>
                  <a:tcPr anchor="ctr"/>
                </a:tc>
                <a:tc>
                  <a:txBody>
                    <a:bodyPr/>
                    <a:lstStyle/>
                    <a:p>
                      <a:r>
                        <a:rPr lang="en-IN" sz="1600" b="0" dirty="0">
                          <a:solidFill>
                            <a:srgbClr val="1F497D"/>
                          </a:solidFill>
                          <a:effectLst/>
                          <a:latin typeface="+mn-lt"/>
                        </a:rPr>
                        <a:t>3.15:1</a:t>
                      </a:r>
                    </a:p>
                  </a:txBody>
                  <a:tcPr anchor="ctr"/>
                </a:tc>
                <a:extLst>
                  <a:ext uri="{0D108BD9-81ED-4DB2-BD59-A6C34878D82A}">
                    <a16:rowId xmlns:a16="http://schemas.microsoft.com/office/drawing/2014/main" val="3412931234"/>
                  </a:ext>
                </a:extLst>
              </a:tr>
              <a:tr h="586500">
                <a:tc>
                  <a:txBody>
                    <a:bodyPr/>
                    <a:lstStyle/>
                    <a:p>
                      <a:r>
                        <a:rPr lang="en-IN" sz="1600" b="0" dirty="0">
                          <a:solidFill>
                            <a:srgbClr val="1F497D"/>
                          </a:solidFill>
                          <a:effectLst/>
                          <a:latin typeface="+mn-lt"/>
                        </a:rPr>
                        <a:t>flower position</a:t>
                      </a:r>
                    </a:p>
                  </a:txBody>
                  <a:tcPr anchor="ctr"/>
                </a:tc>
                <a:tc>
                  <a:txBody>
                    <a:bodyPr/>
                    <a:lstStyle/>
                    <a:p>
                      <a:r>
                        <a:rPr lang="en-IN" sz="1600" b="0" dirty="0">
                          <a:solidFill>
                            <a:srgbClr val="1F497D"/>
                          </a:solidFill>
                          <a:effectLst/>
                          <a:latin typeface="+mn-lt"/>
                        </a:rPr>
                        <a:t>axial vs. terminal</a:t>
                      </a:r>
                    </a:p>
                  </a:txBody>
                  <a:tcPr anchor="ctr"/>
                </a:tc>
                <a:tc>
                  <a:txBody>
                    <a:bodyPr/>
                    <a:lstStyle/>
                    <a:p>
                      <a:r>
                        <a:rPr lang="en-IN" sz="1600" b="0" dirty="0">
                          <a:solidFill>
                            <a:srgbClr val="1F497D"/>
                          </a:solidFill>
                          <a:effectLst/>
                          <a:latin typeface="+mn-lt"/>
                        </a:rPr>
                        <a:t>100% axial</a:t>
                      </a:r>
                    </a:p>
                  </a:txBody>
                  <a:tcPr anchor="ctr"/>
                </a:tc>
                <a:tc>
                  <a:txBody>
                    <a:bodyPr/>
                    <a:lstStyle/>
                    <a:p>
                      <a:r>
                        <a:rPr lang="en-IN" sz="1600" b="0" dirty="0">
                          <a:solidFill>
                            <a:srgbClr val="1F497D"/>
                          </a:solidFill>
                          <a:effectLst/>
                          <a:latin typeface="+mn-lt"/>
                        </a:rPr>
                        <a:t>651 axial</a:t>
                      </a:r>
                    </a:p>
                    <a:p>
                      <a:r>
                        <a:rPr lang="en-IN" sz="1600" b="0" dirty="0">
                          <a:solidFill>
                            <a:srgbClr val="1F497D"/>
                          </a:solidFill>
                          <a:effectLst/>
                          <a:latin typeface="+mn-lt"/>
                        </a:rPr>
                        <a:t>207 terminal</a:t>
                      </a:r>
                    </a:p>
                  </a:txBody>
                  <a:tcPr anchor="ctr"/>
                </a:tc>
                <a:tc>
                  <a:txBody>
                    <a:bodyPr/>
                    <a:lstStyle/>
                    <a:p>
                      <a:r>
                        <a:rPr lang="en-IN" sz="1600" b="0" dirty="0">
                          <a:solidFill>
                            <a:srgbClr val="1F497D"/>
                          </a:solidFill>
                          <a:effectLst/>
                          <a:latin typeface="+mn-lt"/>
                        </a:rPr>
                        <a:t>3.14:1</a:t>
                      </a:r>
                    </a:p>
                  </a:txBody>
                  <a:tcPr anchor="ctr"/>
                </a:tc>
                <a:extLst>
                  <a:ext uri="{0D108BD9-81ED-4DB2-BD59-A6C34878D82A}">
                    <a16:rowId xmlns:a16="http://schemas.microsoft.com/office/drawing/2014/main" val="1548708678"/>
                  </a:ext>
                </a:extLst>
              </a:tr>
              <a:tr h="586500">
                <a:tc>
                  <a:txBody>
                    <a:bodyPr/>
                    <a:lstStyle/>
                    <a:p>
                      <a:r>
                        <a:rPr lang="en-IN" sz="1600" b="0" dirty="0">
                          <a:solidFill>
                            <a:srgbClr val="1F497D"/>
                          </a:solidFill>
                          <a:effectLst/>
                          <a:latin typeface="+mn-lt"/>
                        </a:rPr>
                        <a:t>plant height</a:t>
                      </a:r>
                    </a:p>
                  </a:txBody>
                  <a:tcPr anchor="ctr"/>
                </a:tc>
                <a:tc>
                  <a:txBody>
                    <a:bodyPr/>
                    <a:lstStyle/>
                    <a:p>
                      <a:r>
                        <a:rPr lang="en-IN" sz="1600" b="0" dirty="0">
                          <a:solidFill>
                            <a:srgbClr val="1F497D"/>
                          </a:solidFill>
                          <a:effectLst/>
                          <a:latin typeface="+mn-lt"/>
                        </a:rPr>
                        <a:t>tall vs. dwarf</a:t>
                      </a:r>
                    </a:p>
                  </a:txBody>
                  <a:tcPr anchor="ctr"/>
                </a:tc>
                <a:tc>
                  <a:txBody>
                    <a:bodyPr/>
                    <a:lstStyle/>
                    <a:p>
                      <a:r>
                        <a:rPr lang="en-IN" sz="1600" b="0" dirty="0">
                          <a:solidFill>
                            <a:srgbClr val="1F497D"/>
                          </a:solidFill>
                          <a:effectLst/>
                          <a:latin typeface="+mn-lt"/>
                        </a:rPr>
                        <a:t>100% tall</a:t>
                      </a:r>
                    </a:p>
                  </a:txBody>
                  <a:tcPr anchor="ctr"/>
                </a:tc>
                <a:tc>
                  <a:txBody>
                    <a:bodyPr/>
                    <a:lstStyle/>
                    <a:p>
                      <a:r>
                        <a:rPr lang="en-IN" sz="1600" b="0" dirty="0">
                          <a:solidFill>
                            <a:srgbClr val="1F497D"/>
                          </a:solidFill>
                          <a:effectLst/>
                          <a:latin typeface="+mn-lt"/>
                        </a:rPr>
                        <a:t>787 tall</a:t>
                      </a:r>
                    </a:p>
                    <a:p>
                      <a:r>
                        <a:rPr lang="en-IN" sz="1600" b="0" dirty="0">
                          <a:solidFill>
                            <a:srgbClr val="1F497D"/>
                          </a:solidFill>
                          <a:effectLst/>
                          <a:latin typeface="+mn-lt"/>
                        </a:rPr>
                        <a:t>277 dwarf</a:t>
                      </a:r>
                    </a:p>
                  </a:txBody>
                  <a:tcPr anchor="ctr"/>
                </a:tc>
                <a:tc>
                  <a:txBody>
                    <a:bodyPr/>
                    <a:lstStyle/>
                    <a:p>
                      <a:r>
                        <a:rPr lang="en-IN" sz="1600" b="0" dirty="0">
                          <a:solidFill>
                            <a:srgbClr val="1F497D"/>
                          </a:solidFill>
                          <a:effectLst/>
                          <a:latin typeface="+mn-lt"/>
                        </a:rPr>
                        <a:t>2.84:1</a:t>
                      </a:r>
                    </a:p>
                  </a:txBody>
                  <a:tcPr anchor="ctr"/>
                </a:tc>
                <a:extLst>
                  <a:ext uri="{0D108BD9-81ED-4DB2-BD59-A6C34878D82A}">
                    <a16:rowId xmlns:a16="http://schemas.microsoft.com/office/drawing/2014/main" val="2157668464"/>
                  </a:ext>
                </a:extLst>
              </a:tr>
              <a:tr h="586500">
                <a:tc>
                  <a:txBody>
                    <a:bodyPr/>
                    <a:lstStyle/>
                    <a:p>
                      <a:r>
                        <a:rPr lang="en-IN" sz="1600" b="0" dirty="0">
                          <a:solidFill>
                            <a:srgbClr val="1F497D"/>
                          </a:solidFill>
                          <a:effectLst/>
                          <a:latin typeface="+mn-lt"/>
                        </a:rPr>
                        <a:t>seed texture</a:t>
                      </a:r>
                    </a:p>
                  </a:txBody>
                  <a:tcPr anchor="ctr"/>
                </a:tc>
                <a:tc>
                  <a:txBody>
                    <a:bodyPr/>
                    <a:lstStyle/>
                    <a:p>
                      <a:r>
                        <a:rPr lang="en-IN" sz="1600" b="0" dirty="0">
                          <a:solidFill>
                            <a:srgbClr val="1F497D"/>
                          </a:solidFill>
                          <a:effectLst/>
                          <a:latin typeface="+mn-lt"/>
                        </a:rPr>
                        <a:t>round vs. wrinkled</a:t>
                      </a:r>
                    </a:p>
                  </a:txBody>
                  <a:tcPr anchor="ctr"/>
                </a:tc>
                <a:tc>
                  <a:txBody>
                    <a:bodyPr/>
                    <a:lstStyle/>
                    <a:p>
                      <a:r>
                        <a:rPr lang="en-IN" sz="1600" b="0" dirty="0">
                          <a:solidFill>
                            <a:srgbClr val="1F497D"/>
                          </a:solidFill>
                          <a:effectLst/>
                          <a:latin typeface="+mn-lt"/>
                        </a:rPr>
                        <a:t>100% round</a:t>
                      </a:r>
                    </a:p>
                  </a:txBody>
                  <a:tcPr anchor="ctr"/>
                </a:tc>
                <a:tc>
                  <a:txBody>
                    <a:bodyPr/>
                    <a:lstStyle/>
                    <a:p>
                      <a:r>
                        <a:rPr lang="en-IN" sz="1600" b="0" dirty="0">
                          <a:solidFill>
                            <a:srgbClr val="1F497D"/>
                          </a:solidFill>
                          <a:effectLst/>
                          <a:latin typeface="+mn-lt"/>
                        </a:rPr>
                        <a:t>5,474 round</a:t>
                      </a:r>
                    </a:p>
                    <a:p>
                      <a:r>
                        <a:rPr lang="en-IN" sz="1600" b="0" dirty="0">
                          <a:solidFill>
                            <a:srgbClr val="1F497D"/>
                          </a:solidFill>
                          <a:effectLst/>
                          <a:latin typeface="+mn-lt"/>
                        </a:rPr>
                        <a:t>1,850 wrinkled</a:t>
                      </a:r>
                    </a:p>
                  </a:txBody>
                  <a:tcPr anchor="ctr"/>
                </a:tc>
                <a:tc>
                  <a:txBody>
                    <a:bodyPr/>
                    <a:lstStyle/>
                    <a:p>
                      <a:r>
                        <a:rPr lang="en-IN" sz="1600" b="0" dirty="0">
                          <a:solidFill>
                            <a:srgbClr val="1F497D"/>
                          </a:solidFill>
                          <a:effectLst/>
                          <a:latin typeface="+mn-lt"/>
                        </a:rPr>
                        <a:t>2.96:1</a:t>
                      </a:r>
                    </a:p>
                  </a:txBody>
                  <a:tcPr anchor="ctr"/>
                </a:tc>
                <a:extLst>
                  <a:ext uri="{0D108BD9-81ED-4DB2-BD59-A6C34878D82A}">
                    <a16:rowId xmlns:a16="http://schemas.microsoft.com/office/drawing/2014/main" val="236598913"/>
                  </a:ext>
                </a:extLst>
              </a:tr>
              <a:tr h="586500">
                <a:tc>
                  <a:txBody>
                    <a:bodyPr/>
                    <a:lstStyle/>
                    <a:p>
                      <a:r>
                        <a:rPr lang="en-IN" sz="1600" b="0" dirty="0">
                          <a:solidFill>
                            <a:srgbClr val="1F497D"/>
                          </a:solidFill>
                          <a:effectLst/>
                          <a:latin typeface="+mn-lt"/>
                        </a:rPr>
                        <a:t>seed color</a:t>
                      </a:r>
                    </a:p>
                  </a:txBody>
                  <a:tcPr anchor="ctr"/>
                </a:tc>
                <a:tc>
                  <a:txBody>
                    <a:bodyPr/>
                    <a:lstStyle/>
                    <a:p>
                      <a:r>
                        <a:rPr lang="en-IN" sz="1600" b="0" dirty="0">
                          <a:solidFill>
                            <a:srgbClr val="1F497D"/>
                          </a:solidFill>
                          <a:effectLst/>
                          <a:latin typeface="+mn-lt"/>
                        </a:rPr>
                        <a:t>yellow vs. green</a:t>
                      </a:r>
                    </a:p>
                  </a:txBody>
                  <a:tcPr anchor="ctr"/>
                </a:tc>
                <a:tc>
                  <a:txBody>
                    <a:bodyPr/>
                    <a:lstStyle/>
                    <a:p>
                      <a:r>
                        <a:rPr lang="en-IN" sz="1600" b="0" dirty="0">
                          <a:solidFill>
                            <a:srgbClr val="1F497D"/>
                          </a:solidFill>
                          <a:effectLst/>
                          <a:latin typeface="+mn-lt"/>
                        </a:rPr>
                        <a:t>100% yellow</a:t>
                      </a:r>
                    </a:p>
                  </a:txBody>
                  <a:tcPr anchor="ctr"/>
                </a:tc>
                <a:tc>
                  <a:txBody>
                    <a:bodyPr/>
                    <a:lstStyle/>
                    <a:p>
                      <a:r>
                        <a:rPr lang="en-IN" sz="1600" b="0" dirty="0">
                          <a:solidFill>
                            <a:srgbClr val="1F497D"/>
                          </a:solidFill>
                          <a:effectLst/>
                          <a:latin typeface="+mn-lt"/>
                        </a:rPr>
                        <a:t>6,022 yellow</a:t>
                      </a:r>
                    </a:p>
                    <a:p>
                      <a:r>
                        <a:rPr lang="en-IN" sz="1600" b="0" dirty="0">
                          <a:solidFill>
                            <a:srgbClr val="1F497D"/>
                          </a:solidFill>
                          <a:effectLst/>
                          <a:latin typeface="+mn-lt"/>
                        </a:rPr>
                        <a:t>2,001 green</a:t>
                      </a:r>
                    </a:p>
                  </a:txBody>
                  <a:tcPr anchor="ctr"/>
                </a:tc>
                <a:tc>
                  <a:txBody>
                    <a:bodyPr/>
                    <a:lstStyle/>
                    <a:p>
                      <a:r>
                        <a:rPr lang="en-IN" sz="1600" b="0" dirty="0">
                          <a:solidFill>
                            <a:srgbClr val="1F497D"/>
                          </a:solidFill>
                          <a:effectLst/>
                          <a:latin typeface="+mn-lt"/>
                        </a:rPr>
                        <a:t>3.01:1</a:t>
                      </a:r>
                    </a:p>
                  </a:txBody>
                  <a:tcPr anchor="ctr"/>
                </a:tc>
                <a:extLst>
                  <a:ext uri="{0D108BD9-81ED-4DB2-BD59-A6C34878D82A}">
                    <a16:rowId xmlns:a16="http://schemas.microsoft.com/office/drawing/2014/main" val="516149549"/>
                  </a:ext>
                </a:extLst>
              </a:tr>
              <a:tr h="740818">
                <a:tc>
                  <a:txBody>
                    <a:bodyPr/>
                    <a:lstStyle/>
                    <a:p>
                      <a:r>
                        <a:rPr lang="en-IN" sz="1600" b="0" dirty="0">
                          <a:solidFill>
                            <a:srgbClr val="1F497D"/>
                          </a:solidFill>
                          <a:effectLst/>
                          <a:latin typeface="+mn-lt"/>
                        </a:rPr>
                        <a:t>pea pod texture</a:t>
                      </a:r>
                    </a:p>
                  </a:txBody>
                  <a:tcPr anchor="ctr"/>
                </a:tc>
                <a:tc>
                  <a:txBody>
                    <a:bodyPr/>
                    <a:lstStyle/>
                    <a:p>
                      <a:r>
                        <a:rPr lang="en-IN" sz="1600" b="0" dirty="0">
                          <a:solidFill>
                            <a:srgbClr val="1F497D"/>
                          </a:solidFill>
                          <a:effectLst/>
                          <a:latin typeface="+mn-lt"/>
                        </a:rPr>
                        <a:t>inflated vs. constricted</a:t>
                      </a:r>
                    </a:p>
                  </a:txBody>
                  <a:tcPr anchor="ctr"/>
                </a:tc>
                <a:tc>
                  <a:txBody>
                    <a:bodyPr/>
                    <a:lstStyle/>
                    <a:p>
                      <a:r>
                        <a:rPr lang="en-IN" sz="1600" b="0" dirty="0">
                          <a:solidFill>
                            <a:srgbClr val="1F497D"/>
                          </a:solidFill>
                          <a:effectLst/>
                          <a:latin typeface="+mn-lt"/>
                        </a:rPr>
                        <a:t>100% inflated</a:t>
                      </a:r>
                    </a:p>
                  </a:txBody>
                  <a:tcPr anchor="ctr"/>
                </a:tc>
                <a:tc>
                  <a:txBody>
                    <a:bodyPr/>
                    <a:lstStyle/>
                    <a:p>
                      <a:r>
                        <a:rPr lang="en-IN" sz="1600" b="0" dirty="0">
                          <a:solidFill>
                            <a:srgbClr val="1F497D"/>
                          </a:solidFill>
                          <a:effectLst/>
                          <a:latin typeface="+mn-lt"/>
                        </a:rPr>
                        <a:t>882 inflated</a:t>
                      </a:r>
                    </a:p>
                    <a:p>
                      <a:r>
                        <a:rPr lang="en-IN" sz="1600" b="0" dirty="0">
                          <a:solidFill>
                            <a:srgbClr val="1F497D"/>
                          </a:solidFill>
                          <a:effectLst/>
                          <a:latin typeface="+mn-lt"/>
                        </a:rPr>
                        <a:t>299 constricted</a:t>
                      </a:r>
                    </a:p>
                  </a:txBody>
                  <a:tcPr anchor="ctr"/>
                </a:tc>
                <a:tc>
                  <a:txBody>
                    <a:bodyPr/>
                    <a:lstStyle/>
                    <a:p>
                      <a:r>
                        <a:rPr lang="en-IN" sz="1600" b="0" dirty="0">
                          <a:solidFill>
                            <a:srgbClr val="1F497D"/>
                          </a:solidFill>
                          <a:effectLst/>
                          <a:latin typeface="+mn-lt"/>
                        </a:rPr>
                        <a:t>2.95:1</a:t>
                      </a:r>
                    </a:p>
                  </a:txBody>
                  <a:tcPr anchor="ctr"/>
                </a:tc>
                <a:extLst>
                  <a:ext uri="{0D108BD9-81ED-4DB2-BD59-A6C34878D82A}">
                    <a16:rowId xmlns:a16="http://schemas.microsoft.com/office/drawing/2014/main" val="3389248525"/>
                  </a:ext>
                </a:extLst>
              </a:tr>
              <a:tr h="586500">
                <a:tc>
                  <a:txBody>
                    <a:bodyPr/>
                    <a:lstStyle/>
                    <a:p>
                      <a:r>
                        <a:rPr lang="en-IN" sz="1600" b="0" dirty="0">
                          <a:solidFill>
                            <a:srgbClr val="1F497D"/>
                          </a:solidFill>
                          <a:effectLst/>
                          <a:latin typeface="+mn-lt"/>
                        </a:rPr>
                        <a:t>pea pod color</a:t>
                      </a:r>
                    </a:p>
                  </a:txBody>
                  <a:tcPr anchor="ctr"/>
                </a:tc>
                <a:tc>
                  <a:txBody>
                    <a:bodyPr/>
                    <a:lstStyle/>
                    <a:p>
                      <a:r>
                        <a:rPr lang="en-IN" sz="1600" b="0" dirty="0">
                          <a:solidFill>
                            <a:srgbClr val="1F497D"/>
                          </a:solidFill>
                          <a:effectLst/>
                          <a:latin typeface="+mn-lt"/>
                        </a:rPr>
                        <a:t>green vs. yellow</a:t>
                      </a:r>
                    </a:p>
                  </a:txBody>
                  <a:tcPr anchor="ctr"/>
                </a:tc>
                <a:tc>
                  <a:txBody>
                    <a:bodyPr/>
                    <a:lstStyle/>
                    <a:p>
                      <a:r>
                        <a:rPr lang="en-IN" sz="1600" b="0" dirty="0">
                          <a:solidFill>
                            <a:srgbClr val="1F497D"/>
                          </a:solidFill>
                          <a:effectLst/>
                          <a:latin typeface="+mn-lt"/>
                        </a:rPr>
                        <a:t>100% green</a:t>
                      </a:r>
                    </a:p>
                  </a:txBody>
                  <a:tcPr anchor="ctr"/>
                </a:tc>
                <a:tc>
                  <a:txBody>
                    <a:bodyPr/>
                    <a:lstStyle/>
                    <a:p>
                      <a:r>
                        <a:rPr lang="en-IN" sz="1600" b="0" dirty="0">
                          <a:solidFill>
                            <a:srgbClr val="1F497D"/>
                          </a:solidFill>
                          <a:effectLst/>
                          <a:latin typeface="+mn-lt"/>
                        </a:rPr>
                        <a:t>428 green</a:t>
                      </a:r>
                    </a:p>
                    <a:p>
                      <a:r>
                        <a:rPr lang="en-IN" sz="1600" b="0" dirty="0">
                          <a:solidFill>
                            <a:srgbClr val="1F497D"/>
                          </a:solidFill>
                          <a:effectLst/>
                          <a:latin typeface="+mn-lt"/>
                        </a:rPr>
                        <a:t>152 yellow</a:t>
                      </a:r>
                    </a:p>
                  </a:txBody>
                  <a:tcPr anchor="ctr"/>
                </a:tc>
                <a:tc>
                  <a:txBody>
                    <a:bodyPr/>
                    <a:lstStyle/>
                    <a:p>
                      <a:r>
                        <a:rPr lang="en-IN" sz="1600" b="0" dirty="0">
                          <a:solidFill>
                            <a:srgbClr val="1F497D"/>
                          </a:solidFill>
                          <a:effectLst/>
                          <a:latin typeface="+mn-lt"/>
                        </a:rPr>
                        <a:t>2.82:1</a:t>
                      </a:r>
                    </a:p>
                  </a:txBody>
                  <a:tcPr anchor="ctr"/>
                </a:tc>
                <a:extLst>
                  <a:ext uri="{0D108BD9-81ED-4DB2-BD59-A6C34878D82A}">
                    <a16:rowId xmlns:a16="http://schemas.microsoft.com/office/drawing/2014/main" val="236657147"/>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Garden Pea Characteristics Revealed the Basics of Heredity</a:t>
            </a:r>
            <a:r>
              <a:rPr lang="en-US" sz="1400" baseline="-25000" dirty="0"/>
              <a:t>3</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a:buNone/>
            </a:pPr>
            <a:r>
              <a:rPr lang="en-US" dirty="0"/>
              <a:t>Traits could be divided into expressed (dominant) and latent (recessive) traits</a:t>
            </a:r>
          </a:p>
          <a:p>
            <a:r>
              <a:rPr lang="en-US" b="1" dirty="0"/>
              <a:t>Dominant</a:t>
            </a:r>
            <a:r>
              <a:rPr lang="en-US" dirty="0"/>
              <a:t>: trait which confers the same physical appearance whether an individual has two copies of the trait or one copy of the dominant trait and one copy of the recessive trait</a:t>
            </a:r>
          </a:p>
          <a:p>
            <a:r>
              <a:rPr lang="en-US" b="1" dirty="0"/>
              <a:t>Recessive</a:t>
            </a:r>
            <a:r>
              <a:rPr lang="en-US" dirty="0"/>
              <a:t>: trait that appears "latent" or nonexpressed when the individual also carries a dominant trait for that same characteristic; when present as two identical copies, the recessive trait is expressed</a:t>
            </a:r>
          </a:p>
          <a:p>
            <a:r>
              <a:rPr lang="en-US" dirty="0"/>
              <a:t>Example: violet vs. white flowers</a:t>
            </a:r>
          </a:p>
          <a:p>
            <a:pPr lvl="1"/>
            <a:r>
              <a:rPr lang="en-US" dirty="0"/>
              <a:t>White flowers disappeared in F</a:t>
            </a:r>
            <a:r>
              <a:rPr lang="en-US" baseline="-25000" dirty="0"/>
              <a:t>1</a:t>
            </a:r>
            <a:r>
              <a:rPr lang="en-US" dirty="0"/>
              <a:t> but reappeared in F</a:t>
            </a:r>
            <a:r>
              <a:rPr lang="en-US" baseline="-25000" dirty="0"/>
              <a:t>2</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192940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Probability Basics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Probabilities: mathematical measures of likelihood</a:t>
            </a:r>
          </a:p>
          <a:p>
            <a:r>
              <a:rPr lang="en-US" dirty="0"/>
              <a:t>Empirical probability calculated by dividing the # of times by total # of opportunities</a:t>
            </a:r>
          </a:p>
          <a:p>
            <a:pPr lvl="1"/>
            <a:r>
              <a:rPr lang="en-US" dirty="0"/>
              <a:t>Come from observations</a:t>
            </a:r>
          </a:p>
          <a:p>
            <a:r>
              <a:rPr lang="en-US" dirty="0"/>
              <a:t>Theoretical probability calculated by dividing # of times by expected # of times it could occur</a:t>
            </a:r>
          </a:p>
          <a:p>
            <a:pPr lvl="1"/>
            <a:r>
              <a:rPr lang="en-US" dirty="0"/>
              <a:t>Come from assumptions</a:t>
            </a:r>
          </a:p>
          <a:p>
            <a:r>
              <a:rPr lang="en-US" dirty="0"/>
              <a:t>Range from 0 (never occurs) to 1 (always occurs)</a:t>
            </a:r>
          </a:p>
          <a:p>
            <a:pPr lvl="1"/>
            <a:r>
              <a:rPr lang="en-US" dirty="0">
                <a:solidFill>
                  <a:srgbClr val="366092"/>
                </a:solidFill>
              </a:rPr>
              <a:t>Example: round vs. wrinkled seeds</a:t>
            </a:r>
          </a:p>
          <a:p>
            <a:pPr lvl="2"/>
            <a:r>
              <a:rPr lang="en-US" sz="2600" dirty="0">
                <a:solidFill>
                  <a:srgbClr val="366092"/>
                </a:solidFill>
              </a:rPr>
              <a:t>Probability of round is 1 in F</a:t>
            </a:r>
            <a:r>
              <a:rPr lang="en-US" sz="2600" baseline="-25000" dirty="0">
                <a:solidFill>
                  <a:srgbClr val="366092"/>
                </a:solidFill>
              </a:rPr>
              <a:t>1</a:t>
            </a:r>
            <a:r>
              <a:rPr lang="en-US" sz="2600" dirty="0">
                <a:solidFill>
                  <a:srgbClr val="366092"/>
                </a:solidFill>
              </a:rPr>
              <a:t> offspring (parents: 1 has round; 1 has wrinkled)</a:t>
            </a:r>
          </a:p>
          <a:p>
            <a:pPr lvl="2"/>
            <a:r>
              <a:rPr lang="en-US" sz="2600" dirty="0">
                <a:solidFill>
                  <a:srgbClr val="366092"/>
                </a:solidFill>
              </a:rPr>
              <a:t>Probability of round is 3 out of 4 for F</a:t>
            </a:r>
            <a:r>
              <a:rPr lang="en-US" sz="2600" baseline="-25000" dirty="0">
                <a:solidFill>
                  <a:srgbClr val="366092"/>
                </a:solidFill>
              </a:rPr>
              <a:t>2</a:t>
            </a:r>
            <a:r>
              <a:rPr lang="en-US" sz="2600" dirty="0">
                <a:solidFill>
                  <a:srgbClr val="366092"/>
                </a:solidFill>
              </a:rPr>
              <a:t> (meaning 75% were expected to have round seeds, 25% wrinkled seeds)</a:t>
            </a:r>
          </a:p>
        </p:txBody>
      </p:sp>
    </p:spTree>
    <p:extLst>
      <p:ext uri="{BB962C8B-B14F-4D97-AF65-F5344CB8AC3E}">
        <p14:creationId xmlns:p14="http://schemas.microsoft.com/office/powerpoint/2010/main" val="312959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Product Rule and Sum Rule</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Pea plants transmit characteristics as discrete units from parent to offspring</a:t>
            </a:r>
          </a:p>
          <a:p>
            <a:r>
              <a:rPr lang="en-US" dirty="0"/>
              <a:t>Different characteristics transmit independently of one another, can be examined separately</a:t>
            </a:r>
          </a:p>
          <a:p>
            <a:pPr lvl="1"/>
            <a:r>
              <a:rPr lang="en-US" dirty="0"/>
              <a:t>Example: Green, wrinkled seeds crossed with yellow, round seeds still produce 3:1 ratio of yellow:green seeds and 3:1 ratio of round:wrinkled seeds</a:t>
            </a:r>
          </a:p>
        </p:txBody>
      </p:sp>
    </p:spTree>
    <p:extLst>
      <p:ext uri="{BB962C8B-B14F-4D97-AF65-F5344CB8AC3E}">
        <p14:creationId xmlns:p14="http://schemas.microsoft.com/office/powerpoint/2010/main" val="133546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Product Rule</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a:buNone/>
            </a:pPr>
            <a:r>
              <a:rPr lang="en-US" b="1" dirty="0"/>
              <a:t>Product rule</a:t>
            </a:r>
            <a:r>
              <a:rPr lang="en-US" dirty="0"/>
              <a:t>: probability of two independent events occurring simultaneously can be calculated by multiplying the individual probabilities of each event occurring alone</a:t>
            </a:r>
          </a:p>
          <a:p>
            <a:r>
              <a:rPr lang="en-US" dirty="0"/>
              <a:t>Example: rolling a die (D) and flipping a penny (P)</a:t>
            </a:r>
          </a:p>
          <a:p>
            <a:pPr lvl="1"/>
            <a:r>
              <a:rPr lang="en-US" dirty="0"/>
              <a:t>D</a:t>
            </a:r>
            <a:r>
              <a:rPr lang="en-US" baseline="-25000" dirty="0"/>
              <a:t>#</a:t>
            </a:r>
            <a:r>
              <a:rPr lang="en-US" dirty="0"/>
              <a:t> (1</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6)</a:t>
            </a:r>
          </a:p>
          <a:p>
            <a:pPr lvl="1"/>
            <a:r>
              <a:rPr lang="en-US" dirty="0"/>
              <a:t>P</a:t>
            </a:r>
            <a:r>
              <a:rPr lang="en-US" baseline="-25000" dirty="0"/>
              <a:t>H</a:t>
            </a:r>
            <a:r>
              <a:rPr lang="en-US" dirty="0"/>
              <a:t> or P</a:t>
            </a:r>
            <a:r>
              <a:rPr lang="en-US" baseline="-25000" dirty="0"/>
              <a:t>T</a:t>
            </a:r>
          </a:p>
          <a:p>
            <a:pPr lvl="2"/>
            <a:r>
              <a:rPr lang="en-US" sz="2800" dirty="0"/>
              <a:t>12 possible actions</a:t>
            </a:r>
            <a:r>
              <a:rPr lang="en-US" sz="2800" i="0" dirty="0">
                <a:solidFill>
                  <a:schemeClr val="tx1"/>
                </a:solidFill>
              </a:rPr>
              <a:t>	</a:t>
            </a:r>
            <a:endParaRPr lang="en-US" sz="2800" dirty="0">
              <a:solidFill>
                <a:srgbClr val="0000FF"/>
              </a:solidFill>
            </a:endParaRPr>
          </a:p>
        </p:txBody>
      </p:sp>
    </p:spTree>
    <p:extLst>
      <p:ext uri="{BB962C8B-B14F-4D97-AF65-F5344CB8AC3E}">
        <p14:creationId xmlns:p14="http://schemas.microsoft.com/office/powerpoint/2010/main" val="9446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1</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2301240"/>
          </a:xfrm>
        </p:spPr>
        <p:txBody>
          <a:bodyPr/>
          <a:lstStyle/>
          <a:p>
            <a:r>
              <a:rPr lang="en-US" dirty="0"/>
              <a:t>As a group of two, perform this experiment for yourselves. Flip the penny and roll the die at the same time 100 times. Keep track of your results. Did you get all 12 outcomes? Did each of the 12 outcomes occur with equal probability?</a:t>
            </a:r>
          </a:p>
        </p:txBody>
      </p:sp>
    </p:spTree>
    <p:extLst>
      <p:ext uri="{BB962C8B-B14F-4D97-AF65-F5344CB8AC3E}">
        <p14:creationId xmlns:p14="http://schemas.microsoft.com/office/powerpoint/2010/main" val="206963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Product Rule</a:t>
            </a:r>
            <a:r>
              <a:rPr lang="en-US" sz="1400" baseline="-25000" dirty="0"/>
              <a:t>2</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11267" name="Rectangle 3"/>
              <p:cNvSpPr>
                <a:spLocks noGrp="1"/>
              </p:cNvSpPr>
              <p:nvPr>
                <p:ph idx="1"/>
              </p:nvPr>
            </p:nvSpPr>
            <p:spPr>
              <a:xfrm>
                <a:off x="457200" y="1266486"/>
                <a:ext cx="8229600" cy="1387697"/>
              </a:xfrm>
              <a:prstGeom prst="rect">
                <a:avLst/>
              </a:prstGeom>
            </p:spPr>
            <p:txBody>
              <a:bodyPr>
                <a:normAutofit fontScale="85000" lnSpcReduction="20000"/>
              </a:bodyPr>
              <a:lstStyle/>
              <a:p>
                <a:pPr marL="283464" indent="-283464">
                  <a:lnSpc>
                    <a:spcPct val="120000"/>
                  </a:lnSpc>
                  <a:spcBef>
                    <a:spcPts val="600"/>
                  </a:spcBef>
                </a:pPr>
                <a:r>
                  <a:rPr lang="en-US" sz="2600" dirty="0"/>
                  <a:t>A die has a </a:t>
                </a:r>
                <a14:m>
                  <m:oMath xmlns:m="http://schemas.openxmlformats.org/officeDocument/2006/math">
                    <m:f>
                      <m:fPr>
                        <m:ctrlPr>
                          <a:rPr lang="en-US" sz="2600" i="1" smtClean="0">
                            <a:solidFill>
                              <a:srgbClr val="366092"/>
                            </a:solidFill>
                            <a:latin typeface="Cambria Math" panose="02040503050406030204" pitchFamily="18" charset="0"/>
                          </a:rPr>
                        </m:ctrlPr>
                      </m:fPr>
                      <m:num>
                        <m:r>
                          <a:rPr lang="en-US" sz="2600">
                            <a:solidFill>
                              <a:srgbClr val="366092"/>
                            </a:solidFill>
                            <a:latin typeface="Cambria Math" panose="02040503050406030204" pitchFamily="18" charset="0"/>
                          </a:rPr>
                          <m:t>2</m:t>
                        </m:r>
                      </m:num>
                      <m:den>
                        <m:r>
                          <a:rPr lang="en-US" sz="2600" i="0">
                            <a:solidFill>
                              <a:srgbClr val="366092"/>
                            </a:solidFill>
                            <a:latin typeface="Cambria Math" panose="02040503050406030204" pitchFamily="18" charset="0"/>
                          </a:rPr>
                          <m:t>12</m:t>
                        </m:r>
                      </m:den>
                    </m:f>
                  </m:oMath>
                </a14:m>
                <a:r>
                  <a:rPr lang="en-US" sz="2600" dirty="0">
                    <a:solidFill>
                      <a:srgbClr val="366092"/>
                    </a:solidFill>
                  </a:rPr>
                  <a:t> </a:t>
                </a:r>
                <a:r>
                  <a:rPr lang="en-US" sz="2600" dirty="0"/>
                  <a:t>probability of rolling a 2 and penny has a </a:t>
                </a:r>
                <a14:m>
                  <m:oMath xmlns:m="http://schemas.openxmlformats.org/officeDocument/2006/math">
                    <m:f>
                      <m:fPr>
                        <m:ctrlPr>
                          <a:rPr lang="en-US" sz="2600" i="1" smtClean="0">
                            <a:solidFill>
                              <a:srgbClr val="366092"/>
                            </a:solidFill>
                            <a:latin typeface="Cambria Math" panose="02040503050406030204" pitchFamily="18" charset="0"/>
                          </a:rPr>
                        </m:ctrlPr>
                      </m:fPr>
                      <m:num>
                        <m:r>
                          <a:rPr lang="en-US" sz="2600" b="0" i="1" smtClean="0">
                            <a:solidFill>
                              <a:srgbClr val="366092"/>
                            </a:solidFill>
                            <a:latin typeface="Cambria Math" panose="02040503050406030204" pitchFamily="18" charset="0"/>
                          </a:rPr>
                          <m:t>6</m:t>
                        </m:r>
                      </m:num>
                      <m:den>
                        <m:r>
                          <a:rPr lang="en-US" sz="2600">
                            <a:solidFill>
                              <a:srgbClr val="366092"/>
                            </a:solidFill>
                            <a:latin typeface="Cambria Math" panose="02040503050406030204" pitchFamily="18" charset="0"/>
                          </a:rPr>
                          <m:t>12</m:t>
                        </m:r>
                      </m:den>
                    </m:f>
                  </m:oMath>
                </a14:m>
                <a:r>
                  <a:rPr lang="en-US" sz="2600" dirty="0">
                    <a:solidFill>
                      <a:srgbClr val="366092"/>
                    </a:solidFill>
                  </a:rPr>
                  <a:t> probability of coming up heads</a:t>
                </a:r>
                <a:endParaRPr lang="en-US" sz="2600" dirty="0"/>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mc:Choice>
        <mc:Fallback xmlns="">
          <p:sp>
            <p:nvSpPr>
              <p:cNvPr id="11267" name="Rectangle 3"/>
              <p:cNvSpPr>
                <a:spLocks noGrp="1" noRot="1" noChangeAspect="1" noMove="1" noResize="1" noEditPoints="1" noAdjustHandles="1" noChangeArrowheads="1" noChangeShapeType="1" noTextEdit="1"/>
              </p:cNvSpPr>
              <p:nvPr>
                <p:ph idx="1"/>
              </p:nvPr>
            </p:nvSpPr>
            <p:spPr>
              <a:xfrm>
                <a:off x="457200" y="1266486"/>
                <a:ext cx="8229600" cy="1387697"/>
              </a:xfrm>
              <a:prstGeom prst="rect">
                <a:avLst/>
              </a:prstGeom>
              <a:blipFill>
                <a:blip r:embed="rId2"/>
                <a:stretch>
                  <a:fillRect l="-815"/>
                </a:stretch>
              </a:blipFill>
            </p:spPr>
            <p:txBody>
              <a:bodyPr/>
              <a:lstStyle/>
              <a:p>
                <a:r>
                  <a:rPr lang="en-US">
                    <a:noFill/>
                  </a:rPr>
                  <a:t> </a:t>
                </a:r>
              </a:p>
            </p:txBody>
          </p:sp>
        </mc:Fallback>
      </mc:AlternateContent>
      <p:graphicFrame>
        <p:nvGraphicFramePr>
          <p:cNvPr id="2" name="Object 1" descr="D2 times P H equals one-sixth times one-half, which equals one-twelfth">
            <a:extLst>
              <a:ext uri="{FF2B5EF4-FFF2-40B4-BE49-F238E27FC236}">
                <a16:creationId xmlns:a16="http://schemas.microsoft.com/office/drawing/2014/main" id="{223D3796-9308-DC17-4EFF-3C380BB1CB76}"/>
              </a:ext>
            </a:extLst>
          </p:cNvPr>
          <p:cNvGraphicFramePr>
            <a:graphicFrameLocks noChangeAspect="1"/>
          </p:cNvGraphicFramePr>
          <p:nvPr>
            <p:extLst>
              <p:ext uri="{D42A27DB-BD31-4B8C-83A1-F6EECF244321}">
                <p14:modId xmlns:p14="http://schemas.microsoft.com/office/powerpoint/2010/main" val="2571969247"/>
              </p:ext>
            </p:extLst>
          </p:nvPr>
        </p:nvGraphicFramePr>
        <p:xfrm>
          <a:off x="3028950" y="2203035"/>
          <a:ext cx="3086100" cy="647700"/>
        </p:xfrm>
        <a:graphic>
          <a:graphicData uri="http://schemas.openxmlformats.org/presentationml/2006/ole">
            <mc:AlternateContent xmlns:mc="http://schemas.openxmlformats.org/markup-compatibility/2006">
              <mc:Choice xmlns:v="urn:schemas-microsoft-com:vml" Requires="v">
                <p:oleObj name="Equation" r:id="rId3" imgW="2057400" imgH="431640" progId="Equation.DSMT4">
                  <p:embed/>
                </p:oleObj>
              </mc:Choice>
              <mc:Fallback>
                <p:oleObj name="Equation" r:id="rId3" imgW="2057400" imgH="431640" progId="Equation.DSMT4">
                  <p:embed/>
                  <p:pic>
                    <p:nvPicPr>
                      <p:cNvPr id="2" name="Object 1" descr="D2 times PH equals one-sixth times one-half, which equals one-twelfth">
                        <a:extLst>
                          <a:ext uri="{FF2B5EF4-FFF2-40B4-BE49-F238E27FC236}">
                            <a16:creationId xmlns:a16="http://schemas.microsoft.com/office/drawing/2014/main" id="{223D3796-9308-DC17-4EFF-3C380BB1CB76}"/>
                          </a:ext>
                        </a:extLst>
                      </p:cNvPr>
                      <p:cNvPicPr/>
                      <p:nvPr/>
                    </p:nvPicPr>
                    <p:blipFill>
                      <a:blip r:embed="rId4"/>
                      <a:stretch>
                        <a:fillRect/>
                      </a:stretch>
                    </p:blipFill>
                    <p:spPr>
                      <a:xfrm>
                        <a:off x="3028950" y="2203035"/>
                        <a:ext cx="3086100" cy="647700"/>
                      </a:xfrm>
                      <a:prstGeom prst="rect">
                        <a:avLst/>
                      </a:prstGeom>
                      <a:noFill/>
                      <a:ln>
                        <a:noFill/>
                      </a:ln>
                    </p:spPr>
                  </p:pic>
                </p:oleObj>
              </mc:Fallback>
            </mc:AlternateContent>
          </a:graphicData>
        </a:graphic>
      </p:graphicFrame>
      <p:sp>
        <p:nvSpPr>
          <p:cNvPr id="3" name="TextBox 2">
            <a:extLst>
              <a:ext uri="{FF2B5EF4-FFF2-40B4-BE49-F238E27FC236}">
                <a16:creationId xmlns:a16="http://schemas.microsoft.com/office/drawing/2014/main" id="{6F6687BF-C579-4E2D-0C03-C4E631508522}"/>
              </a:ext>
            </a:extLst>
          </p:cNvPr>
          <p:cNvSpPr txBox="1"/>
          <p:nvPr/>
        </p:nvSpPr>
        <p:spPr>
          <a:xfrm>
            <a:off x="457200" y="2823389"/>
            <a:ext cx="8382000" cy="2739211"/>
          </a:xfrm>
          <a:prstGeom prst="rect">
            <a:avLst/>
          </a:prstGeom>
          <a:noFill/>
        </p:spPr>
        <p:txBody>
          <a:bodyPr wrap="square" rtlCol="0">
            <a:spAutoFit/>
          </a:bodyPr>
          <a:lstStyle/>
          <a:p>
            <a:pPr marL="285750" indent="-285750">
              <a:buFont typeface="Arial" panose="020B0604020202020204" pitchFamily="34" charset="0"/>
              <a:buChar char="•"/>
            </a:pPr>
            <a:r>
              <a:rPr lang="en-US" sz="2200" i="1" dirty="0"/>
              <a:t>And </a:t>
            </a:r>
            <a:r>
              <a:rPr lang="en-US" sz="2200" dirty="0"/>
              <a:t>is the signal to apply product rule</a:t>
            </a:r>
          </a:p>
          <a:p>
            <a:pPr marL="285750" indent="-285750">
              <a:buFont typeface="Arial" panose="020B0604020202020204" pitchFamily="34" charset="0"/>
              <a:buChar char="•"/>
            </a:pPr>
            <a:r>
              <a:rPr lang="en-US" sz="2200" dirty="0"/>
              <a:t>Can be used to predict outcome of a dihybrid cross (involves two different traits)</a:t>
            </a:r>
          </a:p>
          <a:p>
            <a:pPr marL="285750" indent="-285750">
              <a:buFont typeface="Arial" panose="020B0604020202020204" pitchFamily="34" charset="0"/>
              <a:buChar char="•"/>
            </a:pPr>
            <a:r>
              <a:rPr lang="en-US" sz="2200" dirty="0"/>
              <a:t>Example: Cross between yellow, round seeds (both dominant) and green, wrinkled seeds (both recessive)</a:t>
            </a:r>
          </a:p>
          <a:p>
            <a:pPr marL="742950" lvl="1" indent="-285750">
              <a:buFont typeface="Arial" panose="020B0604020202020204" pitchFamily="34" charset="0"/>
              <a:buChar char="•"/>
            </a:pPr>
            <a:r>
              <a:rPr lang="en-US" sz="2200" dirty="0"/>
              <a:t>Probability that F</a:t>
            </a:r>
            <a:r>
              <a:rPr lang="en-US" sz="2200" baseline="-25000" dirty="0"/>
              <a:t>2</a:t>
            </a:r>
            <a:r>
              <a:rPr lang="en-US" sz="2200" dirty="0"/>
              <a:t> offspring inherits two dominant traits (yellow </a:t>
            </a:r>
            <a:r>
              <a:rPr lang="en-US" sz="2200" i="1" dirty="0"/>
              <a:t>and</a:t>
            </a:r>
            <a:r>
              <a:rPr lang="en-US" sz="2200" dirty="0"/>
              <a:t> round):</a:t>
            </a:r>
            <a:endParaRPr lang="en-US" sz="2200" i="0" dirty="0">
              <a:solidFill>
                <a:schemeClr val="tx1"/>
              </a:solidFill>
            </a:endParaRPr>
          </a:p>
          <a:p>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B050191-42E1-619C-9C02-7C138102A46C}"/>
                  </a:ext>
                </a:extLst>
              </p:cNvPr>
              <p:cNvSpPr txBox="1"/>
              <p:nvPr/>
            </p:nvSpPr>
            <p:spPr>
              <a:xfrm>
                <a:off x="3848100" y="5105400"/>
                <a:ext cx="1447800" cy="6127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366092"/>
                              </a:solidFill>
                              <a:latin typeface="Cambria Math" panose="02040503050406030204" pitchFamily="18" charset="0"/>
                            </a:rPr>
                          </m:ctrlPr>
                        </m:fPr>
                        <m:num>
                          <m:r>
                            <a:rPr lang="en-US">
                              <a:solidFill>
                                <a:srgbClr val="366092"/>
                              </a:solidFill>
                              <a:latin typeface="Cambria Math" panose="02040503050406030204" pitchFamily="18" charset="0"/>
                            </a:rPr>
                            <m:t>3</m:t>
                          </m:r>
                        </m:num>
                        <m:den>
                          <m:r>
                            <a:rPr lang="en-US" i="0">
                              <a:solidFill>
                                <a:srgbClr val="366092"/>
                              </a:solidFill>
                              <a:latin typeface="Cambria Math" panose="02040503050406030204" pitchFamily="18" charset="0"/>
                            </a:rPr>
                            <m:t>4</m:t>
                          </m:r>
                        </m:den>
                      </m:f>
                      <m:r>
                        <a:rPr lang="en-US" i="0">
                          <a:solidFill>
                            <a:srgbClr val="366092"/>
                          </a:solidFill>
                          <a:latin typeface="Cambria Math" panose="02040503050406030204" pitchFamily="18" charset="0"/>
                        </a:rPr>
                        <m:t>×</m:t>
                      </m:r>
                      <m:f>
                        <m:fPr>
                          <m:ctrlPr>
                            <a:rPr lang="en-US" i="1">
                              <a:solidFill>
                                <a:srgbClr val="366092"/>
                              </a:solidFill>
                              <a:latin typeface="Cambria Math" panose="02040503050406030204" pitchFamily="18" charset="0"/>
                            </a:rPr>
                          </m:ctrlPr>
                        </m:fPr>
                        <m:num>
                          <m:r>
                            <a:rPr lang="en-US" i="0">
                              <a:solidFill>
                                <a:srgbClr val="366092"/>
                              </a:solidFill>
                              <a:latin typeface="Cambria Math" panose="02040503050406030204" pitchFamily="18" charset="0"/>
                            </a:rPr>
                            <m:t>3</m:t>
                          </m:r>
                        </m:num>
                        <m:den>
                          <m:r>
                            <a:rPr lang="en-US" i="0">
                              <a:solidFill>
                                <a:srgbClr val="366092"/>
                              </a:solidFill>
                              <a:latin typeface="Cambria Math" panose="02040503050406030204" pitchFamily="18" charset="0"/>
                            </a:rPr>
                            <m:t>4</m:t>
                          </m:r>
                        </m:den>
                      </m:f>
                      <m:r>
                        <a:rPr lang="en-US" i="0">
                          <a:solidFill>
                            <a:srgbClr val="366092"/>
                          </a:solidFill>
                          <a:latin typeface="Cambria Math" panose="02040503050406030204" pitchFamily="18" charset="0"/>
                        </a:rPr>
                        <m:t>=</m:t>
                      </m:r>
                      <m:f>
                        <m:fPr>
                          <m:ctrlPr>
                            <a:rPr lang="en-US" i="1">
                              <a:solidFill>
                                <a:srgbClr val="366092"/>
                              </a:solidFill>
                              <a:latin typeface="Cambria Math" panose="02040503050406030204" pitchFamily="18" charset="0"/>
                            </a:rPr>
                          </m:ctrlPr>
                        </m:fPr>
                        <m:num>
                          <m:r>
                            <a:rPr lang="en-US" i="0">
                              <a:solidFill>
                                <a:srgbClr val="366092"/>
                              </a:solidFill>
                              <a:latin typeface="Cambria Math" panose="02040503050406030204" pitchFamily="18" charset="0"/>
                            </a:rPr>
                            <m:t>9</m:t>
                          </m:r>
                        </m:num>
                        <m:den>
                          <m:r>
                            <a:rPr lang="en-US" i="0">
                              <a:solidFill>
                                <a:srgbClr val="366092"/>
                              </a:solidFill>
                              <a:latin typeface="Cambria Math" panose="02040503050406030204" pitchFamily="18" charset="0"/>
                            </a:rPr>
                            <m:t>16</m:t>
                          </m:r>
                        </m:den>
                      </m:f>
                    </m:oMath>
                  </m:oMathPara>
                </a14:m>
                <a:endParaRPr lang="en-US" dirty="0"/>
              </a:p>
            </p:txBody>
          </p:sp>
        </mc:Choice>
        <mc:Fallback xmlns="">
          <p:sp>
            <p:nvSpPr>
              <p:cNvPr id="12" name="TextBox 11">
                <a:extLst>
                  <a:ext uri="{FF2B5EF4-FFF2-40B4-BE49-F238E27FC236}">
                    <a16:creationId xmlns:a16="http://schemas.microsoft.com/office/drawing/2014/main" id="{0B050191-42E1-619C-9C02-7C138102A46C}"/>
                  </a:ext>
                </a:extLst>
              </p:cNvPr>
              <p:cNvSpPr txBox="1">
                <a:spLocks noRot="1" noChangeAspect="1" noMove="1" noResize="1" noEditPoints="1" noAdjustHandles="1" noChangeArrowheads="1" noChangeShapeType="1" noTextEdit="1"/>
              </p:cNvSpPr>
              <p:nvPr/>
            </p:nvSpPr>
            <p:spPr>
              <a:xfrm>
                <a:off x="3848100" y="5105400"/>
                <a:ext cx="1447800" cy="6127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43986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Sum Rule</a:t>
            </a:r>
            <a:r>
              <a:rPr lang="en-US" sz="1400" baseline="-25000" dirty="0"/>
              <a:t>1</a:t>
            </a:r>
            <a:endParaRPr lang="en-US" sz="3200" dirty="0">
              <a:solidFill>
                <a:schemeClr val="accent1"/>
              </a:solidFill>
            </a:endParaRPr>
          </a:p>
        </p:txBody>
      </p:sp>
      <p:sp>
        <p:nvSpPr>
          <p:cNvPr id="11267" name="Rectangle 3"/>
          <p:cNvSpPr>
            <a:spLocks noGrp="1"/>
          </p:cNvSpPr>
          <p:nvPr>
            <p:ph idx="1"/>
          </p:nvPr>
        </p:nvSpPr>
        <p:spPr>
          <a:xfrm>
            <a:off x="457200" y="1280160"/>
            <a:ext cx="8229600" cy="2529840"/>
          </a:xfrm>
          <a:prstGeom prst="rect">
            <a:avLst/>
          </a:prstGeom>
        </p:spPr>
        <p:txBody>
          <a:bodyPr>
            <a:normAutofit/>
          </a:bodyPr>
          <a:lstStyle/>
          <a:p>
            <a:r>
              <a:rPr lang="en-US" b="1" dirty="0"/>
              <a:t>Sum rule</a:t>
            </a:r>
            <a:r>
              <a:rPr lang="en-US" dirty="0"/>
              <a:t>: probability of the occurrence of at least one of two mutually exclusive events is the sum of their individual probabilities</a:t>
            </a:r>
          </a:p>
          <a:p>
            <a:r>
              <a:rPr lang="en-US" i="1" dirty="0"/>
              <a:t>Or</a:t>
            </a:r>
            <a:r>
              <a:rPr lang="en-US" dirty="0"/>
              <a:t> is the signal to apply the sum rule</a:t>
            </a:r>
          </a:p>
          <a:p>
            <a:r>
              <a:rPr lang="en-US" dirty="0"/>
              <a:t>Example: probability of rolling a 1 </a:t>
            </a:r>
            <a:r>
              <a:rPr lang="en-US" i="1" dirty="0"/>
              <a:t>or </a:t>
            </a:r>
            <a:r>
              <a:rPr lang="en-US" dirty="0"/>
              <a:t>a 6</a:t>
            </a:r>
          </a:p>
        </p:txBody>
      </p:sp>
      <p:graphicFrame>
        <p:nvGraphicFramePr>
          <p:cNvPr id="2" name="Object 1" descr="The probability of rolling one of two numbers on a six-sided die equals one-sixth plus one-sixth, which equals two-sixths, which equals one-third">
            <a:extLst>
              <a:ext uri="{FF2B5EF4-FFF2-40B4-BE49-F238E27FC236}">
                <a16:creationId xmlns:a16="http://schemas.microsoft.com/office/drawing/2014/main" id="{CC317ACC-A606-4D47-A0A6-090A492790DF}"/>
              </a:ext>
            </a:extLst>
          </p:cNvPr>
          <p:cNvGraphicFramePr>
            <a:graphicFrameLocks noChangeAspect="1"/>
          </p:cNvGraphicFramePr>
          <p:nvPr>
            <p:extLst>
              <p:ext uri="{D42A27DB-BD31-4B8C-83A1-F6EECF244321}">
                <p14:modId xmlns:p14="http://schemas.microsoft.com/office/powerpoint/2010/main" val="4279218650"/>
              </p:ext>
            </p:extLst>
          </p:nvPr>
        </p:nvGraphicFramePr>
        <p:xfrm>
          <a:off x="2504188" y="3810000"/>
          <a:ext cx="4135624" cy="1017494"/>
        </p:xfrm>
        <a:graphic>
          <a:graphicData uri="http://schemas.openxmlformats.org/presentationml/2006/ole">
            <mc:AlternateContent xmlns:mc="http://schemas.openxmlformats.org/markup-compatibility/2006">
              <mc:Choice xmlns:v="urn:schemas-microsoft-com:vml" Requires="v">
                <p:oleObj name="Equation" r:id="rId2" imgW="1600200" imgH="393480" progId="Equation.DSMT4">
                  <p:embed/>
                </p:oleObj>
              </mc:Choice>
              <mc:Fallback>
                <p:oleObj name="Equation" r:id="rId2" imgW="1600200" imgH="393480" progId="Equation.DSMT4">
                  <p:embed/>
                  <p:pic>
                    <p:nvPicPr>
                      <p:cNvPr id="2" name="Object 1" descr="The probability of rolling one of two numbers on a six-sided die equals one-sixth plus one-sixth, which equals two-sixths, which equals one-third">
                        <a:extLst>
                          <a:ext uri="{FF2B5EF4-FFF2-40B4-BE49-F238E27FC236}">
                            <a16:creationId xmlns:a16="http://schemas.microsoft.com/office/drawing/2014/main" id="{CC317ACC-A606-4D47-A0A6-090A492790DF}"/>
                          </a:ext>
                        </a:extLst>
                      </p:cNvPr>
                      <p:cNvPicPr/>
                      <p:nvPr/>
                    </p:nvPicPr>
                    <p:blipFill>
                      <a:blip r:embed="rId3"/>
                      <a:stretch>
                        <a:fillRect/>
                      </a:stretch>
                    </p:blipFill>
                    <p:spPr>
                      <a:xfrm>
                        <a:off x="2504188" y="3810000"/>
                        <a:ext cx="4135624" cy="1017494"/>
                      </a:xfrm>
                      <a:prstGeom prst="rect">
                        <a:avLst/>
                      </a:prstGeom>
                    </p:spPr>
                  </p:pic>
                </p:oleObj>
              </mc:Fallback>
            </mc:AlternateContent>
          </a:graphicData>
        </a:graphic>
      </p:graphicFrame>
    </p:spTree>
    <p:extLst>
      <p:ext uri="{BB962C8B-B14F-4D97-AF65-F5344CB8AC3E}">
        <p14:creationId xmlns:p14="http://schemas.microsoft.com/office/powerpoint/2010/main" val="12913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850011"/>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Apply</a:t>
            </a:r>
            <a:r>
              <a:rPr lang="en-US" dirty="0"/>
              <a:t> the sum and product rules to calculate probabilities.</a:t>
            </a:r>
          </a:p>
          <a:p>
            <a:pPr marL="457200" indent="-457200">
              <a:buFont typeface="Arial" panose="020B0604020202020204" pitchFamily="34" charset="0"/>
              <a:buChar char="•"/>
              <a:tabLst>
                <a:tab pos="457200" algn="l"/>
              </a:tabLst>
            </a:pPr>
            <a:r>
              <a:rPr lang="en-US" b="1" i="0" dirty="0"/>
              <a:t>Describe</a:t>
            </a:r>
            <a:r>
              <a:rPr lang="en-US" i="0" dirty="0"/>
              <a:t> the expected outcomes of monohybrid crosses involving dominant and recessive alleles.</a:t>
            </a:r>
          </a:p>
          <a:p>
            <a:pPr marL="457200" indent="-457200">
              <a:buFont typeface="Arial" panose="020B0604020202020204" pitchFamily="34" charset="0"/>
              <a:buChar char="•"/>
              <a:tabLst>
                <a:tab pos="457200" algn="l"/>
              </a:tabLst>
            </a:pPr>
            <a:r>
              <a:rPr lang="en-US" b="1" i="0" dirty="0"/>
              <a:t>Describe</a:t>
            </a:r>
            <a:r>
              <a:rPr lang="en-US" i="0" dirty="0"/>
              <a:t> the scientific reasons for the success of Mendel's experimental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Sum Rule</a:t>
            </a:r>
            <a:r>
              <a:rPr lang="en-US" sz="1400" baseline="-25000" dirty="0"/>
              <a:t>2</a:t>
            </a:r>
            <a:endParaRPr lang="en-US" sz="3200" dirty="0">
              <a:solidFill>
                <a:schemeClr val="accent1"/>
              </a:solidFill>
            </a:endParaRPr>
          </a:p>
        </p:txBody>
      </p:sp>
      <p:sp>
        <p:nvSpPr>
          <p:cNvPr id="11267" name="Rectangle 3"/>
          <p:cNvSpPr>
            <a:spLocks noGrp="1"/>
          </p:cNvSpPr>
          <p:nvPr>
            <p:ph idx="1"/>
          </p:nvPr>
        </p:nvSpPr>
        <p:spPr>
          <a:xfrm>
            <a:off x="457200" y="1280160"/>
            <a:ext cx="8229600" cy="3444240"/>
          </a:xfrm>
          <a:prstGeom prst="rect">
            <a:avLst/>
          </a:prstGeom>
        </p:spPr>
        <p:txBody>
          <a:bodyPr>
            <a:normAutofit/>
          </a:bodyPr>
          <a:lstStyle/>
          <a:p>
            <a:pPr>
              <a:tabLst>
                <a:tab pos="461963" algn="l"/>
              </a:tabLst>
            </a:pPr>
            <a:r>
              <a:rPr lang="en-US" sz="2800" dirty="0"/>
              <a:t>Can be used to predict outcome of a dihybrid cross (involves two different traits)</a:t>
            </a:r>
          </a:p>
          <a:p>
            <a:pPr>
              <a:tabLst>
                <a:tab pos="461963" algn="l"/>
              </a:tabLst>
            </a:pPr>
            <a:r>
              <a:rPr lang="en-US" i="0" dirty="0">
                <a:solidFill>
                  <a:schemeClr val="tx1"/>
                </a:solidFill>
              </a:rPr>
              <a:t>Example: </a:t>
            </a:r>
            <a:r>
              <a:rPr lang="en-US" sz="2800" dirty="0"/>
              <a:t>Cross between yellow, round seeds (both dominant) and green, wrinkled seeds (both recessive)</a:t>
            </a:r>
          </a:p>
          <a:p>
            <a:pPr lvl="1">
              <a:tabLst>
                <a:tab pos="461963" algn="l"/>
              </a:tabLst>
            </a:pPr>
            <a:r>
              <a:rPr lang="en-US" sz="2800" dirty="0"/>
              <a:t>Probability that F</a:t>
            </a:r>
            <a:r>
              <a:rPr lang="en-US" sz="2800" baseline="-25000" dirty="0"/>
              <a:t>2</a:t>
            </a:r>
            <a:r>
              <a:rPr lang="en-US" sz="2800" dirty="0"/>
              <a:t> offspring inherits a single dominant trait (yellow </a:t>
            </a:r>
            <a:r>
              <a:rPr lang="en-US" sz="2800" i="1" dirty="0"/>
              <a:t>or</a:t>
            </a:r>
            <a:r>
              <a:rPr lang="en-US" sz="2800" dirty="0"/>
              <a:t> round):</a:t>
            </a:r>
            <a:r>
              <a:rPr lang="en-US" i="0" dirty="0">
                <a:solidFill>
                  <a:schemeClr val="tx1"/>
                </a:solidFill>
              </a:rPr>
              <a:t> </a:t>
            </a:r>
          </a:p>
        </p:txBody>
      </p:sp>
      <p:graphicFrame>
        <p:nvGraphicFramePr>
          <p:cNvPr id="5" name="Object 4" descr="Three-fourths times one-fourth plus one-fourth times three-fourths equals three-sixteenths plus three sixteenths, which equals six-sixteenths, which equals three-eighths">
            <a:extLst>
              <a:ext uri="{FF2B5EF4-FFF2-40B4-BE49-F238E27FC236}">
                <a16:creationId xmlns:a16="http://schemas.microsoft.com/office/drawing/2014/main" id="{2A574F4B-C921-BD87-E38B-D33B6A92F394}"/>
              </a:ext>
            </a:extLst>
          </p:cNvPr>
          <p:cNvGraphicFramePr>
            <a:graphicFrameLocks noChangeAspect="1"/>
          </p:cNvGraphicFramePr>
          <p:nvPr>
            <p:extLst>
              <p:ext uri="{D42A27DB-BD31-4B8C-83A1-F6EECF244321}">
                <p14:modId xmlns:p14="http://schemas.microsoft.com/office/powerpoint/2010/main" val="270437895"/>
              </p:ext>
            </p:extLst>
          </p:nvPr>
        </p:nvGraphicFramePr>
        <p:xfrm>
          <a:off x="1852569" y="4551046"/>
          <a:ext cx="5438861" cy="1026794"/>
        </p:xfrm>
        <a:graphic>
          <a:graphicData uri="http://schemas.openxmlformats.org/presentationml/2006/ole">
            <mc:AlternateContent xmlns:mc="http://schemas.openxmlformats.org/markup-compatibility/2006">
              <mc:Choice xmlns:v="urn:schemas-microsoft-com:vml" Requires="v">
                <p:oleObj name="Equation" r:id="rId2" imgW="2286000" imgH="431640" progId="Equation.DSMT4">
                  <p:embed/>
                </p:oleObj>
              </mc:Choice>
              <mc:Fallback>
                <p:oleObj name="Equation" r:id="rId2" imgW="2286000" imgH="431640" progId="Equation.DSMT4">
                  <p:embed/>
                  <p:pic>
                    <p:nvPicPr>
                      <p:cNvPr id="5" name="Object 4" descr="Three-fourths times one-fourth plus one-fourth times three-fourths equals three-sixteenths plus three sixteenths, which equals six-sixteenths, which equals three-eighths">
                        <a:extLst>
                          <a:ext uri="{FF2B5EF4-FFF2-40B4-BE49-F238E27FC236}">
                            <a16:creationId xmlns:a16="http://schemas.microsoft.com/office/drawing/2014/main" id="{2A574F4B-C921-BD87-E38B-D33B6A92F394}"/>
                          </a:ext>
                        </a:extLst>
                      </p:cNvPr>
                      <p:cNvPicPr/>
                      <p:nvPr/>
                    </p:nvPicPr>
                    <p:blipFill>
                      <a:blip r:embed="rId3"/>
                      <a:stretch>
                        <a:fillRect/>
                      </a:stretch>
                    </p:blipFill>
                    <p:spPr>
                      <a:xfrm>
                        <a:off x="1852569" y="4551046"/>
                        <a:ext cx="5438861" cy="1026794"/>
                      </a:xfrm>
                      <a:prstGeom prst="rect">
                        <a:avLst/>
                      </a:prstGeom>
                    </p:spPr>
                  </p:pic>
                </p:oleObj>
              </mc:Fallback>
            </mc:AlternateContent>
          </a:graphicData>
        </a:graphic>
      </p:graphicFrame>
    </p:spTree>
    <p:extLst>
      <p:ext uri="{BB962C8B-B14F-4D97-AF65-F5344CB8AC3E}">
        <p14:creationId xmlns:p14="http://schemas.microsoft.com/office/powerpoint/2010/main" val="75581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Product Rule and Sum Rule</a:t>
            </a:r>
          </a:p>
        </p:txBody>
      </p:sp>
      <p:sp>
        <p:nvSpPr>
          <p:cNvPr id="3" name="TextBox 2">
            <a:extLst>
              <a:ext uri="{FF2B5EF4-FFF2-40B4-BE49-F238E27FC236}">
                <a16:creationId xmlns:a16="http://schemas.microsoft.com/office/drawing/2014/main" id="{E1A75D90-3A5C-986D-5E24-1465F101F58D}"/>
              </a:ext>
            </a:extLst>
          </p:cNvPr>
          <p:cNvSpPr txBox="1"/>
          <p:nvPr/>
        </p:nvSpPr>
        <p:spPr>
          <a:xfrm>
            <a:off x="457200" y="1219200"/>
            <a:ext cx="8229600" cy="2954655"/>
          </a:xfrm>
          <a:prstGeom prst="rect">
            <a:avLst/>
          </a:prstGeom>
          <a:noFill/>
        </p:spPr>
        <p:txBody>
          <a:bodyPr wrap="square" rtlCol="0">
            <a:spAutoFit/>
          </a:bodyPr>
          <a:lstStyle/>
          <a:p>
            <a:r>
              <a:rPr lang="en-US" sz="2800" dirty="0"/>
              <a:t>Product Rule</a:t>
            </a:r>
          </a:p>
          <a:p>
            <a:pPr marL="285750" indent="-285750">
              <a:buFont typeface="Arial" panose="020B0604020202020204" pitchFamily="34" charset="0"/>
              <a:buChar char="•"/>
            </a:pPr>
            <a:r>
              <a:rPr lang="en-IN" sz="2800" b="0" dirty="0">
                <a:solidFill>
                  <a:srgbClr val="366092"/>
                </a:solidFill>
                <a:effectLst/>
                <a:latin typeface="+mn-lt"/>
              </a:rPr>
              <a:t>For independent events A and B, the probability (P) of them both occurring (A </a:t>
            </a:r>
            <a:r>
              <a:rPr lang="en-IN" sz="2800" b="0" i="1" dirty="0">
                <a:solidFill>
                  <a:srgbClr val="366092"/>
                </a:solidFill>
                <a:effectLst/>
                <a:latin typeface="+mn-lt"/>
              </a:rPr>
              <a:t>and</a:t>
            </a:r>
            <a:r>
              <a:rPr lang="en-IN" sz="2800" b="0" i="0" dirty="0">
                <a:solidFill>
                  <a:srgbClr val="366092"/>
                </a:solidFill>
                <a:effectLst/>
                <a:latin typeface="+mn-lt"/>
              </a:rPr>
              <a:t> B) is (P</a:t>
            </a:r>
            <a:r>
              <a:rPr lang="en-IN" sz="2800" b="0" i="0" baseline="-25000" dirty="0">
                <a:solidFill>
                  <a:srgbClr val="366092"/>
                </a:solidFill>
                <a:effectLst/>
                <a:latin typeface="+mn-lt"/>
              </a:rPr>
              <a:t>A</a:t>
            </a:r>
            <a:r>
              <a:rPr lang="en-IN" sz="2800" b="0" i="0" dirty="0">
                <a:solidFill>
                  <a:srgbClr val="366092"/>
                </a:solidFill>
                <a:effectLst/>
                <a:latin typeface="+mn-lt"/>
              </a:rPr>
              <a:t> x P</a:t>
            </a:r>
            <a:r>
              <a:rPr lang="en-IN" sz="2800" b="0" i="0" baseline="-25000" dirty="0">
                <a:solidFill>
                  <a:srgbClr val="366092"/>
                </a:solidFill>
                <a:effectLst/>
                <a:latin typeface="+mn-lt"/>
              </a:rPr>
              <a:t>B</a:t>
            </a:r>
            <a:r>
              <a:rPr lang="en-IN" sz="2800" b="0" i="0" dirty="0">
                <a:solidFill>
                  <a:srgbClr val="366092"/>
                </a:solidFill>
                <a:effectLst/>
                <a:latin typeface="+mn-lt"/>
              </a:rPr>
              <a:t>).</a:t>
            </a:r>
            <a:endParaRPr lang="en-IN" sz="2800" b="0" dirty="0">
              <a:solidFill>
                <a:srgbClr val="366092"/>
              </a:solidFill>
              <a:effectLst/>
              <a:latin typeface="+mn-lt"/>
            </a:endParaRPr>
          </a:p>
          <a:p>
            <a:r>
              <a:rPr lang="en-US" sz="2800" dirty="0"/>
              <a:t>Sum Rule</a:t>
            </a:r>
          </a:p>
          <a:p>
            <a:pPr marL="285750" indent="-285750">
              <a:buFont typeface="Arial" panose="020B0604020202020204" pitchFamily="34" charset="0"/>
              <a:buChar char="•"/>
            </a:pPr>
            <a:r>
              <a:rPr lang="en-IN" sz="2800" b="0" dirty="0">
                <a:solidFill>
                  <a:srgbClr val="366092"/>
                </a:solidFill>
                <a:effectLst/>
                <a:latin typeface="+mn-lt"/>
              </a:rPr>
              <a:t>For mutually exclusive events A and B, the probability (P) that at least one occurs (A </a:t>
            </a:r>
            <a:r>
              <a:rPr lang="en-IN" sz="2800" b="0" i="1" dirty="0">
                <a:solidFill>
                  <a:srgbClr val="366092"/>
                </a:solidFill>
                <a:effectLst/>
                <a:latin typeface="+mn-lt"/>
              </a:rPr>
              <a:t>or</a:t>
            </a:r>
            <a:r>
              <a:rPr lang="en-IN" sz="2800" b="0" i="0" dirty="0">
                <a:solidFill>
                  <a:srgbClr val="366092"/>
                </a:solidFill>
                <a:effectLst/>
                <a:latin typeface="+mn-lt"/>
              </a:rPr>
              <a:t> B) is (P</a:t>
            </a:r>
            <a:r>
              <a:rPr lang="en-IN" sz="2800" b="0" i="0" baseline="-25000" dirty="0">
                <a:solidFill>
                  <a:srgbClr val="366092"/>
                </a:solidFill>
                <a:effectLst/>
                <a:latin typeface="+mn-lt"/>
              </a:rPr>
              <a:t>A</a:t>
            </a:r>
            <a:r>
              <a:rPr lang="en-IN" sz="2800" b="0" i="0" dirty="0">
                <a:solidFill>
                  <a:srgbClr val="366092"/>
                </a:solidFill>
                <a:effectLst/>
                <a:latin typeface="+mn-lt"/>
              </a:rPr>
              <a:t> + P</a:t>
            </a:r>
            <a:r>
              <a:rPr lang="en-IN" sz="2800" b="0" i="0" baseline="-25000" dirty="0">
                <a:solidFill>
                  <a:srgbClr val="366092"/>
                </a:solidFill>
                <a:effectLst/>
                <a:latin typeface="+mn-lt"/>
              </a:rPr>
              <a:t>B</a:t>
            </a:r>
            <a:r>
              <a:rPr lang="en-IN" sz="2800" b="0" i="0" dirty="0">
                <a:solidFill>
                  <a:srgbClr val="366092"/>
                </a:solidFill>
                <a:effectLst/>
                <a:latin typeface="+mn-lt"/>
              </a:rPr>
              <a:t>).</a:t>
            </a:r>
            <a:endParaRPr lang="en-IN" sz="2800" b="0" dirty="0">
              <a:solidFill>
                <a:srgbClr val="366092"/>
              </a:solidFill>
              <a:effectLst/>
              <a:latin typeface="+mn-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4932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r>
              <a:rPr lang="en-US" sz="1400" baseline="-25000" dirty="0"/>
              <a:t>2</a:t>
            </a:r>
            <a:endParaRPr lang="en-US" baseline="-25000" dirty="0"/>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2758440"/>
          </a:xfrm>
        </p:spPr>
        <p:txBody>
          <a:bodyPr/>
          <a:lstStyle/>
          <a:p>
            <a:r>
              <a:rPr lang="en-US" dirty="0"/>
              <a:t>Pair up into groups and obtain a die and a coin. Take turns assigning hypothetical die and coin outcomes, and having the other partner calculate the probability. For example, you could ask your partner to calculate the probability of getting 3 heads and rolling a 3 twice in a row.</a:t>
            </a:r>
          </a:p>
        </p:txBody>
      </p:sp>
    </p:spTree>
    <p:extLst>
      <p:ext uri="{BB962C8B-B14F-4D97-AF65-F5344CB8AC3E}">
        <p14:creationId xmlns:p14="http://schemas.microsoft.com/office/powerpoint/2010/main" val="3401100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r>
              <a:rPr lang="en-US" dirty="0"/>
              <a:t>Mendel crossed pea plants with contrasting traits (e.g., tall vs. short) and found:</a:t>
            </a:r>
          </a:p>
          <a:p>
            <a:pPr lvl="1"/>
            <a:r>
              <a:rPr lang="en-US" dirty="0"/>
              <a:t>F</a:t>
            </a:r>
            <a:r>
              <a:rPr lang="en-US" baseline="-25000" dirty="0"/>
              <a:t>1</a:t>
            </a:r>
            <a:r>
              <a:rPr lang="en-US" dirty="0"/>
              <a:t> offspring all showed one trait (the dominant trait)</a:t>
            </a:r>
          </a:p>
          <a:p>
            <a:pPr lvl="1"/>
            <a:r>
              <a:rPr lang="en-US" dirty="0"/>
              <a:t>F</a:t>
            </a:r>
            <a:r>
              <a:rPr lang="en-US" baseline="-25000" dirty="0"/>
              <a:t>2</a:t>
            </a:r>
            <a:r>
              <a:rPr lang="en-US" dirty="0"/>
              <a:t> offspring exhibited a 3:1 ratio of dominant:recessive traits</a:t>
            </a:r>
          </a:p>
          <a:p>
            <a:pPr lvl="2"/>
            <a:r>
              <a:rPr lang="en-US" sz="2600" dirty="0"/>
              <a:t>Confirmed the recessive trait was transmitted from P</a:t>
            </a:r>
            <a:r>
              <a:rPr lang="en-US" sz="2600" baseline="-25000" dirty="0"/>
              <a:t>0</a:t>
            </a:r>
            <a:r>
              <a:rPr lang="en-US" sz="2600" dirty="0"/>
              <a:t> parents</a:t>
            </a:r>
          </a:p>
          <a:p>
            <a:r>
              <a:rPr lang="en-US" dirty="0"/>
              <a:t>Mendel's results followed the laws of probability for inheritance of traits</a:t>
            </a:r>
          </a:p>
          <a:p>
            <a:pPr lvl="1"/>
            <a:r>
              <a:rPr lang="en-US" dirty="0"/>
              <a:t>Traits inherited as independent events </a:t>
            </a:r>
          </a:p>
          <a:p>
            <a:r>
              <a:rPr lang="en-US" dirty="0"/>
              <a:t>Two probability rules can predict offspring ratios:</a:t>
            </a:r>
          </a:p>
          <a:p>
            <a:pPr lvl="1"/>
            <a:r>
              <a:rPr lang="en-US" dirty="0"/>
              <a:t>Product rule: probability of two independent events occurring together</a:t>
            </a:r>
          </a:p>
          <a:p>
            <a:pPr lvl="2"/>
            <a:r>
              <a:rPr lang="en-US" sz="2600" dirty="0"/>
              <a:t>Use when the word </a:t>
            </a:r>
            <a:r>
              <a:rPr lang="en-US" sz="2600" i="1" dirty="0"/>
              <a:t>and</a:t>
            </a:r>
            <a:r>
              <a:rPr lang="en-US" sz="2600" dirty="0"/>
              <a:t> is used (e.g., tall </a:t>
            </a:r>
            <a:r>
              <a:rPr lang="en-US" sz="2600" i="1" dirty="0"/>
              <a:t>and</a:t>
            </a:r>
            <a:r>
              <a:rPr lang="en-US" sz="2600" dirty="0"/>
              <a:t> green)</a:t>
            </a:r>
          </a:p>
          <a:p>
            <a:pPr lvl="1"/>
            <a:r>
              <a:rPr lang="en-US" dirty="0"/>
              <a:t>Sum rule: probability of either one event or another occurring</a:t>
            </a:r>
          </a:p>
          <a:p>
            <a:pPr lvl="2"/>
            <a:r>
              <a:rPr lang="en-US" sz="2600" dirty="0"/>
              <a:t>Use when the word </a:t>
            </a:r>
            <a:r>
              <a:rPr lang="en-US" sz="2600" i="1" dirty="0"/>
              <a:t>or</a:t>
            </a:r>
            <a:r>
              <a:rPr lang="en-US" sz="2600" dirty="0"/>
              <a:t> is used (e.g., tall </a:t>
            </a:r>
            <a:r>
              <a:rPr lang="en-US" sz="2600" i="1" dirty="0"/>
              <a:t>or</a:t>
            </a:r>
            <a:r>
              <a:rPr lang="en-US" sz="2600" dirty="0"/>
              <a:t> green)</a:t>
            </a:r>
          </a:p>
        </p:txBody>
      </p:sp>
    </p:spTree>
    <p:extLst>
      <p:ext uri="{BB962C8B-B14F-4D97-AF65-F5344CB8AC3E}">
        <p14:creationId xmlns:p14="http://schemas.microsoft.com/office/powerpoint/2010/main" val="646288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Mendelian Genetics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r>
              <a:rPr lang="en-US" dirty="0"/>
              <a:t>Genetics is study of heredity</a:t>
            </a:r>
          </a:p>
          <a:p>
            <a:r>
              <a:rPr lang="en-US" dirty="0"/>
              <a:t>Mendel set framework for genetics before chromosomes or genes were discovered</a:t>
            </a:r>
          </a:p>
          <a:p>
            <a:pPr lvl="1"/>
            <a:r>
              <a:rPr lang="en-US" dirty="0"/>
              <a:t>Conducted methodical, quantitative analyses with large sample sizes</a:t>
            </a:r>
          </a:p>
          <a:p>
            <a:pPr lvl="1"/>
            <a:r>
              <a:rPr lang="en-US" dirty="0"/>
              <a:t>Revealed fundamental principles of heredity</a:t>
            </a:r>
          </a:p>
          <a:p>
            <a:pPr lvl="2"/>
            <a:r>
              <a:rPr lang="en-US" dirty="0"/>
              <a:t>Genes on chromosomes are basic functional units of heredity, able to be replicated, expressed, or mutated</a:t>
            </a:r>
          </a:p>
          <a:p>
            <a:pPr lvl="1"/>
            <a:r>
              <a:rPr lang="en-US" dirty="0"/>
              <a:t>Not entirely accurate, but a good starting point for thinking about genetics</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Mendel's Experiments and the Laws of Probability</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xfrm>
            <a:off x="457199" y="1280159"/>
            <a:ext cx="8229599" cy="3139441"/>
          </a:xfrm>
          <a:prstGeom prst="rect">
            <a:avLst/>
          </a:prstGeom>
        </p:spPr>
        <p:txBody>
          <a:bodyPr>
            <a:normAutofit fontScale="77500" lnSpcReduction="20000"/>
          </a:bodyPr>
          <a:lstStyle/>
          <a:p>
            <a:r>
              <a:rPr lang="en-US" dirty="0"/>
              <a:t>Mendel</a:t>
            </a:r>
          </a:p>
          <a:p>
            <a:pPr lvl="1"/>
            <a:r>
              <a:rPr lang="en-US" dirty="0"/>
              <a:t>Educated at Augustinian Abbey of St. Thomas</a:t>
            </a:r>
          </a:p>
          <a:p>
            <a:pPr lvl="1"/>
            <a:r>
              <a:rPr lang="en-US" dirty="0"/>
              <a:t>Taught physics, botany, and natural sciences</a:t>
            </a:r>
          </a:p>
          <a:p>
            <a:pPr lvl="1"/>
            <a:r>
              <a:rPr lang="en-US" dirty="0"/>
              <a:t>Used pea plants as his model system</a:t>
            </a:r>
          </a:p>
          <a:p>
            <a:pPr lvl="2"/>
            <a:r>
              <a:rPr lang="en-US" sz="2600" b="1" dirty="0"/>
              <a:t>Model system</a:t>
            </a:r>
            <a:r>
              <a:rPr lang="en-US" sz="2600" dirty="0"/>
              <a:t>: species or biological system used to study a specific biological phenomenon to be applied to other species</a:t>
            </a:r>
          </a:p>
          <a:p>
            <a:pPr lvl="1"/>
            <a:r>
              <a:rPr lang="en-US" dirty="0"/>
              <a:t>Demonstrated that traits transmitted from parents to offspring independently of other traits and in dominant and recessive patterns</a:t>
            </a:r>
          </a:p>
          <a:p>
            <a:pPr lvl="1"/>
            <a:r>
              <a:rPr lang="en-US" dirty="0"/>
              <a:t>Published </a:t>
            </a:r>
            <a:r>
              <a:rPr lang="en-US" i="1" dirty="0"/>
              <a:t>Experiments in Plant Hybridization</a:t>
            </a:r>
            <a:endParaRPr lang="en-US" dirty="0"/>
          </a:p>
        </p:txBody>
      </p:sp>
      <p:sp>
        <p:nvSpPr>
          <p:cNvPr id="4" name="Caption 1">
            <a:extLst>
              <a:ext uri="{FF2B5EF4-FFF2-40B4-BE49-F238E27FC236}">
                <a16:creationId xmlns:a16="http://schemas.microsoft.com/office/drawing/2014/main" id="{19FA5013-EB08-F2BB-9FBD-F629EE5FD9FF}"/>
              </a:ext>
              <a:ext uri="{C183D7F6-B498-43B3-948B-1728B52AA6E4}">
                <adec:decorative xmlns:adec="http://schemas.microsoft.com/office/drawing/2017/decorative" val="0"/>
              </a:ext>
            </a:extLst>
          </p:cNvPr>
          <p:cNvSpPr txBox="1"/>
          <p:nvPr/>
        </p:nvSpPr>
        <p:spPr>
          <a:xfrm>
            <a:off x="5007430" y="4872178"/>
            <a:ext cx="1850571" cy="954107"/>
          </a:xfrm>
          <a:prstGeom prst="rect">
            <a:avLst/>
          </a:prstGeom>
          <a:noFill/>
        </p:spPr>
        <p:txBody>
          <a:bodyPr wrap="square" rtlCol="0">
            <a:spAutoFit/>
          </a:bodyPr>
          <a:lstStyle/>
          <a:p>
            <a:r>
              <a:rPr lang="en-US" sz="1400" b="1" dirty="0"/>
              <a:t>12.1 Figure 1: </a:t>
            </a:r>
            <a:r>
              <a:rPr lang="en-US" sz="1400" dirty="0"/>
              <a:t>Johann Gregor Mendel is considered the "father of genetics."</a:t>
            </a:r>
          </a:p>
        </p:txBody>
      </p:sp>
      <p:pic>
        <p:nvPicPr>
          <p:cNvPr id="2" name="Content Placeholder 5" descr="An image of Johann Gregor Mendel">
            <a:extLst>
              <a:ext uri="{FF2B5EF4-FFF2-40B4-BE49-F238E27FC236}">
                <a16:creationId xmlns:a16="http://schemas.microsoft.com/office/drawing/2014/main" id="{CCFE5FEA-0E70-9A98-1229-5030844EA3F3}"/>
              </a:ext>
            </a:extLst>
          </p:cNvPr>
          <p:cNvPicPr>
            <a:picLocks noChangeAspect="1"/>
          </p:cNvPicPr>
          <p:nvPr/>
        </p:nvPicPr>
        <p:blipFill>
          <a:blip r:embed="rId2"/>
          <a:srcRect l="28704" t="5334" r="28704" b="3000"/>
          <a:stretch/>
        </p:blipFill>
        <p:spPr>
          <a:xfrm>
            <a:off x="6759633" y="3768885"/>
            <a:ext cx="1720735" cy="2057400"/>
          </a:xfrm>
          <a:prstGeom prst="rect">
            <a:avLst/>
          </a:prstGeom>
        </p:spPr>
      </p:pic>
      <p:sp>
        <p:nvSpPr>
          <p:cNvPr id="5" name="Photo Credit 1">
            <a:extLst>
              <a:ext uri="{FF2B5EF4-FFF2-40B4-BE49-F238E27FC236}">
                <a16:creationId xmlns:a16="http://schemas.microsoft.com/office/drawing/2014/main" id="{3FCC312E-07CC-00B5-8E87-538CD84A7E21}"/>
              </a:ext>
            </a:extLst>
          </p:cNvPr>
          <p:cNvSpPr txBox="1"/>
          <p:nvPr/>
        </p:nvSpPr>
        <p:spPr>
          <a:xfrm>
            <a:off x="5334001" y="5826285"/>
            <a:ext cx="4572000" cy="215444"/>
          </a:xfrm>
          <a:prstGeom prst="rect">
            <a:avLst/>
          </a:prstGeom>
          <a:noFill/>
        </p:spPr>
        <p:txBody>
          <a:bodyPr wrap="square">
            <a:spAutoFit/>
          </a:bodyPr>
          <a:lstStyle/>
          <a:p>
            <a:pPr algn="ctr"/>
            <a:r>
              <a:rPr lang="en-US" sz="800" dirty="0"/>
              <a:t>Bateson, William on Wikimedia Commons. "Gregor Mendel."</a:t>
            </a:r>
          </a:p>
        </p:txBody>
      </p:sp>
    </p:spTree>
    <p:extLst>
      <p:ext uri="{BB962C8B-B14F-4D97-AF65-F5344CB8AC3E}">
        <p14:creationId xmlns:p14="http://schemas.microsoft.com/office/powerpoint/2010/main" val="32254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Mendel's Experiments and the Laws of Probability</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r>
              <a:rPr lang="en-US" dirty="0"/>
              <a:t>Theory of the time was blending theory, which Mendel disproved</a:t>
            </a:r>
          </a:p>
          <a:p>
            <a:pPr lvl="1">
              <a:tabLst>
                <a:tab pos="461963" algn="l"/>
              </a:tabLst>
            </a:pPr>
            <a:r>
              <a:rPr lang="en-US" b="1" i="0" dirty="0">
                <a:solidFill>
                  <a:schemeClr val="tx1"/>
                </a:solidFill>
              </a:rPr>
              <a:t>Blending theory of inheritance</a:t>
            </a:r>
            <a:r>
              <a:rPr lang="en-US" i="0" dirty="0">
                <a:solidFill>
                  <a:schemeClr val="tx1"/>
                </a:solidFill>
              </a:rPr>
              <a:t>: hypothetical inheritance pattern in which parental traits are blended together in the offspring to produce an intermediate physical appearance</a:t>
            </a:r>
          </a:p>
          <a:p>
            <a:pPr lvl="2">
              <a:tabLst>
                <a:tab pos="461963" algn="l"/>
              </a:tabLst>
            </a:pPr>
            <a:r>
              <a:rPr lang="en-US" sz="2800" dirty="0"/>
              <a:t>Appeared to be correct because of continuous variation</a:t>
            </a:r>
          </a:p>
          <a:p>
            <a:pPr lvl="3">
              <a:tabLst>
                <a:tab pos="461963" algn="l"/>
              </a:tabLst>
            </a:pPr>
            <a:r>
              <a:rPr lang="en-US" sz="2800" b="1" i="0" dirty="0">
                <a:solidFill>
                  <a:schemeClr val="tx1"/>
                </a:solidFill>
              </a:rPr>
              <a:t>Continuous variation</a:t>
            </a:r>
            <a:r>
              <a:rPr lang="en-US" sz="2800" i="0" dirty="0">
                <a:solidFill>
                  <a:schemeClr val="tx1"/>
                </a:solidFill>
              </a:rPr>
              <a:t>: inheritance pattern in which a character shows a range of trait values with small gradations rather than large gaps between them</a:t>
            </a:r>
          </a:p>
          <a:p>
            <a:pPr>
              <a:tabLst>
                <a:tab pos="461963" algn="l"/>
              </a:tabLst>
            </a:pPr>
            <a:r>
              <a:rPr lang="en-US" i="0" dirty="0">
                <a:solidFill>
                  <a:schemeClr val="tx1"/>
                </a:solidFill>
              </a:rPr>
              <a:t>Mendel worked with discontinuous variation</a:t>
            </a:r>
          </a:p>
          <a:p>
            <a:pPr lvl="1">
              <a:tabLst>
                <a:tab pos="461963" algn="l"/>
              </a:tabLst>
            </a:pPr>
            <a:r>
              <a:rPr lang="en-US" b="1" i="0" dirty="0">
                <a:solidFill>
                  <a:schemeClr val="tx1"/>
                </a:solidFill>
              </a:rPr>
              <a:t>Discontinuous variation</a:t>
            </a:r>
            <a:r>
              <a:rPr lang="en-US" i="0" dirty="0">
                <a:solidFill>
                  <a:schemeClr val="tx1"/>
                </a:solidFill>
              </a:rPr>
              <a:t>: inheritance pattern in which traits are distinct and are transmitted independently of one another</a:t>
            </a:r>
          </a:p>
        </p:txBody>
      </p:sp>
    </p:spTree>
    <p:extLst>
      <p:ext uri="{BB962C8B-B14F-4D97-AF65-F5344CB8AC3E}">
        <p14:creationId xmlns:p14="http://schemas.microsoft.com/office/powerpoint/2010/main" val="1012933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Mendel's Model System</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r>
              <a:rPr lang="en-US" dirty="0"/>
              <a:t>Used the garden pea plant </a:t>
            </a:r>
            <a:r>
              <a:rPr lang="en-US" i="1" dirty="0"/>
              <a:t>Pisum sativum</a:t>
            </a:r>
            <a:r>
              <a:rPr lang="en-US" dirty="0"/>
              <a:t> to study inheritance</a:t>
            </a:r>
          </a:p>
          <a:p>
            <a:pPr lvl="1"/>
            <a:r>
              <a:rPr lang="en-US" dirty="0"/>
              <a:t>Advantages: </a:t>
            </a:r>
          </a:p>
          <a:p>
            <a:pPr lvl="2"/>
            <a:r>
              <a:rPr lang="en-US" dirty="0"/>
              <a:t>Naturally self-fertilizing</a:t>
            </a:r>
          </a:p>
          <a:p>
            <a:pPr lvl="2"/>
            <a:r>
              <a:rPr lang="en-US" dirty="0"/>
              <a:t>Petals prevent accidental                                                        cross-breeding</a:t>
            </a:r>
          </a:p>
          <a:p>
            <a:pPr lvl="2"/>
            <a:r>
              <a:rPr lang="en-US" dirty="0"/>
              <a:t>Highly inbred lines                                                                     ("true-breeding")</a:t>
            </a:r>
          </a:p>
          <a:p>
            <a:pPr lvl="2"/>
            <a:r>
              <a:rPr lang="en-US" dirty="0"/>
              <a:t>Rapid life cycle (one season)</a:t>
            </a:r>
          </a:p>
          <a:p>
            <a:pPr lvl="2"/>
            <a:r>
              <a:rPr lang="en-US" dirty="0"/>
              <a:t>Easy, controlled cross-pollination</a:t>
            </a:r>
          </a:p>
          <a:p>
            <a:pPr lvl="2"/>
            <a:r>
              <a:rPr lang="en-US" dirty="0"/>
              <a:t>Can cultivate large quantities</a:t>
            </a:r>
          </a:p>
          <a:p>
            <a:pPr lvl="2"/>
            <a:r>
              <a:rPr lang="en-US" dirty="0"/>
              <a:t>Traits selected had simple inheritance patters</a:t>
            </a:r>
            <a:endParaRPr lang="en-US" dirty="0">
              <a:solidFill>
                <a:srgbClr val="0000FF"/>
              </a:solidFill>
            </a:endParaRPr>
          </a:p>
        </p:txBody>
      </p:sp>
      <p:pic>
        <p:nvPicPr>
          <p:cNvPr id="2" name="Content Placeholder 5" descr="A photograph of a pea plant">
            <a:extLst>
              <a:ext uri="{FF2B5EF4-FFF2-40B4-BE49-F238E27FC236}">
                <a16:creationId xmlns:a16="http://schemas.microsoft.com/office/drawing/2014/main" id="{20025943-722B-7B02-2015-DCA12836FBA8}"/>
              </a:ext>
            </a:extLst>
          </p:cNvPr>
          <p:cNvPicPr>
            <a:picLocks noChangeAspect="1"/>
          </p:cNvPicPr>
          <p:nvPr/>
        </p:nvPicPr>
        <p:blipFill>
          <a:blip r:embed="rId2"/>
          <a:srcRect l="14815" t="5334" r="14815" b="3000"/>
          <a:stretch/>
        </p:blipFill>
        <p:spPr>
          <a:xfrm>
            <a:off x="5645804" y="1751464"/>
            <a:ext cx="3078677" cy="2227990"/>
          </a:xfrm>
          <a:prstGeom prst="rect">
            <a:avLst/>
          </a:prstGeom>
        </p:spPr>
      </p:pic>
      <p:sp>
        <p:nvSpPr>
          <p:cNvPr id="4" name="Caption 1">
            <a:extLst>
              <a:ext uri="{FF2B5EF4-FFF2-40B4-BE49-F238E27FC236}">
                <a16:creationId xmlns:a16="http://schemas.microsoft.com/office/drawing/2014/main" id="{67D610DB-7BC9-3E80-C062-134763DC8598}"/>
              </a:ext>
              <a:ext uri="{C183D7F6-B498-43B3-948B-1728B52AA6E4}">
                <adec:decorative xmlns:adec="http://schemas.microsoft.com/office/drawing/2017/decorative" val="0"/>
              </a:ext>
            </a:extLst>
          </p:cNvPr>
          <p:cNvSpPr txBox="1"/>
          <p:nvPr/>
        </p:nvSpPr>
        <p:spPr>
          <a:xfrm>
            <a:off x="5604294" y="4020910"/>
            <a:ext cx="3340922" cy="738664"/>
          </a:xfrm>
          <a:prstGeom prst="rect">
            <a:avLst/>
          </a:prstGeom>
          <a:noFill/>
        </p:spPr>
        <p:txBody>
          <a:bodyPr wrap="square" rtlCol="0">
            <a:spAutoFit/>
          </a:bodyPr>
          <a:lstStyle/>
          <a:p>
            <a:pPr algn="ctr"/>
            <a:r>
              <a:rPr lang="en-US" sz="1400" b="1" dirty="0"/>
              <a:t>12.1 Figure 2: </a:t>
            </a:r>
            <a:r>
              <a:rPr lang="en-US" sz="1400" dirty="0"/>
              <a:t>The pea plant (</a:t>
            </a:r>
            <a:r>
              <a:rPr lang="en-US" sz="1400" i="1" dirty="0"/>
              <a:t>Pisum sativum</a:t>
            </a:r>
            <a:r>
              <a:rPr lang="en-US" sz="1400" dirty="0"/>
              <a:t>) was used as the model organism for Mendel's seminal experiments.</a:t>
            </a:r>
          </a:p>
        </p:txBody>
      </p:sp>
      <p:sp>
        <p:nvSpPr>
          <p:cNvPr id="5" name="Photo Credit 1">
            <a:extLst>
              <a:ext uri="{FF2B5EF4-FFF2-40B4-BE49-F238E27FC236}">
                <a16:creationId xmlns:a16="http://schemas.microsoft.com/office/drawing/2014/main" id="{843022E8-0AC3-B20C-367C-3D30717FCB85}"/>
              </a:ext>
            </a:extLst>
          </p:cNvPr>
          <p:cNvSpPr txBox="1"/>
          <p:nvPr/>
        </p:nvSpPr>
        <p:spPr>
          <a:xfrm>
            <a:off x="4897647" y="4694353"/>
            <a:ext cx="4572000" cy="215444"/>
          </a:xfrm>
          <a:prstGeom prst="rect">
            <a:avLst/>
          </a:prstGeom>
          <a:noFill/>
        </p:spPr>
        <p:txBody>
          <a:bodyPr wrap="square">
            <a:spAutoFit/>
          </a:bodyPr>
          <a:lstStyle/>
          <a:p>
            <a:pPr algn="ctr"/>
            <a:r>
              <a:rPr lang="en-US" sz="800" dirty="0"/>
              <a:t>Zenon Sych on Wikimedia Commons. "Pea plant."</a:t>
            </a:r>
          </a:p>
        </p:txBody>
      </p:sp>
    </p:spTree>
    <p:extLst>
      <p:ext uri="{BB962C8B-B14F-4D97-AF65-F5344CB8AC3E}">
        <p14:creationId xmlns:p14="http://schemas.microsoft.com/office/powerpoint/2010/main" val="231218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Mendelian Crosses</a:t>
            </a:r>
            <a:endParaRPr lang="en-US" sz="3200" dirty="0">
              <a:solidFill>
                <a:schemeClr val="accent1"/>
              </a:solidFill>
            </a:endParaRPr>
          </a:p>
        </p:txBody>
      </p:sp>
      <p:sp>
        <p:nvSpPr>
          <p:cNvPr id="11267" name="Rectangle 3"/>
          <p:cNvSpPr>
            <a:spLocks noGrp="1"/>
          </p:cNvSpPr>
          <p:nvPr>
            <p:ph idx="1"/>
          </p:nvPr>
        </p:nvSpPr>
        <p:spPr>
          <a:xfrm>
            <a:off x="457200" y="1280160"/>
            <a:ext cx="8229600" cy="4815840"/>
          </a:xfrm>
          <a:prstGeom prst="rect">
            <a:avLst/>
          </a:prstGeom>
        </p:spPr>
        <p:txBody>
          <a:bodyPr>
            <a:noAutofit/>
          </a:bodyPr>
          <a:lstStyle/>
          <a:p>
            <a:r>
              <a:rPr lang="en-US" sz="2000" b="1" dirty="0"/>
              <a:t>Hybridization</a:t>
            </a:r>
            <a:r>
              <a:rPr lang="en-US" sz="2000" dirty="0"/>
              <a:t>: process of mating two individuals that differ with the goal of achieving a certain characteristic in their offspring</a:t>
            </a:r>
          </a:p>
          <a:p>
            <a:pPr lvl="1"/>
            <a:r>
              <a:rPr lang="en-US" sz="1900" dirty="0"/>
              <a:t>Manually transferring pollen from the anther (male reproductive organ) to the stigma (female reproductive organ)</a:t>
            </a:r>
          </a:p>
          <a:p>
            <a:pPr lvl="1"/>
            <a:r>
              <a:rPr lang="en-US" sz="1900" dirty="0"/>
              <a:t>Pollen carries male gametes (sperm) to stigma, which allows sperm to move down the pistil to the female gametes (ova, or eggs)</a:t>
            </a:r>
          </a:p>
          <a:p>
            <a:pPr lvl="1"/>
            <a:r>
              <a:rPr lang="en-US" sz="1900" dirty="0"/>
              <a:t>Removed all the anthers before maturity to prevent self-fertilization</a:t>
            </a:r>
          </a:p>
          <a:p>
            <a:r>
              <a:rPr lang="en-US" sz="2000" b="1" dirty="0"/>
              <a:t>P</a:t>
            </a:r>
            <a:r>
              <a:rPr lang="en-US" sz="2000" b="1" baseline="-25000" dirty="0"/>
              <a:t>0</a:t>
            </a:r>
            <a:r>
              <a:rPr lang="en-US" sz="2000" dirty="0"/>
              <a:t> (</a:t>
            </a:r>
            <a:r>
              <a:rPr lang="en-US" sz="2000" b="1" dirty="0"/>
              <a:t>P</a:t>
            </a:r>
            <a:r>
              <a:rPr lang="en-US" sz="2000" dirty="0"/>
              <a:t>): parental generation in a cross</a:t>
            </a:r>
          </a:p>
          <a:p>
            <a:r>
              <a:rPr lang="en-US" sz="2000" b="1" dirty="0"/>
              <a:t>F</a:t>
            </a:r>
            <a:r>
              <a:rPr lang="en-US" sz="2000" b="1" baseline="-25000" dirty="0"/>
              <a:t>1</a:t>
            </a:r>
            <a:r>
              <a:rPr lang="en-US" sz="2000" dirty="0"/>
              <a:t>: first filial generation in a cross; the offspring of the parental generation</a:t>
            </a:r>
          </a:p>
          <a:p>
            <a:r>
              <a:rPr lang="en-US" sz="2000" b="1" dirty="0"/>
              <a:t>F</a:t>
            </a:r>
            <a:r>
              <a:rPr lang="en-US" sz="2000" b="1" baseline="-25000" dirty="0"/>
              <a:t>2</a:t>
            </a:r>
            <a:r>
              <a:rPr lang="en-US" sz="2000" dirty="0"/>
              <a:t>: second filial generation produced when F</a:t>
            </a:r>
            <a:r>
              <a:rPr lang="en-US" sz="2000" baseline="-25000" dirty="0"/>
              <a:t>1</a:t>
            </a:r>
            <a:r>
              <a:rPr lang="en-US" sz="2000" dirty="0"/>
              <a:t> individuals are self-crossed or fertilized with each other</a:t>
            </a:r>
          </a:p>
          <a:p>
            <a:r>
              <a:rPr lang="en-US" sz="2000" dirty="0"/>
              <a:t>Mendel's experiments extended beyond F</a:t>
            </a:r>
            <a:r>
              <a:rPr lang="en-US" sz="2000" baseline="-25000" dirty="0"/>
              <a:t>2</a:t>
            </a:r>
            <a:r>
              <a:rPr lang="en-US" sz="2000" dirty="0"/>
              <a:t>, but the ratio of characteristics for P</a:t>
            </a:r>
            <a:r>
              <a:rPr lang="en-US" sz="2000" baseline="-25000" dirty="0"/>
              <a:t>0</a:t>
            </a:r>
            <a:r>
              <a:rPr lang="en-US" sz="2000" dirty="0"/>
              <a:t>-F</a:t>
            </a:r>
            <a:r>
              <a:rPr lang="en-US" sz="2000" baseline="-25000" dirty="0"/>
              <a:t>1</a:t>
            </a:r>
            <a:r>
              <a:rPr lang="en-US" sz="2000" dirty="0"/>
              <a:t>-F</a:t>
            </a:r>
            <a:r>
              <a:rPr lang="en-US" sz="2000" baseline="-25000" dirty="0"/>
              <a:t>2</a:t>
            </a:r>
            <a:r>
              <a:rPr lang="en-US" sz="2000" dirty="0"/>
              <a:t> formed basis of his laws</a:t>
            </a:r>
            <a:endParaRPr lang="en-US" sz="2000" dirty="0">
              <a:solidFill>
                <a:srgbClr val="0000FF"/>
              </a:solidFill>
            </a:endParaRPr>
          </a:p>
        </p:txBody>
      </p:sp>
    </p:spTree>
    <p:extLst>
      <p:ext uri="{BB962C8B-B14F-4D97-AF65-F5344CB8AC3E}">
        <p14:creationId xmlns:p14="http://schemas.microsoft.com/office/powerpoint/2010/main" val="203889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Garden Pea Characteristics Revealed the Basics of Heredity</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130040"/>
          </a:xfrm>
          <a:prstGeom prst="rect">
            <a:avLst/>
          </a:prstGeom>
        </p:spPr>
        <p:txBody>
          <a:bodyPr>
            <a:normAutofit lnSpcReduction="10000"/>
          </a:bodyPr>
          <a:lstStyle/>
          <a:p>
            <a:r>
              <a:rPr lang="en-US" dirty="0"/>
              <a:t>Studied 7 characteristics with 2 contrasting traits (e.g., flower color: white vs. violet)</a:t>
            </a:r>
          </a:p>
          <a:p>
            <a:pPr lvl="1"/>
            <a:r>
              <a:rPr lang="en-US" b="1" dirty="0"/>
              <a:t>Trait</a:t>
            </a:r>
            <a:r>
              <a:rPr lang="en-US" dirty="0"/>
              <a:t>: variation in the physical appearance of a heritable characteristic</a:t>
            </a:r>
          </a:p>
          <a:p>
            <a:pPr lvl="1"/>
            <a:r>
              <a:rPr lang="en-US" dirty="0"/>
              <a:t>Characteristics:</a:t>
            </a:r>
          </a:p>
          <a:p>
            <a:pPr lvl="2"/>
            <a:r>
              <a:rPr lang="en-US" dirty="0"/>
              <a:t>Plant height</a:t>
            </a:r>
          </a:p>
          <a:p>
            <a:pPr lvl="2"/>
            <a:r>
              <a:rPr lang="en-US" dirty="0"/>
              <a:t>Seed texture</a:t>
            </a:r>
          </a:p>
          <a:p>
            <a:pPr lvl="2"/>
            <a:r>
              <a:rPr lang="en-US" dirty="0"/>
              <a:t>Seed color</a:t>
            </a:r>
          </a:p>
          <a:p>
            <a:pPr lvl="2"/>
            <a:r>
              <a:rPr lang="en-US" dirty="0"/>
              <a:t>Flower color</a:t>
            </a:r>
          </a:p>
        </p:txBody>
      </p:sp>
      <p:sp>
        <p:nvSpPr>
          <p:cNvPr id="2" name="TextBox 1">
            <a:extLst>
              <a:ext uri="{FF2B5EF4-FFF2-40B4-BE49-F238E27FC236}">
                <a16:creationId xmlns:a16="http://schemas.microsoft.com/office/drawing/2014/main" id="{AE5437D7-DB09-F176-DC96-16082481E0D9}"/>
              </a:ext>
            </a:extLst>
          </p:cNvPr>
          <p:cNvSpPr txBox="1"/>
          <p:nvPr/>
        </p:nvSpPr>
        <p:spPr>
          <a:xfrm>
            <a:off x="3429000" y="3451056"/>
            <a:ext cx="2590800" cy="1520416"/>
          </a:xfrm>
          <a:prstGeom prst="rect">
            <a:avLst/>
          </a:prstGeom>
          <a:noFill/>
        </p:spPr>
        <p:txBody>
          <a:bodyPr wrap="square" rtlCol="0">
            <a:spAutoFit/>
          </a:bodyPr>
          <a:lstStyle/>
          <a:p>
            <a:pPr marL="285750" indent="-228600">
              <a:lnSpc>
                <a:spcPct val="90000"/>
              </a:lnSpc>
              <a:spcBef>
                <a:spcPts val="576"/>
              </a:spcBef>
              <a:buFont typeface="Arial" panose="020B0604020202020204" pitchFamily="34" charset="0"/>
              <a:buChar char="•"/>
            </a:pPr>
            <a:r>
              <a:rPr lang="en-US" sz="2400" dirty="0"/>
              <a:t>Pea pod size</a:t>
            </a:r>
          </a:p>
          <a:p>
            <a:pPr marL="285750" indent="-228600">
              <a:lnSpc>
                <a:spcPct val="90000"/>
              </a:lnSpc>
              <a:spcBef>
                <a:spcPts val="576"/>
              </a:spcBef>
              <a:buFont typeface="Arial" panose="020B0604020202020204" pitchFamily="34" charset="0"/>
              <a:buChar char="•"/>
            </a:pPr>
            <a:r>
              <a:rPr lang="en-US" sz="2400" dirty="0"/>
              <a:t>Pea pod color</a:t>
            </a:r>
          </a:p>
          <a:p>
            <a:pPr marL="285750" indent="-228600">
              <a:lnSpc>
                <a:spcPct val="90000"/>
              </a:lnSpc>
              <a:spcBef>
                <a:spcPts val="576"/>
              </a:spcBef>
              <a:buFont typeface="Arial" panose="020B0604020202020204" pitchFamily="34" charset="0"/>
              <a:buChar char="•"/>
            </a:pPr>
            <a:r>
              <a:rPr lang="en-US" sz="2400" dirty="0"/>
              <a:t>Flower position</a:t>
            </a:r>
          </a:p>
          <a:p>
            <a:endParaRPr lang="en-US" dirty="0"/>
          </a:p>
        </p:txBody>
      </p:sp>
      <p:sp>
        <p:nvSpPr>
          <p:cNvPr id="3" name="TextBox 2">
            <a:extLst>
              <a:ext uri="{FF2B5EF4-FFF2-40B4-BE49-F238E27FC236}">
                <a16:creationId xmlns:a16="http://schemas.microsoft.com/office/drawing/2014/main" id="{694F40CC-A647-354B-C1E6-85343DA8B0B1}"/>
              </a:ext>
            </a:extLst>
          </p:cNvPr>
          <p:cNvSpPr txBox="1"/>
          <p:nvPr/>
        </p:nvSpPr>
        <p:spPr>
          <a:xfrm>
            <a:off x="457200" y="5036018"/>
            <a:ext cx="7315200" cy="480131"/>
          </a:xfrm>
          <a:prstGeom prst="rect">
            <a:avLst/>
          </a:prstGeom>
          <a:noFill/>
        </p:spPr>
        <p:txBody>
          <a:bodyPr wrap="square" rtlCol="0">
            <a:spAutoFit/>
          </a:bodyPr>
          <a:lstStyle/>
          <a:p>
            <a:pPr marL="914400" lvl="1" indent="-457200">
              <a:lnSpc>
                <a:spcPct val="90000"/>
              </a:lnSpc>
              <a:spcBef>
                <a:spcPts val="672"/>
              </a:spcBef>
              <a:buFont typeface="Arial" panose="020B0604020202020204" pitchFamily="34" charset="0"/>
              <a:buChar char="•"/>
            </a:pPr>
            <a:r>
              <a:rPr lang="en-US" sz="2800" dirty="0"/>
              <a:t>Reported results from 19,959 F</a:t>
            </a:r>
            <a:r>
              <a:rPr lang="en-US" sz="2800" baseline="-25000" dirty="0"/>
              <a:t>2</a:t>
            </a:r>
            <a:r>
              <a:rPr lang="en-US" sz="2800" dirty="0"/>
              <a:t> plants</a:t>
            </a:r>
          </a:p>
        </p:txBody>
      </p:sp>
    </p:spTree>
    <p:extLst>
      <p:ext uri="{BB962C8B-B14F-4D97-AF65-F5344CB8AC3E}">
        <p14:creationId xmlns:p14="http://schemas.microsoft.com/office/powerpoint/2010/main" val="131404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12.1 Figure 3</a:t>
            </a:r>
            <a:endParaRPr lang="en-US" sz="3200" dirty="0">
              <a:solidFill>
                <a:schemeClr val="accent1"/>
              </a:solidFill>
            </a:endParaRPr>
          </a:p>
        </p:txBody>
      </p:sp>
      <p:sp>
        <p:nvSpPr>
          <p:cNvPr id="9" name="Photo Credit 1">
            <a:extLst>
              <a:ext uri="{FF2B5EF4-FFF2-40B4-BE49-F238E27FC236}">
                <a16:creationId xmlns:a16="http://schemas.microsoft.com/office/drawing/2014/main" id="{6D9A22B6-5259-D41F-9352-783660EDA3A5}"/>
              </a:ext>
            </a:extLst>
          </p:cNvPr>
          <p:cNvSpPr txBox="1"/>
          <p:nvPr/>
        </p:nvSpPr>
        <p:spPr>
          <a:xfrm>
            <a:off x="2285999" y="5854430"/>
            <a:ext cx="4572000" cy="215444"/>
          </a:xfrm>
          <a:prstGeom prst="rect">
            <a:avLst/>
          </a:prstGeom>
          <a:noFill/>
        </p:spPr>
        <p:txBody>
          <a:bodyPr wrap="square">
            <a:spAutoFit/>
          </a:bodyPr>
          <a:lstStyle/>
          <a:p>
            <a:pPr algn="ctr"/>
            <a:r>
              <a:rPr lang="en-US" sz="800" dirty="0"/>
              <a:t>OpenStax. "Pea plant cross."</a:t>
            </a:r>
          </a:p>
        </p:txBody>
      </p:sp>
      <p:pic>
        <p:nvPicPr>
          <p:cNvPr id="2" name="Content Placeholder 6" descr="The illustration starts with the P generation with a pea plant with violet flowers and a pea plant with white flowers. A hybridization of the two plants occurs to create the F1 generation, which creates a pea plant with violet flowers. All hybrid progeny have violet flowers. Self-fertilization of the hybrid plants occurs producing the F2 generation, which creates 705 pea plants with violet flowers and 224 pea plants with white flowers.">
            <a:extLst>
              <a:ext uri="{FF2B5EF4-FFF2-40B4-BE49-F238E27FC236}">
                <a16:creationId xmlns:a16="http://schemas.microsoft.com/office/drawing/2014/main" id="{F885FF09-D2EB-C8B4-189A-D0030B62101F}"/>
              </a:ext>
            </a:extLst>
          </p:cNvPr>
          <p:cNvPicPr>
            <a:picLocks noGrp="1" noChangeAspect="1"/>
          </p:cNvPicPr>
          <p:nvPr>
            <p:ph idx="1"/>
          </p:nvPr>
        </p:nvPicPr>
        <p:blipFill>
          <a:blip r:embed="rId3"/>
          <a:srcRect l="33333" t="3667" r="33333" b="3000"/>
          <a:stretch/>
        </p:blipFill>
        <p:spPr>
          <a:xfrm>
            <a:off x="3124200" y="1130030"/>
            <a:ext cx="3037114" cy="4724400"/>
          </a:xfrm>
        </p:spPr>
      </p:pic>
    </p:spTree>
    <p:extLst>
      <p:ext uri="{BB962C8B-B14F-4D97-AF65-F5344CB8AC3E}">
        <p14:creationId xmlns:p14="http://schemas.microsoft.com/office/powerpoint/2010/main" val="2703459016"/>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2122</TotalTime>
  <Words>1753</Words>
  <Application>Microsoft Office PowerPoint</Application>
  <PresentationFormat>On-screen Show (4:3)</PresentationFormat>
  <Paragraphs>194</Paragraphs>
  <Slides>24</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Calibri</vt:lpstr>
      <vt:lpstr>Century Gothic</vt:lpstr>
      <vt:lpstr>Cambria Math</vt:lpstr>
      <vt:lpstr>Arial</vt:lpstr>
      <vt:lpstr>Courier New</vt:lpstr>
      <vt:lpstr>Office Theme</vt:lpstr>
      <vt:lpstr>Equation</vt:lpstr>
      <vt:lpstr>Lesson 12.1</vt:lpstr>
      <vt:lpstr>Objectives</vt:lpstr>
      <vt:lpstr>Mendelian Genetics</vt:lpstr>
      <vt:lpstr>Mendel's Experiments and the Laws of Probability1</vt:lpstr>
      <vt:lpstr>Mendel's Experiments and the Laws of Probability2</vt:lpstr>
      <vt:lpstr>Mendel's Model System</vt:lpstr>
      <vt:lpstr>Mendelian Crosses</vt:lpstr>
      <vt:lpstr>Garden Pea Characteristics Revealed the Basics of Heredity1</vt:lpstr>
      <vt:lpstr>12.1 Figure 3</vt:lpstr>
      <vt:lpstr>12.1 Figure 4</vt:lpstr>
      <vt:lpstr>Garden Pea Characteristics Revealed the Basics of Heredity2</vt:lpstr>
      <vt:lpstr>Table 1: Mendel Discovered an F2 of 3:1 in All Seven Traits He Studied</vt:lpstr>
      <vt:lpstr>Garden Pea Characteristics Revealed the Basics of Heredity3</vt:lpstr>
      <vt:lpstr>Probability Basics</vt:lpstr>
      <vt:lpstr>The Product Rule and Sum Rule</vt:lpstr>
      <vt:lpstr>The Product Rule1</vt:lpstr>
      <vt:lpstr>Group Activity1</vt:lpstr>
      <vt:lpstr>The Product Rule2</vt:lpstr>
      <vt:lpstr>The Sum Rule1</vt:lpstr>
      <vt:lpstr>The Sum Rule2</vt:lpstr>
      <vt:lpstr>Product Rule and Sum Rule</vt:lpstr>
      <vt:lpstr>Group Activity2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178</cp:revision>
  <dcterms:created xsi:type="dcterms:W3CDTF">2013-04-26T14:43:13Z</dcterms:created>
  <dcterms:modified xsi:type="dcterms:W3CDTF">2024-10-09T13:20:18Z</dcterms:modified>
</cp:coreProperties>
</file>