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handoutMasterIdLst>
    <p:handoutMasterId r:id="rId28"/>
  </p:handoutMasterIdLst>
  <p:sldIdLst>
    <p:sldId id="272" r:id="rId2"/>
    <p:sldId id="264" r:id="rId3"/>
    <p:sldId id="265" r:id="rId4"/>
    <p:sldId id="286" r:id="rId5"/>
    <p:sldId id="270" r:id="rId6"/>
    <p:sldId id="277" r:id="rId7"/>
    <p:sldId id="287" r:id="rId8"/>
    <p:sldId id="278" r:id="rId9"/>
    <p:sldId id="291" r:id="rId10"/>
    <p:sldId id="288" r:id="rId11"/>
    <p:sldId id="284" r:id="rId12"/>
    <p:sldId id="292" r:id="rId13"/>
    <p:sldId id="268" r:id="rId14"/>
    <p:sldId id="279" r:id="rId15"/>
    <p:sldId id="280" r:id="rId16"/>
    <p:sldId id="293" r:id="rId17"/>
    <p:sldId id="289" r:id="rId18"/>
    <p:sldId id="281" r:id="rId19"/>
    <p:sldId id="294" r:id="rId20"/>
    <p:sldId id="290" r:id="rId21"/>
    <p:sldId id="295" r:id="rId22"/>
    <p:sldId id="275" r:id="rId23"/>
    <p:sldId id="283" r:id="rId24"/>
    <p:sldId id="297" r:id="rId25"/>
    <p:sldId id="296" r:id="rId26"/>
  </p:sldIdLst>
  <p:sldSz cx="9144000" cy="6858000" type="screen4x3"/>
  <p:notesSz cx="6858000" cy="9144000"/>
  <p:embeddedFontLs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1584" y="120"/>
      </p:cViewPr>
      <p:guideLst>
        <p:guide orient="horz" pos="2160"/>
        <p:guide pos="2880"/>
      </p:guideLst>
    </p:cSldViewPr>
  </p:slideViewPr>
  <p:outlineViewPr>
    <p:cViewPr>
      <p:scale>
        <a:sx n="33" d="100"/>
        <a:sy n="33" d="100"/>
      </p:scale>
      <p:origin x="0" y="-1186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early models of possible modes of DNA replication are shown. In conservative replication, newly formed strands and original strands stay separated after replication. In semiconservative replication, each newly formed strand matches with an original strand. In dispersive replication, fragments of each original strand are interspersed with fragments of newly formed DNA.</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a:p>
        </p:txBody>
      </p:sp>
    </p:spTree>
    <p:extLst>
      <p:ext uri="{BB962C8B-B14F-4D97-AF65-F5344CB8AC3E}">
        <p14:creationId xmlns:p14="http://schemas.microsoft.com/office/powerpoint/2010/main" val="321046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Meselson and Stahl experimented with E. coli grown first in heavy nitrogen (15N), then in 14N. DNA grown in 15N (red band on left) is heavier than DNA grown in 14N (orange band on right) and settles to a lower level in a cesium chloride solution in an ultracentrifuge. When DNA grown in 15N is switched to media containing 14N, after one round of cell division, the DNA settles halfway between the 15N and 14N levels, indicating that it now contains 50% 14N. These data support the semiconservative replication model.</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a:p>
        </p:txBody>
      </p:sp>
    </p:spTree>
    <p:extLst>
      <p:ext uri="{BB962C8B-B14F-4D97-AF65-F5344CB8AC3E}">
        <p14:creationId xmlns:p14="http://schemas.microsoft.com/office/powerpoint/2010/main" val="64410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what occurs during two rounds of DNA replication. In each round, one strand of existing DNA serves as the template for the synthesis of a brand-new strand.</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a:p>
        </p:txBody>
      </p:sp>
    </p:spTree>
    <p:extLst>
      <p:ext uri="{BB962C8B-B14F-4D97-AF65-F5344CB8AC3E}">
        <p14:creationId xmlns:p14="http://schemas.microsoft.com/office/powerpoint/2010/main" val="33541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a:p>
        </p:txBody>
      </p:sp>
    </p:spTree>
    <p:extLst>
      <p:ext uri="{BB962C8B-B14F-4D97-AF65-F5344CB8AC3E}">
        <p14:creationId xmlns:p14="http://schemas.microsoft.com/office/powerpoint/2010/main" val="423934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a:p>
        </p:txBody>
      </p:sp>
    </p:spTree>
    <p:extLst>
      <p:ext uri="{BB962C8B-B14F-4D97-AF65-F5344CB8AC3E}">
        <p14:creationId xmlns:p14="http://schemas.microsoft.com/office/powerpoint/2010/main" val="334208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replication fork, the enzyme primase synthesizes a primer that provides the free 3′-OH end needed for DNA polymerase (DNA pol) to add nucleotides in the 5′ to 3′ direction. Because each of the template, DNA strands are antiparallel (one runs in the 5′ to 3′ direction and one in the 3′ to 5′ direction), yet DNA synthesis must proceed in the 5′ to 3′ direction. The position of the primers differs between the strands.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a:p>
        </p:txBody>
      </p:sp>
    </p:spTree>
    <p:extLst>
      <p:ext uri="{BB962C8B-B14F-4D97-AF65-F5344CB8AC3E}">
        <p14:creationId xmlns:p14="http://schemas.microsoft.com/office/powerpoint/2010/main" val="363986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replication fork is formed when helicase separates the DNA strands at the origin of replication. The DNA tends to become more highly coiled ahead of the replication fork. Topoisomerase breaks and reforms DNA's phosphate backbone ahead of the replication fork, thereby relieving the pressure that results from this "supercoiling." Single-strand binding proteins bind to the single-stranded DNA to prevent the helix from reforming. Primase synthesizes an RNA primer, which DNA polymerase III then uses to synthesize the daughter DNA strand. On the leading strand, DNA is synthesized continuously, whereas on the lagging strand, DNA is synthesized in short stretches called Okazaki fragments. DNA polymerase I replaces the RNA primer with DNA. DNA ligase seals the gaps between the Okazaki fragments, joining the fragments into a single DNA molecule.</a:t>
            </a:r>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a:p>
        </p:txBody>
      </p:sp>
    </p:spTree>
    <p:extLst>
      <p:ext uri="{BB962C8B-B14F-4D97-AF65-F5344CB8AC3E}">
        <p14:creationId xmlns:p14="http://schemas.microsoft.com/office/powerpoint/2010/main" val="1266199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14.3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DNA Replication in Prokaryotes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14.3 Figure 4</a:t>
            </a:r>
          </a:p>
        </p:txBody>
      </p:sp>
      <p:pic>
        <p:nvPicPr>
          <p:cNvPr id="2" name="Content Placeholder 4" descr="This image shows what occurs during two rounds of D N A replication. In each round, one strand of existing D N A serves as the template for the synthesis of a brand-new strand.">
            <a:extLst>
              <a:ext uri="{FF2B5EF4-FFF2-40B4-BE49-F238E27FC236}">
                <a16:creationId xmlns:a16="http://schemas.microsoft.com/office/drawing/2014/main" id="{F4B04096-9D20-6071-8EC9-8EAD80881515}"/>
              </a:ext>
            </a:extLst>
          </p:cNvPr>
          <p:cNvPicPr>
            <a:picLocks noGrp="1" noChangeAspect="1"/>
          </p:cNvPicPr>
          <p:nvPr>
            <p:ph idx="1"/>
          </p:nvPr>
        </p:nvPicPr>
        <p:blipFill>
          <a:blip r:embed="rId3"/>
          <a:srcRect l="9259" t="3666" r="8333"/>
          <a:stretch/>
        </p:blipFill>
        <p:spPr>
          <a:xfrm>
            <a:off x="911236" y="1129435"/>
            <a:ext cx="7321528" cy="4754880"/>
          </a:xfrm>
        </p:spPr>
      </p:pic>
    </p:spTree>
    <p:extLst>
      <p:ext uri="{BB962C8B-B14F-4D97-AF65-F5344CB8AC3E}">
        <p14:creationId xmlns:p14="http://schemas.microsoft.com/office/powerpoint/2010/main" val="215349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endParaRPr lang="en-US" baseline="-250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20241"/>
          </a:xfrm>
        </p:spPr>
        <p:txBody>
          <a:bodyPr/>
          <a:lstStyle/>
          <a:p>
            <a:r>
              <a:rPr lang="en-US" dirty="0"/>
              <a:t>If the mode of DNA replication had been dispersive, what results would Meselson and Stahl have likely observed after the second generation of growth in the </a:t>
            </a:r>
            <a:r>
              <a:rPr lang="en-US" baseline="30000" dirty="0"/>
              <a:t>14</a:t>
            </a:r>
            <a:r>
              <a:rPr lang="en-US" dirty="0"/>
              <a:t>N medium? After later generations of growth?</a:t>
            </a:r>
          </a:p>
        </p:txBody>
      </p:sp>
    </p:spTree>
    <p:extLst>
      <p:ext uri="{BB962C8B-B14F-4D97-AF65-F5344CB8AC3E}">
        <p14:creationId xmlns:p14="http://schemas.microsoft.com/office/powerpoint/2010/main" val="216817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5</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DNA replication in prokaryotes studied with </a:t>
            </a:r>
            <a:r>
              <a:rPr lang="en-US" i="1" dirty="0"/>
              <a:t>E. coli</a:t>
            </a:r>
            <a:endParaRPr lang="en-US" dirty="0"/>
          </a:p>
          <a:p>
            <a:pPr lvl="1"/>
            <a:r>
              <a:rPr lang="en-US" i="1" dirty="0"/>
              <a:t>E. coli</a:t>
            </a:r>
            <a:r>
              <a:rPr lang="en-US" dirty="0"/>
              <a:t> properties make it ideal for studying</a:t>
            </a:r>
          </a:p>
          <a:p>
            <a:pPr lvl="2"/>
            <a:r>
              <a:rPr lang="en-US" dirty="0"/>
              <a:t>4.6 million base pairs in single circular chromosome</a:t>
            </a:r>
          </a:p>
          <a:p>
            <a:pPr lvl="2"/>
            <a:r>
              <a:rPr lang="en-US" dirty="0"/>
              <a:t>Can be replicated in 20 to 40 minutes, starting from single site and proceeding around circle in both directions</a:t>
            </a:r>
          </a:p>
          <a:p>
            <a:pPr lvl="2"/>
            <a:r>
              <a:rPr lang="en-US" dirty="0"/>
              <a:t>1,000 nucleotides added per second</a:t>
            </a:r>
          </a:p>
        </p:txBody>
      </p:sp>
    </p:spTree>
    <p:extLst>
      <p:ext uri="{BB962C8B-B14F-4D97-AF65-F5344CB8AC3E}">
        <p14:creationId xmlns:p14="http://schemas.microsoft.com/office/powerpoint/2010/main" val="221230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4434840"/>
          </a:xfrm>
        </p:spPr>
        <p:txBody>
          <a:bodyPr>
            <a:normAutofit fontScale="92500" lnSpcReduction="20000"/>
          </a:bodyPr>
          <a:lstStyle/>
          <a:p>
            <a:r>
              <a:rPr lang="en-US" dirty="0"/>
              <a:t>If you need help picturing how the circular bacterial chromosome is replicated, try this:</a:t>
            </a:r>
          </a:p>
          <a:p>
            <a:endParaRPr lang="en-US" dirty="0"/>
          </a:p>
          <a:p>
            <a:r>
              <a:rPr lang="en-US" dirty="0"/>
              <a:t>Get a wide rubber band; think of it as the bacterial chromosome. Draw a dot on it to represent the origin of replication on the chromosome. Now, use scissors to cut </a:t>
            </a:r>
            <a:r>
              <a:rPr lang="en-US" i="1" dirty="0"/>
              <a:t>lengthwise</a:t>
            </a:r>
            <a:r>
              <a:rPr lang="en-US" dirty="0"/>
              <a:t>, starting at the dot and moving along the middle of the rubber band in both directions until you have a figure-eight shape. This is a simplistic representation of how replication proceeds along the chromosome in opposite directions. Finally, snip the figure eight to yield two circles that represent the two chromosomes that result from prokaryotic replication.</a:t>
            </a:r>
          </a:p>
        </p:txBody>
      </p:sp>
    </p:spTree>
    <p:extLst>
      <p:ext uri="{BB962C8B-B14F-4D97-AF65-F5344CB8AC3E}">
        <p14:creationId xmlns:p14="http://schemas.microsoft.com/office/powerpoint/2010/main" val="206963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6</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Replication proteins and enzymes:</a:t>
            </a:r>
          </a:p>
          <a:p>
            <a:pPr lvl="1"/>
            <a:r>
              <a:rPr lang="en-US" b="1" dirty="0"/>
              <a:t>DNA polymerase (DNA pol)</a:t>
            </a:r>
            <a:r>
              <a:rPr lang="en-US" dirty="0"/>
              <a:t>: main enzyme that adds new DNA nucleotides during DNA replication</a:t>
            </a:r>
          </a:p>
          <a:p>
            <a:pPr lvl="2"/>
            <a:r>
              <a:rPr lang="en-US" dirty="0"/>
              <a:t>DNA pol I (required for repair)</a:t>
            </a:r>
          </a:p>
          <a:p>
            <a:pPr lvl="2"/>
            <a:r>
              <a:rPr lang="en-US" dirty="0"/>
              <a:t>DNA pol II (required for repair)</a:t>
            </a:r>
          </a:p>
          <a:p>
            <a:pPr lvl="2"/>
            <a:r>
              <a:rPr lang="en-US" dirty="0"/>
              <a:t>DNA pol III (required for DNA synthesis)</a:t>
            </a:r>
          </a:p>
          <a:p>
            <a:pPr lvl="2"/>
            <a:r>
              <a:rPr lang="en-US" dirty="0"/>
              <a:t>DNA pol IV (participates in repairing DNA damage)</a:t>
            </a:r>
          </a:p>
          <a:p>
            <a:pPr lvl="2"/>
            <a:r>
              <a:rPr lang="en-US" dirty="0"/>
              <a:t>DNA pol V </a:t>
            </a:r>
            <a:r>
              <a:rPr lang="en-US"/>
              <a:t>(participates </a:t>
            </a:r>
            <a:r>
              <a:rPr lang="en-US" dirty="0"/>
              <a:t>in repairing DNA damage)</a:t>
            </a:r>
          </a:p>
          <a:p>
            <a:pPr lvl="1"/>
            <a:r>
              <a:rPr lang="en-US" dirty="0"/>
              <a:t>ATP and NTP for energy and source of DNA nucleotides</a:t>
            </a:r>
          </a:p>
          <a:p>
            <a:pPr lvl="2"/>
            <a:r>
              <a:rPr lang="en-US" b="1" dirty="0"/>
              <a:t>NTP</a:t>
            </a:r>
            <a:r>
              <a:rPr lang="en-US" dirty="0"/>
              <a:t>: nucleoside triphosphate</a:t>
            </a:r>
          </a:p>
        </p:txBody>
      </p:sp>
    </p:spTree>
    <p:extLst>
      <p:ext uri="{BB962C8B-B14F-4D97-AF65-F5344CB8AC3E}">
        <p14:creationId xmlns:p14="http://schemas.microsoft.com/office/powerpoint/2010/main" val="158892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7</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Process:</a:t>
            </a:r>
          </a:p>
          <a:p>
            <a:pPr marL="971550" lvl="1" indent="-514350">
              <a:buFont typeface="+mj-lt"/>
              <a:buAutoNum type="arabicPeriod"/>
            </a:pPr>
            <a:r>
              <a:rPr lang="en-US" dirty="0"/>
              <a:t>DNA replication starts at origin of replication site</a:t>
            </a:r>
          </a:p>
          <a:p>
            <a:pPr lvl="2"/>
            <a:r>
              <a:rPr lang="en-US" sz="2600" b="1" dirty="0"/>
              <a:t>Origin of replication</a:t>
            </a:r>
            <a:r>
              <a:rPr lang="en-US" sz="2600" dirty="0"/>
              <a:t>: specific point on DNA where replication begins </a:t>
            </a:r>
          </a:p>
          <a:p>
            <a:pPr lvl="3"/>
            <a:r>
              <a:rPr lang="en-US" sz="2500" i="1" dirty="0"/>
              <a:t>E. coli</a:t>
            </a:r>
            <a:r>
              <a:rPr lang="en-US" sz="2500" dirty="0"/>
              <a:t> has single origin of replication that is 245 base pairs long and rich in AT sequences</a:t>
            </a:r>
          </a:p>
          <a:p>
            <a:pPr marL="971550" lvl="1" indent="-514350">
              <a:buFont typeface="+mj-lt"/>
              <a:buAutoNum type="arabicPeriod"/>
            </a:pPr>
            <a:r>
              <a:rPr lang="en-US" dirty="0"/>
              <a:t>Helicase enzyme unwinds DNA (ATP hydrolysis required)</a:t>
            </a:r>
          </a:p>
          <a:p>
            <a:pPr lvl="2"/>
            <a:r>
              <a:rPr lang="en-US" sz="2600" b="1" dirty="0"/>
              <a:t>Helicase</a:t>
            </a:r>
            <a:r>
              <a:rPr lang="en-US" sz="2600" dirty="0"/>
              <a:t>: during replication, this enzyme helps to open up the DNA helix by breaking the hydrogen bonds</a:t>
            </a:r>
          </a:p>
          <a:p>
            <a:pPr marL="971550" lvl="1" indent="-514350">
              <a:buFont typeface="+mj-lt"/>
              <a:buAutoNum type="arabicPeriod"/>
            </a:pPr>
            <a:r>
              <a:rPr lang="en-US" dirty="0"/>
              <a:t>Replication forks form, allowing replication in both directions</a:t>
            </a:r>
          </a:p>
          <a:p>
            <a:pPr lvl="2"/>
            <a:r>
              <a:rPr lang="en-US" sz="2600" b="1" dirty="0"/>
              <a:t>Replication fork</a:t>
            </a:r>
            <a:r>
              <a:rPr lang="en-US" sz="2600" dirty="0"/>
              <a:t>: Y-shaped structure formed during initiation of DNA replication </a:t>
            </a:r>
          </a:p>
          <a:p>
            <a:pPr marL="971550" lvl="1" indent="-514350">
              <a:buFont typeface="+mj-lt"/>
              <a:buAutoNum type="arabicPeriod"/>
            </a:pPr>
            <a:r>
              <a:rPr lang="en-US" dirty="0"/>
              <a:t>Single-strand binding proteins coat single strands near replication fork</a:t>
            </a:r>
          </a:p>
          <a:p>
            <a:pPr lvl="2"/>
            <a:r>
              <a:rPr lang="en-US" sz="2600" b="1" dirty="0"/>
              <a:t>Single-strand binding protein</a:t>
            </a:r>
            <a:r>
              <a:rPr lang="en-US" sz="2600" dirty="0"/>
              <a:t>: during replication, protein that binds to the single-stranded DNA; this helps in keeping the two strands of DNA apart so that they may serve as templates </a:t>
            </a:r>
          </a:p>
        </p:txBody>
      </p:sp>
    </p:spTree>
    <p:extLst>
      <p:ext uri="{BB962C8B-B14F-4D97-AF65-F5344CB8AC3E}">
        <p14:creationId xmlns:p14="http://schemas.microsoft.com/office/powerpoint/2010/main" val="158537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8</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DNA polymerase restrictions:</a:t>
            </a:r>
          </a:p>
          <a:p>
            <a:pPr lvl="1"/>
            <a:r>
              <a:rPr lang="en-US" dirty="0"/>
              <a:t>Can only add nucleotides in 5′ to 3′ direction (new DNA strand can only be extended in this direction)</a:t>
            </a:r>
          </a:p>
          <a:p>
            <a:pPr lvl="1"/>
            <a:r>
              <a:rPr lang="en-US" dirty="0"/>
              <a:t>Requires free 3′-OH group to add nucleotides to by forming phosphodiester bond between 3′-OH end and 5′ phosphate of next nucleotide</a:t>
            </a:r>
          </a:p>
          <a:p>
            <a:pPr lvl="2"/>
            <a:r>
              <a:rPr lang="en-US" sz="2600" dirty="0"/>
              <a:t>Cannot add nucleotides if free 3′-OH group not available</a:t>
            </a:r>
          </a:p>
          <a:p>
            <a:r>
              <a:rPr lang="en-US" dirty="0"/>
              <a:t>DNA polymerase adds first nucleotide with help of primer that provides free 3′-OH end</a:t>
            </a:r>
          </a:p>
          <a:p>
            <a:pPr lvl="1"/>
            <a:r>
              <a:rPr lang="en-US" b="1" dirty="0"/>
              <a:t>Primer</a:t>
            </a:r>
            <a:r>
              <a:rPr lang="en-US" dirty="0"/>
              <a:t>: short stretch of nucleotides that is required to initiate replication; in the case of replication, the primer has RNA nucleotides</a:t>
            </a:r>
          </a:p>
          <a:p>
            <a:r>
              <a:rPr lang="en-US" dirty="0"/>
              <a:t>Primer created by RNA primase, which synthesizes RNA segment 5 to 10 nucleotides long and complementary to template DNA</a:t>
            </a:r>
          </a:p>
          <a:p>
            <a:pPr lvl="1"/>
            <a:r>
              <a:rPr lang="en-US" b="1" dirty="0"/>
              <a:t>Primase</a:t>
            </a:r>
            <a:r>
              <a:rPr lang="en-US" dirty="0"/>
              <a:t>: enzyme that synthesizes the RNA primer; the primer is needed for DNA pol to start synthesis of new DNA strand</a:t>
            </a:r>
          </a:p>
        </p:txBody>
      </p:sp>
    </p:spTree>
    <p:extLst>
      <p:ext uri="{BB962C8B-B14F-4D97-AF65-F5344CB8AC3E}">
        <p14:creationId xmlns:p14="http://schemas.microsoft.com/office/powerpoint/2010/main" val="104280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14.3 Figure 5</a:t>
            </a:r>
          </a:p>
        </p:txBody>
      </p:sp>
      <p:sp>
        <p:nvSpPr>
          <p:cNvPr id="6" name="Photo Credit 1">
            <a:extLst>
              <a:ext uri="{FF2B5EF4-FFF2-40B4-BE49-F238E27FC236}">
                <a16:creationId xmlns:a16="http://schemas.microsoft.com/office/drawing/2014/main" id="{DEAA722B-1CD7-6D9A-50E2-D2DC20BFA61A}"/>
              </a:ext>
            </a:extLst>
          </p:cNvPr>
          <p:cNvSpPr txBox="1"/>
          <p:nvPr/>
        </p:nvSpPr>
        <p:spPr>
          <a:xfrm>
            <a:off x="2285998" y="5177533"/>
            <a:ext cx="4572000" cy="215444"/>
          </a:xfrm>
          <a:prstGeom prst="rect">
            <a:avLst/>
          </a:prstGeom>
          <a:noFill/>
        </p:spPr>
        <p:txBody>
          <a:bodyPr wrap="square">
            <a:spAutoFit/>
          </a:bodyPr>
          <a:lstStyle/>
          <a:p>
            <a:pPr algn="ctr"/>
            <a:r>
              <a:rPr lang="en-US" sz="800" dirty="0"/>
              <a:t>Andrade EB on Wikimedia Commons. "DNA polymerase."</a:t>
            </a:r>
          </a:p>
        </p:txBody>
      </p:sp>
      <p:pic>
        <p:nvPicPr>
          <p:cNvPr id="2" name="Content Placeholder 4" descr="Shown is a schematic diagram of D N A replication at the replication fork. At the replication fork, the enzyme primase is shown synthesizing a short R N A primer on the lagging strand, which provides the free 3 prime O H end needed for D N A polymerase (labelled as D N A pol) to add nucleotides in the 5 prime to 3 prime direction. The D N A strands are antiparallel, with one strand running in the 5 prime to 3 prime direction and the other in the 3 prime to 5 prime direction. D N A synthesis must proceed in the 5 prime to 3 prime direction, which creates some challenges. The position of the primers differs between the leading and lagging strands.">
            <a:extLst>
              <a:ext uri="{FF2B5EF4-FFF2-40B4-BE49-F238E27FC236}">
                <a16:creationId xmlns:a16="http://schemas.microsoft.com/office/drawing/2014/main" id="{88C425E6-427C-FF85-3D23-048AC870692E}"/>
              </a:ext>
            </a:extLst>
          </p:cNvPr>
          <p:cNvPicPr>
            <a:picLocks noGrp="1" noChangeAspect="1"/>
          </p:cNvPicPr>
          <p:nvPr>
            <p:ph idx="1"/>
          </p:nvPr>
        </p:nvPicPr>
        <p:blipFill>
          <a:blip r:embed="rId3"/>
          <a:srcRect t="4043" b="8001"/>
          <a:stretch/>
        </p:blipFill>
        <p:spPr>
          <a:xfrm>
            <a:off x="457200" y="1156155"/>
            <a:ext cx="8229600" cy="4021378"/>
          </a:xfrm>
        </p:spPr>
      </p:pic>
    </p:spTree>
    <p:extLst>
      <p:ext uri="{BB962C8B-B14F-4D97-AF65-F5344CB8AC3E}">
        <p14:creationId xmlns:p14="http://schemas.microsoft.com/office/powerpoint/2010/main" val="24495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9</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Replication fork moves at 1,000 nucleotides per second</a:t>
            </a:r>
          </a:p>
          <a:p>
            <a:r>
              <a:rPr lang="en-US" dirty="0"/>
              <a:t>Topoisomerase prevents overwinding ahead of replication fork by causing temporary nicks in DNA helix then resealing</a:t>
            </a:r>
          </a:p>
          <a:p>
            <a:pPr lvl="1"/>
            <a:r>
              <a:rPr lang="en-US" b="1" dirty="0"/>
              <a:t>Topoisomerase</a:t>
            </a:r>
            <a:r>
              <a:rPr lang="en-US" dirty="0"/>
              <a:t>: enzyme that relieves the strain caused by underwinding or overwinding of DNA when DNA replication is taking place</a:t>
            </a:r>
          </a:p>
          <a:p>
            <a:r>
              <a:rPr lang="en-US" dirty="0"/>
              <a:t>Two template DNA strands have opposing orientations but DNA polymerase can only extend in 5′ to 3′ direction and DNA helix is antiparallel so two different strands are used</a:t>
            </a:r>
          </a:p>
          <a:p>
            <a:pPr lvl="1"/>
            <a:r>
              <a:rPr lang="en-US" b="1" dirty="0"/>
              <a:t>Leading strand</a:t>
            </a:r>
            <a:r>
              <a:rPr lang="en-US" dirty="0"/>
              <a:t>: the strand that is synthesized continuously in the 5′-3′ direction, which is synthesized in the direction of the replication fork</a:t>
            </a:r>
          </a:p>
          <a:p>
            <a:pPr lvl="1"/>
            <a:r>
              <a:rPr lang="en-US" b="1" dirty="0"/>
              <a:t>Lagging strand</a:t>
            </a:r>
            <a:r>
              <a:rPr lang="en-US" dirty="0"/>
              <a:t>: during replication, the strand that is replicated in short fragments (Okazaki fragments) away from replication fork in 3′-5′ direction</a:t>
            </a:r>
          </a:p>
          <a:p>
            <a:pPr lvl="2"/>
            <a:r>
              <a:rPr lang="en-US" sz="2600" b="1" dirty="0"/>
              <a:t>Okazaki fragments</a:t>
            </a:r>
            <a:r>
              <a:rPr lang="en-US" sz="2600" dirty="0"/>
              <a:t>: DNA fragments that are synthesized in short stretches on the lagging strand; require a primer to start synthesis</a:t>
            </a:r>
          </a:p>
        </p:txBody>
      </p:sp>
    </p:spTree>
    <p:extLst>
      <p:ext uri="{BB962C8B-B14F-4D97-AF65-F5344CB8AC3E}">
        <p14:creationId xmlns:p14="http://schemas.microsoft.com/office/powerpoint/2010/main" val="316863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10</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Sliding clamp holds DNA polymerase in place as it adds nucleotides</a:t>
            </a:r>
          </a:p>
          <a:p>
            <a:pPr lvl="1"/>
            <a:r>
              <a:rPr lang="en-US" b="1" dirty="0"/>
              <a:t>Sliding clamp</a:t>
            </a:r>
            <a:r>
              <a:rPr lang="en-US" dirty="0"/>
              <a:t>: ring-shaped protein that holds the DNA polymerase on the DNA strand</a:t>
            </a:r>
          </a:p>
          <a:p>
            <a:r>
              <a:rPr lang="en-US" dirty="0"/>
              <a:t>RNA primers replaced by DNA</a:t>
            </a:r>
          </a:p>
          <a:p>
            <a:pPr lvl="1"/>
            <a:r>
              <a:rPr lang="en-US" dirty="0"/>
              <a:t>Primers removed by DNA pol I, which uses DNA behind RNA as its own primer and fills gaps left by removal of RNA nucleotides by addition of DNA nucleotides</a:t>
            </a:r>
          </a:p>
          <a:p>
            <a:r>
              <a:rPr lang="en-US" dirty="0"/>
              <a:t>Nicks that remain between newly synthesized DNA (that replaced RNA primer) and previously synthesized DNA sealed by DNA ligase</a:t>
            </a:r>
          </a:p>
          <a:p>
            <a:pPr lvl="1"/>
            <a:r>
              <a:rPr lang="en-US" b="1" dirty="0"/>
              <a:t>Ligase</a:t>
            </a:r>
            <a:r>
              <a:rPr lang="en-US" dirty="0"/>
              <a:t>: enzyme that seals DNA fragments together into a continuous strand</a:t>
            </a:r>
          </a:p>
          <a:p>
            <a:r>
              <a:rPr lang="en-US" i="0" dirty="0">
                <a:solidFill>
                  <a:schemeClr val="tx1"/>
                </a:solidFill>
              </a:rPr>
              <a:t>Once chromosome has been replicated, two DNA copies move into different cells during cell division</a:t>
            </a:r>
          </a:p>
        </p:txBody>
      </p:sp>
    </p:spTree>
    <p:extLst>
      <p:ext uri="{BB962C8B-B14F-4D97-AF65-F5344CB8AC3E}">
        <p14:creationId xmlns:p14="http://schemas.microsoft.com/office/powerpoint/2010/main" val="126839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36707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Meselson and Stahl experiments.</a:t>
            </a:r>
          </a:p>
          <a:p>
            <a:pPr marL="457200" indent="-457200">
              <a:buFont typeface="Arial" panose="020B0604020202020204" pitchFamily="34" charset="0"/>
              <a:buChar char="•"/>
              <a:tabLst>
                <a:tab pos="457200" algn="l"/>
              </a:tabLst>
            </a:pPr>
            <a:r>
              <a:rPr lang="en-US" b="1" i="0" dirty="0"/>
              <a:t>Discuss</a:t>
            </a:r>
            <a:r>
              <a:rPr lang="en-US" i="0" dirty="0"/>
              <a:t> the role of different enzymes and proteins in supporting this process.</a:t>
            </a:r>
          </a:p>
          <a:p>
            <a:pPr marL="457200" indent="-457200">
              <a:buFont typeface="Arial" panose="020B0604020202020204" pitchFamily="34" charset="0"/>
              <a:buChar char="•"/>
              <a:tabLst>
                <a:tab pos="457200" algn="l"/>
              </a:tabLst>
            </a:pPr>
            <a:r>
              <a:rPr lang="en-US" b="1" i="0" dirty="0"/>
              <a:t>Explain</a:t>
            </a:r>
            <a:r>
              <a:rPr lang="en-US" i="0" dirty="0"/>
              <a:t> how the structure of DNA reveals the replication process.</a:t>
            </a:r>
            <a:endParaRPr lang="en-US" dirty="0"/>
          </a:p>
          <a:p>
            <a:pPr marL="457200" indent="-457200">
              <a:buFont typeface="Arial" panose="020B0604020202020204" pitchFamily="34" charset="0"/>
              <a:buChar char="•"/>
              <a:tabLst>
                <a:tab pos="457200" algn="l"/>
              </a:tabLst>
            </a:pPr>
            <a:r>
              <a:rPr lang="en-US" b="1" i="0" dirty="0"/>
              <a:t>Explain</a:t>
            </a:r>
            <a:r>
              <a:rPr lang="en-US" i="0" dirty="0"/>
              <a:t> the process of DNA replication in prokaryotes.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14.3 Figure 6</a:t>
            </a:r>
          </a:p>
        </p:txBody>
      </p:sp>
      <p:pic>
        <p:nvPicPr>
          <p:cNvPr id="2" name="Content Placeholder 4" descr="The image shows a diagram of DNA replication. At the top, there is a double-stranded DNA molecule, and below it, there are two strands of DNA, one labeled as the leading strand, and the other labeled as the lagging strand. The helicase is shown separating the two strands at the origin of replication, and single-strand binding proteins are bound to the single-stranded DNA to prevent the helix from reforming. Primase is shown synthesizing an RNA primer, and DNA polymerase III is shown using it to synthesize the daughter DNA strand on both the leading and lagging strands. On the leading strand, DNA is synthesized continuously, while on the lagging strand, DNA is synthesized in short stretches called Okazaki fragments. DNA polymerase I replaces the RNA primer with DNA, and DNA ligase is shown sealing the gaps between the Okazaki fragments, joining them into a single DNA molecule.">
            <a:extLst>
              <a:ext uri="{FF2B5EF4-FFF2-40B4-BE49-F238E27FC236}">
                <a16:creationId xmlns:a16="http://schemas.microsoft.com/office/drawing/2014/main" id="{1F586567-DC11-D244-3D47-286A3D3C5346}"/>
              </a:ext>
            </a:extLst>
          </p:cNvPr>
          <p:cNvPicPr>
            <a:picLocks noGrp="1" noChangeAspect="1"/>
          </p:cNvPicPr>
          <p:nvPr>
            <p:ph idx="1"/>
          </p:nvPr>
        </p:nvPicPr>
        <p:blipFill>
          <a:blip r:embed="rId3"/>
          <a:srcRect t="3667" b="6334"/>
          <a:stretch/>
        </p:blipFill>
        <p:spPr>
          <a:xfrm>
            <a:off x="228600" y="1257300"/>
            <a:ext cx="8686800" cy="4343400"/>
          </a:xfrm>
        </p:spPr>
      </p:pic>
    </p:spTree>
    <p:extLst>
      <p:ext uri="{BB962C8B-B14F-4D97-AF65-F5344CB8AC3E}">
        <p14:creationId xmlns:p14="http://schemas.microsoft.com/office/powerpoint/2010/main" val="927735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 of Prokaryotic DNA Replication</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pPr marL="514350" indent="-514350">
              <a:buFont typeface="+mj-lt"/>
              <a:buAutoNum type="arabicPeriod"/>
            </a:pPr>
            <a:r>
              <a:rPr lang="en-US" i="0" dirty="0">
                <a:solidFill>
                  <a:schemeClr val="tx1"/>
                </a:solidFill>
              </a:rPr>
              <a:t>DNA unwinds at the origin of replication.</a:t>
            </a:r>
          </a:p>
          <a:p>
            <a:pPr marL="514350" indent="-514350">
              <a:buFont typeface="+mj-lt"/>
              <a:buAutoNum type="arabicPeriod"/>
            </a:pPr>
            <a:r>
              <a:rPr lang="en-US" dirty="0">
                <a:solidFill>
                  <a:schemeClr val="tx1"/>
                </a:solidFill>
              </a:rPr>
              <a:t>Helicase opens up the DNA-forming replication forks; these are extended bidirectionally.</a:t>
            </a:r>
          </a:p>
          <a:p>
            <a:pPr marL="514350" indent="-514350">
              <a:buFont typeface="+mj-lt"/>
              <a:buAutoNum type="arabicPeriod"/>
            </a:pPr>
            <a:r>
              <a:rPr lang="en-US" dirty="0">
                <a:solidFill>
                  <a:schemeClr val="tx1"/>
                </a:solidFill>
              </a:rPr>
              <a:t>Single-strand binding proteins coat the DNA around the replication fork to prevent rewinding of the DNA.</a:t>
            </a:r>
          </a:p>
          <a:p>
            <a:pPr marL="514350" indent="-514350">
              <a:buFont typeface="+mj-lt"/>
              <a:buAutoNum type="arabicPeriod"/>
            </a:pPr>
            <a:r>
              <a:rPr lang="en-US" dirty="0">
                <a:solidFill>
                  <a:schemeClr val="tx1"/>
                </a:solidFill>
              </a:rPr>
              <a:t>Topoisomerase binds at the region ahead of the replication fork to prevent supercoiling.</a:t>
            </a:r>
          </a:p>
          <a:p>
            <a:pPr marL="514350" indent="-514350">
              <a:buFont typeface="+mj-lt"/>
              <a:buAutoNum type="arabicPeriod"/>
            </a:pPr>
            <a:r>
              <a:rPr lang="en-US" dirty="0">
                <a:solidFill>
                  <a:schemeClr val="tx1"/>
                </a:solidFill>
              </a:rPr>
              <a:t>Primase synthesizes RNA primers complementary to the DNA strand.</a:t>
            </a:r>
          </a:p>
          <a:p>
            <a:pPr marL="514350" indent="-514350">
              <a:buFont typeface="+mj-lt"/>
              <a:buAutoNum type="arabicPeriod"/>
            </a:pPr>
            <a:r>
              <a:rPr lang="en-US" dirty="0">
                <a:solidFill>
                  <a:schemeClr val="tx1"/>
                </a:solidFill>
              </a:rPr>
              <a:t>DNA polymerase III starts adding nucleotides to the 3′-OH end of the primer.</a:t>
            </a:r>
          </a:p>
          <a:p>
            <a:pPr marL="514350" indent="-514350">
              <a:buFont typeface="+mj-lt"/>
              <a:buAutoNum type="arabicPeriod"/>
            </a:pPr>
            <a:r>
              <a:rPr lang="en-US" dirty="0">
                <a:solidFill>
                  <a:schemeClr val="tx1"/>
                </a:solidFill>
              </a:rPr>
              <a:t>Elongation of both the lagging and leading strands continues.</a:t>
            </a:r>
          </a:p>
          <a:p>
            <a:pPr marL="514350" indent="-514350">
              <a:buFont typeface="+mj-lt"/>
              <a:buAutoNum type="arabicPeriod"/>
            </a:pPr>
            <a:r>
              <a:rPr lang="en-US" dirty="0">
                <a:solidFill>
                  <a:schemeClr val="tx1"/>
                </a:solidFill>
              </a:rPr>
              <a:t>RNA primers are removed by exonuclease activity.</a:t>
            </a:r>
          </a:p>
          <a:p>
            <a:pPr marL="514350" indent="-514350">
              <a:buFont typeface="+mj-lt"/>
              <a:buAutoNum type="arabicPeriod"/>
            </a:pPr>
            <a:r>
              <a:rPr lang="en-US" dirty="0">
                <a:solidFill>
                  <a:schemeClr val="tx1"/>
                </a:solidFill>
              </a:rPr>
              <a:t>Gaps are filled by DNA pol I by adding dNTPs (the high-energy nucleoside triphosphates ATP, GTP, TTP, and CTP).</a:t>
            </a:r>
          </a:p>
          <a:p>
            <a:pPr marL="514350" indent="-514350">
              <a:buFont typeface="+mj-lt"/>
              <a:buAutoNum type="arabicPeriod"/>
            </a:pPr>
            <a:r>
              <a:rPr lang="en-US" dirty="0">
                <a:solidFill>
                  <a:schemeClr val="tx1"/>
                </a:solidFill>
              </a:rPr>
              <a:t>The gap between two DNA fragments (Okazaki fragments) is sealed by DNA ligase, which helps in the formation of phosphodiester bonds.</a:t>
            </a:r>
          </a:p>
          <a:p>
            <a:pPr marL="514350" indent="-514350">
              <a:buFont typeface="+mj-lt"/>
              <a:buAutoNum type="arabicPeriod"/>
            </a:pPr>
            <a:endParaRPr lang="en-US" i="0" dirty="0">
              <a:solidFill>
                <a:schemeClr val="tx1"/>
              </a:solidFill>
            </a:endParaRPr>
          </a:p>
        </p:txBody>
      </p:sp>
    </p:spTree>
    <p:extLst>
      <p:ext uri="{BB962C8B-B14F-4D97-AF65-F5344CB8AC3E}">
        <p14:creationId xmlns:p14="http://schemas.microsoft.com/office/powerpoint/2010/main" val="202877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Summary of the Enzymes Involved in Prokaryotic DNA Replication and Their Functions</a:t>
            </a:r>
          </a:p>
        </p:txBody>
      </p:sp>
      <p:graphicFrame>
        <p:nvGraphicFramePr>
          <p:cNvPr id="4" name="Content Placeholder 3" descr="Table 1 of the summary of the enzyme involved in prokaryotic D N A replication and their functions. The first is helicase, which opens the D N A helix by breaking hydrogen bonds between paired nitrogenous bases. The second is single-stranded binding proteins, which bind to single-stranded D N A to prevent it from rewinding into a helix. The third is D N A pol 3, which is the main enzyme that adds nucleotides in the five prime to three prime direction. The fourth is the sliding clamp, which helps to hold the D N A polymerase in place when nucleotides are being added. The fifth is primase, which synthesizes R N A primers needed to start D N A replication. The sixth is topoisomerase, which helps relieve the strain on D N A when unwinding by nicking the D N A and resealing it. The seventh is D N A pol one, which removes R N A primer and replaces it with newly synthesized D N A. The eighth is ligase, which seals the gaps between the Okazaki fragments to create one continuous D N A strand.">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970222520"/>
              </p:ext>
            </p:extLst>
          </p:nvPr>
        </p:nvGraphicFramePr>
        <p:xfrm>
          <a:off x="228600" y="1097280"/>
          <a:ext cx="8686800" cy="4843136"/>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1522627793"/>
                    </a:ext>
                  </a:extLst>
                </a:gridCol>
                <a:gridCol w="5257800">
                  <a:extLst>
                    <a:ext uri="{9D8B030D-6E8A-4147-A177-3AD203B41FA5}">
                      <a16:colId xmlns:a16="http://schemas.microsoft.com/office/drawing/2014/main" val="4293862904"/>
                    </a:ext>
                  </a:extLst>
                </a:gridCol>
              </a:tblGrid>
              <a:tr h="370457">
                <a:tc>
                  <a:txBody>
                    <a:bodyPr/>
                    <a:lstStyle/>
                    <a:p>
                      <a:pPr algn="l"/>
                      <a:r>
                        <a:rPr lang="en-IN" b="0" dirty="0">
                          <a:solidFill>
                            <a:schemeClr val="bg1"/>
                          </a:solidFill>
                          <a:effectLst/>
                          <a:latin typeface="+mn-lt"/>
                        </a:rPr>
                        <a:t>Enzyme/Protein</a:t>
                      </a:r>
                    </a:p>
                  </a:txBody>
                  <a:tcPr anchor="ctr"/>
                </a:tc>
                <a:tc>
                  <a:txBody>
                    <a:bodyPr/>
                    <a:lstStyle/>
                    <a:p>
                      <a:pPr algn="l"/>
                      <a:r>
                        <a:rPr lang="en-IN" b="0" dirty="0">
                          <a:solidFill>
                            <a:schemeClr val="bg1"/>
                          </a:solidFill>
                          <a:effectLst/>
                          <a:latin typeface="+mn-lt"/>
                        </a:rPr>
                        <a:t>Function</a:t>
                      </a:r>
                    </a:p>
                  </a:txBody>
                  <a:tcPr anchor="ctr"/>
                </a:tc>
                <a:extLst>
                  <a:ext uri="{0D108BD9-81ED-4DB2-BD59-A6C34878D82A}">
                    <a16:rowId xmlns:a16="http://schemas.microsoft.com/office/drawing/2014/main" val="1420373151"/>
                  </a:ext>
                </a:extLst>
              </a:tr>
              <a:tr h="543365">
                <a:tc>
                  <a:txBody>
                    <a:bodyPr/>
                    <a:lstStyle/>
                    <a:p>
                      <a:r>
                        <a:rPr lang="en-US" sz="1600" b="0" i="0" kern="1200" dirty="0">
                          <a:solidFill>
                            <a:srgbClr val="1F497D"/>
                          </a:solidFill>
                          <a:effectLst/>
                          <a:latin typeface="+mn-lt"/>
                          <a:ea typeface="+mn-ea"/>
                          <a:cs typeface="+mn-cs"/>
                        </a:rPr>
                        <a:t>helicase</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opens the </a:t>
                      </a:r>
                      <a:r>
                        <a:rPr lang="en-US" sz="1600" dirty="0">
                          <a:solidFill>
                            <a:srgbClr val="1F497D"/>
                          </a:solidFill>
                        </a:rPr>
                        <a:t>DNA</a:t>
                      </a:r>
                      <a:r>
                        <a:rPr lang="en-US" sz="1600" b="0" i="0" kern="1200" dirty="0">
                          <a:solidFill>
                            <a:srgbClr val="1F497D"/>
                          </a:solidFill>
                          <a:effectLst/>
                          <a:latin typeface="+mn-lt"/>
                          <a:ea typeface="+mn-ea"/>
                          <a:cs typeface="+mn-cs"/>
                        </a:rPr>
                        <a:t> helix by breaking hydrogen bonds between paired nitrogenous bases</a:t>
                      </a:r>
                      <a:endParaRPr lang="en-IN" sz="1600" b="0" dirty="0">
                        <a:solidFill>
                          <a:srgbClr val="1F497D"/>
                        </a:solidFill>
                        <a:effectLst/>
                        <a:latin typeface="+mn-lt"/>
                      </a:endParaRPr>
                    </a:p>
                  </a:txBody>
                  <a:tcPr anchor="ctr"/>
                </a:tc>
                <a:extLst>
                  <a:ext uri="{0D108BD9-81ED-4DB2-BD59-A6C34878D82A}">
                    <a16:rowId xmlns:a16="http://schemas.microsoft.com/office/drawing/2014/main" val="3412931234"/>
                  </a:ext>
                </a:extLst>
              </a:tr>
              <a:tr h="543365">
                <a:tc>
                  <a:txBody>
                    <a:bodyPr/>
                    <a:lstStyle/>
                    <a:p>
                      <a:r>
                        <a:rPr lang="en-US" sz="1600" b="0" i="0" kern="1200" dirty="0">
                          <a:solidFill>
                            <a:srgbClr val="1F497D"/>
                          </a:solidFill>
                          <a:effectLst/>
                          <a:latin typeface="+mn-lt"/>
                          <a:ea typeface="+mn-ea"/>
                          <a:cs typeface="+mn-cs"/>
                        </a:rPr>
                        <a:t>single-stranded binding proteins</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bind to single-stranded </a:t>
                      </a:r>
                      <a:r>
                        <a:rPr lang="en-US" sz="1600" dirty="0">
                          <a:solidFill>
                            <a:srgbClr val="1F497D"/>
                          </a:solidFill>
                        </a:rPr>
                        <a:t>DNA</a:t>
                      </a:r>
                      <a:r>
                        <a:rPr lang="en-US" sz="1600" b="0" i="0" kern="1200" dirty="0">
                          <a:solidFill>
                            <a:srgbClr val="1F497D"/>
                          </a:solidFill>
                          <a:effectLst/>
                          <a:latin typeface="+mn-lt"/>
                          <a:ea typeface="+mn-ea"/>
                          <a:cs typeface="+mn-cs"/>
                        </a:rPr>
                        <a:t> to prevent it from rewinding into a helix</a:t>
                      </a:r>
                      <a:endParaRPr lang="en-IN" sz="1600" b="0" dirty="0">
                        <a:solidFill>
                          <a:srgbClr val="1F497D"/>
                        </a:solidFill>
                        <a:effectLst/>
                        <a:latin typeface="+mn-lt"/>
                      </a:endParaRPr>
                    </a:p>
                  </a:txBody>
                  <a:tcPr anchor="ctr"/>
                </a:tc>
                <a:extLst>
                  <a:ext uri="{0D108BD9-81ED-4DB2-BD59-A6C34878D82A}">
                    <a16:rowId xmlns:a16="http://schemas.microsoft.com/office/drawing/2014/main" val="1548708678"/>
                  </a:ext>
                </a:extLst>
              </a:tr>
              <a:tr h="454594">
                <a:tc>
                  <a:txBody>
                    <a:bodyPr/>
                    <a:lstStyle/>
                    <a:p>
                      <a:r>
                        <a:rPr lang="en-US" sz="1600" dirty="0">
                          <a:solidFill>
                            <a:srgbClr val="1F497D"/>
                          </a:solidFill>
                        </a:rPr>
                        <a:t>DNA</a:t>
                      </a:r>
                      <a:r>
                        <a:rPr lang="en-US" sz="1600" b="0" i="0" kern="1200" dirty="0">
                          <a:solidFill>
                            <a:srgbClr val="1F497D"/>
                          </a:solidFill>
                          <a:effectLst/>
                          <a:latin typeface="+mn-lt"/>
                          <a:ea typeface="+mn-ea"/>
                          <a:cs typeface="+mn-cs"/>
                        </a:rPr>
                        <a:t> </a:t>
                      </a:r>
                      <a:r>
                        <a:rPr lang="en-US" sz="1600" dirty="0">
                          <a:solidFill>
                            <a:srgbClr val="1F497D"/>
                          </a:solidFill>
                        </a:rPr>
                        <a:t>pol</a:t>
                      </a:r>
                      <a:r>
                        <a:rPr lang="en-US" sz="1600" b="0" i="0" kern="1200" dirty="0">
                          <a:solidFill>
                            <a:srgbClr val="1F497D"/>
                          </a:solidFill>
                          <a:effectLst/>
                          <a:latin typeface="+mn-lt"/>
                          <a:ea typeface="+mn-ea"/>
                          <a:cs typeface="+mn-cs"/>
                        </a:rPr>
                        <a:t> III</a:t>
                      </a:r>
                      <a:endParaRPr lang="en-IN" sz="1600" b="0" dirty="0">
                        <a:solidFill>
                          <a:srgbClr val="1F497D"/>
                        </a:solidFill>
                        <a:effectLst/>
                        <a:latin typeface="+mn-lt"/>
                      </a:endParaRPr>
                    </a:p>
                  </a:txBody>
                  <a:tcPr anchor="ctr"/>
                </a:tc>
                <a:tc>
                  <a:txBody>
                    <a:bodyPr/>
                    <a:lstStyle/>
                    <a:p>
                      <a:r>
                        <a:rPr lang="en-US" sz="1600" b="0" dirty="0">
                          <a:solidFill>
                            <a:srgbClr val="1F497D"/>
                          </a:solidFill>
                          <a:effectLst/>
                        </a:rPr>
                        <a:t>main enzyme that adds nucleotides in 5′-3′ direction</a:t>
                      </a:r>
                    </a:p>
                  </a:txBody>
                  <a:tcPr anchor="ctr"/>
                </a:tc>
                <a:extLst>
                  <a:ext uri="{0D108BD9-81ED-4DB2-BD59-A6C34878D82A}">
                    <a16:rowId xmlns:a16="http://schemas.microsoft.com/office/drawing/2014/main" val="2157668464"/>
                  </a:ext>
                </a:extLst>
              </a:tr>
              <a:tr h="543365">
                <a:tc>
                  <a:txBody>
                    <a:bodyPr/>
                    <a:lstStyle/>
                    <a:p>
                      <a:r>
                        <a:rPr lang="en-US" sz="1600" b="0" i="0" kern="1200" dirty="0">
                          <a:solidFill>
                            <a:srgbClr val="1F497D"/>
                          </a:solidFill>
                          <a:effectLst/>
                          <a:latin typeface="+mn-lt"/>
                          <a:ea typeface="+mn-ea"/>
                          <a:cs typeface="+mn-cs"/>
                        </a:rPr>
                        <a:t>sliding clamp</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helps to hold the </a:t>
                      </a:r>
                      <a:r>
                        <a:rPr lang="en-US" sz="1600" dirty="0">
                          <a:solidFill>
                            <a:srgbClr val="1F497D"/>
                          </a:solidFill>
                        </a:rPr>
                        <a:t>DNA</a:t>
                      </a:r>
                      <a:r>
                        <a:rPr lang="en-US" sz="1600" b="0" i="0" kern="1200" dirty="0">
                          <a:solidFill>
                            <a:srgbClr val="1F497D"/>
                          </a:solidFill>
                          <a:effectLst/>
                          <a:latin typeface="+mn-lt"/>
                          <a:ea typeface="+mn-ea"/>
                          <a:cs typeface="+mn-cs"/>
                        </a:rPr>
                        <a:t> polymerase in place when nucleotides are being added</a:t>
                      </a:r>
                      <a:endParaRPr lang="en-IN" sz="1600" b="0" dirty="0">
                        <a:solidFill>
                          <a:srgbClr val="1F497D"/>
                        </a:solidFill>
                        <a:effectLst/>
                        <a:latin typeface="+mn-lt"/>
                      </a:endParaRPr>
                    </a:p>
                  </a:txBody>
                  <a:tcPr anchor="ctr"/>
                </a:tc>
                <a:extLst>
                  <a:ext uri="{0D108BD9-81ED-4DB2-BD59-A6C34878D82A}">
                    <a16:rowId xmlns:a16="http://schemas.microsoft.com/office/drawing/2014/main" val="236598913"/>
                  </a:ext>
                </a:extLst>
              </a:tr>
              <a:tr h="543365">
                <a:tc>
                  <a:txBody>
                    <a:bodyPr/>
                    <a:lstStyle/>
                    <a:p>
                      <a:r>
                        <a:rPr lang="en-US" sz="1600" b="0" i="0" kern="1200" dirty="0">
                          <a:solidFill>
                            <a:srgbClr val="1F497D"/>
                          </a:solidFill>
                          <a:effectLst/>
                          <a:latin typeface="+mn-lt"/>
                          <a:ea typeface="+mn-ea"/>
                          <a:cs typeface="+mn-cs"/>
                        </a:rPr>
                        <a:t>primase</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synthesizes </a:t>
                      </a:r>
                      <a:r>
                        <a:rPr lang="en-US" sz="1600" dirty="0">
                          <a:solidFill>
                            <a:srgbClr val="1F497D"/>
                          </a:solidFill>
                        </a:rPr>
                        <a:t>RNA</a:t>
                      </a:r>
                      <a:r>
                        <a:rPr lang="en-US" sz="1600" b="0" i="0" kern="1200" dirty="0">
                          <a:solidFill>
                            <a:srgbClr val="1F497D"/>
                          </a:solidFill>
                          <a:effectLst/>
                          <a:latin typeface="+mn-lt"/>
                          <a:ea typeface="+mn-ea"/>
                          <a:cs typeface="+mn-cs"/>
                        </a:rPr>
                        <a:t> primers needed to start </a:t>
                      </a:r>
                      <a:r>
                        <a:rPr lang="en-US" sz="1600" dirty="0">
                          <a:solidFill>
                            <a:srgbClr val="1F497D"/>
                          </a:solidFill>
                        </a:rPr>
                        <a:t>DNA</a:t>
                      </a:r>
                      <a:r>
                        <a:rPr lang="en-US" sz="1600" b="0" i="0" kern="1200" dirty="0">
                          <a:solidFill>
                            <a:srgbClr val="1F497D"/>
                          </a:solidFill>
                          <a:effectLst/>
                          <a:latin typeface="+mn-lt"/>
                          <a:ea typeface="+mn-ea"/>
                          <a:cs typeface="+mn-cs"/>
                        </a:rPr>
                        <a:t> replication</a:t>
                      </a:r>
                      <a:endParaRPr lang="en-IN" sz="1600" b="0" dirty="0">
                        <a:solidFill>
                          <a:srgbClr val="1F497D"/>
                        </a:solidFill>
                        <a:effectLst/>
                        <a:latin typeface="+mn-lt"/>
                      </a:endParaRPr>
                    </a:p>
                  </a:txBody>
                  <a:tcPr anchor="ctr"/>
                </a:tc>
                <a:extLst>
                  <a:ext uri="{0D108BD9-81ED-4DB2-BD59-A6C34878D82A}">
                    <a16:rowId xmlns:a16="http://schemas.microsoft.com/office/drawing/2014/main" val="3577379034"/>
                  </a:ext>
                </a:extLst>
              </a:tr>
              <a:tr h="543365">
                <a:tc>
                  <a:txBody>
                    <a:bodyPr/>
                    <a:lstStyle/>
                    <a:p>
                      <a:r>
                        <a:rPr lang="en-US" sz="1600" b="0" i="0" kern="1200" dirty="0">
                          <a:solidFill>
                            <a:srgbClr val="1F497D"/>
                          </a:solidFill>
                          <a:effectLst/>
                          <a:latin typeface="+mn-lt"/>
                          <a:ea typeface="+mn-ea"/>
                          <a:cs typeface="+mn-cs"/>
                        </a:rPr>
                        <a:t>topoisomerase</a:t>
                      </a:r>
                      <a:endParaRPr lang="en-IN" sz="1600" b="0" dirty="0">
                        <a:solidFill>
                          <a:srgbClr val="1F497D"/>
                        </a:solidFill>
                        <a:effectLst/>
                        <a:latin typeface="+mn-lt"/>
                      </a:endParaRPr>
                    </a:p>
                  </a:txBody>
                  <a:tcPr anchor="ctr"/>
                </a:tc>
                <a:tc>
                  <a:txBody>
                    <a:bodyPr/>
                    <a:lstStyle/>
                    <a:p>
                      <a:r>
                        <a:rPr lang="en-US" sz="1600" b="0" dirty="0">
                          <a:solidFill>
                            <a:srgbClr val="1F497D"/>
                          </a:solidFill>
                          <a:effectLst/>
                        </a:rPr>
                        <a:t>helps relieve the strain on DNA when unwinding by nicking the DNA and resealing it</a:t>
                      </a:r>
                    </a:p>
                  </a:txBody>
                  <a:tcPr anchor="ctr"/>
                </a:tc>
                <a:extLst>
                  <a:ext uri="{0D108BD9-81ED-4DB2-BD59-A6C34878D82A}">
                    <a16:rowId xmlns:a16="http://schemas.microsoft.com/office/drawing/2014/main" val="2709462473"/>
                  </a:ext>
                </a:extLst>
              </a:tr>
              <a:tr h="543365">
                <a:tc>
                  <a:txBody>
                    <a:bodyPr/>
                    <a:lstStyle/>
                    <a:p>
                      <a:r>
                        <a:rPr lang="en-US" sz="1600" dirty="0">
                          <a:solidFill>
                            <a:srgbClr val="1F497D"/>
                          </a:solidFill>
                        </a:rPr>
                        <a:t>DNA</a:t>
                      </a:r>
                      <a:r>
                        <a:rPr lang="en-US" sz="1600" b="0" i="0" kern="1200" dirty="0">
                          <a:solidFill>
                            <a:srgbClr val="1F497D"/>
                          </a:solidFill>
                          <a:effectLst/>
                          <a:latin typeface="+mn-lt"/>
                          <a:ea typeface="+mn-ea"/>
                          <a:cs typeface="+mn-cs"/>
                        </a:rPr>
                        <a:t> </a:t>
                      </a:r>
                      <a:r>
                        <a:rPr lang="en-US" sz="1600" dirty="0">
                          <a:solidFill>
                            <a:srgbClr val="1F497D"/>
                          </a:solidFill>
                        </a:rPr>
                        <a:t>pol</a:t>
                      </a:r>
                      <a:r>
                        <a:rPr lang="en-US" sz="1600" b="0" i="0" kern="1200" dirty="0">
                          <a:solidFill>
                            <a:srgbClr val="1F497D"/>
                          </a:solidFill>
                          <a:effectLst/>
                          <a:latin typeface="+mn-lt"/>
                          <a:ea typeface="+mn-ea"/>
                          <a:cs typeface="+mn-cs"/>
                        </a:rPr>
                        <a:t> I</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removes </a:t>
                      </a:r>
                      <a:r>
                        <a:rPr lang="en-US" sz="1600" dirty="0">
                          <a:solidFill>
                            <a:srgbClr val="1F497D"/>
                          </a:solidFill>
                        </a:rPr>
                        <a:t>RNA</a:t>
                      </a:r>
                      <a:r>
                        <a:rPr lang="en-US" sz="1600" b="0" i="0" kern="1200" dirty="0">
                          <a:solidFill>
                            <a:srgbClr val="1F497D"/>
                          </a:solidFill>
                          <a:effectLst/>
                          <a:latin typeface="+mn-lt"/>
                          <a:ea typeface="+mn-ea"/>
                          <a:cs typeface="+mn-cs"/>
                        </a:rPr>
                        <a:t> primer and replaces it with newly synthesized </a:t>
                      </a:r>
                      <a:r>
                        <a:rPr lang="en-US" sz="1600" dirty="0">
                          <a:solidFill>
                            <a:srgbClr val="1F497D"/>
                          </a:solidFill>
                        </a:rPr>
                        <a:t>DNA</a:t>
                      </a:r>
                      <a:endParaRPr lang="en-US" sz="1600" b="0" dirty="0">
                        <a:solidFill>
                          <a:srgbClr val="1F497D"/>
                        </a:solidFill>
                        <a:effectLst/>
                      </a:endParaRPr>
                    </a:p>
                  </a:txBody>
                  <a:tcPr anchor="ctr"/>
                </a:tc>
                <a:extLst>
                  <a:ext uri="{0D108BD9-81ED-4DB2-BD59-A6C34878D82A}">
                    <a16:rowId xmlns:a16="http://schemas.microsoft.com/office/drawing/2014/main" val="3399244691"/>
                  </a:ext>
                </a:extLst>
              </a:tr>
              <a:tr h="543365">
                <a:tc>
                  <a:txBody>
                    <a:bodyPr/>
                    <a:lstStyle/>
                    <a:p>
                      <a:r>
                        <a:rPr lang="en-US" sz="1600" b="0" i="0" kern="1200" dirty="0">
                          <a:solidFill>
                            <a:srgbClr val="1F497D"/>
                          </a:solidFill>
                          <a:effectLst/>
                          <a:latin typeface="+mn-lt"/>
                          <a:ea typeface="+mn-ea"/>
                          <a:cs typeface="+mn-cs"/>
                        </a:rPr>
                        <a:t>ligase</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seals the gaps between the Okazaki fragments to create one continuous </a:t>
                      </a:r>
                      <a:r>
                        <a:rPr lang="en-US" sz="1600" dirty="0">
                          <a:solidFill>
                            <a:srgbClr val="1F497D"/>
                          </a:solidFill>
                        </a:rPr>
                        <a:t>DNA</a:t>
                      </a:r>
                      <a:r>
                        <a:rPr lang="en-US" sz="1600" b="0" i="0" kern="1200" dirty="0">
                          <a:solidFill>
                            <a:srgbClr val="1F497D"/>
                          </a:solidFill>
                          <a:effectLst/>
                          <a:latin typeface="+mn-lt"/>
                          <a:ea typeface="+mn-ea"/>
                          <a:cs typeface="+mn-cs"/>
                        </a:rPr>
                        <a:t> strand</a:t>
                      </a:r>
                      <a:endParaRPr lang="en-US" sz="1600" b="0" dirty="0">
                        <a:solidFill>
                          <a:srgbClr val="1F497D"/>
                        </a:solidFill>
                        <a:effectLst/>
                      </a:endParaRPr>
                    </a:p>
                  </a:txBody>
                  <a:tcPr anchor="ctr"/>
                </a:tc>
                <a:extLst>
                  <a:ext uri="{0D108BD9-81ED-4DB2-BD59-A6C34878D82A}">
                    <a16:rowId xmlns:a16="http://schemas.microsoft.com/office/drawing/2014/main" val="3584704207"/>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Summary</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815840"/>
          </a:xfrm>
          <a:prstGeom prst="rect">
            <a:avLst/>
          </a:prstGeom>
        </p:spPr>
        <p:txBody>
          <a:bodyPr>
            <a:noAutofit/>
          </a:bodyPr>
          <a:lstStyle/>
          <a:p>
            <a:r>
              <a:rPr lang="en-US" sz="2000" dirty="0"/>
              <a:t>Single chromosome of prokaryote consists of single continuous double helix</a:t>
            </a:r>
          </a:p>
          <a:p>
            <a:r>
              <a:rPr lang="en-US" sz="2000" dirty="0"/>
              <a:t>DNA replication produces two identical copies of DNA molecules from one original DNA molecule through semiconservative process </a:t>
            </a:r>
          </a:p>
          <a:p>
            <a:pPr lvl="1"/>
            <a:r>
              <a:rPr lang="en-US" sz="2000" dirty="0"/>
              <a:t>Conservative model: Conserves parental strand and daughter DNA newly synthesized</a:t>
            </a:r>
          </a:p>
          <a:p>
            <a:pPr lvl="1"/>
            <a:r>
              <a:rPr lang="en-US" sz="2000" dirty="0"/>
              <a:t>Semiconservative model: Each of the two parental DNA strands acts as template for new DNA to be synthesized; after replication, each double-stranded DNA retains parental strand and one new strand </a:t>
            </a:r>
          </a:p>
          <a:p>
            <a:pPr lvl="2"/>
            <a:r>
              <a:rPr lang="en-US" sz="2000" dirty="0"/>
              <a:t>Supported by Meselson and Stahl experiment</a:t>
            </a:r>
          </a:p>
          <a:p>
            <a:pPr lvl="1"/>
            <a:r>
              <a:rPr lang="en-US" sz="2000" dirty="0"/>
              <a:t>Dispersive model: Two copies of DNA would have segments of parental DNA and newly synthesized DNA</a:t>
            </a:r>
          </a:p>
        </p:txBody>
      </p:sp>
    </p:spTree>
    <p:extLst>
      <p:ext uri="{BB962C8B-B14F-4D97-AF65-F5344CB8AC3E}">
        <p14:creationId xmlns:p14="http://schemas.microsoft.com/office/powerpoint/2010/main" val="298415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Summary</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815840"/>
          </a:xfrm>
          <a:prstGeom prst="rect">
            <a:avLst/>
          </a:prstGeom>
        </p:spPr>
        <p:txBody>
          <a:bodyPr>
            <a:noAutofit/>
          </a:bodyPr>
          <a:lstStyle/>
          <a:p>
            <a:r>
              <a:rPr lang="en-US" sz="2200" dirty="0"/>
              <a:t>Prokaryotic replication starts from origin of replication</a:t>
            </a:r>
          </a:p>
          <a:p>
            <a:r>
              <a:rPr lang="en-US" sz="2200" dirty="0"/>
              <a:t>Helicase opens up DNA double helix, forming replication fork</a:t>
            </a:r>
          </a:p>
          <a:p>
            <a:r>
              <a:rPr lang="en-US" sz="2200" dirty="0"/>
              <a:t>Single-strand binding proteins keep fork open</a:t>
            </a:r>
          </a:p>
          <a:p>
            <a:r>
              <a:rPr lang="en-US" sz="2200" dirty="0"/>
              <a:t>Primase synthesizes RNA primer to initiate synthesis by DNA polymerase</a:t>
            </a:r>
          </a:p>
          <a:p>
            <a:pPr lvl="1"/>
            <a:r>
              <a:rPr lang="en-US" sz="2200" dirty="0"/>
              <a:t>One strand in the direction of replication fork (leading strand)</a:t>
            </a:r>
          </a:p>
          <a:p>
            <a:pPr lvl="1"/>
            <a:r>
              <a:rPr lang="en-US" sz="2200" dirty="0"/>
              <a:t>One strand away from replication fork (lagging strand)</a:t>
            </a:r>
          </a:p>
          <a:p>
            <a:r>
              <a:rPr lang="en-US" sz="2200" dirty="0"/>
              <a:t>Replication complete, RNA primers replaced by DNA nucleotides and sealed with DNA ligase</a:t>
            </a:r>
            <a:endParaRPr lang="en-US" sz="2200" dirty="0">
              <a:solidFill>
                <a:srgbClr val="0000FF"/>
              </a:solidFill>
            </a:endParaRPr>
          </a:p>
        </p:txBody>
      </p:sp>
    </p:spTree>
    <p:extLst>
      <p:ext uri="{BB962C8B-B14F-4D97-AF65-F5344CB8AC3E}">
        <p14:creationId xmlns:p14="http://schemas.microsoft.com/office/powerpoint/2010/main" val="4032047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C183D7F6-B498-43B3-948B-1728B52AA6E4}">
                <adec:decorative xmlns:adec="http://schemas.microsoft.com/office/drawing/2017/decorative" val="1"/>
              </a:ext>
            </a:extLst>
          </p:cNvPr>
          <p:cNvSpPr>
            <a:spLocks noGrp="1"/>
          </p:cNvSpPr>
          <p:nvPr>
            <p:ph idx="1"/>
          </p:nvPr>
        </p:nvSpPr>
        <p:spPr>
          <a:xfrm>
            <a:off x="457200" y="1280160"/>
            <a:ext cx="8229600" cy="4815840"/>
          </a:xfrm>
          <a:prstGeom prst="rect">
            <a:avLst/>
          </a:prstGeom>
        </p:spPr>
        <p:txBody>
          <a:bodyPr>
            <a:noAutofit/>
          </a:bodyPr>
          <a:lstStyle/>
          <a:p>
            <a:r>
              <a:rPr lang="en-US" sz="2200" dirty="0"/>
              <a:t>Prokaryotic replication starts from origin of replication</a:t>
            </a:r>
          </a:p>
          <a:p>
            <a:r>
              <a:rPr lang="en-US" sz="2200" dirty="0"/>
              <a:t>Helicase opens up DNA double helix, forming replication fork</a:t>
            </a:r>
          </a:p>
          <a:p>
            <a:r>
              <a:rPr lang="en-US" sz="2200" dirty="0"/>
              <a:t>Single-strand binding proteins keep fork open</a:t>
            </a:r>
          </a:p>
          <a:p>
            <a:r>
              <a:rPr lang="en-US" sz="2200" dirty="0"/>
              <a:t>Primase synthesizes RNA primer to initiate synthesis by DNA polymerase</a:t>
            </a:r>
          </a:p>
          <a:p>
            <a:pPr lvl="1"/>
            <a:r>
              <a:rPr lang="en-US" sz="2200" dirty="0"/>
              <a:t>One strand in the direction of replication fork (leading strand)</a:t>
            </a:r>
          </a:p>
          <a:p>
            <a:pPr lvl="1"/>
            <a:r>
              <a:rPr lang="en-US" sz="2200" dirty="0"/>
              <a:t>One strand away from replication fork (lagging strand)</a:t>
            </a:r>
          </a:p>
          <a:p>
            <a:r>
              <a:rPr lang="en-US" sz="2200" dirty="0"/>
              <a:t>Replication complete, RNA primers replaced by DNA nucleotides and sealed with DNA ligase</a:t>
            </a:r>
            <a:endParaRPr lang="en-US" sz="2200" dirty="0">
              <a:solidFill>
                <a:srgbClr val="0000FF"/>
              </a:solidFill>
            </a:endParaRPr>
          </a:p>
        </p:txBody>
      </p:sp>
      <p:pic>
        <p:nvPicPr>
          <p:cNvPr id="2" name="Picture 1">
            <a:extLst>
              <a:ext uri="{FF2B5EF4-FFF2-40B4-BE49-F238E27FC236}">
                <a16:creationId xmlns:a16="http://schemas.microsoft.com/office/drawing/2014/main" id="{CA4D11AB-F2DE-1337-6B20-820BCF5612F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
            <a:ext cx="9144000" cy="6858001"/>
          </a:xfrm>
          <a:prstGeom prst="rect">
            <a:avLst/>
          </a:prstGeom>
        </p:spPr>
      </p:pic>
      <p:sp>
        <p:nvSpPr>
          <p:cNvPr id="5" name="Title 4">
            <a:extLst>
              <a:ext uri="{FF2B5EF4-FFF2-40B4-BE49-F238E27FC236}">
                <a16:creationId xmlns:a16="http://schemas.microsoft.com/office/drawing/2014/main" id="{6FAE2451-A602-9697-A3D1-1B665D344BFB}"/>
              </a:ext>
              <a:ext uri="{C183D7F6-B498-43B3-948B-1728B52AA6E4}">
                <adec:decorative xmlns:adec="http://schemas.microsoft.com/office/drawing/2017/decorative" val="1"/>
              </a:ext>
            </a:extLst>
          </p:cNvPr>
          <p:cNvSpPr>
            <a:spLocks noGrp="1"/>
          </p:cNvSpPr>
          <p:nvPr>
            <p:ph type="title"/>
          </p:nvPr>
        </p:nvSpPr>
        <p:spPr>
          <a:xfrm>
            <a:off x="457200" y="-914400"/>
            <a:ext cx="8229600" cy="914400"/>
          </a:xfrm>
        </p:spPr>
        <p:txBody>
          <a:bodyPr anchor="b" anchorCtr="1">
            <a:normAutofit/>
          </a:bodyPr>
          <a:lstStyle/>
          <a:p>
            <a:r>
              <a:rPr lang="en-US" dirty="0"/>
              <a:t>End of Hawkes Learning PowerPoint</a:t>
            </a:r>
          </a:p>
        </p:txBody>
      </p:sp>
    </p:spTree>
    <p:extLst>
      <p:ext uri="{BB962C8B-B14F-4D97-AF65-F5344CB8AC3E}">
        <p14:creationId xmlns:p14="http://schemas.microsoft.com/office/powerpoint/2010/main" val="290554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pPr>
              <a:tabLst>
                <a:tab pos="461963" algn="l"/>
              </a:tabLst>
            </a:pPr>
            <a:r>
              <a:rPr lang="en-US" dirty="0"/>
              <a:t>DNA structure provides clues on DNA division and replication</a:t>
            </a:r>
          </a:p>
          <a:p>
            <a:pPr lvl="1">
              <a:tabLst>
                <a:tab pos="461963" algn="l"/>
              </a:tabLst>
            </a:pPr>
            <a:r>
              <a:rPr lang="en-US" dirty="0"/>
              <a:t>Specific base pairs predict complement</a:t>
            </a:r>
          </a:p>
          <a:p>
            <a:pPr lvl="2">
              <a:tabLst>
                <a:tab pos="461963" algn="l"/>
              </a:tabLst>
            </a:pPr>
            <a:r>
              <a:rPr lang="en-US" dirty="0"/>
              <a:t>Two strands separate; each strand is template for new complementary strand</a:t>
            </a:r>
          </a:p>
          <a:p>
            <a:pPr>
              <a:tabLst>
                <a:tab pos="461963" algn="l"/>
              </a:tabLst>
            </a:pPr>
            <a:r>
              <a:rPr lang="en-US" dirty="0"/>
              <a:t>Three models for DNA replication proposed:</a:t>
            </a:r>
          </a:p>
          <a:p>
            <a:pPr lvl="1">
              <a:tabLst>
                <a:tab pos="461963" algn="l"/>
              </a:tabLst>
            </a:pPr>
            <a:r>
              <a:rPr lang="en-US" dirty="0"/>
              <a:t>Conservative model: One daughter molecule contains two original parental strands; the other contains two newly synthesized strands</a:t>
            </a:r>
          </a:p>
          <a:p>
            <a:pPr lvl="1"/>
            <a:r>
              <a:rPr lang="en-US" dirty="0"/>
              <a:t>Semiconservative model: Each daughter molecule contains one parental strand and one newly synthesized strand  </a:t>
            </a:r>
          </a:p>
          <a:p>
            <a:pPr lvl="1"/>
            <a:r>
              <a:rPr lang="en-US" dirty="0"/>
              <a:t>Dispersive model: Parental DNA is dispersed and mixed with newly synthesized DNA in both daughter molecules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14.3 Figure 1</a:t>
            </a:r>
          </a:p>
        </p:txBody>
      </p:sp>
      <p:pic>
        <p:nvPicPr>
          <p:cNvPr id="2" name="Content Placeholder 5" descr="Three early models of possible modes of D N A replication are shown. In conservative replication, newly formed strands and original strands stay separated after replication. In semiconservative replication, each newly formed strand matches with an original strand. In dispersive replication, fragments of each original strand are interspersed with fragments of newly formed D N A.">
            <a:extLst>
              <a:ext uri="{FF2B5EF4-FFF2-40B4-BE49-F238E27FC236}">
                <a16:creationId xmlns:a16="http://schemas.microsoft.com/office/drawing/2014/main" id="{09AD89AD-CCAC-3059-BE7F-23A17D3BC7F5}"/>
              </a:ext>
            </a:extLst>
          </p:cNvPr>
          <p:cNvPicPr>
            <a:picLocks noGrp="1" noChangeAspect="1"/>
          </p:cNvPicPr>
          <p:nvPr>
            <p:ph idx="1"/>
          </p:nvPr>
        </p:nvPicPr>
        <p:blipFill>
          <a:blip r:embed="rId3"/>
          <a:srcRect l="5556" t="3667" r="4629" b="1333"/>
          <a:stretch/>
        </p:blipFill>
        <p:spPr>
          <a:xfrm>
            <a:off x="616952" y="1219200"/>
            <a:ext cx="7910095" cy="4648200"/>
          </a:xfrm>
        </p:spPr>
      </p:pic>
    </p:spTree>
    <p:extLst>
      <p:ext uri="{BB962C8B-B14F-4D97-AF65-F5344CB8AC3E}">
        <p14:creationId xmlns:p14="http://schemas.microsoft.com/office/powerpoint/2010/main" val="29210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endParaRPr lang="en-US" baseline="-250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do you think is the most likely model of DNA replication? Why?</a:t>
            </a:r>
          </a:p>
        </p:txBody>
      </p:sp>
    </p:spTree>
    <p:extLst>
      <p:ext uri="{BB962C8B-B14F-4D97-AF65-F5344CB8AC3E}">
        <p14:creationId xmlns:p14="http://schemas.microsoft.com/office/powerpoint/2010/main" val="302916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r>
              <a:rPr lang="en-US" dirty="0"/>
              <a:t>Meselson and Stahl experiment</a:t>
            </a:r>
          </a:p>
          <a:p>
            <a:pPr lvl="1"/>
            <a:r>
              <a:rPr lang="en-US" dirty="0"/>
              <a:t>Provided evidence for semiconservative model</a:t>
            </a:r>
          </a:p>
          <a:p>
            <a:pPr lvl="1"/>
            <a:r>
              <a:rPr lang="en-US" dirty="0"/>
              <a:t>Process:</a:t>
            </a:r>
          </a:p>
          <a:p>
            <a:pPr marL="1200150" lvl="2" indent="-514350">
              <a:buFont typeface="+mj-lt"/>
              <a:buAutoNum type="arabicPeriod"/>
            </a:pPr>
            <a:r>
              <a:rPr lang="en-US" dirty="0"/>
              <a:t>Grew </a:t>
            </a:r>
            <a:r>
              <a:rPr lang="en-US" i="1" dirty="0"/>
              <a:t>E. coli </a:t>
            </a:r>
            <a:r>
              <a:rPr lang="en-US" dirty="0"/>
              <a:t>in heavy </a:t>
            </a:r>
            <a:r>
              <a:rPr lang="en-US" baseline="30000" dirty="0"/>
              <a:t>15</a:t>
            </a:r>
            <a:r>
              <a:rPr lang="en-US" dirty="0"/>
              <a:t>N medium to label DNA</a:t>
            </a:r>
          </a:p>
          <a:p>
            <a:pPr marL="1200150" lvl="2" indent="-514350">
              <a:buFont typeface="+mj-lt"/>
              <a:buAutoNum type="arabicPeriod"/>
            </a:pPr>
            <a:r>
              <a:rPr lang="en-US" dirty="0"/>
              <a:t>Transferred to lighter </a:t>
            </a:r>
            <a:r>
              <a:rPr lang="en-US" baseline="30000" dirty="0"/>
              <a:t>14</a:t>
            </a:r>
            <a:r>
              <a:rPr lang="en-US" dirty="0"/>
              <a:t>N medium and analyzed DNA density</a:t>
            </a:r>
          </a:p>
          <a:p>
            <a:pPr marL="1200150" lvl="2" indent="-514350">
              <a:buFont typeface="+mj-lt"/>
              <a:buAutoNum type="arabicPeriod"/>
            </a:pPr>
            <a:r>
              <a:rPr lang="en-US" dirty="0"/>
              <a:t>Conclusion</a:t>
            </a:r>
          </a:p>
          <a:p>
            <a:pPr marL="1657350" lvl="3" indent="-514350"/>
            <a:r>
              <a:rPr lang="en-US" dirty="0"/>
              <a:t>After one generation, DNA had intermediate density (supporting semiconservative or dispersive model)</a:t>
            </a:r>
          </a:p>
          <a:p>
            <a:pPr marL="1657350" lvl="3" indent="-514350"/>
            <a:r>
              <a:rPr lang="en-US" dirty="0"/>
              <a:t>After two generations, found intermediate density DNA and </a:t>
            </a:r>
            <a:r>
              <a:rPr lang="en-US" baseline="30000" dirty="0"/>
              <a:t>14</a:t>
            </a:r>
            <a:r>
              <a:rPr lang="en-US" dirty="0"/>
              <a:t>N density DNA (providing evidence for semiconservative model)</a:t>
            </a:r>
          </a:p>
        </p:txBody>
      </p:sp>
    </p:spTree>
    <p:extLst>
      <p:ext uri="{BB962C8B-B14F-4D97-AF65-F5344CB8AC3E}">
        <p14:creationId xmlns:p14="http://schemas.microsoft.com/office/powerpoint/2010/main" val="85019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14.3 Figure 2</a:t>
            </a:r>
          </a:p>
        </p:txBody>
      </p:sp>
      <p:sp>
        <p:nvSpPr>
          <p:cNvPr id="6" name="Photo Credit 1">
            <a:extLst>
              <a:ext uri="{FF2B5EF4-FFF2-40B4-BE49-F238E27FC236}">
                <a16:creationId xmlns:a16="http://schemas.microsoft.com/office/drawing/2014/main" id="{29B4F2AB-3365-0167-3C3B-B4A71ABDD4B3}"/>
              </a:ext>
            </a:extLst>
          </p:cNvPr>
          <p:cNvSpPr txBox="1"/>
          <p:nvPr/>
        </p:nvSpPr>
        <p:spPr>
          <a:xfrm>
            <a:off x="2285998" y="5784328"/>
            <a:ext cx="4572000" cy="215444"/>
          </a:xfrm>
          <a:prstGeom prst="rect">
            <a:avLst/>
          </a:prstGeom>
          <a:noFill/>
        </p:spPr>
        <p:txBody>
          <a:bodyPr wrap="square">
            <a:spAutoFit/>
          </a:bodyPr>
          <a:lstStyle/>
          <a:p>
            <a:pPr algn="ctr"/>
            <a:r>
              <a:rPr lang="en-US" sz="800" dirty="0"/>
              <a:t>Mariana Ruiz Villarreal on Wikimedia Commons. "Meselson-Stahl experiment."</a:t>
            </a:r>
          </a:p>
        </p:txBody>
      </p:sp>
      <p:pic>
        <p:nvPicPr>
          <p:cNvPr id="2" name="Content Placeholder 5" descr="An illustration of Meselson and Stahl's experiment. The illustration shows an experiment in which E. coli was grown initially in media containing superscript 15 baseline upper case N nucleotides. When the D N A was extracted and run in an ultracentrifuge, a band of D N A appeared low in the tube. The culture was next placed in the superscript 14 baseline upper case N medium. After one generation, all of the D N A appeared in the middle of the tube, indicating that the D N A was a mixture of half superscript 14 baseline upper N and half superscript 15 baseline upper N D N A. After two generations, half of the D N A appeared in the middle of the tube, and half appeared higher up, indicating that half the D N A contained 50% superscript 15 baseline upper N, and half contained superscript 14 baseline upper N only. In subsequent generations, more and more of the D N A appeared in the upper, superscript 14 baseline upper N band.">
            <a:extLst>
              <a:ext uri="{FF2B5EF4-FFF2-40B4-BE49-F238E27FC236}">
                <a16:creationId xmlns:a16="http://schemas.microsoft.com/office/drawing/2014/main" id="{B9922A64-EC75-87CF-8F7E-AB30D6E6F54C}"/>
              </a:ext>
            </a:extLst>
          </p:cNvPr>
          <p:cNvPicPr>
            <a:picLocks noGrp="1" noChangeAspect="1"/>
          </p:cNvPicPr>
          <p:nvPr>
            <p:ph idx="1"/>
          </p:nvPr>
        </p:nvPicPr>
        <p:blipFill>
          <a:blip r:embed="rId3"/>
          <a:srcRect l="20371" t="3667" r="20371" b="3000"/>
          <a:stretch/>
        </p:blipFill>
        <p:spPr>
          <a:xfrm>
            <a:off x="1933303" y="1097280"/>
            <a:ext cx="5277394" cy="4617720"/>
          </a:xfrm>
        </p:spPr>
      </p:pic>
    </p:spTree>
    <p:extLst>
      <p:ext uri="{BB962C8B-B14F-4D97-AF65-F5344CB8AC3E}">
        <p14:creationId xmlns:p14="http://schemas.microsoft.com/office/powerpoint/2010/main" val="186190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3</a:t>
            </a:r>
            <a:endParaRPr lang="en-US" sz="3200" baseline="-25000" dirty="0">
              <a:solidFill>
                <a:schemeClr val="accent1"/>
              </a:solidFill>
            </a:endParaRPr>
          </a:p>
        </p:txBody>
      </p:sp>
      <p:sp>
        <p:nvSpPr>
          <p:cNvPr id="11267" name="Rectangle 3"/>
          <p:cNvSpPr>
            <a:spLocks noGrp="1"/>
          </p:cNvSpPr>
          <p:nvPr>
            <p:ph idx="1"/>
          </p:nvPr>
        </p:nvSpPr>
        <p:spPr>
          <a:xfrm>
            <a:off x="457200" y="1280161"/>
            <a:ext cx="8229600" cy="2987040"/>
          </a:xfrm>
          <a:prstGeom prst="rect">
            <a:avLst/>
          </a:prstGeom>
        </p:spPr>
        <p:txBody>
          <a:bodyPr>
            <a:normAutofit fontScale="85000" lnSpcReduction="10000"/>
          </a:bodyPr>
          <a:lstStyle/>
          <a:p>
            <a:r>
              <a:rPr lang="en-US" dirty="0"/>
              <a:t>After first round, DNA had one </a:t>
            </a:r>
            <a:r>
              <a:rPr lang="en-US" baseline="30000" dirty="0"/>
              <a:t>15</a:t>
            </a:r>
            <a:r>
              <a:rPr lang="en-US" dirty="0"/>
              <a:t>N strand and one </a:t>
            </a:r>
            <a:r>
              <a:rPr lang="en-US" baseline="30000" dirty="0"/>
              <a:t>14</a:t>
            </a:r>
            <a:r>
              <a:rPr lang="en-US" dirty="0"/>
              <a:t>N strand</a:t>
            </a:r>
          </a:p>
          <a:p>
            <a:r>
              <a:rPr lang="en-US" dirty="0"/>
              <a:t>In second round, strands separated to serve as templates for new strands, resulting in half daughter molecules having one </a:t>
            </a:r>
            <a:r>
              <a:rPr lang="en-US" baseline="30000" dirty="0"/>
              <a:t>15</a:t>
            </a:r>
            <a:r>
              <a:rPr lang="en-US" dirty="0"/>
              <a:t>N and one </a:t>
            </a:r>
            <a:r>
              <a:rPr lang="en-US" baseline="30000" dirty="0"/>
              <a:t>14</a:t>
            </a:r>
            <a:r>
              <a:rPr lang="en-US" dirty="0"/>
              <a:t>N strand and other half having two </a:t>
            </a:r>
            <a:r>
              <a:rPr lang="en-US" baseline="30000" dirty="0"/>
              <a:t>14</a:t>
            </a:r>
            <a:r>
              <a:rPr lang="en-US" dirty="0"/>
              <a:t>N strands</a:t>
            </a:r>
          </a:p>
          <a:p>
            <a:r>
              <a:rPr lang="en-US" dirty="0"/>
              <a:t>Subsequent generations had increase in fully </a:t>
            </a:r>
            <a:r>
              <a:rPr lang="en-US" baseline="30000" dirty="0"/>
              <a:t>14</a:t>
            </a:r>
            <a:r>
              <a:rPr lang="en-US" dirty="0"/>
              <a:t>N DNA and intermediate density (halfway between </a:t>
            </a:r>
            <a:r>
              <a:rPr lang="en-US" baseline="30000" dirty="0"/>
              <a:t>15</a:t>
            </a:r>
            <a:r>
              <a:rPr lang="en-US" dirty="0"/>
              <a:t>N and </a:t>
            </a:r>
            <a:r>
              <a:rPr lang="en-US" baseline="30000" dirty="0"/>
              <a:t>14</a:t>
            </a:r>
            <a:r>
              <a:rPr lang="en-US" dirty="0"/>
              <a:t>N) DNA decreased but never disappeared </a:t>
            </a:r>
          </a:p>
          <a:p>
            <a:pPr lvl="1"/>
            <a:r>
              <a:rPr lang="en-US" dirty="0"/>
              <a:t>Evidence that parental strands were maintained</a:t>
            </a:r>
          </a:p>
        </p:txBody>
      </p:sp>
      <p:sp>
        <p:nvSpPr>
          <p:cNvPr id="4" name="Caption 1">
            <a:extLst>
              <a:ext uri="{FF2B5EF4-FFF2-40B4-BE49-F238E27FC236}">
                <a16:creationId xmlns:a16="http://schemas.microsoft.com/office/drawing/2014/main" id="{13AA476F-9BF7-63FC-7696-CCE4DD4B0218}"/>
              </a:ext>
              <a:ext uri="{C183D7F6-B498-43B3-948B-1728B52AA6E4}">
                <adec:decorative xmlns:adec="http://schemas.microsoft.com/office/drawing/2017/decorative" val="0"/>
              </a:ext>
            </a:extLst>
          </p:cNvPr>
          <p:cNvSpPr txBox="1"/>
          <p:nvPr/>
        </p:nvSpPr>
        <p:spPr>
          <a:xfrm>
            <a:off x="1048127" y="4520714"/>
            <a:ext cx="3719945" cy="1384995"/>
          </a:xfrm>
          <a:prstGeom prst="rect">
            <a:avLst/>
          </a:prstGeom>
          <a:noFill/>
        </p:spPr>
        <p:txBody>
          <a:bodyPr wrap="square" rtlCol="0">
            <a:spAutoFit/>
          </a:bodyPr>
          <a:lstStyle/>
          <a:p>
            <a:r>
              <a:rPr lang="en-US" sz="1400" b="1" dirty="0"/>
              <a:t>14.3 Figure 3: </a:t>
            </a:r>
            <a:r>
              <a:rPr lang="en-US" sz="1400" dirty="0"/>
              <a:t>Meselson and Stahl used centrifugation to determine the relative density of DNA molecules. A centrifuge rapidly whirls the contents, forcing heavier particles downward in each tube and often resulting in concentrated layers of particles after centrifugation.</a:t>
            </a:r>
          </a:p>
        </p:txBody>
      </p:sp>
      <p:pic>
        <p:nvPicPr>
          <p:cNvPr id="2" name="Content Placeholder 4" descr="A photograph of a centrifuge">
            <a:extLst>
              <a:ext uri="{FF2B5EF4-FFF2-40B4-BE49-F238E27FC236}">
                <a16:creationId xmlns:a16="http://schemas.microsoft.com/office/drawing/2014/main" id="{09B06AB2-FC05-454A-2FB9-101F727749BA}"/>
              </a:ext>
            </a:extLst>
          </p:cNvPr>
          <p:cNvPicPr>
            <a:picLocks noChangeAspect="1"/>
          </p:cNvPicPr>
          <p:nvPr/>
        </p:nvPicPr>
        <p:blipFill>
          <a:blip r:embed="rId2"/>
          <a:srcRect l="5555" t="3666" r="2778"/>
          <a:stretch/>
        </p:blipFill>
        <p:spPr>
          <a:xfrm>
            <a:off x="4953000" y="4225963"/>
            <a:ext cx="3048000" cy="1779539"/>
          </a:xfrm>
          <a:prstGeom prst="rect">
            <a:avLst/>
          </a:prstGeom>
        </p:spPr>
      </p:pic>
    </p:spTree>
    <p:extLst>
      <p:ext uri="{BB962C8B-B14F-4D97-AF65-F5344CB8AC3E}">
        <p14:creationId xmlns:p14="http://schemas.microsoft.com/office/powerpoint/2010/main" val="63605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Replication in Prokaryotes</a:t>
            </a:r>
            <a:r>
              <a:rPr lang="en-US" sz="1400" baseline="-25000" dirty="0">
                <a:solidFill>
                  <a:schemeClr val="accent1"/>
                </a:solidFill>
              </a:rPr>
              <a:t>4</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During replication, each strand is template from which new strands are copied</a:t>
            </a:r>
          </a:p>
          <a:p>
            <a:r>
              <a:rPr lang="en-US" dirty="0"/>
              <a:t>New strands are complementary to parental strands</a:t>
            </a:r>
          </a:p>
          <a:p>
            <a:r>
              <a:rPr lang="en-US" dirty="0"/>
              <a:t>When two daughter copies are formed, they have same sequence and divided equally into two daughter cells</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77009916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2266</Words>
  <Application>Microsoft Office PowerPoint</Application>
  <PresentationFormat>On-screen Show (4:3)</PresentationFormat>
  <Paragraphs>169</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Century Gothic</vt:lpstr>
      <vt:lpstr>Aptos</vt:lpstr>
      <vt:lpstr>Arial</vt:lpstr>
      <vt:lpstr>Office Theme</vt:lpstr>
      <vt:lpstr>Lesson 14.3</vt:lpstr>
      <vt:lpstr>Objectives</vt:lpstr>
      <vt:lpstr>DNA Replication in Prokaryotes1</vt:lpstr>
      <vt:lpstr>14.3 Figure 1</vt:lpstr>
      <vt:lpstr>Reflection Question1</vt:lpstr>
      <vt:lpstr>DNA Replication in Prokaryotes2</vt:lpstr>
      <vt:lpstr>14.3 Figure 2</vt:lpstr>
      <vt:lpstr>DNA Replication in Prokaryotes3</vt:lpstr>
      <vt:lpstr>DNA Replication in Prokaryotes4</vt:lpstr>
      <vt:lpstr>14.3 Figure 4</vt:lpstr>
      <vt:lpstr>Reflection Question2</vt:lpstr>
      <vt:lpstr>DNA Replication in Prokaryotes5</vt:lpstr>
      <vt:lpstr>Group Activity</vt:lpstr>
      <vt:lpstr>DNA Replication in Prokaryotes6</vt:lpstr>
      <vt:lpstr>DNA Replication in Prokaryotes7</vt:lpstr>
      <vt:lpstr>DNA Replication in Prokaryotes8</vt:lpstr>
      <vt:lpstr>14.3 Figure 5</vt:lpstr>
      <vt:lpstr>DNA Replication in Prokaryotes9</vt:lpstr>
      <vt:lpstr>DNA Replication in Prokaryotes10</vt:lpstr>
      <vt:lpstr>14.3 Figure 6</vt:lpstr>
      <vt:lpstr>Summary of Prokaryotic DNA Replication</vt:lpstr>
      <vt:lpstr>Table 1: Summary of the Enzymes Involved in Prokaryotic DNA Replication and Their Functions</vt:lpstr>
      <vt:lpstr>Summary1</vt:lpstr>
      <vt:lpstr>Summary2</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178</cp:revision>
  <dcterms:created xsi:type="dcterms:W3CDTF">2013-04-26T14:43:13Z</dcterms:created>
  <dcterms:modified xsi:type="dcterms:W3CDTF">2024-10-09T14:46:49Z</dcterms:modified>
</cp:coreProperties>
</file>