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72" r:id="rId2"/>
    <p:sldId id="264" r:id="rId3"/>
    <p:sldId id="265" r:id="rId4"/>
    <p:sldId id="277" r:id="rId5"/>
    <p:sldId id="279" r:id="rId6"/>
    <p:sldId id="275" r:id="rId7"/>
    <p:sldId id="280" r:id="rId8"/>
    <p:sldId id="274" r:id="rId9"/>
    <p:sldId id="281" r:id="rId10"/>
    <p:sldId id="270" r:id="rId11"/>
    <p:sldId id="271" r:id="rId12"/>
    <p:sldId id="282" r:id="rId13"/>
    <p:sldId id="284" r:id="rId14"/>
    <p:sldId id="283" r:id="rId15"/>
    <p:sldId id="285" r:id="rId16"/>
    <p:sldId id="286" r:id="rId17"/>
    <p:sldId id="287" r:id="rId18"/>
    <p:sldId id="288" r:id="rId19"/>
    <p:sldId id="290" r:id="rId20"/>
    <p:sldId id="289" r:id="rId21"/>
    <p:sldId id="276" r:id="rId22"/>
    <p:sldId id="291" r:id="rId23"/>
    <p:sldId id="292"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 id="1" name="Ann Auman" initials="AA" lastIdx="2" clrIdx="1">
    <p:extLst>
      <p:ext uri="{19B8F6BF-5375-455C-9EA6-DF929625EA0E}">
        <p15:presenceInfo xmlns:p15="http://schemas.microsoft.com/office/powerpoint/2012/main" userId="Ann Au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8" autoAdjust="0"/>
    <p:restoredTop sz="86486" autoAdjust="0"/>
  </p:normalViewPr>
  <p:slideViewPr>
    <p:cSldViewPr>
      <p:cViewPr varScale="1">
        <p:scale>
          <a:sx n="95" d="100"/>
          <a:sy n="95" d="100"/>
        </p:scale>
        <p:origin x="1584" y="120"/>
      </p:cViewPr>
      <p:guideLst>
        <p:guide orient="horz" pos="2160"/>
        <p:guide pos="2880"/>
      </p:guideLst>
    </p:cSldViewPr>
  </p:slideViewPr>
  <p:outlineViewPr>
    <p:cViewPr>
      <p:scale>
        <a:sx n="33" d="100"/>
        <a:sy n="33" d="100"/>
      </p:scale>
      <p:origin x="0" y="-876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21T06:17:09.922" idx="1">
    <p:pos x="2418" y="2953"/>
    <p:text>Note that Table 1 says 5, but text says 3. They have 5, but 3 have major roles.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Careful inspection of this diagram reveals that the two strands of DNA run in opposite directions. Synthesis of new DNA always runs in the direction 5′-3′. DNA polymerases are shown at the positions where the newest DNA nucleotides will be added.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59344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ends of linear chromosomes are maintained by the action of the telomerase enzyme.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03631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Telomerase attaches to the 3′ end of a linear DNA strand and allows the formation of the required RNA primer. DNA polymerase uses the RNA primer to begin knitting new DNA. Telomerase will then detach, and the RNA primer will be replaced by DNA.</a:t>
            </a:r>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5538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09836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09119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2004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769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14.4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lgn="ctr"/>
            <a:r>
              <a:rPr lang="en-US" dirty="0"/>
              <a:t>DNA Replication in Eukaryotes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endParaRPr lang="en-US" sz="14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Do you think mutations are more likely to occur in prokaryotic cells or eukaryotic cells? Explain why you think that.</a:t>
            </a:r>
          </a:p>
        </p:txBody>
      </p:sp>
    </p:spTree>
    <p:extLst>
      <p:ext uri="{BB962C8B-B14F-4D97-AF65-F5344CB8AC3E}">
        <p14:creationId xmlns:p14="http://schemas.microsoft.com/office/powerpoint/2010/main" val="302916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377440"/>
          </a:xfrm>
        </p:spPr>
        <p:txBody>
          <a:bodyPr/>
          <a:lstStyle/>
          <a:p>
            <a:r>
              <a:rPr lang="en-US" dirty="0"/>
              <a:t>Prokaryotic DNA replication has a single starting point (origin of replication) on its circular chromosome. Eukaryotic DNA replication has multiple starting points. </a:t>
            </a:r>
          </a:p>
          <a:p>
            <a:pPr marL="457200" indent="-457200">
              <a:buFont typeface="Arial" panose="020B0604020202020204" pitchFamily="34" charset="0"/>
              <a:buChar char="•"/>
            </a:pPr>
            <a:r>
              <a:rPr lang="en-US" dirty="0"/>
              <a:t>What might be an advantage to having multiple origin sites? </a:t>
            </a:r>
          </a:p>
        </p:txBody>
      </p:sp>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Telomere Replication: Telomere Structure</a:t>
            </a:r>
            <a:endParaRPr lang="en-US" sz="3000" dirty="0">
              <a:solidFill>
                <a:schemeClr val="accent1"/>
              </a:solidFill>
            </a:endParaRPr>
          </a:p>
        </p:txBody>
      </p:sp>
      <p:sp>
        <p:nvSpPr>
          <p:cNvPr id="11267" name="Rectangle 3"/>
          <p:cNvSpPr>
            <a:spLocks noGrp="1"/>
          </p:cNvSpPr>
          <p:nvPr>
            <p:ph idx="1"/>
          </p:nvPr>
        </p:nvSpPr>
        <p:spPr>
          <a:xfrm>
            <a:off x="76200" y="1066800"/>
            <a:ext cx="8953500" cy="4785360"/>
          </a:xfrm>
          <a:prstGeom prst="rect">
            <a:avLst/>
          </a:prstGeom>
        </p:spPr>
        <p:txBody>
          <a:bodyPr>
            <a:normAutofit/>
          </a:bodyPr>
          <a:lstStyle/>
          <a:p>
            <a:pPr>
              <a:tabLst>
                <a:tab pos="461963" algn="l"/>
              </a:tabLst>
            </a:pPr>
            <a:r>
              <a:rPr lang="en-US" sz="2700" dirty="0">
                <a:solidFill>
                  <a:schemeClr val="tx1"/>
                </a:solidFill>
              </a:rPr>
              <a:t>During DNA replication of a linear chromosome, there is no way to replace the primer on the 5′ end of the lagging strand.</a:t>
            </a:r>
          </a:p>
          <a:p>
            <a:pPr>
              <a:tabLst>
                <a:tab pos="461963" algn="l"/>
              </a:tabLst>
            </a:pPr>
            <a:r>
              <a:rPr lang="en-US" sz="2700" b="1" dirty="0">
                <a:solidFill>
                  <a:schemeClr val="tx1"/>
                </a:solidFill>
              </a:rPr>
              <a:t>Telomeres</a:t>
            </a:r>
            <a:r>
              <a:rPr lang="en-US" sz="2700" dirty="0">
                <a:solidFill>
                  <a:schemeClr val="tx1"/>
                </a:solidFill>
              </a:rPr>
              <a:t>, the DNA at each chromosome’s ends, remain unpaired and shorten </a:t>
            </a:r>
            <a:r>
              <a:rPr lang="en-US" sz="2700" dirty="0"/>
              <a:t>by 30–120 </a:t>
            </a:r>
            <a:r>
              <a:rPr lang="en-US" sz="2700" dirty="0">
                <a:solidFill>
                  <a:schemeClr val="tx1"/>
                </a:solidFill>
              </a:rPr>
              <a:t>base pairs per cell division.</a:t>
            </a:r>
          </a:p>
          <a:p>
            <a:pPr>
              <a:tabLst>
                <a:tab pos="461963" algn="l"/>
              </a:tabLst>
            </a:pPr>
            <a:r>
              <a:rPr lang="en-US" sz="2700" dirty="0">
                <a:solidFill>
                  <a:schemeClr val="tx1"/>
                </a:solidFill>
              </a:rPr>
              <a:t>Telomeres a</a:t>
            </a:r>
            <a:r>
              <a:rPr lang="en-US" sz="2700" dirty="0"/>
              <a:t>re made of noncoding repetitive sequences that protect genes from deletion as cells divide.</a:t>
            </a:r>
          </a:p>
          <a:p>
            <a:pPr lvl="1">
              <a:tabLst>
                <a:tab pos="461963" algn="l"/>
              </a:tabLst>
            </a:pPr>
            <a:r>
              <a:rPr lang="en-US" sz="2700" dirty="0"/>
              <a:t>In human telomeres, TTAGGG is repeated 100–1,000 times.</a:t>
            </a:r>
          </a:p>
        </p:txBody>
      </p:sp>
    </p:spTree>
    <p:extLst>
      <p:ext uri="{BB962C8B-B14F-4D97-AF65-F5344CB8AC3E}">
        <p14:creationId xmlns:p14="http://schemas.microsoft.com/office/powerpoint/2010/main" val="315482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14.4 Figure 2</a:t>
            </a:r>
          </a:p>
        </p:txBody>
      </p:sp>
      <p:pic>
        <p:nvPicPr>
          <p:cNvPr id="5" name="Content Placeholder 4" descr="The image shows a schematic representation of the structure of a telomere and the action of the telomerase enzyme. The telomere structure consists of two components: a single-stranded overhang and a double-stranded D N A region with repeated sequences. The telomerase enzyme is responsible for adding new D N A sequences (nucleotides T T A G G G) and a catalytic subunit to the telomere, thus lengthening the telomere. The illustration shows how telomerase maintains telomere length.">
            <a:extLst>
              <a:ext uri="{FF2B5EF4-FFF2-40B4-BE49-F238E27FC236}">
                <a16:creationId xmlns:a16="http://schemas.microsoft.com/office/drawing/2014/main" id="{E6D0FC05-1EEF-D709-74A7-9EDB15683C85}"/>
              </a:ext>
            </a:extLst>
          </p:cNvPr>
          <p:cNvPicPr>
            <a:picLocks noGrp="1" noChangeAspect="1"/>
          </p:cNvPicPr>
          <p:nvPr>
            <p:ph idx="1"/>
          </p:nvPr>
        </p:nvPicPr>
        <p:blipFill>
          <a:blip r:embed="rId3"/>
          <a:srcRect l="26851" t="3666" r="26852"/>
          <a:stretch/>
        </p:blipFill>
        <p:spPr>
          <a:xfrm>
            <a:off x="2515391" y="1097280"/>
            <a:ext cx="4113218" cy="4754880"/>
          </a:xfrm>
        </p:spPr>
      </p:pic>
    </p:spTree>
    <p:extLst>
      <p:ext uri="{BB962C8B-B14F-4D97-AF65-F5344CB8AC3E}">
        <p14:creationId xmlns:p14="http://schemas.microsoft.com/office/powerpoint/2010/main" val="425474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Telomere Replication: Telomerase</a:t>
            </a:r>
            <a:endParaRPr lang="en-US" sz="3000" dirty="0">
              <a:solidFill>
                <a:schemeClr val="accent1"/>
              </a:solidFill>
            </a:endParaRPr>
          </a:p>
        </p:txBody>
      </p:sp>
      <p:sp>
        <p:nvSpPr>
          <p:cNvPr id="11267" name="Rectangle 3"/>
          <p:cNvSpPr>
            <a:spLocks noGrp="1"/>
          </p:cNvSpPr>
          <p:nvPr>
            <p:ph idx="1"/>
          </p:nvPr>
        </p:nvSpPr>
        <p:spPr>
          <a:xfrm>
            <a:off x="76200" y="1066800"/>
            <a:ext cx="8953500" cy="4785360"/>
          </a:xfrm>
          <a:prstGeom prst="rect">
            <a:avLst/>
          </a:prstGeom>
        </p:spPr>
        <p:txBody>
          <a:bodyPr>
            <a:normAutofit/>
          </a:bodyPr>
          <a:lstStyle/>
          <a:p>
            <a:pPr>
              <a:tabLst>
                <a:tab pos="461963" algn="l"/>
              </a:tabLst>
            </a:pPr>
            <a:r>
              <a:rPr lang="en-US" sz="2700" b="1" dirty="0">
                <a:solidFill>
                  <a:schemeClr val="tx1"/>
                </a:solidFill>
              </a:rPr>
              <a:t>Telomerase:</a:t>
            </a:r>
          </a:p>
          <a:p>
            <a:pPr lvl="1">
              <a:tabLst>
                <a:tab pos="461963" algn="l"/>
              </a:tabLst>
            </a:pPr>
            <a:r>
              <a:rPr lang="en-US" sz="2700" dirty="0">
                <a:solidFill>
                  <a:schemeClr val="tx1"/>
                </a:solidFill>
              </a:rPr>
              <a:t>Is an enzyme that adds telomeres to the ends of chromosomes.</a:t>
            </a:r>
          </a:p>
          <a:p>
            <a:pPr lvl="1">
              <a:tabLst>
                <a:tab pos="461963" algn="l"/>
              </a:tabLst>
            </a:pPr>
            <a:r>
              <a:rPr lang="en-US" sz="2700" dirty="0">
                <a:solidFill>
                  <a:schemeClr val="tx1"/>
                </a:solidFill>
              </a:rPr>
              <a:t>Has a catalytic part and a built-in RNA template.</a:t>
            </a:r>
          </a:p>
          <a:p>
            <a:pPr lvl="1">
              <a:tabLst>
                <a:tab pos="461963" algn="l"/>
              </a:tabLst>
            </a:pPr>
            <a:r>
              <a:rPr lang="en-US" sz="2700" dirty="0">
                <a:solidFill>
                  <a:schemeClr val="tx1"/>
                </a:solidFill>
              </a:rPr>
              <a:t>Attaches to the end of the chromosome, where DNA nucleotides complementary to its RNA template are added on the 3’ end of the DNA strand.</a:t>
            </a:r>
          </a:p>
          <a:p>
            <a:pPr>
              <a:tabLst>
                <a:tab pos="461963" algn="l"/>
              </a:tabLst>
            </a:pPr>
            <a:r>
              <a:rPr lang="en-US" sz="2700" dirty="0">
                <a:solidFill>
                  <a:schemeClr val="tx1"/>
                </a:solidFill>
              </a:rPr>
              <a:t>Once the 3’ end of the lagging strand template is long enough, DNA polymerase then adds nucleotides complementary to the chromosomes’ ends.</a:t>
            </a:r>
          </a:p>
        </p:txBody>
      </p:sp>
    </p:spTree>
    <p:extLst>
      <p:ext uri="{BB962C8B-B14F-4D97-AF65-F5344CB8AC3E}">
        <p14:creationId xmlns:p14="http://schemas.microsoft.com/office/powerpoint/2010/main" val="1016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14.4 Figure 3</a:t>
            </a:r>
          </a:p>
        </p:txBody>
      </p:sp>
      <p:pic>
        <p:nvPicPr>
          <p:cNvPr id="6" name="Content Placeholder 4" descr="Telomerase binds to the 3 prime end of the D N A strand and allows the formation of a short R N A primer. The R N A primer serves as a template for the synthesis of new D N A sequences by D N A polymerase. In the image, telomerase is shown as a brown bracket, the R N A primer is shown as a green line, and the new D N A sequences are shown as blue and purple blocks.">
            <a:extLst>
              <a:ext uri="{FF2B5EF4-FFF2-40B4-BE49-F238E27FC236}">
                <a16:creationId xmlns:a16="http://schemas.microsoft.com/office/drawing/2014/main" id="{FD3E32AE-3F8B-1BF8-CD0B-345EFD0FD472}"/>
              </a:ext>
            </a:extLst>
          </p:cNvPr>
          <p:cNvPicPr>
            <a:picLocks noChangeAspect="1"/>
          </p:cNvPicPr>
          <p:nvPr/>
        </p:nvPicPr>
        <p:blipFill>
          <a:blip r:embed="rId3"/>
          <a:srcRect t="3667" b="27999"/>
          <a:stretch/>
        </p:blipFill>
        <p:spPr>
          <a:xfrm>
            <a:off x="457200" y="1371600"/>
            <a:ext cx="8229600" cy="3124200"/>
          </a:xfrm>
          <a:prstGeom prst="rect">
            <a:avLst/>
          </a:prstGeom>
        </p:spPr>
      </p:pic>
    </p:spTree>
    <p:extLst>
      <p:ext uri="{BB962C8B-B14F-4D97-AF65-F5344CB8AC3E}">
        <p14:creationId xmlns:p14="http://schemas.microsoft.com/office/powerpoint/2010/main" val="243987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a:bodyPr>
          <a:lstStyle/>
          <a:p>
            <a:r>
              <a:rPr lang="en-US" dirty="0"/>
              <a:t>Which of these is an inaccurate statement about telomeres?</a:t>
            </a:r>
          </a:p>
          <a:p>
            <a:pPr marL="457200" indent="-457200">
              <a:buFont typeface="Arial" panose="020B0604020202020204" pitchFamily="34" charset="0"/>
              <a:buChar char="•"/>
            </a:pPr>
            <a:r>
              <a:rPr lang="en-US" dirty="0"/>
              <a:t>Telomeres are gradually lengthened with each round of cell division.</a:t>
            </a:r>
          </a:p>
          <a:p>
            <a:pPr marL="457200" indent="-457200">
              <a:buFont typeface="Arial" panose="020B0604020202020204" pitchFamily="34" charset="0"/>
              <a:buChar char="•"/>
            </a:pPr>
            <a:r>
              <a:rPr lang="en-US" dirty="0"/>
              <a:t>Telomeres are only found in eukaryotic cells.</a:t>
            </a:r>
          </a:p>
          <a:p>
            <a:pPr marL="457200" indent="-457200">
              <a:buFont typeface="Arial" panose="020B0604020202020204" pitchFamily="34" charset="0"/>
              <a:buChar char="•"/>
            </a:pPr>
            <a:r>
              <a:rPr lang="en-US" dirty="0"/>
              <a:t>Telomeres are located at the ends of linear chromosomes.</a:t>
            </a:r>
          </a:p>
          <a:p>
            <a:pPr marL="457200" indent="-457200">
              <a:buFont typeface="Arial" panose="020B0604020202020204" pitchFamily="34" charset="0"/>
              <a:buChar char="•"/>
            </a:pPr>
            <a:r>
              <a:rPr lang="en-US" dirty="0"/>
              <a:t>Telomeres contain repeated sequences.</a:t>
            </a:r>
          </a:p>
        </p:txBody>
      </p:sp>
    </p:spTree>
    <p:extLst>
      <p:ext uri="{BB962C8B-B14F-4D97-AF65-F5344CB8AC3E}">
        <p14:creationId xmlns:p14="http://schemas.microsoft.com/office/powerpoint/2010/main" val="4144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Telomere Replication: Telomerase Activity</a:t>
            </a:r>
            <a:endParaRPr lang="en-US" sz="3000" dirty="0">
              <a:solidFill>
                <a:schemeClr val="accent1"/>
              </a:solidFill>
            </a:endParaRPr>
          </a:p>
        </p:txBody>
      </p:sp>
      <p:sp>
        <p:nvSpPr>
          <p:cNvPr id="11267" name="Rectangle 3"/>
          <p:cNvSpPr>
            <a:spLocks noGrp="1"/>
          </p:cNvSpPr>
          <p:nvPr>
            <p:ph idx="1"/>
          </p:nvPr>
        </p:nvSpPr>
        <p:spPr>
          <a:xfrm>
            <a:off x="76200" y="1066800"/>
            <a:ext cx="8953500" cy="4785360"/>
          </a:xfrm>
          <a:prstGeom prst="rect">
            <a:avLst/>
          </a:prstGeom>
        </p:spPr>
        <p:txBody>
          <a:bodyPr>
            <a:normAutofit/>
          </a:bodyPr>
          <a:lstStyle/>
          <a:p>
            <a:pPr>
              <a:tabLst>
                <a:tab pos="461963" algn="l"/>
              </a:tabLst>
            </a:pPr>
            <a:r>
              <a:rPr lang="en-US" sz="2700" dirty="0">
                <a:solidFill>
                  <a:schemeClr val="tx1"/>
                </a:solidFill>
              </a:rPr>
              <a:t>Telomerase is typically active in:</a:t>
            </a:r>
          </a:p>
          <a:p>
            <a:pPr lvl="1">
              <a:tabLst>
                <a:tab pos="461963" algn="l"/>
              </a:tabLst>
            </a:pPr>
            <a:r>
              <a:rPr lang="en-US" sz="2700" dirty="0"/>
              <a:t>Germ cells</a:t>
            </a:r>
          </a:p>
          <a:p>
            <a:pPr lvl="1">
              <a:tabLst>
                <a:tab pos="461963" algn="l"/>
              </a:tabLst>
            </a:pPr>
            <a:r>
              <a:rPr lang="en-US" sz="2700" dirty="0"/>
              <a:t>A</a:t>
            </a:r>
            <a:r>
              <a:rPr lang="en-US" sz="2700" dirty="0">
                <a:solidFill>
                  <a:schemeClr val="tx1"/>
                </a:solidFill>
              </a:rPr>
              <a:t>dult stem cells</a:t>
            </a:r>
          </a:p>
          <a:p>
            <a:pPr lvl="1">
              <a:tabLst>
                <a:tab pos="461963" algn="l"/>
              </a:tabLst>
            </a:pPr>
            <a:r>
              <a:rPr lang="en-US" sz="2700" dirty="0"/>
              <a:t>Embryos</a:t>
            </a:r>
          </a:p>
          <a:p>
            <a:pPr lvl="1">
              <a:tabLst>
                <a:tab pos="461963" algn="l"/>
              </a:tabLst>
            </a:pPr>
            <a:r>
              <a:rPr lang="en-US" sz="2700" dirty="0">
                <a:solidFill>
                  <a:schemeClr val="tx1"/>
                </a:solidFill>
              </a:rPr>
              <a:t>Some cancer cells</a:t>
            </a:r>
          </a:p>
          <a:p>
            <a:pPr>
              <a:tabLst>
                <a:tab pos="461963" algn="l"/>
              </a:tabLst>
            </a:pPr>
            <a:r>
              <a:rPr lang="en-US" sz="2700" dirty="0">
                <a:solidFill>
                  <a:schemeClr val="tx1"/>
                </a:solidFill>
              </a:rPr>
              <a:t>Telomerase is typically not active in:</a:t>
            </a:r>
          </a:p>
          <a:p>
            <a:pPr lvl="1">
              <a:tabLst>
                <a:tab pos="461963" algn="l"/>
              </a:tabLst>
            </a:pPr>
            <a:r>
              <a:rPr lang="en-US" sz="2700" dirty="0"/>
              <a:t>Adult somatic cells (such as skin, blood, and bone cells)</a:t>
            </a:r>
          </a:p>
          <a:p>
            <a:pPr>
              <a:tabLst>
                <a:tab pos="461963" algn="l"/>
              </a:tabLst>
            </a:pPr>
            <a:r>
              <a:rPr lang="en-US" sz="2700" dirty="0">
                <a:solidFill>
                  <a:schemeClr val="tx1"/>
                </a:solidFill>
              </a:rPr>
              <a:t>Elizabeth Blackburn, Carol W. Greider, and Jack W. Szostak received the Nobel Prize for Medicine and Physiology (2009) for discovering telomerase and its activity.</a:t>
            </a:r>
          </a:p>
        </p:txBody>
      </p:sp>
    </p:spTree>
    <p:extLst>
      <p:ext uri="{BB962C8B-B14F-4D97-AF65-F5344CB8AC3E}">
        <p14:creationId xmlns:p14="http://schemas.microsoft.com/office/powerpoint/2010/main" val="14952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Telomerase and Aging: Cause</a:t>
            </a:r>
            <a:endParaRPr lang="en-US" sz="1400" baseline="-25000" dirty="0">
              <a:solidFill>
                <a:schemeClr val="accent1"/>
              </a:solidFill>
            </a:endParaRPr>
          </a:p>
        </p:txBody>
      </p:sp>
      <p:sp>
        <p:nvSpPr>
          <p:cNvPr id="11267" name="Rectangle 3"/>
          <p:cNvSpPr>
            <a:spLocks noGrp="1"/>
          </p:cNvSpPr>
          <p:nvPr>
            <p:ph idx="1"/>
          </p:nvPr>
        </p:nvSpPr>
        <p:spPr>
          <a:xfrm>
            <a:off x="76200" y="990600"/>
            <a:ext cx="8953500" cy="4953000"/>
          </a:xfrm>
          <a:prstGeom prst="rect">
            <a:avLst/>
          </a:prstGeom>
        </p:spPr>
        <p:txBody>
          <a:bodyPr>
            <a:normAutofit/>
          </a:bodyPr>
          <a:lstStyle/>
          <a:p>
            <a:pPr>
              <a:tabLst>
                <a:tab pos="461963" algn="l"/>
              </a:tabLst>
            </a:pPr>
            <a:r>
              <a:rPr lang="en-US" sz="2400" dirty="0">
                <a:solidFill>
                  <a:schemeClr val="tx1"/>
                </a:solidFill>
              </a:rPr>
              <a:t>Cell division shortens the telomeres of somatic cells.</a:t>
            </a:r>
          </a:p>
          <a:p>
            <a:pPr>
              <a:tabLst>
                <a:tab pos="461963" algn="l"/>
              </a:tabLst>
            </a:pPr>
            <a:r>
              <a:rPr lang="en-US" sz="2400" dirty="0">
                <a:solidFill>
                  <a:schemeClr val="tx1"/>
                </a:solidFill>
              </a:rPr>
              <a:t>Once telomeres are too short, the cell’s DNA damage response is triggered, leading the cell to undergo:</a:t>
            </a:r>
          </a:p>
          <a:p>
            <a:pPr lvl="1">
              <a:tabLst>
                <a:tab pos="461963" algn="l"/>
              </a:tabLst>
            </a:pPr>
            <a:r>
              <a:rPr lang="en-US" sz="2400" dirty="0"/>
              <a:t>Senescence (growth arrest) OR</a:t>
            </a:r>
          </a:p>
          <a:p>
            <a:pPr lvl="1">
              <a:tabLst>
                <a:tab pos="461963" algn="l"/>
              </a:tabLst>
            </a:pPr>
            <a:r>
              <a:rPr lang="en-US" sz="2400" dirty="0"/>
              <a:t>Apoptosis (programmed cell death)</a:t>
            </a:r>
          </a:p>
        </p:txBody>
      </p:sp>
      <p:sp>
        <p:nvSpPr>
          <p:cNvPr id="3" name="TextBox 2">
            <a:extLst>
              <a:ext uri="{FF2B5EF4-FFF2-40B4-BE49-F238E27FC236}">
                <a16:creationId xmlns:a16="http://schemas.microsoft.com/office/drawing/2014/main" id="{E008A48B-472D-24CC-3D4D-5AA35BA933ED}"/>
              </a:ext>
            </a:extLst>
          </p:cNvPr>
          <p:cNvSpPr txBox="1"/>
          <p:nvPr/>
        </p:nvSpPr>
        <p:spPr>
          <a:xfrm>
            <a:off x="304800" y="3543300"/>
            <a:ext cx="1143000" cy="307777"/>
          </a:xfrm>
          <a:prstGeom prst="rect">
            <a:avLst/>
          </a:prstGeom>
          <a:noFill/>
        </p:spPr>
        <p:txBody>
          <a:bodyPr wrap="square" rtlCol="0">
            <a:spAutoFit/>
          </a:bodyPr>
          <a:lstStyle/>
          <a:p>
            <a:r>
              <a:rPr lang="en-US" sz="1400" b="1" dirty="0"/>
              <a:t>4.5 Figure 4</a:t>
            </a:r>
          </a:p>
        </p:txBody>
      </p:sp>
      <p:pic>
        <p:nvPicPr>
          <p:cNvPr id="4" name="Content Placeholder 4" descr="Two images are shown depicting telomeres of a healthy cell and telomeres of a cancer cell. In a healthy cell, telomeres become too short over time. Cell division stops, and cell death occurs. ">
            <a:extLst>
              <a:ext uri="{FF2B5EF4-FFF2-40B4-BE49-F238E27FC236}">
                <a16:creationId xmlns:a16="http://schemas.microsoft.com/office/drawing/2014/main" id="{B85489D1-F806-E497-E9A2-3F24AB8D3CE2}"/>
              </a:ext>
            </a:extLst>
          </p:cNvPr>
          <p:cNvPicPr>
            <a:picLocks noChangeAspect="1"/>
          </p:cNvPicPr>
          <p:nvPr/>
        </p:nvPicPr>
        <p:blipFill>
          <a:blip r:embed="rId3"/>
          <a:srcRect l="12963" t="3668" r="12963" b="39665"/>
          <a:stretch/>
        </p:blipFill>
        <p:spPr>
          <a:xfrm>
            <a:off x="1447800" y="3352800"/>
            <a:ext cx="6096000" cy="2590800"/>
          </a:xfrm>
          <a:prstGeom prst="rect">
            <a:avLst/>
          </a:prstGeom>
        </p:spPr>
      </p:pic>
    </p:spTree>
    <p:extLst>
      <p:ext uri="{BB962C8B-B14F-4D97-AF65-F5344CB8AC3E}">
        <p14:creationId xmlns:p14="http://schemas.microsoft.com/office/powerpoint/2010/main" val="29117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Telomerase and Aging: Restoration of Telomerase</a:t>
            </a:r>
            <a:endParaRPr lang="en-US" sz="1400" baseline="-25000" dirty="0">
              <a:solidFill>
                <a:schemeClr val="accent1"/>
              </a:solidFill>
            </a:endParaRPr>
          </a:p>
        </p:txBody>
      </p:sp>
      <p:sp>
        <p:nvSpPr>
          <p:cNvPr id="11267" name="Rectangle 3"/>
          <p:cNvSpPr>
            <a:spLocks noGrp="1"/>
          </p:cNvSpPr>
          <p:nvPr>
            <p:ph idx="1"/>
          </p:nvPr>
        </p:nvSpPr>
        <p:spPr>
          <a:xfrm>
            <a:off x="76200" y="1066800"/>
            <a:ext cx="8953500" cy="4953000"/>
          </a:xfrm>
          <a:prstGeom prst="rect">
            <a:avLst/>
          </a:prstGeom>
        </p:spPr>
        <p:txBody>
          <a:bodyPr>
            <a:normAutofit/>
          </a:bodyPr>
          <a:lstStyle/>
          <a:p>
            <a:pPr>
              <a:tabLst>
                <a:tab pos="461963" algn="l"/>
              </a:tabLst>
            </a:pPr>
            <a:r>
              <a:rPr lang="en-US" sz="2700" dirty="0">
                <a:solidFill>
                  <a:schemeClr val="tx1"/>
                </a:solidFill>
              </a:rPr>
              <a:t>Scientists (2010) have found that restoration of telomerase activity in telomerase-deficient mice:</a:t>
            </a:r>
          </a:p>
          <a:p>
            <a:pPr lvl="1">
              <a:tabLst>
                <a:tab pos="461963" algn="l"/>
              </a:tabLst>
            </a:pPr>
            <a:r>
              <a:rPr lang="en-US" sz="2700" dirty="0"/>
              <a:t>Caused telomerase extension</a:t>
            </a:r>
          </a:p>
          <a:p>
            <a:pPr lvl="1">
              <a:tabLst>
                <a:tab pos="461963" algn="l"/>
              </a:tabLst>
            </a:pPr>
            <a:r>
              <a:rPr lang="en-US" sz="2700" dirty="0"/>
              <a:t>Reversed neurodegeneration</a:t>
            </a:r>
          </a:p>
          <a:p>
            <a:pPr lvl="1">
              <a:tabLst>
                <a:tab pos="461963" algn="l"/>
              </a:tabLst>
            </a:pPr>
            <a:r>
              <a:rPr lang="en-US" sz="2700" dirty="0"/>
              <a:t>Improved functions of the testes, spleen, and intestines</a:t>
            </a:r>
          </a:p>
        </p:txBody>
      </p:sp>
    </p:spTree>
    <p:extLst>
      <p:ext uri="{BB962C8B-B14F-4D97-AF65-F5344CB8AC3E}">
        <p14:creationId xmlns:p14="http://schemas.microsoft.com/office/powerpoint/2010/main" val="21263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Discuss</a:t>
            </a:r>
            <a:r>
              <a:rPr lang="en-US" dirty="0"/>
              <a:t> the similarities and differences between DNA replication in eukaryotes and prokaryotes</a:t>
            </a:r>
          </a:p>
          <a:p>
            <a:pPr marL="457200" indent="-457200">
              <a:buFont typeface="Arial" panose="020B0604020202020204" pitchFamily="34" charset="0"/>
              <a:buChar char="•"/>
              <a:tabLst>
                <a:tab pos="457200" algn="l"/>
              </a:tabLst>
            </a:pPr>
            <a:r>
              <a:rPr lang="en-US" b="1" dirty="0"/>
              <a:t>State</a:t>
            </a:r>
            <a:r>
              <a:rPr lang="en-US" dirty="0"/>
              <a:t> the role of enzymes in eukaryotic DNA replication.</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endParaRPr lang="en-US"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p:txBody>
          <a:bodyPr/>
          <a:lstStyle/>
          <a:p>
            <a:r>
              <a:rPr lang="en-US" dirty="0"/>
              <a:t>Do you think that cancer-therapy treatments designed to inhibit telomerase activity could have any unintended side effects? How could such effects be mitigated?</a:t>
            </a:r>
          </a:p>
        </p:txBody>
      </p:sp>
    </p:spTree>
    <p:extLst>
      <p:ext uri="{BB962C8B-B14F-4D97-AF65-F5344CB8AC3E}">
        <p14:creationId xmlns:p14="http://schemas.microsoft.com/office/powerpoint/2010/main" val="78230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304800" y="1066800"/>
            <a:ext cx="8534400" cy="4922520"/>
          </a:xfrm>
        </p:spPr>
        <p:txBody>
          <a:bodyPr>
            <a:normAutofit fontScale="92500" lnSpcReduction="10000"/>
          </a:bodyPr>
          <a:lstStyle/>
          <a:p>
            <a:r>
              <a:rPr lang="en-US" sz="2600" dirty="0"/>
              <a:t>Cancer is characterized by uncontrolled cell division.</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r>
              <a:rPr lang="en-US" sz="2600" dirty="0"/>
              <a:t>Cancerous cells have:</a:t>
            </a:r>
          </a:p>
          <a:p>
            <a:pPr marL="457200" indent="-457200">
              <a:buFont typeface="Arial" panose="020B0604020202020204" pitchFamily="34" charset="0"/>
              <a:buChar char="•"/>
            </a:pPr>
            <a:r>
              <a:rPr lang="en-US" sz="2600" dirty="0">
                <a:solidFill>
                  <a:schemeClr val="bg1"/>
                </a:solidFill>
              </a:rPr>
              <a:t>Considerably shortened telomeres</a:t>
            </a:r>
          </a:p>
          <a:p>
            <a:pPr marL="457200" indent="-457200">
              <a:buFont typeface="Arial" panose="020B0604020202020204" pitchFamily="34" charset="0"/>
              <a:buChar char="•"/>
            </a:pPr>
            <a:r>
              <a:rPr lang="en-US" sz="2600" dirty="0">
                <a:solidFill>
                  <a:schemeClr val="bg1"/>
                </a:solidFill>
              </a:rPr>
              <a:t>Active telomerase</a:t>
            </a:r>
          </a:p>
          <a:p>
            <a:r>
              <a:rPr lang="en-US" sz="2600" dirty="0">
                <a:solidFill>
                  <a:schemeClr val="bg1"/>
                </a:solidFill>
              </a:rPr>
              <a:t>If telomerase activity in cancerous cells could be inhibited by drugs during cancer therapy, these cancerous cells could potentially be stopped from further division.</a:t>
            </a:r>
            <a:endParaRPr lang="en-US" dirty="0"/>
          </a:p>
          <a:p>
            <a:pPr marL="1200150" lvl="1" indent="-4572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8B3E88FC-85EE-9572-E7D0-88713440875A}"/>
              </a:ext>
            </a:extLst>
          </p:cNvPr>
          <p:cNvSpPr txBox="1"/>
          <p:nvPr/>
        </p:nvSpPr>
        <p:spPr>
          <a:xfrm>
            <a:off x="637707" y="1641603"/>
            <a:ext cx="1143000" cy="307777"/>
          </a:xfrm>
          <a:prstGeom prst="rect">
            <a:avLst/>
          </a:prstGeom>
          <a:noFill/>
        </p:spPr>
        <p:txBody>
          <a:bodyPr wrap="square" rtlCol="0">
            <a:spAutoFit/>
          </a:bodyPr>
          <a:lstStyle/>
          <a:p>
            <a:r>
              <a:rPr lang="en-US" sz="1400" b="1" dirty="0">
                <a:solidFill>
                  <a:schemeClr val="bg1"/>
                </a:solidFill>
              </a:rPr>
              <a:t>4.5 Figure 4</a:t>
            </a:r>
          </a:p>
        </p:txBody>
      </p:sp>
      <p:pic>
        <p:nvPicPr>
          <p:cNvPr id="6" name="Content Placeholder 4" descr="In a cancer cell, the telomeres remain the same, allowing cells with genetic changes to continue dividing and eventually create a malignant tumor over time. ">
            <a:extLst>
              <a:ext uri="{FF2B5EF4-FFF2-40B4-BE49-F238E27FC236}">
                <a16:creationId xmlns:a16="http://schemas.microsoft.com/office/drawing/2014/main" id="{308633D8-E68B-8AB0-11E3-9FA5E04CD4B2}"/>
              </a:ext>
            </a:extLst>
          </p:cNvPr>
          <p:cNvPicPr>
            <a:picLocks noChangeAspect="1"/>
          </p:cNvPicPr>
          <p:nvPr/>
        </p:nvPicPr>
        <p:blipFill>
          <a:blip r:embed="rId3"/>
          <a:srcRect l="12963" t="60333" r="12963"/>
          <a:stretch/>
        </p:blipFill>
        <p:spPr>
          <a:xfrm>
            <a:off x="1981200" y="1610416"/>
            <a:ext cx="6096000" cy="1813560"/>
          </a:xfrm>
          <a:prstGeom prst="rect">
            <a:avLst/>
          </a:prstGeom>
          <a:solidFill>
            <a:schemeClr val="accent1"/>
          </a:solidFill>
        </p:spPr>
      </p:pic>
    </p:spTree>
    <p:extLst>
      <p:ext uri="{BB962C8B-B14F-4D97-AF65-F5344CB8AC3E}">
        <p14:creationId xmlns:p14="http://schemas.microsoft.com/office/powerpoint/2010/main" val="114602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Summary</a:t>
            </a:r>
            <a:endParaRPr lang="en-US" sz="1400" baseline="-25000" dirty="0">
              <a:solidFill>
                <a:schemeClr val="accent1"/>
              </a:solidFill>
            </a:endParaRPr>
          </a:p>
        </p:txBody>
      </p:sp>
      <p:sp>
        <p:nvSpPr>
          <p:cNvPr id="11267" name="Rectangle 3"/>
          <p:cNvSpPr>
            <a:spLocks noGrp="1"/>
          </p:cNvSpPr>
          <p:nvPr>
            <p:ph idx="1"/>
          </p:nvPr>
        </p:nvSpPr>
        <p:spPr>
          <a:xfrm>
            <a:off x="76200" y="1066800"/>
            <a:ext cx="8953500" cy="5029200"/>
          </a:xfrm>
          <a:prstGeom prst="rect">
            <a:avLst/>
          </a:prstGeom>
        </p:spPr>
        <p:txBody>
          <a:bodyPr>
            <a:normAutofit fontScale="92500"/>
          </a:bodyPr>
          <a:lstStyle/>
          <a:p>
            <a:pPr>
              <a:tabLst>
                <a:tab pos="461963" algn="l"/>
              </a:tabLst>
            </a:pPr>
            <a:r>
              <a:rPr lang="en-US" sz="2400" dirty="0">
                <a:solidFill>
                  <a:schemeClr val="tx1"/>
                </a:solidFill>
              </a:rPr>
              <a:t>Eukaryotic replication starts at multiple origins of replication.</a:t>
            </a:r>
          </a:p>
          <a:p>
            <a:pPr>
              <a:tabLst>
                <a:tab pos="461963" algn="l"/>
              </a:tabLst>
            </a:pPr>
            <a:r>
              <a:rPr lang="en-US" sz="2400" dirty="0">
                <a:solidFill>
                  <a:schemeClr val="tx1"/>
                </a:solidFill>
              </a:rPr>
              <a:t>Like prokaryotic replication:</a:t>
            </a:r>
          </a:p>
          <a:p>
            <a:pPr lvl="1">
              <a:tabLst>
                <a:tab pos="461963" algn="l"/>
              </a:tabLst>
            </a:pPr>
            <a:r>
              <a:rPr lang="en-US" sz="2400" dirty="0"/>
              <a:t>A primer is needed to initiate synthesis.</a:t>
            </a:r>
          </a:p>
          <a:p>
            <a:pPr lvl="1">
              <a:tabLst>
                <a:tab pos="461963" algn="l"/>
              </a:tabLst>
            </a:pPr>
            <a:r>
              <a:rPr lang="en-US" sz="2400" dirty="0"/>
              <a:t>DNA polymerase then adds nucleotides to the growing chain.</a:t>
            </a:r>
          </a:p>
          <a:p>
            <a:pPr lvl="1">
              <a:tabLst>
                <a:tab pos="461963" algn="l"/>
              </a:tabLst>
            </a:pPr>
            <a:r>
              <a:rPr lang="en-US" sz="2400" dirty="0"/>
              <a:t>Leading strand synthesis is continuous.</a:t>
            </a:r>
          </a:p>
          <a:p>
            <a:pPr lvl="1">
              <a:tabLst>
                <a:tab pos="461963" algn="l"/>
              </a:tabLst>
            </a:pPr>
            <a:r>
              <a:rPr lang="en-US" sz="2400" dirty="0"/>
              <a:t>Lagging strand synthesis produces Okasaki fragments, the RNA primers are removed and replaced with DNA nucleotides, and the fragments are linked by DNA ligase.</a:t>
            </a:r>
          </a:p>
          <a:p>
            <a:pPr>
              <a:tabLst>
                <a:tab pos="461963" algn="l"/>
              </a:tabLst>
            </a:pPr>
            <a:r>
              <a:rPr lang="en-US" sz="2400" dirty="0"/>
              <a:t>Linear chromosomes’ telomere ends cannot be replaced with DNA, so they become shorter and shorter from repeated cell division.</a:t>
            </a:r>
          </a:p>
          <a:p>
            <a:pPr lvl="1">
              <a:tabLst>
                <a:tab pos="461963" algn="l"/>
              </a:tabLst>
            </a:pPr>
            <a:r>
              <a:rPr lang="en-US" sz="2400" dirty="0"/>
              <a:t>Telomerase has a built-in RNA template that its catalytic activity uses to extend the complementary strand with DNA, and DNA polymerase uses this DNA as template to make a complementary DNA strand.</a:t>
            </a:r>
          </a:p>
        </p:txBody>
      </p:sp>
    </p:spTree>
    <p:extLst>
      <p:ext uri="{BB962C8B-B14F-4D97-AF65-F5344CB8AC3E}">
        <p14:creationId xmlns:p14="http://schemas.microsoft.com/office/powerpoint/2010/main" val="12783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Eukaryotic Versus Prokaryotic DNA Replication: Genome Structure</a:t>
            </a:r>
            <a:endParaRPr lang="en-US" sz="3000" dirty="0">
              <a:solidFill>
                <a:schemeClr val="accent1"/>
              </a:solidFill>
            </a:endParaRPr>
          </a:p>
        </p:txBody>
      </p:sp>
      <p:sp>
        <p:nvSpPr>
          <p:cNvPr id="11267" name="Rectangle 3"/>
          <p:cNvSpPr>
            <a:spLocks noGrp="1"/>
          </p:cNvSpPr>
          <p:nvPr>
            <p:ph idx="1"/>
          </p:nvPr>
        </p:nvSpPr>
        <p:spPr>
          <a:xfrm>
            <a:off x="190500" y="1280160"/>
            <a:ext cx="8763000" cy="4892040"/>
          </a:xfrm>
          <a:prstGeom prst="rect">
            <a:avLst/>
          </a:prstGeom>
        </p:spPr>
        <p:txBody>
          <a:bodyPr>
            <a:normAutofit fontScale="92500" lnSpcReduction="10000"/>
          </a:bodyPr>
          <a:lstStyle/>
          <a:p>
            <a:pPr>
              <a:tabLst>
                <a:tab pos="461963" algn="l"/>
              </a:tabLst>
            </a:pPr>
            <a:r>
              <a:rPr lang="en-US" dirty="0">
                <a:solidFill>
                  <a:schemeClr val="tx1"/>
                </a:solidFill>
              </a:rPr>
              <a:t>Eukaryotic genomes are much larger and more complex.</a:t>
            </a:r>
          </a:p>
          <a:p>
            <a:pPr lvl="1">
              <a:tabLst>
                <a:tab pos="461963" algn="l"/>
              </a:tabLst>
            </a:pPr>
            <a:r>
              <a:rPr lang="en-US" dirty="0"/>
              <a:t>H</a:t>
            </a:r>
            <a:r>
              <a:rPr lang="en-US" dirty="0">
                <a:solidFill>
                  <a:schemeClr val="tx1"/>
                </a:solidFill>
              </a:rPr>
              <a:t>uman genome: 	3 billion base pairs per haploid set 			6 billion base pairs during S phase</a:t>
            </a:r>
          </a:p>
          <a:p>
            <a:pPr>
              <a:tabLst>
                <a:tab pos="461963" algn="l"/>
              </a:tabLst>
            </a:pPr>
            <a:r>
              <a:rPr lang="en-US" dirty="0">
                <a:solidFill>
                  <a:schemeClr val="tx1"/>
                </a:solidFill>
              </a:rPr>
              <a:t>A eukaryotic genome is commonly made of multiple different linear chromosomes.</a:t>
            </a:r>
          </a:p>
          <a:p>
            <a:pPr>
              <a:tabLst>
                <a:tab pos="461963" algn="l"/>
              </a:tabLst>
            </a:pPr>
            <a:r>
              <a:rPr lang="en-US" dirty="0">
                <a:solidFill>
                  <a:schemeClr val="tx1"/>
                </a:solidFill>
              </a:rPr>
              <a:t>Each eukaryotic chromosome has multiple origins of replication.</a:t>
            </a:r>
          </a:p>
          <a:p>
            <a:pPr lvl="1">
              <a:tabLst>
                <a:tab pos="461963" algn="l"/>
              </a:tabLst>
            </a:pPr>
            <a:r>
              <a:rPr lang="en-US" dirty="0">
                <a:solidFill>
                  <a:schemeClr val="tx1"/>
                </a:solidFill>
              </a:rPr>
              <a:t>There are up to 100,000 origins of replication across the human genome.</a:t>
            </a:r>
          </a:p>
          <a:p>
            <a:pPr lvl="1">
              <a:tabLst>
                <a:tab pos="461963" algn="l"/>
              </a:tabLst>
            </a:pPr>
            <a:r>
              <a:rPr lang="en-US" dirty="0">
                <a:solidFill>
                  <a:schemeClr val="tx1"/>
                </a:solidFill>
              </a:rPr>
              <a:t>Yeast have autonomously replication sequences, each of which contains an origin of replication, also maintain chromosome stability during replication.</a:t>
            </a: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90500" y="152400"/>
            <a:ext cx="8763000" cy="914400"/>
          </a:xfrm>
          <a:prstGeom prst="rect">
            <a:avLst/>
          </a:prstGeom>
        </p:spPr>
        <p:txBody>
          <a:bodyPr>
            <a:normAutofit/>
          </a:bodyPr>
          <a:lstStyle/>
          <a:p>
            <a:r>
              <a:rPr lang="en-US" sz="3000" dirty="0"/>
              <a:t>Eukaryotic Versus Prokaryotic DNA Replication: Enzymatic Differences</a:t>
            </a:r>
            <a:endParaRPr lang="en-US" sz="3000" dirty="0">
              <a:solidFill>
                <a:schemeClr val="accent1"/>
              </a:solidFill>
            </a:endParaRPr>
          </a:p>
        </p:txBody>
      </p:sp>
      <p:sp>
        <p:nvSpPr>
          <p:cNvPr id="11267" name="Rectangle 3"/>
          <p:cNvSpPr>
            <a:spLocks noGrp="1"/>
          </p:cNvSpPr>
          <p:nvPr>
            <p:ph idx="1"/>
          </p:nvPr>
        </p:nvSpPr>
        <p:spPr>
          <a:xfrm>
            <a:off x="190500" y="1280160"/>
            <a:ext cx="8763000" cy="4572000"/>
          </a:xfrm>
          <a:prstGeom prst="rect">
            <a:avLst/>
          </a:prstGeom>
        </p:spPr>
        <p:txBody>
          <a:bodyPr>
            <a:normAutofit lnSpcReduction="10000"/>
          </a:bodyPr>
          <a:lstStyle/>
          <a:p>
            <a:pPr marL="0" indent="0">
              <a:buNone/>
              <a:tabLst>
                <a:tab pos="461963" algn="l"/>
              </a:tabLst>
            </a:pPr>
            <a:r>
              <a:rPr lang="en-US" sz="2700" dirty="0">
                <a:solidFill>
                  <a:schemeClr val="tx1"/>
                </a:solidFill>
              </a:rPr>
              <a:t>The rate of eukaryotic replication is much slower than in prokaryotes.</a:t>
            </a:r>
          </a:p>
          <a:p>
            <a:pPr>
              <a:tabLst>
                <a:tab pos="461963" algn="l"/>
              </a:tabLst>
            </a:pPr>
            <a:r>
              <a:rPr lang="en-US" sz="2700" dirty="0">
                <a:solidFill>
                  <a:schemeClr val="tx1"/>
                </a:solidFill>
              </a:rPr>
              <a:t>Eukaryotic replication rate: 100 nucleotides per second</a:t>
            </a:r>
          </a:p>
          <a:p>
            <a:pPr>
              <a:tabLst>
                <a:tab pos="461963" algn="l"/>
              </a:tabLst>
            </a:pPr>
            <a:r>
              <a:rPr lang="en-US" sz="2700" dirty="0"/>
              <a:t>Prokaryotic replication rate: 1,000 nucleotides per second</a:t>
            </a:r>
            <a:endParaRPr lang="en-US" sz="2700" dirty="0">
              <a:solidFill>
                <a:schemeClr val="tx1"/>
              </a:solidFill>
            </a:endParaRPr>
          </a:p>
          <a:p>
            <a:pPr marL="0" indent="0">
              <a:buNone/>
              <a:tabLst>
                <a:tab pos="461963" algn="l"/>
              </a:tabLst>
            </a:pPr>
            <a:r>
              <a:rPr lang="en-US" sz="2700" dirty="0">
                <a:solidFill>
                  <a:schemeClr val="tx1"/>
                </a:solidFill>
              </a:rPr>
              <a:t>The number of DNA polymerases in eukaryotes is much greater than in prokaryotes.</a:t>
            </a:r>
          </a:p>
          <a:p>
            <a:pPr>
              <a:tabLst>
                <a:tab pos="461963" algn="l"/>
              </a:tabLst>
            </a:pPr>
            <a:r>
              <a:rPr lang="en-US" sz="2700" dirty="0">
                <a:solidFill>
                  <a:schemeClr val="tx1"/>
                </a:solidFill>
              </a:rPr>
              <a:t>Eukaryotes: 14 </a:t>
            </a:r>
          </a:p>
          <a:p>
            <a:pPr lvl="1">
              <a:tabLst>
                <a:tab pos="461963" algn="l"/>
              </a:tabLst>
            </a:pPr>
            <a:r>
              <a:rPr lang="en-US" sz="2700" dirty="0">
                <a:solidFill>
                  <a:schemeClr val="tx1"/>
                </a:solidFill>
              </a:rPr>
              <a:t>5 have major roles: </a:t>
            </a:r>
            <a:r>
              <a:rPr lang="en-US" sz="2700" dirty="0"/>
              <a:t>pol </a:t>
            </a:r>
            <a:r>
              <a:rPr lang="el-GR" sz="2700" dirty="0"/>
              <a:t>α, </a:t>
            </a:r>
            <a:r>
              <a:rPr lang="en-US" sz="2700" dirty="0"/>
              <a:t>pol </a:t>
            </a:r>
            <a:r>
              <a:rPr lang="el-GR" sz="2700" dirty="0"/>
              <a:t>β, </a:t>
            </a:r>
            <a:r>
              <a:rPr lang="en-US" sz="2700" dirty="0"/>
              <a:t>pol </a:t>
            </a:r>
            <a:r>
              <a:rPr lang="el-GR" sz="2700" dirty="0"/>
              <a:t>γ, </a:t>
            </a:r>
            <a:r>
              <a:rPr lang="en-US" sz="2700" dirty="0"/>
              <a:t>pol </a:t>
            </a:r>
            <a:r>
              <a:rPr lang="el-GR" sz="2700" dirty="0"/>
              <a:t>δ, </a:t>
            </a:r>
            <a:r>
              <a:rPr lang="en-US" sz="2700" dirty="0"/>
              <a:t>and pol </a:t>
            </a:r>
            <a:r>
              <a:rPr lang="el-GR" sz="2700" dirty="0"/>
              <a:t>ε</a:t>
            </a:r>
            <a:r>
              <a:rPr lang="en-US" sz="2700" dirty="0">
                <a:solidFill>
                  <a:schemeClr val="tx1"/>
                </a:solidFill>
              </a:rPr>
              <a:t> </a:t>
            </a:r>
          </a:p>
          <a:p>
            <a:pPr>
              <a:tabLst>
                <a:tab pos="461963" algn="l"/>
              </a:tabLst>
            </a:pPr>
            <a:r>
              <a:rPr lang="en-US" sz="2700" dirty="0"/>
              <a:t>Prokaryotes: 5</a:t>
            </a:r>
          </a:p>
          <a:p>
            <a:pPr lvl="1">
              <a:tabLst>
                <a:tab pos="461963" algn="l"/>
              </a:tabLst>
            </a:pPr>
            <a:r>
              <a:rPr lang="en-US" sz="2700" dirty="0"/>
              <a:t>3 have major roles</a:t>
            </a:r>
          </a:p>
        </p:txBody>
      </p:sp>
    </p:spTree>
    <p:extLst>
      <p:ext uri="{BB962C8B-B14F-4D97-AF65-F5344CB8AC3E}">
        <p14:creationId xmlns:p14="http://schemas.microsoft.com/office/powerpoint/2010/main" val="24839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19100" y="102172"/>
            <a:ext cx="8305800" cy="914400"/>
          </a:xfrm>
          <a:prstGeom prst="rect">
            <a:avLst/>
          </a:prstGeom>
        </p:spPr>
        <p:txBody>
          <a:bodyPr>
            <a:normAutofit/>
          </a:bodyPr>
          <a:lstStyle/>
          <a:p>
            <a:r>
              <a:rPr lang="en-US" sz="3000" dirty="0"/>
              <a:t>Eukaryotic Versus Prokaryotic DNA Replication: Other Differences</a:t>
            </a:r>
            <a:endParaRPr lang="en-US" sz="3000" dirty="0">
              <a:solidFill>
                <a:schemeClr val="accent1"/>
              </a:solidFill>
            </a:endParaRPr>
          </a:p>
        </p:txBody>
      </p:sp>
      <p:sp>
        <p:nvSpPr>
          <p:cNvPr id="11267" name="Rectangle 3"/>
          <p:cNvSpPr>
            <a:spLocks noGrp="1"/>
          </p:cNvSpPr>
          <p:nvPr>
            <p:ph idx="1"/>
          </p:nvPr>
        </p:nvSpPr>
        <p:spPr>
          <a:xfrm>
            <a:off x="190500" y="1143000"/>
            <a:ext cx="8763000" cy="4800600"/>
          </a:xfrm>
          <a:prstGeom prst="rect">
            <a:avLst/>
          </a:prstGeom>
        </p:spPr>
        <p:txBody>
          <a:bodyPr>
            <a:noAutofit/>
          </a:bodyPr>
          <a:lstStyle/>
          <a:p>
            <a:pPr marL="0" indent="0">
              <a:buNone/>
              <a:tabLst>
                <a:tab pos="461963" algn="l"/>
              </a:tabLst>
            </a:pPr>
            <a:r>
              <a:rPr lang="en-US" sz="2250" dirty="0">
                <a:solidFill>
                  <a:schemeClr val="tx1"/>
                </a:solidFill>
              </a:rPr>
              <a:t>DNA must be available as template for replication to begin.</a:t>
            </a:r>
          </a:p>
          <a:p>
            <a:pPr>
              <a:tabLst>
                <a:tab pos="461963" algn="l"/>
              </a:tabLst>
            </a:pPr>
            <a:r>
              <a:rPr lang="en-US" sz="2250" dirty="0">
                <a:solidFill>
                  <a:schemeClr val="tx1"/>
                </a:solidFill>
              </a:rPr>
              <a:t>Eukaryotic DNA is coated with histone proteins, forming nucleosomes.</a:t>
            </a:r>
          </a:p>
          <a:p>
            <a:pPr lvl="1">
              <a:tabLst>
                <a:tab pos="461963" algn="l"/>
              </a:tabLst>
            </a:pPr>
            <a:r>
              <a:rPr lang="en-US" sz="2250" dirty="0"/>
              <a:t>Chromatin = DNA + proteins</a:t>
            </a:r>
          </a:p>
          <a:p>
            <a:pPr lvl="1">
              <a:tabLst>
                <a:tab pos="461963" algn="l"/>
              </a:tabLst>
            </a:pPr>
            <a:r>
              <a:rPr lang="en-US" sz="2250" dirty="0">
                <a:solidFill>
                  <a:schemeClr val="tx1"/>
                </a:solidFill>
              </a:rPr>
              <a:t>These proteins must first be removed, then later replaced during replication, contributing to the slower eukaryotic replication rate.</a:t>
            </a:r>
          </a:p>
          <a:p>
            <a:pPr lvl="1">
              <a:tabLst>
                <a:tab pos="461963" algn="l"/>
              </a:tabLst>
            </a:pPr>
            <a:r>
              <a:rPr lang="en-US" sz="2250" dirty="0"/>
              <a:t>The chromatin may be chemically modified so that DNA can slide off of proteins or otherwise become accessible.</a:t>
            </a:r>
            <a:endParaRPr lang="en-US" sz="2250" dirty="0">
              <a:solidFill>
                <a:schemeClr val="tx1"/>
              </a:solidFill>
            </a:endParaRPr>
          </a:p>
          <a:p>
            <a:pPr>
              <a:tabLst>
                <a:tab pos="461963" algn="l"/>
              </a:tabLst>
            </a:pPr>
            <a:r>
              <a:rPr lang="en-US" sz="2250" dirty="0"/>
              <a:t>There are no histones in most prokaryotes.</a:t>
            </a:r>
            <a:endParaRPr lang="en-US" sz="2250" dirty="0">
              <a:solidFill>
                <a:schemeClr val="tx1"/>
              </a:solidFill>
            </a:endParaRPr>
          </a:p>
          <a:p>
            <a:pPr marL="0" indent="0">
              <a:buNone/>
              <a:tabLst>
                <a:tab pos="461963" algn="l"/>
              </a:tabLst>
            </a:pPr>
            <a:r>
              <a:rPr lang="en-US" sz="2250" dirty="0">
                <a:solidFill>
                  <a:schemeClr val="tx1"/>
                </a:solidFill>
              </a:rPr>
              <a:t>At the origin of replication, a pre-replication complex is made with other initiator proteins.</a:t>
            </a:r>
          </a:p>
          <a:p>
            <a:pPr>
              <a:tabLst>
                <a:tab pos="461963" algn="l"/>
              </a:tabLst>
            </a:pPr>
            <a:r>
              <a:rPr lang="en-US" sz="2250" dirty="0">
                <a:solidFill>
                  <a:schemeClr val="tx1"/>
                </a:solidFill>
              </a:rPr>
              <a:t>Helicase and other proteins are then recruited to start replication.</a:t>
            </a:r>
            <a:endParaRPr lang="en-US" sz="2250" dirty="0"/>
          </a:p>
        </p:txBody>
      </p:sp>
    </p:spTree>
    <p:extLst>
      <p:ext uri="{BB962C8B-B14F-4D97-AF65-F5344CB8AC3E}">
        <p14:creationId xmlns:p14="http://schemas.microsoft.com/office/powerpoint/2010/main" val="36469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normAutofit/>
          </a:bodyPr>
          <a:lstStyle/>
          <a:p>
            <a:r>
              <a:rPr lang="en-US" dirty="0"/>
              <a:t>Table 1. Summary of Differences Between Prokaryotic and Eukaryotic Replication</a:t>
            </a:r>
          </a:p>
        </p:txBody>
      </p:sp>
      <p:graphicFrame>
        <p:nvGraphicFramePr>
          <p:cNvPr id="4" name="Content Placeholder 3" descr="Prokaryotes have multiple origins of replication, the rate of replication is 1,000 nucleotides per second, they have 5 D N A types of D N A polymerases, and telomerase is not present. R N A pol one is used for RNA primer removal, D N A pol 3 is used for strand elongation, and there is a sliding clamp. In eukaryotes there are multiple origins of replication, the rate of replication is 50-100 nucleotides per second, there are 14 types of D N A polymerases, and telomerase is present. RNase H performs R N A primer removal, pol alpha, pol delta, and pol epsilon perform strand elongation and P C N A is the sliding clamp.">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960215846"/>
              </p:ext>
            </p:extLst>
          </p:nvPr>
        </p:nvGraphicFramePr>
        <p:xfrm>
          <a:off x="457200" y="1143000"/>
          <a:ext cx="8229600" cy="477393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22627793"/>
                    </a:ext>
                  </a:extLst>
                </a:gridCol>
                <a:gridCol w="2743200">
                  <a:extLst>
                    <a:ext uri="{9D8B030D-6E8A-4147-A177-3AD203B41FA5}">
                      <a16:colId xmlns:a16="http://schemas.microsoft.com/office/drawing/2014/main" val="4293862904"/>
                    </a:ext>
                  </a:extLst>
                </a:gridCol>
                <a:gridCol w="2743200">
                  <a:extLst>
                    <a:ext uri="{9D8B030D-6E8A-4147-A177-3AD203B41FA5}">
                      <a16:colId xmlns:a16="http://schemas.microsoft.com/office/drawing/2014/main" val="1570581887"/>
                    </a:ext>
                  </a:extLst>
                </a:gridCol>
              </a:tblGrid>
              <a:tr h="590550">
                <a:tc>
                  <a:txBody>
                    <a:bodyPr/>
                    <a:lstStyle/>
                    <a:p>
                      <a:pPr algn="l"/>
                      <a:r>
                        <a:rPr lang="en-IN" b="0" dirty="0">
                          <a:solidFill>
                            <a:schemeClr val="bg1"/>
                          </a:solidFill>
                          <a:effectLst/>
                          <a:latin typeface="+mn-lt"/>
                        </a:rPr>
                        <a:t>Property</a:t>
                      </a:r>
                    </a:p>
                  </a:txBody>
                  <a:tcPr anchor="ctr"/>
                </a:tc>
                <a:tc>
                  <a:txBody>
                    <a:bodyPr/>
                    <a:lstStyle/>
                    <a:p>
                      <a:pPr algn="l"/>
                      <a:r>
                        <a:rPr lang="en-IN" b="0" dirty="0">
                          <a:solidFill>
                            <a:schemeClr val="bg1"/>
                          </a:solidFill>
                          <a:effectLst/>
                          <a:latin typeface="+mn-lt"/>
                        </a:rPr>
                        <a:t>Prokaryotes</a:t>
                      </a:r>
                    </a:p>
                  </a:txBody>
                  <a:tcPr anchor="ctr"/>
                </a:tc>
                <a:tc>
                  <a:txBody>
                    <a:bodyPr/>
                    <a:lstStyle/>
                    <a:p>
                      <a:pPr algn="l"/>
                      <a:r>
                        <a:rPr lang="en-IN" b="0" dirty="0">
                          <a:solidFill>
                            <a:schemeClr val="bg1"/>
                          </a:solidFill>
                          <a:effectLst/>
                          <a:latin typeface="+mn-lt"/>
                        </a:rPr>
                        <a:t>Eukaryotes</a:t>
                      </a:r>
                    </a:p>
                  </a:txBody>
                  <a:tcPr anchor="ctr"/>
                </a:tc>
                <a:extLst>
                  <a:ext uri="{0D108BD9-81ED-4DB2-BD59-A6C34878D82A}">
                    <a16:rowId xmlns:a16="http://schemas.microsoft.com/office/drawing/2014/main" val="1420373151"/>
                  </a:ext>
                </a:extLst>
              </a:tr>
              <a:tr h="590550">
                <a:tc>
                  <a:txBody>
                    <a:bodyPr/>
                    <a:lstStyle/>
                    <a:p>
                      <a:r>
                        <a:rPr lang="en-IN" b="0" dirty="0">
                          <a:solidFill>
                            <a:srgbClr val="366092"/>
                          </a:solidFill>
                          <a:effectLst/>
                          <a:latin typeface="+mn-lt"/>
                        </a:rPr>
                        <a:t>Origin of Replication</a:t>
                      </a:r>
                    </a:p>
                  </a:txBody>
                  <a:tcPr anchor="ctr"/>
                </a:tc>
                <a:tc>
                  <a:txBody>
                    <a:bodyPr/>
                    <a:lstStyle/>
                    <a:p>
                      <a:r>
                        <a:rPr lang="en-IN" b="0" dirty="0">
                          <a:solidFill>
                            <a:srgbClr val="366092"/>
                          </a:solidFill>
                          <a:effectLst/>
                          <a:latin typeface="+mn-lt"/>
                        </a:rPr>
                        <a:t>single</a:t>
                      </a:r>
                    </a:p>
                  </a:txBody>
                  <a:tcPr anchor="ctr"/>
                </a:tc>
                <a:tc>
                  <a:txBody>
                    <a:bodyPr/>
                    <a:lstStyle/>
                    <a:p>
                      <a:r>
                        <a:rPr lang="en-IN" b="0" dirty="0">
                          <a:solidFill>
                            <a:srgbClr val="366092"/>
                          </a:solidFill>
                          <a:effectLst/>
                          <a:latin typeface="+mn-lt"/>
                        </a:rPr>
                        <a:t>multiple</a:t>
                      </a:r>
                    </a:p>
                  </a:txBody>
                  <a:tcPr anchor="ctr"/>
                </a:tc>
                <a:extLst>
                  <a:ext uri="{0D108BD9-81ED-4DB2-BD59-A6C34878D82A}">
                    <a16:rowId xmlns:a16="http://schemas.microsoft.com/office/drawing/2014/main" val="3412931234"/>
                  </a:ext>
                </a:extLst>
              </a:tr>
              <a:tr h="590550">
                <a:tc>
                  <a:txBody>
                    <a:bodyPr/>
                    <a:lstStyle/>
                    <a:p>
                      <a:r>
                        <a:rPr lang="en-IN" b="0" dirty="0">
                          <a:solidFill>
                            <a:srgbClr val="366092"/>
                          </a:solidFill>
                          <a:effectLst/>
                          <a:latin typeface="+mn-lt"/>
                        </a:rPr>
                        <a:t>Rate of Replication</a:t>
                      </a:r>
                    </a:p>
                  </a:txBody>
                  <a:tcPr anchor="ctr"/>
                </a:tc>
                <a:tc>
                  <a:txBody>
                    <a:bodyPr/>
                    <a:lstStyle/>
                    <a:p>
                      <a:r>
                        <a:rPr lang="en-IN" b="0" dirty="0">
                          <a:solidFill>
                            <a:srgbClr val="366092"/>
                          </a:solidFill>
                          <a:effectLst/>
                          <a:latin typeface="+mn-lt"/>
                        </a:rPr>
                        <a:t>1,000 nucleotides per second</a:t>
                      </a:r>
                    </a:p>
                  </a:txBody>
                  <a:tcPr anchor="ctr"/>
                </a:tc>
                <a:tc>
                  <a:txBody>
                    <a:bodyPr/>
                    <a:lstStyle/>
                    <a:p>
                      <a:r>
                        <a:rPr lang="en-IN" b="0" dirty="0">
                          <a:solidFill>
                            <a:srgbClr val="366092"/>
                          </a:solidFill>
                          <a:effectLst/>
                          <a:latin typeface="+mn-lt"/>
                        </a:rPr>
                        <a:t>50–100 nucleotides per second</a:t>
                      </a:r>
                    </a:p>
                  </a:txBody>
                  <a:tcPr anchor="ctr"/>
                </a:tc>
                <a:extLst>
                  <a:ext uri="{0D108BD9-81ED-4DB2-BD59-A6C34878D82A}">
                    <a16:rowId xmlns:a16="http://schemas.microsoft.com/office/drawing/2014/main" val="1548708678"/>
                  </a:ext>
                </a:extLst>
              </a:tr>
              <a:tr h="590550">
                <a:tc>
                  <a:txBody>
                    <a:bodyPr/>
                    <a:lstStyle/>
                    <a:p>
                      <a:r>
                        <a:rPr lang="en-IN" b="0" dirty="0">
                          <a:solidFill>
                            <a:srgbClr val="366092"/>
                          </a:solidFill>
                          <a:effectLst/>
                          <a:latin typeface="+mn-lt"/>
                        </a:rPr>
                        <a:t>DNA Polymerase Types</a:t>
                      </a:r>
                    </a:p>
                  </a:txBody>
                  <a:tcPr anchor="ctr"/>
                </a:tc>
                <a:tc>
                  <a:txBody>
                    <a:bodyPr/>
                    <a:lstStyle/>
                    <a:p>
                      <a:r>
                        <a:rPr lang="en-IN" b="0" dirty="0">
                          <a:solidFill>
                            <a:srgbClr val="366092"/>
                          </a:solidFill>
                          <a:effectLst/>
                          <a:latin typeface="+mn-lt"/>
                        </a:rPr>
                        <a:t>5</a:t>
                      </a:r>
                    </a:p>
                  </a:txBody>
                  <a:tcPr anchor="ctr"/>
                </a:tc>
                <a:tc>
                  <a:txBody>
                    <a:bodyPr/>
                    <a:lstStyle/>
                    <a:p>
                      <a:r>
                        <a:rPr lang="en-IN" b="0" dirty="0">
                          <a:solidFill>
                            <a:srgbClr val="366092"/>
                          </a:solidFill>
                          <a:effectLst/>
                          <a:latin typeface="+mn-lt"/>
                        </a:rPr>
                        <a:t>14</a:t>
                      </a:r>
                    </a:p>
                  </a:txBody>
                  <a:tcPr anchor="ctr"/>
                </a:tc>
                <a:extLst>
                  <a:ext uri="{0D108BD9-81ED-4DB2-BD59-A6C34878D82A}">
                    <a16:rowId xmlns:a16="http://schemas.microsoft.com/office/drawing/2014/main" val="2157668464"/>
                  </a:ext>
                </a:extLst>
              </a:tr>
              <a:tr h="590550">
                <a:tc>
                  <a:txBody>
                    <a:bodyPr/>
                    <a:lstStyle/>
                    <a:p>
                      <a:r>
                        <a:rPr lang="en-IN" b="0" dirty="0">
                          <a:solidFill>
                            <a:srgbClr val="366092"/>
                          </a:solidFill>
                          <a:effectLst/>
                          <a:latin typeface="+mn-lt"/>
                        </a:rPr>
                        <a:t>Telomerase</a:t>
                      </a:r>
                    </a:p>
                  </a:txBody>
                  <a:tcPr anchor="ctr"/>
                </a:tc>
                <a:tc>
                  <a:txBody>
                    <a:bodyPr/>
                    <a:lstStyle/>
                    <a:p>
                      <a:r>
                        <a:rPr lang="en-IN" b="0" dirty="0">
                          <a:solidFill>
                            <a:srgbClr val="366092"/>
                          </a:solidFill>
                          <a:effectLst/>
                          <a:latin typeface="+mn-lt"/>
                        </a:rPr>
                        <a:t>not present</a:t>
                      </a:r>
                    </a:p>
                  </a:txBody>
                  <a:tcPr anchor="ctr"/>
                </a:tc>
                <a:tc>
                  <a:txBody>
                    <a:bodyPr/>
                    <a:lstStyle/>
                    <a:p>
                      <a:r>
                        <a:rPr lang="en-IN" b="0" dirty="0">
                          <a:solidFill>
                            <a:srgbClr val="366092"/>
                          </a:solidFill>
                          <a:effectLst/>
                          <a:latin typeface="+mn-lt"/>
                        </a:rPr>
                        <a:t>present</a:t>
                      </a:r>
                    </a:p>
                  </a:txBody>
                  <a:tcPr anchor="ctr"/>
                </a:tc>
                <a:extLst>
                  <a:ext uri="{0D108BD9-81ED-4DB2-BD59-A6C34878D82A}">
                    <a16:rowId xmlns:a16="http://schemas.microsoft.com/office/drawing/2014/main" val="236598913"/>
                  </a:ext>
                </a:extLst>
              </a:tr>
              <a:tr h="590550">
                <a:tc>
                  <a:txBody>
                    <a:bodyPr/>
                    <a:lstStyle/>
                    <a:p>
                      <a:r>
                        <a:rPr lang="en-IN" b="0" dirty="0">
                          <a:solidFill>
                            <a:srgbClr val="366092"/>
                          </a:solidFill>
                          <a:effectLst/>
                          <a:latin typeface="+mn-lt"/>
                        </a:rPr>
                        <a:t>RNA Primer Removal</a:t>
                      </a:r>
                    </a:p>
                  </a:txBody>
                  <a:tcPr anchor="ctr"/>
                </a:tc>
                <a:tc>
                  <a:txBody>
                    <a:bodyPr/>
                    <a:lstStyle/>
                    <a:p>
                      <a:r>
                        <a:rPr lang="en-IN" b="0" dirty="0">
                          <a:solidFill>
                            <a:srgbClr val="366092"/>
                          </a:solidFill>
                          <a:effectLst/>
                          <a:latin typeface="+mn-lt"/>
                        </a:rPr>
                        <a:t>DNA pol I</a:t>
                      </a:r>
                    </a:p>
                  </a:txBody>
                  <a:tcPr anchor="ctr"/>
                </a:tc>
                <a:tc>
                  <a:txBody>
                    <a:bodyPr/>
                    <a:lstStyle/>
                    <a:p>
                      <a:r>
                        <a:rPr lang="en-IN" b="0" dirty="0">
                          <a:solidFill>
                            <a:srgbClr val="366092"/>
                          </a:solidFill>
                          <a:effectLst/>
                          <a:latin typeface="+mn-lt"/>
                        </a:rPr>
                        <a:t>RNase H</a:t>
                      </a:r>
                    </a:p>
                  </a:txBody>
                  <a:tcPr anchor="ctr"/>
                </a:tc>
                <a:extLst>
                  <a:ext uri="{0D108BD9-81ED-4DB2-BD59-A6C34878D82A}">
                    <a16:rowId xmlns:a16="http://schemas.microsoft.com/office/drawing/2014/main" val="2319157430"/>
                  </a:ext>
                </a:extLst>
              </a:tr>
              <a:tr h="590550">
                <a:tc>
                  <a:txBody>
                    <a:bodyPr/>
                    <a:lstStyle/>
                    <a:p>
                      <a:r>
                        <a:rPr lang="en-IN" b="0" dirty="0">
                          <a:solidFill>
                            <a:srgbClr val="366092"/>
                          </a:solidFill>
                          <a:effectLst/>
                          <a:latin typeface="+mn-lt"/>
                        </a:rPr>
                        <a:t>Strand Elongation</a:t>
                      </a:r>
                    </a:p>
                  </a:txBody>
                  <a:tcPr anchor="ctr"/>
                </a:tc>
                <a:tc>
                  <a:txBody>
                    <a:bodyPr/>
                    <a:lstStyle/>
                    <a:p>
                      <a:r>
                        <a:rPr lang="en-IN" b="0" dirty="0">
                          <a:solidFill>
                            <a:srgbClr val="366092"/>
                          </a:solidFill>
                          <a:effectLst/>
                          <a:latin typeface="+mn-lt"/>
                        </a:rPr>
                        <a:t>DNA pol III</a:t>
                      </a:r>
                    </a:p>
                  </a:txBody>
                  <a:tcPr anchor="ctr"/>
                </a:tc>
                <a:tc>
                  <a:txBody>
                    <a:bodyPr/>
                    <a:lstStyle/>
                    <a:p>
                      <a:r>
                        <a:rPr lang="en-US" dirty="0"/>
                        <a:t>pol</a:t>
                      </a:r>
                      <a:r>
                        <a:rPr lang="en-US" sz="1800" b="0" i="0" u="none" strike="noStrike" kern="1200" dirty="0">
                          <a:solidFill>
                            <a:schemeClr val="dk1"/>
                          </a:solidFill>
                          <a:effectLst/>
                          <a:latin typeface="+mn-lt"/>
                          <a:ea typeface="+mn-ea"/>
                          <a:cs typeface="+mn-cs"/>
                        </a:rPr>
                        <a:t> </a:t>
                      </a:r>
                      <a:r>
                        <a:rPr lang="el-GR" sz="1800" b="0" i="0" u="none" strike="noStrike" kern="1200" dirty="0">
                          <a:solidFill>
                            <a:schemeClr val="dk1"/>
                          </a:solidFill>
                          <a:effectLst/>
                          <a:latin typeface="+mn-lt"/>
                          <a:ea typeface="+mn-ea"/>
                          <a:cs typeface="+mn-cs"/>
                        </a:rPr>
                        <a:t>α, </a:t>
                      </a:r>
                      <a:r>
                        <a:rPr lang="en-US" dirty="0"/>
                        <a:t>pol</a:t>
                      </a:r>
                      <a:r>
                        <a:rPr lang="en-US" sz="1800" b="0" i="0" u="none" strike="noStrike" kern="1200" dirty="0">
                          <a:solidFill>
                            <a:schemeClr val="dk1"/>
                          </a:solidFill>
                          <a:effectLst/>
                          <a:latin typeface="+mn-lt"/>
                          <a:ea typeface="+mn-ea"/>
                          <a:cs typeface="+mn-cs"/>
                        </a:rPr>
                        <a:t> </a:t>
                      </a:r>
                      <a:r>
                        <a:rPr lang="el-GR" sz="1800" b="0" i="0" u="none" strike="noStrike" kern="1200" dirty="0">
                          <a:solidFill>
                            <a:schemeClr val="dk1"/>
                          </a:solidFill>
                          <a:effectLst/>
                          <a:latin typeface="+mn-lt"/>
                          <a:ea typeface="+mn-ea"/>
                          <a:cs typeface="+mn-cs"/>
                        </a:rPr>
                        <a:t>δ, </a:t>
                      </a:r>
                      <a:r>
                        <a:rPr lang="en-US" dirty="0"/>
                        <a:t>pol</a:t>
                      </a:r>
                      <a:r>
                        <a:rPr lang="en-US" sz="1800" b="0" i="0" u="none" strike="noStrike" kern="1200" dirty="0">
                          <a:solidFill>
                            <a:schemeClr val="dk1"/>
                          </a:solidFill>
                          <a:effectLst/>
                          <a:latin typeface="+mn-lt"/>
                          <a:ea typeface="+mn-ea"/>
                          <a:cs typeface="+mn-cs"/>
                        </a:rPr>
                        <a:t> </a:t>
                      </a:r>
                      <a:r>
                        <a:rPr lang="el-GR" sz="1800" b="0" i="0" u="none" strike="noStrike" kern="1200" dirty="0">
                          <a:solidFill>
                            <a:schemeClr val="dk1"/>
                          </a:solidFill>
                          <a:effectLst/>
                          <a:latin typeface="+mn-lt"/>
                          <a:ea typeface="+mn-ea"/>
                          <a:cs typeface="+mn-cs"/>
                        </a:rPr>
                        <a:t>ε</a:t>
                      </a:r>
                      <a:endParaRPr lang="en-IN" b="0" dirty="0">
                        <a:solidFill>
                          <a:srgbClr val="366092"/>
                        </a:solidFill>
                        <a:effectLst/>
                        <a:latin typeface="+mn-lt"/>
                      </a:endParaRPr>
                    </a:p>
                  </a:txBody>
                  <a:tcPr anchor="ctr"/>
                </a:tc>
                <a:extLst>
                  <a:ext uri="{0D108BD9-81ED-4DB2-BD59-A6C34878D82A}">
                    <a16:rowId xmlns:a16="http://schemas.microsoft.com/office/drawing/2014/main" val="143180178"/>
                  </a:ext>
                </a:extLst>
              </a:tr>
              <a:tr h="590550">
                <a:tc>
                  <a:txBody>
                    <a:bodyPr/>
                    <a:lstStyle/>
                    <a:p>
                      <a:r>
                        <a:rPr lang="en-IN" b="0" dirty="0">
                          <a:solidFill>
                            <a:srgbClr val="366092"/>
                          </a:solidFill>
                          <a:effectLst/>
                          <a:latin typeface="+mn-lt"/>
                        </a:rPr>
                        <a:t>Sliding Clamp</a:t>
                      </a:r>
                    </a:p>
                  </a:txBody>
                  <a:tcPr anchor="ctr"/>
                </a:tc>
                <a:tc>
                  <a:txBody>
                    <a:bodyPr/>
                    <a:lstStyle/>
                    <a:p>
                      <a:r>
                        <a:rPr lang="en-IN" b="0" dirty="0">
                          <a:solidFill>
                            <a:srgbClr val="366092"/>
                          </a:solidFill>
                          <a:effectLst/>
                          <a:latin typeface="+mn-lt"/>
                        </a:rPr>
                        <a:t>sliding clamp</a:t>
                      </a:r>
                    </a:p>
                  </a:txBody>
                  <a:tcPr anchor="ctr"/>
                </a:tc>
                <a:tc>
                  <a:txBody>
                    <a:bodyPr/>
                    <a:lstStyle/>
                    <a:p>
                      <a:r>
                        <a:rPr lang="en-IN" b="0" dirty="0">
                          <a:solidFill>
                            <a:srgbClr val="366092"/>
                          </a:solidFill>
                          <a:effectLst/>
                          <a:latin typeface="+mn-lt"/>
                        </a:rPr>
                        <a:t>PCNA</a:t>
                      </a:r>
                    </a:p>
                  </a:txBody>
                  <a:tcPr anchor="ctr"/>
                </a:tc>
                <a:extLst>
                  <a:ext uri="{0D108BD9-81ED-4DB2-BD59-A6C34878D82A}">
                    <a16:rowId xmlns:a16="http://schemas.microsoft.com/office/drawing/2014/main" val="4026937365"/>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19100" y="102172"/>
            <a:ext cx="8305800" cy="914400"/>
          </a:xfrm>
          <a:prstGeom prst="rect">
            <a:avLst/>
          </a:prstGeom>
        </p:spPr>
        <p:txBody>
          <a:bodyPr>
            <a:normAutofit/>
          </a:bodyPr>
          <a:lstStyle/>
          <a:p>
            <a:r>
              <a:rPr lang="en-US" sz="3000" dirty="0">
                <a:solidFill>
                  <a:schemeClr val="accent1"/>
                </a:solidFill>
              </a:rPr>
              <a:t>Eukaryotic DNA Replication Steps: Initiation</a:t>
            </a:r>
          </a:p>
        </p:txBody>
      </p:sp>
      <p:sp>
        <p:nvSpPr>
          <p:cNvPr id="11267" name="Rectangle 3"/>
          <p:cNvSpPr>
            <a:spLocks noGrp="1"/>
          </p:cNvSpPr>
          <p:nvPr>
            <p:ph idx="1"/>
          </p:nvPr>
        </p:nvSpPr>
        <p:spPr>
          <a:xfrm>
            <a:off x="190500" y="1066800"/>
            <a:ext cx="8763000" cy="4800600"/>
          </a:xfrm>
          <a:prstGeom prst="rect">
            <a:avLst/>
          </a:prstGeom>
        </p:spPr>
        <p:txBody>
          <a:bodyPr>
            <a:noAutofit/>
          </a:bodyPr>
          <a:lstStyle/>
          <a:p>
            <a:pPr marL="0" indent="0">
              <a:buNone/>
              <a:tabLst>
                <a:tab pos="461963" algn="l"/>
              </a:tabLst>
            </a:pPr>
            <a:r>
              <a:rPr lang="en-US" sz="2600" b="1" dirty="0">
                <a:solidFill>
                  <a:schemeClr val="tx1"/>
                </a:solidFill>
              </a:rPr>
              <a:t>Helicase</a:t>
            </a:r>
            <a:r>
              <a:rPr lang="en-US" sz="2600" dirty="0">
                <a:solidFill>
                  <a:schemeClr val="tx1"/>
                </a:solidFill>
              </a:rPr>
              <a:t> uses energy from ATP hydrolysis to open up DNA helix.</a:t>
            </a:r>
          </a:p>
          <a:p>
            <a:pPr>
              <a:tabLst>
                <a:tab pos="461963" algn="l"/>
              </a:tabLst>
            </a:pPr>
            <a:r>
              <a:rPr lang="en-US" sz="2600" dirty="0"/>
              <a:t>Replication forks form at each origin as the DNA unwinds.</a:t>
            </a:r>
          </a:p>
          <a:p>
            <a:pPr>
              <a:tabLst>
                <a:tab pos="461963" algn="l"/>
              </a:tabLst>
            </a:pPr>
            <a:r>
              <a:rPr lang="en-US" sz="2600" dirty="0">
                <a:solidFill>
                  <a:schemeClr val="tx1"/>
                </a:solidFill>
              </a:rPr>
              <a:t>As the DNA ahead of the replication fork becomes overwound, </a:t>
            </a:r>
            <a:r>
              <a:rPr lang="en-US" sz="2600" b="1" dirty="0">
                <a:solidFill>
                  <a:schemeClr val="tx1"/>
                </a:solidFill>
              </a:rPr>
              <a:t>topoisomerases</a:t>
            </a:r>
            <a:r>
              <a:rPr lang="en-US" sz="2600" dirty="0">
                <a:solidFill>
                  <a:schemeClr val="tx1"/>
                </a:solidFill>
              </a:rPr>
              <a:t> resolve this supercoiling.</a:t>
            </a:r>
          </a:p>
          <a:p>
            <a:pPr marL="0" indent="0">
              <a:buNone/>
              <a:tabLst>
                <a:tab pos="461963" algn="l"/>
              </a:tabLst>
            </a:pPr>
            <a:r>
              <a:rPr lang="en-US" dirty="0"/>
              <a:t>The primase enzyme forms short RNA primers on both strands that DNA pol uses to begin DNA synthesis.</a:t>
            </a:r>
          </a:p>
          <a:p>
            <a:pPr>
              <a:tabLst>
                <a:tab pos="461963" algn="l"/>
              </a:tabLst>
            </a:pPr>
            <a:r>
              <a:rPr lang="en-US" dirty="0"/>
              <a:t>DNA pol </a:t>
            </a:r>
            <a:r>
              <a:rPr lang="el-GR" dirty="0"/>
              <a:t>α </a:t>
            </a:r>
            <a:r>
              <a:rPr lang="en-US" dirty="0"/>
              <a:t>adds short (20–30 nucleotides) DNA fragments to the RNA primers on both strands, then hands off to either </a:t>
            </a:r>
            <a:r>
              <a:rPr lang="el-GR" dirty="0"/>
              <a:t>δ</a:t>
            </a:r>
            <a:r>
              <a:rPr lang="en-US" dirty="0"/>
              <a:t> or </a:t>
            </a:r>
            <a:r>
              <a:rPr lang="el-GR" dirty="0"/>
              <a:t>ε</a:t>
            </a:r>
            <a:r>
              <a:rPr lang="en-US" dirty="0"/>
              <a:t>.</a:t>
            </a:r>
          </a:p>
        </p:txBody>
      </p:sp>
    </p:spTree>
    <p:extLst>
      <p:ext uri="{BB962C8B-B14F-4D97-AF65-F5344CB8AC3E}">
        <p14:creationId xmlns:p14="http://schemas.microsoft.com/office/powerpoint/2010/main" val="2357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14.4 Figure 1</a:t>
            </a:r>
          </a:p>
        </p:txBody>
      </p:sp>
      <p:pic>
        <p:nvPicPr>
          <p:cNvPr id="6" name="Content Placeholder 4" descr="The image shows a diagram of a D N A double helix. The two strands of the double helix are shown running in opposite directions, with one strand oriented in the 5 prime to 3 prime direction and the other strand oriented in the 3 prime to 5 prime direction. D N A polymerase moves in the 3 prime to 5 prime direction of the template strand, and the polymerase moves in the 5 prime to 3 prime direction in the new D N A strand.">
            <a:extLst>
              <a:ext uri="{FF2B5EF4-FFF2-40B4-BE49-F238E27FC236}">
                <a16:creationId xmlns:a16="http://schemas.microsoft.com/office/drawing/2014/main" id="{FB0CC7ED-8AF6-1146-60C7-2CFFF5A9DC86}"/>
              </a:ext>
            </a:extLst>
          </p:cNvPr>
          <p:cNvPicPr>
            <a:picLocks noGrp="1" noChangeAspect="1"/>
          </p:cNvPicPr>
          <p:nvPr>
            <p:ph idx="1"/>
          </p:nvPr>
        </p:nvPicPr>
        <p:blipFill>
          <a:blip r:embed="rId3"/>
          <a:srcRect t="3666"/>
          <a:stretch/>
        </p:blipFill>
        <p:spPr>
          <a:xfrm>
            <a:off x="457200" y="1150620"/>
            <a:ext cx="8514361" cy="4556760"/>
          </a:xfrm>
        </p:spPr>
      </p:pic>
    </p:spTree>
    <p:extLst>
      <p:ext uri="{BB962C8B-B14F-4D97-AF65-F5344CB8AC3E}">
        <p14:creationId xmlns:p14="http://schemas.microsoft.com/office/powerpoint/2010/main" val="29009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19100" y="102172"/>
            <a:ext cx="8305800" cy="914400"/>
          </a:xfrm>
          <a:prstGeom prst="rect">
            <a:avLst/>
          </a:prstGeom>
        </p:spPr>
        <p:txBody>
          <a:bodyPr>
            <a:normAutofit/>
          </a:bodyPr>
          <a:lstStyle/>
          <a:p>
            <a:r>
              <a:rPr lang="en-US" sz="3000" dirty="0">
                <a:solidFill>
                  <a:schemeClr val="accent1"/>
                </a:solidFill>
              </a:rPr>
              <a:t>Eukaryotic DNA Replication Steps: Synthesis</a:t>
            </a:r>
          </a:p>
        </p:txBody>
      </p:sp>
      <p:sp>
        <p:nvSpPr>
          <p:cNvPr id="11267" name="Rectangle 3"/>
          <p:cNvSpPr>
            <a:spLocks noGrp="1"/>
          </p:cNvSpPr>
          <p:nvPr>
            <p:ph idx="1"/>
          </p:nvPr>
        </p:nvSpPr>
        <p:spPr>
          <a:xfrm>
            <a:off x="190500" y="1016572"/>
            <a:ext cx="8763000" cy="4927028"/>
          </a:xfrm>
          <a:prstGeom prst="rect">
            <a:avLst/>
          </a:prstGeom>
        </p:spPr>
        <p:txBody>
          <a:bodyPr>
            <a:noAutofit/>
          </a:bodyPr>
          <a:lstStyle/>
          <a:p>
            <a:pPr marL="0" indent="0">
              <a:buNone/>
              <a:tabLst>
                <a:tab pos="461963" algn="l"/>
              </a:tabLst>
            </a:pPr>
            <a:r>
              <a:rPr lang="en-US" sz="2400" dirty="0"/>
              <a:t>Leading Strand Synthesis: </a:t>
            </a:r>
          </a:p>
          <a:p>
            <a:pPr>
              <a:tabLst>
                <a:tab pos="461963" algn="l"/>
              </a:tabLst>
            </a:pPr>
            <a:r>
              <a:rPr lang="en-US" sz="2400" dirty="0"/>
              <a:t>DNA pol </a:t>
            </a:r>
            <a:r>
              <a:rPr lang="el-GR" sz="2400" dirty="0"/>
              <a:t>ε</a:t>
            </a:r>
            <a:r>
              <a:rPr lang="en-US" sz="2400" dirty="0"/>
              <a:t> continuously synthesizes the leading strand.</a:t>
            </a:r>
          </a:p>
          <a:p>
            <a:pPr marL="0" indent="0">
              <a:buNone/>
              <a:tabLst>
                <a:tab pos="461963" algn="l"/>
              </a:tabLst>
            </a:pPr>
            <a:r>
              <a:rPr lang="en-US" sz="2400" dirty="0"/>
              <a:t>Lagging Strand Synthesis:</a:t>
            </a:r>
          </a:p>
          <a:p>
            <a:pPr>
              <a:tabLst>
                <a:tab pos="461963" algn="l"/>
              </a:tabLst>
            </a:pPr>
            <a:r>
              <a:rPr lang="en-US" sz="2400" dirty="0"/>
              <a:t>As pol </a:t>
            </a:r>
            <a:r>
              <a:rPr lang="el-GR" sz="2400" dirty="0"/>
              <a:t>δ</a:t>
            </a:r>
            <a:r>
              <a:rPr lang="en-US" sz="2400" dirty="0"/>
              <a:t> runs into an RNA primer on the lagging strand, it:</a:t>
            </a:r>
          </a:p>
          <a:p>
            <a:pPr lvl="1">
              <a:tabLst>
                <a:tab pos="461963" algn="l"/>
              </a:tabLst>
            </a:pPr>
            <a:r>
              <a:rPr lang="en-US" sz="2400" dirty="0"/>
              <a:t>Displaces the RNA, which is degraded by RNase H.</a:t>
            </a:r>
          </a:p>
          <a:p>
            <a:pPr lvl="1">
              <a:tabLst>
                <a:tab pos="461963" algn="l"/>
              </a:tabLst>
            </a:pPr>
            <a:r>
              <a:rPr lang="en-US" sz="2400" dirty="0"/>
              <a:t>Replaces the RNA with DNA nucleotides.</a:t>
            </a:r>
          </a:p>
          <a:p>
            <a:pPr lvl="1">
              <a:tabLst>
                <a:tab pos="461963" algn="l"/>
              </a:tabLst>
            </a:pPr>
            <a:r>
              <a:rPr lang="en-US" sz="2400" dirty="0"/>
              <a:t>Forms short DNA pieces called </a:t>
            </a:r>
            <a:r>
              <a:rPr lang="en-US" sz="2400" b="1" dirty="0"/>
              <a:t>Okasaki fragments</a:t>
            </a:r>
            <a:r>
              <a:rPr lang="en-US" sz="2400" dirty="0"/>
              <a:t>.</a:t>
            </a:r>
          </a:p>
          <a:p>
            <a:pPr>
              <a:tabLst>
                <a:tab pos="461963" algn="l"/>
              </a:tabLst>
            </a:pPr>
            <a:r>
              <a:rPr lang="en-US" sz="2400" dirty="0"/>
              <a:t>DNA </a:t>
            </a:r>
            <a:r>
              <a:rPr lang="en-US" sz="2400" b="1" dirty="0"/>
              <a:t>ligase</a:t>
            </a:r>
            <a:r>
              <a:rPr lang="en-US" sz="2400" dirty="0"/>
              <a:t> forms phosphodiester bonds between the Okasaki fragments, sealing them together. </a:t>
            </a:r>
          </a:p>
          <a:p>
            <a:pPr marL="0" indent="0">
              <a:buNone/>
              <a:tabLst>
                <a:tab pos="461963" algn="l"/>
              </a:tabLst>
            </a:pPr>
            <a:r>
              <a:rPr lang="en-US" sz="2400" dirty="0">
                <a:solidFill>
                  <a:schemeClr val="tx1"/>
                </a:solidFill>
              </a:rPr>
              <a:t>A </a:t>
            </a:r>
            <a:r>
              <a:rPr lang="en-US" sz="2400" b="1" dirty="0">
                <a:solidFill>
                  <a:schemeClr val="tx1"/>
                </a:solidFill>
              </a:rPr>
              <a:t>sliding clamp</a:t>
            </a:r>
            <a:r>
              <a:rPr lang="en-US" sz="2400" dirty="0">
                <a:solidFill>
                  <a:schemeClr val="tx1"/>
                </a:solidFill>
              </a:rPr>
              <a:t> protein holds the DNA pol in place so that it does not slide off the DNA.</a:t>
            </a:r>
          </a:p>
          <a:p>
            <a:pPr marL="0" indent="0">
              <a:buNone/>
              <a:tabLst>
                <a:tab pos="461963" algn="l"/>
              </a:tabLst>
            </a:pPr>
            <a:endParaRPr lang="en-US" sz="2250" dirty="0"/>
          </a:p>
        </p:txBody>
      </p:sp>
    </p:spTree>
    <p:extLst>
      <p:ext uri="{BB962C8B-B14F-4D97-AF65-F5344CB8AC3E}">
        <p14:creationId xmlns:p14="http://schemas.microsoft.com/office/powerpoint/2010/main" val="426569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1419</Words>
  <Application>Microsoft Office PowerPoint</Application>
  <PresentationFormat>On-screen Show (4:3)</PresentationFormat>
  <Paragraphs>157</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Aptos</vt:lpstr>
      <vt:lpstr>Arial</vt:lpstr>
      <vt:lpstr>Office Theme</vt:lpstr>
      <vt:lpstr>Lesson 14.4</vt:lpstr>
      <vt:lpstr>Objectives</vt:lpstr>
      <vt:lpstr>Eukaryotic Versus Prokaryotic DNA Replication: Genome Structure</vt:lpstr>
      <vt:lpstr>Eukaryotic Versus Prokaryotic DNA Replication: Enzymatic Differences</vt:lpstr>
      <vt:lpstr>Eukaryotic Versus Prokaryotic DNA Replication: Other Differences</vt:lpstr>
      <vt:lpstr>Table 1. Summary of Differences Between Prokaryotic and Eukaryotic Replication</vt:lpstr>
      <vt:lpstr>Eukaryotic DNA Replication Steps: Initiation</vt:lpstr>
      <vt:lpstr>14.4 Figure 1</vt:lpstr>
      <vt:lpstr>Eukaryotic DNA Replication Steps: Synthesis</vt:lpstr>
      <vt:lpstr>Reflection Question1</vt:lpstr>
      <vt:lpstr>Think It Through1</vt:lpstr>
      <vt:lpstr>Telomere Replication: Telomere Structure</vt:lpstr>
      <vt:lpstr>14.4 Figure 2</vt:lpstr>
      <vt:lpstr>Telomere Replication: Telomerase</vt:lpstr>
      <vt:lpstr>14.4 Figure 3</vt:lpstr>
      <vt:lpstr>Think It Through2</vt:lpstr>
      <vt:lpstr>Telomere Replication: Telomerase Activity</vt:lpstr>
      <vt:lpstr>Telomerase and Aging: Cause</vt:lpstr>
      <vt:lpstr>Telomerase and Aging: Restoration of Telomerase</vt:lpstr>
      <vt:lpstr>Reflection Question2</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184</cp:revision>
  <dcterms:created xsi:type="dcterms:W3CDTF">2013-04-26T14:43:13Z</dcterms:created>
  <dcterms:modified xsi:type="dcterms:W3CDTF">2024-10-09T14:46:40Z</dcterms:modified>
</cp:coreProperties>
</file>