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264" r:id="rId3"/>
    <p:sldId id="265" r:id="rId4"/>
    <p:sldId id="277" r:id="rId5"/>
    <p:sldId id="278" r:id="rId6"/>
    <p:sldId id="279" r:id="rId7"/>
    <p:sldId id="271" r:id="rId8"/>
    <p:sldId id="280" r:id="rId9"/>
    <p:sldId id="281" r:id="rId10"/>
    <p:sldId id="285" r:id="rId11"/>
    <p:sldId id="282" r:id="rId12"/>
    <p:sldId id="283" r:id="rId13"/>
    <p:sldId id="284" r:id="rId14"/>
    <p:sldId id="287" r:id="rId15"/>
    <p:sldId id="286" r:id="rId16"/>
    <p:sldId id="289" r:id="rId17"/>
    <p:sldId id="288" r:id="rId18"/>
    <p:sldId id="290" r:id="rId19"/>
    <p:sldId id="291" r:id="rId20"/>
    <p:sldId id="296" r:id="rId21"/>
    <p:sldId id="292" r:id="rId22"/>
    <p:sldId id="293" r:id="rId23"/>
    <p:sldId id="294" r:id="rId24"/>
    <p:sldId id="295" r:id="rId25"/>
    <p:sldId id="276" r:id="rId26"/>
    <p:sldId id="298" r:id="rId27"/>
    <p:sldId id="299" r:id="rId2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86411" autoAdjust="0"/>
  </p:normalViewPr>
  <p:slideViewPr>
    <p:cSldViewPr>
      <p:cViewPr varScale="1">
        <p:scale>
          <a:sx n="95" d="100"/>
          <a:sy n="95" d="100"/>
        </p:scale>
        <p:origin x="14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0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5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included as a relevant application for this topic.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It Throu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and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and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14.5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470673"/>
            <a:ext cx="44196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Mutations and DNA Repair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04800" y="18288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Type of Mutations: Induced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A431FE-1571-D889-D88E-55C1DC17A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Induced mutations</a:t>
            </a:r>
            <a:r>
              <a:rPr lang="en-US" dirty="0"/>
              <a:t>:</a:t>
            </a:r>
          </a:p>
          <a:p>
            <a:r>
              <a:rPr lang="en-US" dirty="0"/>
              <a:t>Result from an exposure to chemicals, UV rays, X-rays, or another environmental agent</a:t>
            </a:r>
          </a:p>
        </p:txBody>
      </p:sp>
    </p:spTree>
    <p:extLst>
      <p:ext uri="{BB962C8B-B14F-4D97-AF65-F5344CB8AC3E}">
        <p14:creationId xmlns:p14="http://schemas.microsoft.com/office/powerpoint/2010/main" val="208810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Effects of Induced Mutations: Example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5105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Xeroderma pigmentosa is an example of a genetic condition that results from mistakes not being corrected.</a:t>
            </a:r>
          </a:p>
          <a:p>
            <a:r>
              <a:rPr lang="en-US" sz="2400" dirty="0"/>
              <a:t>Those affected: </a:t>
            </a:r>
          </a:p>
          <a:p>
            <a:pPr lvl="1"/>
            <a:r>
              <a:rPr lang="en-US" sz="2400" dirty="0"/>
              <a:t>Are unable to repair thymine dimers due to a defect in nucleotide excision repair enzymes</a:t>
            </a:r>
          </a:p>
          <a:p>
            <a:pPr lvl="1"/>
            <a:r>
              <a:rPr lang="en-US" sz="2400" dirty="0"/>
              <a:t>Are highly sensitive to UV rays from the sun</a:t>
            </a:r>
          </a:p>
          <a:p>
            <a:pPr lvl="1"/>
            <a:r>
              <a:rPr lang="en-US" sz="2400" dirty="0"/>
              <a:t>Develop skin lesions</a:t>
            </a:r>
          </a:p>
          <a:p>
            <a:pPr lvl="1"/>
            <a:r>
              <a:rPr lang="en-US" sz="2400" dirty="0"/>
              <a:t>Have an increased risk of developing skin cancer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728144-7C06-2680-7580-FE93956AE6F1}"/>
              </a:ext>
            </a:extLst>
          </p:cNvPr>
          <p:cNvSpPr txBox="1">
            <a:spLocks/>
          </p:cNvSpPr>
          <p:nvPr/>
        </p:nvSpPr>
        <p:spPr>
          <a:xfrm>
            <a:off x="6451078" y="1097210"/>
            <a:ext cx="1660629" cy="3807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E5433-234B-7867-5344-DECD218C4181}"/>
              </a:ext>
            </a:extLst>
          </p:cNvPr>
          <p:cNvSpPr txBox="1"/>
          <p:nvPr/>
        </p:nvSpPr>
        <p:spPr>
          <a:xfrm>
            <a:off x="4991100" y="5773578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Himynameislax</a:t>
            </a:r>
            <a:r>
              <a:rPr lang="en-US" sz="1000" dirty="0"/>
              <a:t> on Wikimedia Commons. "Xeroderma pigmentosa."</a:t>
            </a:r>
          </a:p>
        </p:txBody>
      </p:sp>
      <p:pic>
        <p:nvPicPr>
          <p:cNvPr id="4" name="Content Placeholder 4" descr="A child suffering from xeroderma pigmentosa">
            <a:extLst>
              <a:ext uri="{FF2B5EF4-FFF2-40B4-BE49-F238E27FC236}">
                <a16:creationId xmlns:a16="http://schemas.microsoft.com/office/drawing/2014/main" id="{C4F2C731-8D49-2C07-1243-B14C6A1201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29" t="4327" r="29630" b="3179"/>
          <a:stretch/>
        </p:blipFill>
        <p:spPr>
          <a:xfrm>
            <a:off x="5458631" y="1446176"/>
            <a:ext cx="3332138" cy="42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04800" y="18288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Type of Mutations: Spontaneous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728144-7C06-2680-7580-FE93956AE6F1}"/>
              </a:ext>
            </a:extLst>
          </p:cNvPr>
          <p:cNvSpPr txBox="1">
            <a:spLocks/>
          </p:cNvSpPr>
          <p:nvPr/>
        </p:nvSpPr>
        <p:spPr>
          <a:xfrm>
            <a:off x="6179012" y="1600200"/>
            <a:ext cx="1660629" cy="3807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A431FE-1571-D889-D88E-55C1DC17A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64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Spontaneous mutations</a:t>
            </a:r>
            <a:r>
              <a:rPr lang="en-US" dirty="0"/>
              <a:t>:</a:t>
            </a:r>
          </a:p>
          <a:p>
            <a:r>
              <a:rPr lang="en-US" dirty="0"/>
              <a:t>Occur without exposure to any environmental agent</a:t>
            </a:r>
          </a:p>
          <a:p>
            <a:r>
              <a:rPr lang="en-US" dirty="0"/>
              <a:t>Result from natural reactions occurring in the body</a:t>
            </a:r>
          </a:p>
          <a:p>
            <a:r>
              <a:rPr lang="en-US" dirty="0"/>
              <a:t>Involved in melanin production genes may cause albinism (lack of pigmentation)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86DC-3CB6-5B49-3E47-7EE4EE9C68CF}"/>
              </a:ext>
            </a:extLst>
          </p:cNvPr>
          <p:cNvSpPr txBox="1"/>
          <p:nvPr/>
        </p:nvSpPr>
        <p:spPr>
          <a:xfrm>
            <a:off x="4723326" y="517357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1091995 on Pixabay. "Albino frog."</a:t>
            </a:r>
          </a:p>
        </p:txBody>
      </p:sp>
      <p:pic>
        <p:nvPicPr>
          <p:cNvPr id="2" name="Content Placeholder 6" descr="A photograph of a black frog next to an albino frog">
            <a:extLst>
              <a:ext uri="{FF2B5EF4-FFF2-40B4-BE49-F238E27FC236}">
                <a16:creationId xmlns:a16="http://schemas.microsoft.com/office/drawing/2014/main" id="{4C62FE43-9421-7790-36E7-F769804C26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15" t="3456" r="14815" b="3000"/>
          <a:stretch/>
        </p:blipFill>
        <p:spPr>
          <a:xfrm>
            <a:off x="5042649" y="2075296"/>
            <a:ext cx="3859302" cy="28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Mutations at the Molecular Level: Point Mutations</a:t>
            </a:r>
            <a:r>
              <a:rPr lang="en-US" sz="1400" baseline="-25000" dirty="0"/>
              <a:t>1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point mutation</a:t>
            </a:r>
            <a:r>
              <a:rPr lang="en-US" dirty="0"/>
              <a:t>:</a:t>
            </a:r>
            <a:endParaRPr lang="en-US" b="1" dirty="0"/>
          </a:p>
          <a:p>
            <a:r>
              <a:rPr lang="en-US" dirty="0"/>
              <a:t>Affects a single base pair</a:t>
            </a:r>
          </a:p>
          <a:p>
            <a:r>
              <a:rPr lang="en-US" dirty="0"/>
              <a:t>Is most commonly a substitution where one based is replaced by another</a:t>
            </a:r>
          </a:p>
          <a:p>
            <a:r>
              <a:rPr lang="en-US" dirty="0"/>
              <a:t>May be either a:</a:t>
            </a:r>
          </a:p>
          <a:p>
            <a:pPr lvl="1"/>
            <a:r>
              <a:rPr lang="en-US" b="1" dirty="0"/>
              <a:t>Transition substitution:</a:t>
            </a:r>
            <a:r>
              <a:rPr lang="en-US" dirty="0"/>
              <a:t> a purine or pyrimidine base is replaced by the same kind of base</a:t>
            </a:r>
          </a:p>
          <a:p>
            <a:pPr lvl="2"/>
            <a:r>
              <a:rPr lang="en-US" sz="2800" dirty="0"/>
              <a:t>Example: G replaces A</a:t>
            </a:r>
          </a:p>
          <a:p>
            <a:pPr lvl="1"/>
            <a:r>
              <a:rPr lang="en-US" b="1" dirty="0"/>
              <a:t>Transversion substitution: </a:t>
            </a:r>
            <a:r>
              <a:rPr lang="en-US" dirty="0"/>
              <a:t>a purine is replaced by a pyrimidine or vice versa </a:t>
            </a:r>
          </a:p>
          <a:p>
            <a:pPr lvl="2"/>
            <a:r>
              <a:rPr lang="en-US" sz="2800" dirty="0"/>
              <a:t>Example: A replaces C</a:t>
            </a:r>
          </a:p>
        </p:txBody>
      </p:sp>
    </p:spTree>
    <p:extLst>
      <p:ext uri="{BB962C8B-B14F-4D97-AF65-F5344CB8AC3E}">
        <p14:creationId xmlns:p14="http://schemas.microsoft.com/office/powerpoint/2010/main" val="86701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Mutations at the Molecular Level: Point Mutations</a:t>
            </a:r>
            <a:r>
              <a:rPr lang="en-US" sz="1400" baseline="-25000" dirty="0"/>
              <a:t>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point mutation can result in one of the following three types of outcomes, depending on its effect on the protein the affected gene encodes.</a:t>
            </a:r>
          </a:p>
          <a:p>
            <a:r>
              <a:rPr lang="en-US" sz="3200" dirty="0"/>
              <a:t>Silent mutation</a:t>
            </a:r>
          </a:p>
          <a:p>
            <a:r>
              <a:rPr lang="en-US" sz="3200" dirty="0"/>
              <a:t>Missense mutation</a:t>
            </a:r>
          </a:p>
          <a:p>
            <a:r>
              <a:rPr lang="en-US" sz="3200" dirty="0"/>
              <a:t>Nonsense mutation</a:t>
            </a:r>
          </a:p>
        </p:txBody>
      </p:sp>
    </p:spTree>
    <p:extLst>
      <p:ext uri="{BB962C8B-B14F-4D97-AF65-F5344CB8AC3E}">
        <p14:creationId xmlns:p14="http://schemas.microsoft.com/office/powerpoint/2010/main" val="64614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Point Mutations: Silent Mutations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point mutation may result in a </a:t>
            </a:r>
            <a:r>
              <a:rPr lang="en-US" b="1" dirty="0"/>
              <a:t>silent mutation </a:t>
            </a:r>
            <a:r>
              <a:rPr lang="en-US" dirty="0"/>
              <a:t>that has no effect on the protein the affected gene encodes.</a:t>
            </a:r>
          </a:p>
          <a:p>
            <a:r>
              <a:rPr lang="en-US" dirty="0"/>
              <a:t>A silent mutation typically occurs as a substitution of a codon’s third base because redundant codons that all code for the same amino acid typically vary in their third bases.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CD7B13-5BE9-2443-92C8-A8763F5AB513}"/>
              </a:ext>
            </a:extLst>
          </p:cNvPr>
          <p:cNvSpPr txBox="1">
            <a:spLocks/>
          </p:cNvSpPr>
          <p:nvPr/>
        </p:nvSpPr>
        <p:spPr>
          <a:xfrm>
            <a:off x="304800" y="3733800"/>
            <a:ext cx="1219200" cy="235468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255B4-50F1-9776-D94A-458B38362B62}"/>
              </a:ext>
            </a:extLst>
          </p:cNvPr>
          <p:cNvSpPr txBox="1"/>
          <p:nvPr/>
        </p:nvSpPr>
        <p:spPr>
          <a:xfrm>
            <a:off x="2292074" y="540631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OpenStax. "Mutations." Modified. </a:t>
            </a:r>
          </a:p>
        </p:txBody>
      </p:sp>
      <p:pic>
        <p:nvPicPr>
          <p:cNvPr id="4" name="Content Placeholder 4" descr="A point mutation is the result from a single amino acid substitution. In a silent mutation, no change in the amino acid sequence occurs.">
            <a:extLst>
              <a:ext uri="{FF2B5EF4-FFF2-40B4-BE49-F238E27FC236}">
                <a16:creationId xmlns:a16="http://schemas.microsoft.com/office/drawing/2014/main" id="{365B5F27-47A7-9AC9-6245-1C4534D3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67" r="51852" b="66333"/>
          <a:stretch/>
        </p:blipFill>
        <p:spPr>
          <a:xfrm>
            <a:off x="1143000" y="4111126"/>
            <a:ext cx="7216249" cy="12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Point Mutations: Missense Mutations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990600"/>
            <a:ext cx="8151114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A point mutation may result in a </a:t>
            </a:r>
            <a:r>
              <a:rPr lang="en-US" sz="2600" b="1" dirty="0"/>
              <a:t>missense mutation </a:t>
            </a:r>
            <a:r>
              <a:rPr lang="en-US" sz="2600" dirty="0"/>
              <a:t>whereby a codon is changed and now specifies a different amino acid, possibly altering the function of the protein encoded by the affected gene.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 missense mutation may be one of two types:</a:t>
            </a:r>
          </a:p>
          <a:p>
            <a:pPr lvl="1"/>
            <a:r>
              <a:rPr lang="en-US" sz="2600" b="1" dirty="0"/>
              <a:t>Transition substitution:</a:t>
            </a:r>
            <a:r>
              <a:rPr lang="en-US" sz="2600" dirty="0"/>
              <a:t> a purine or pyrimidine base being replaced by the same kind (such as G replacing A)</a:t>
            </a:r>
          </a:p>
          <a:p>
            <a:pPr lvl="1"/>
            <a:r>
              <a:rPr lang="en-US" sz="2600" b="1" dirty="0"/>
              <a:t>Transversion substitution: </a:t>
            </a:r>
            <a:r>
              <a:rPr lang="en-US" sz="2600" dirty="0"/>
              <a:t>a purine being replaced by a pyrimidine or vice versa (such as A replacing C)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E8150B4-A5EC-6CD1-D373-D751317701F1}"/>
              </a:ext>
            </a:extLst>
          </p:cNvPr>
          <p:cNvSpPr txBox="1">
            <a:spLocks/>
          </p:cNvSpPr>
          <p:nvPr/>
        </p:nvSpPr>
        <p:spPr>
          <a:xfrm>
            <a:off x="459486" y="2373631"/>
            <a:ext cx="1447800" cy="43434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8DDB1-3E20-952D-4D18-CCD781528A42}"/>
              </a:ext>
            </a:extLst>
          </p:cNvPr>
          <p:cNvSpPr txBox="1"/>
          <p:nvPr/>
        </p:nvSpPr>
        <p:spPr>
          <a:xfrm>
            <a:off x="2133600" y="374782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OpenStax. "Mutations." Modified. </a:t>
            </a:r>
          </a:p>
        </p:txBody>
      </p:sp>
      <p:pic>
        <p:nvPicPr>
          <p:cNvPr id="5" name="Content Placeholder 4" descr="A point mutation is the result from a single amino acid substitution. In a missense mutations. In a missense mutation, one amino acid is substituted for another. In a nonsense mutation, a stop codon is substituted for an amino acid.">
            <a:extLst>
              <a:ext uri="{FF2B5EF4-FFF2-40B4-BE49-F238E27FC236}">
                <a16:creationId xmlns:a16="http://schemas.microsoft.com/office/drawing/2014/main" id="{92E0D763-DA4A-03C2-072D-7B75EE10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67" r="50926" b="46333"/>
          <a:stretch/>
        </p:blipFill>
        <p:spPr>
          <a:xfrm>
            <a:off x="1524000" y="2590801"/>
            <a:ext cx="6813585" cy="11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Point Mutations: Nonsense Mutations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82" y="990600"/>
            <a:ext cx="830463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point mutation may result in a </a:t>
            </a:r>
            <a:r>
              <a:rPr lang="en-US" b="1" dirty="0"/>
              <a:t>nonsense mutation</a:t>
            </a:r>
            <a:r>
              <a:rPr lang="en-US" dirty="0"/>
              <a:t> by generating a stop codon.</a:t>
            </a:r>
          </a:p>
          <a:p>
            <a:r>
              <a:rPr lang="en-US" dirty="0"/>
              <a:t>The stop codon prematurely ends protein synthesis.</a:t>
            </a:r>
          </a:p>
          <a:p>
            <a:r>
              <a:rPr lang="en-US" dirty="0"/>
              <a:t>The resulting protein is abnormally short and most likely does not function properly.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9630F4-65D2-253E-7215-85A6DBE2FBF7}"/>
              </a:ext>
            </a:extLst>
          </p:cNvPr>
          <p:cNvSpPr txBox="1">
            <a:spLocks/>
          </p:cNvSpPr>
          <p:nvPr/>
        </p:nvSpPr>
        <p:spPr>
          <a:xfrm>
            <a:off x="141085" y="3573780"/>
            <a:ext cx="1295400" cy="31242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4F2F9-3B97-970D-A701-743A04C04986}"/>
              </a:ext>
            </a:extLst>
          </p:cNvPr>
          <p:cNvSpPr txBox="1"/>
          <p:nvPr/>
        </p:nvSpPr>
        <p:spPr>
          <a:xfrm>
            <a:off x="2247608" y="539293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OpenStax. "Mutations." Modified. </a:t>
            </a:r>
          </a:p>
        </p:txBody>
      </p:sp>
      <p:pic>
        <p:nvPicPr>
          <p:cNvPr id="7" name="Content Placeholder 4" descr="A point mutation is the result from a single amino acid substitution. In a nonsense mutation, a stop codon is substituted for an amino acid. ">
            <a:extLst>
              <a:ext uri="{FF2B5EF4-FFF2-40B4-BE49-F238E27FC236}">
                <a16:creationId xmlns:a16="http://schemas.microsoft.com/office/drawing/2014/main" id="{39EC1C0D-3CA9-8E25-710D-B887D9DA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33" r="50926" b="24667"/>
          <a:stretch/>
        </p:blipFill>
        <p:spPr>
          <a:xfrm>
            <a:off x="982133" y="4050919"/>
            <a:ext cx="717973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Mutations at the Molecular Level: Triplet Repeats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b="1" dirty="0"/>
              <a:t> triplet repeat </a:t>
            </a:r>
            <a:r>
              <a:rPr lang="en-US" sz="3200" dirty="0"/>
              <a:t>is a mutation that results in an increased number of copies of the same codon.</a:t>
            </a:r>
          </a:p>
          <a:p>
            <a:r>
              <a:rPr lang="en-US" sz="3200" dirty="0"/>
              <a:t>Within a gene, this results in a region with the same amino acid repeated.</a:t>
            </a:r>
          </a:p>
          <a:p>
            <a:r>
              <a:rPr lang="en-US" sz="3200" dirty="0"/>
              <a:t>For example, TAG TAG TAG is a triplet repeat.</a:t>
            </a:r>
          </a:p>
        </p:txBody>
      </p:sp>
    </p:spTree>
    <p:extLst>
      <p:ext uri="{BB962C8B-B14F-4D97-AF65-F5344CB8AC3E}">
        <p14:creationId xmlns:p14="http://schemas.microsoft.com/office/powerpoint/2010/main" val="67349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Mutations at the Molecular Level: </a:t>
            </a:r>
            <a:br>
              <a:rPr lang="en-US" dirty="0"/>
            </a:br>
            <a:r>
              <a:rPr lang="en-US" dirty="0"/>
              <a:t>Frameshift Mutations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b="1" dirty="0"/>
              <a:t> frameshift mutation </a:t>
            </a:r>
            <a:r>
              <a:rPr lang="en-US" sz="3200" dirty="0"/>
              <a:t>may result from the insertion or deletion of one or more bases, shifting the translational reading frame.</a:t>
            </a:r>
          </a:p>
          <a:p>
            <a:r>
              <a:rPr lang="en-US" sz="3200" dirty="0"/>
              <a:t>The resultant protein is usually nonfunctional.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39AC9A-46A7-24C1-A648-9D94CC137D96}"/>
              </a:ext>
            </a:extLst>
          </p:cNvPr>
          <p:cNvSpPr txBox="1">
            <a:spLocks/>
          </p:cNvSpPr>
          <p:nvPr/>
        </p:nvSpPr>
        <p:spPr>
          <a:xfrm>
            <a:off x="457200" y="3219056"/>
            <a:ext cx="1295400" cy="31242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512CF-E1E1-B373-4D68-5735ED07C32A}"/>
              </a:ext>
            </a:extLst>
          </p:cNvPr>
          <p:cNvSpPr txBox="1"/>
          <p:nvPr/>
        </p:nvSpPr>
        <p:spPr>
          <a:xfrm>
            <a:off x="2286000" y="509539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OpenStax. "Mutations." Modified. </a:t>
            </a:r>
          </a:p>
        </p:txBody>
      </p:sp>
      <p:pic>
        <p:nvPicPr>
          <p:cNvPr id="3" name="Content Placeholder 4" descr="This illustration shows a frameshift mutation, where one or more bases are inserted or deleted, resulting in a change in the reading frame or insertion of a stop codon.">
            <a:extLst>
              <a:ext uri="{FF2B5EF4-FFF2-40B4-BE49-F238E27FC236}">
                <a16:creationId xmlns:a16="http://schemas.microsoft.com/office/drawing/2014/main" id="{F1FD3A12-0096-23CD-420C-ED7CDB65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26" t="22000" b="63000"/>
          <a:stretch/>
        </p:blipFill>
        <p:spPr>
          <a:xfrm>
            <a:off x="1206500" y="3693319"/>
            <a:ext cx="6731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15573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Discuss</a:t>
            </a:r>
            <a:r>
              <a:rPr lang="en-US" dirty="0"/>
              <a:t> the different types of mutations in DNA.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Explain</a:t>
            </a:r>
            <a:r>
              <a:rPr lang="en-US" dirty="0"/>
              <a:t> DNA repair mechanisms.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i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  <a:r>
              <a:rPr lang="en-US" sz="1400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1036320"/>
          </a:xfrm>
        </p:spPr>
        <p:txBody>
          <a:bodyPr/>
          <a:lstStyle/>
          <a:p>
            <a:r>
              <a:rPr lang="en-US" dirty="0"/>
              <a:t>A frameshift mutation within a gene nearly always results in a defective protein. Why?</a:t>
            </a:r>
          </a:p>
        </p:txBody>
      </p:sp>
    </p:spTree>
    <p:extLst>
      <p:ext uri="{BB962C8B-B14F-4D97-AF65-F5344CB8AC3E}">
        <p14:creationId xmlns:p14="http://schemas.microsoft.com/office/powerpoint/2010/main" val="326092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Mutations at the Molecular Level: Translocations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translocation results from a piece of DNA from one chromosome being moved to:</a:t>
            </a:r>
          </a:p>
          <a:p>
            <a:r>
              <a:rPr lang="en-US" sz="3200" dirty="0"/>
              <a:t>A different chromosome</a:t>
            </a:r>
          </a:p>
          <a:p>
            <a:r>
              <a:rPr lang="en-US" sz="3200" dirty="0"/>
              <a:t>Another region of the same chromosome</a:t>
            </a:r>
          </a:p>
        </p:txBody>
      </p:sp>
    </p:spTree>
    <p:extLst>
      <p:ext uri="{BB962C8B-B14F-4D97-AF65-F5344CB8AC3E}">
        <p14:creationId xmlns:p14="http://schemas.microsoft.com/office/powerpoint/2010/main" val="2186843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Mutations in Repair Genes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Mutations in repair genes may cause various types of cancer:</a:t>
            </a:r>
          </a:p>
          <a:p>
            <a:r>
              <a:rPr lang="en-US" sz="3200" dirty="0"/>
              <a:t>Skin lesions of xeroderma pigmentosa</a:t>
            </a:r>
          </a:p>
          <a:p>
            <a:r>
              <a:rPr lang="en-US" sz="3200" dirty="0"/>
              <a:t>Pancreatic cancer</a:t>
            </a:r>
          </a:p>
          <a:p>
            <a:r>
              <a:rPr lang="en-US" sz="3200" dirty="0"/>
              <a:t>Colon cancer</a:t>
            </a:r>
          </a:p>
          <a:p>
            <a:r>
              <a:rPr lang="en-US" sz="3200" dirty="0"/>
              <a:t>Colorectal cancer</a:t>
            </a:r>
          </a:p>
        </p:txBody>
      </p:sp>
    </p:spTree>
    <p:extLst>
      <p:ext uri="{BB962C8B-B14F-4D97-AF65-F5344CB8AC3E}">
        <p14:creationId xmlns:p14="http://schemas.microsoft.com/office/powerpoint/2010/main" val="299360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Mutations Affecting Somatic Versus Germ Cells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200" dirty="0"/>
              <a:t>Mutation accumulation in somatic cells may lead to uncontrolled cell division as seen with cancer.</a:t>
            </a:r>
          </a:p>
          <a:p>
            <a:r>
              <a:rPr lang="en-US" sz="3200" dirty="0"/>
              <a:t>A mutation in a germ cell may be passed on to the next generation, as seen with both xeroderma pigmentosa and hemophilia.</a:t>
            </a:r>
          </a:p>
        </p:txBody>
      </p:sp>
    </p:spTree>
    <p:extLst>
      <p:ext uri="{BB962C8B-B14F-4D97-AF65-F5344CB8AC3E}">
        <p14:creationId xmlns:p14="http://schemas.microsoft.com/office/powerpoint/2010/main" val="279580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Mutations Affecting Germ Cells: Example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6E2BF02-0F96-98EA-FB50-4F4E9D709A1C}"/>
              </a:ext>
            </a:extLst>
          </p:cNvPr>
          <p:cNvSpPr txBox="1">
            <a:spLocks/>
          </p:cNvSpPr>
          <p:nvPr/>
        </p:nvSpPr>
        <p:spPr>
          <a:xfrm>
            <a:off x="76199" y="990600"/>
            <a:ext cx="5875985" cy="51816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Hemophilia is a genetic disorder characterized by potentially fatal bleeding.</a:t>
            </a:r>
          </a:p>
          <a:p>
            <a:r>
              <a:rPr lang="en-US" sz="2700" dirty="0"/>
              <a:t>Hemophilia likely originated in a reproductive cell of Queen Victoria (or one of her parents).</a:t>
            </a:r>
          </a:p>
          <a:p>
            <a:pPr lvl="1"/>
            <a:r>
              <a:rPr lang="en-US" sz="2700" dirty="0"/>
              <a:t>Her daughters likely carried the gene and disseminated it throughout Europe when marrying into other royal families.</a:t>
            </a:r>
          </a:p>
          <a:p>
            <a:pPr lvl="1"/>
            <a:r>
              <a:rPr lang="en-US" sz="2700" dirty="0"/>
              <a:t>One of her sons had hemophilia.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F2E8DD-1987-F616-B79E-00018523709F}"/>
              </a:ext>
            </a:extLst>
          </p:cNvPr>
          <p:cNvSpPr txBox="1">
            <a:spLocks/>
          </p:cNvSpPr>
          <p:nvPr/>
        </p:nvSpPr>
        <p:spPr>
          <a:xfrm>
            <a:off x="6629400" y="1097210"/>
            <a:ext cx="1660629" cy="3807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CADF8-C76D-5294-7997-84F3C8DF050E}"/>
              </a:ext>
            </a:extLst>
          </p:cNvPr>
          <p:cNvSpPr txBox="1"/>
          <p:nvPr/>
        </p:nvSpPr>
        <p:spPr>
          <a:xfrm>
            <a:off x="5097379" y="5791200"/>
            <a:ext cx="45880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National Portrait Gallery on Wikimedia Commons. "Queen Victoria."</a:t>
            </a:r>
          </a:p>
        </p:txBody>
      </p:sp>
      <p:pic>
        <p:nvPicPr>
          <p:cNvPr id="8" name="Content Placeholder 4" descr="A photograph of Queen Victoria">
            <a:extLst>
              <a:ext uri="{FF2B5EF4-FFF2-40B4-BE49-F238E27FC236}">
                <a16:creationId xmlns:a16="http://schemas.microsoft.com/office/drawing/2014/main" id="{24FC56D2-6F2F-D694-30E4-B15169035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1482" t="4327" r="30555" b="3614"/>
          <a:stretch/>
        </p:blipFill>
        <p:spPr>
          <a:xfrm>
            <a:off x="6158196" y="1640758"/>
            <a:ext cx="2611482" cy="3518204"/>
          </a:xfrm>
        </p:spPr>
      </p:pic>
    </p:spTree>
    <p:extLst>
      <p:ext uri="{BB962C8B-B14F-4D97-AF65-F5344CB8AC3E}">
        <p14:creationId xmlns:p14="http://schemas.microsoft.com/office/powerpoint/2010/main" val="1910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285-5CB0-174E-014C-EE0E32FC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836E-1DE3-02CC-70C3-EB5C16CF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all humans share more than 99% of our DNA sequences, there are some regions where we differ considerably. Such regions often have triplet repeats, which vary in length from person to person. Those regions are used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Forensics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Paternity testing</a:t>
            </a:r>
          </a:p>
          <a:p>
            <a:r>
              <a:rPr lang="en-US" dirty="0"/>
              <a:t>Examining more than one such reason for these purposes provides additional test reliability.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28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DNA polymerase proofreads each newly added nucleotides during strand elongation, fixing most mistakes immediately.</a:t>
            </a:r>
          </a:p>
          <a:p>
            <a:r>
              <a:rPr lang="en-US" sz="3200" dirty="0"/>
              <a:t>Mismatch repair fixes mistakes that DNA polymerase’s proofreading activity misses, excising the incorrect base, then replacing it with the correct one.</a:t>
            </a:r>
          </a:p>
          <a:p>
            <a:r>
              <a:rPr lang="en-US" sz="3200" dirty="0"/>
              <a:t>Nucleotide excision repair removes a damaged base with a few bases on either side, DNA polymerase replaces them, and DNA ligase seals the strand.</a:t>
            </a:r>
          </a:p>
          <a:p>
            <a:r>
              <a:rPr lang="en-US" sz="3200" dirty="0"/>
              <a:t>While most mistakes are corrected, mutations (permanent changes in the DNA sequence) may result.</a:t>
            </a:r>
          </a:p>
          <a:p>
            <a:r>
              <a:rPr lang="en-US" sz="3200" dirty="0"/>
              <a:t>Mutations may be induced or spontaneous.</a:t>
            </a:r>
          </a:p>
          <a:p>
            <a:r>
              <a:rPr lang="en-US" sz="3200" dirty="0"/>
              <a:t>Various types of mutations include substitutions, deletions, insertions, and triplet repeats.</a:t>
            </a:r>
          </a:p>
          <a:p>
            <a:r>
              <a:rPr lang="en-US" sz="3200" dirty="0"/>
              <a:t>Mutations in repair genes may cause problems like cancer.</a:t>
            </a:r>
          </a:p>
        </p:txBody>
      </p:sp>
    </p:spTree>
    <p:extLst>
      <p:ext uri="{BB962C8B-B14F-4D97-AF65-F5344CB8AC3E}">
        <p14:creationId xmlns:p14="http://schemas.microsoft.com/office/powerpoint/2010/main" val="2754736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Mutations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28600" y="1280160"/>
            <a:ext cx="8686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While DNA replication is very accurate, mistakes do occur.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DNA polymerase may insert a wrong base.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If mistakes are not corrected, mutations may result.</a:t>
            </a:r>
          </a:p>
          <a:p>
            <a:pPr>
              <a:tabLst>
                <a:tab pos="461963" algn="l"/>
              </a:tabLst>
            </a:pPr>
            <a:r>
              <a:rPr lang="en-US" b="1" dirty="0">
                <a:solidFill>
                  <a:schemeClr val="tx1"/>
                </a:solidFill>
              </a:rPr>
              <a:t>Mutations</a:t>
            </a:r>
            <a:r>
              <a:rPr lang="en-US" dirty="0">
                <a:solidFill>
                  <a:schemeClr val="tx1"/>
                </a:solidFill>
              </a:rPr>
              <a:t> are changes in the nucleotide sequence of DNA.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Mutations can sometimes lead to serious consequences such as cancer.	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DNA Repair: Proofreading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28600" y="1067229"/>
            <a:ext cx="8686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200" dirty="0">
                <a:solidFill>
                  <a:schemeClr val="tx1"/>
                </a:solidFill>
              </a:rPr>
              <a:t>DNA polymerase has a </a:t>
            </a:r>
            <a:r>
              <a:rPr lang="en-US" sz="2200" b="1" dirty="0">
                <a:solidFill>
                  <a:schemeClr val="tx1"/>
                </a:solidFill>
              </a:rPr>
              <a:t>proofreading</a:t>
            </a:r>
            <a:r>
              <a:rPr lang="en-US" sz="2200" dirty="0">
                <a:solidFill>
                  <a:schemeClr val="tx1"/>
                </a:solidFill>
              </a:rPr>
              <a:t> ability that promptly corrects most mistakes made during DNA replication.</a:t>
            </a:r>
          </a:p>
          <a:p>
            <a:pPr>
              <a:tabLst>
                <a:tab pos="461963" algn="l"/>
              </a:tabLst>
            </a:pPr>
            <a:r>
              <a:rPr lang="en-US" sz="2200" i="0" dirty="0">
                <a:solidFill>
                  <a:schemeClr val="tx1"/>
                </a:solidFill>
              </a:rPr>
              <a:t>It reads the newly added base to ensure it is paired correctly before adding another.</a:t>
            </a:r>
          </a:p>
          <a:p>
            <a:pPr>
              <a:tabLst>
                <a:tab pos="461963" algn="l"/>
              </a:tabLst>
            </a:pPr>
            <a:r>
              <a:rPr lang="en-US" sz="2200" dirty="0"/>
              <a:t>It removes an incorrect base by making a cut at the phosphodiester bond and releasing the wrong nucleotide, then replaces it with the correct one.</a:t>
            </a:r>
            <a:endParaRPr lang="en-US" sz="2200" i="0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CCC7B3-7EC0-0355-0BAF-A739E680AAF4}"/>
              </a:ext>
            </a:extLst>
          </p:cNvPr>
          <p:cNvSpPr txBox="1">
            <a:spLocks/>
          </p:cNvSpPr>
          <p:nvPr/>
        </p:nvSpPr>
        <p:spPr>
          <a:xfrm>
            <a:off x="762000" y="3886200"/>
            <a:ext cx="1660629" cy="3807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356E0-3F20-2E06-43FC-50448EB95AF6}"/>
              </a:ext>
            </a:extLst>
          </p:cNvPr>
          <p:cNvSpPr txBox="1"/>
          <p:nvPr/>
        </p:nvSpPr>
        <p:spPr>
          <a:xfrm>
            <a:off x="3190384" y="578275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OpenStax. "DNA repair."</a:t>
            </a:r>
          </a:p>
        </p:txBody>
      </p:sp>
      <p:pic>
        <p:nvPicPr>
          <p:cNvPr id="4" name="Content Placeholder 4" descr="The illustration shows D N A polymerase replicating a strand of D N A. The enzyme has accidentally inserted a guanine nucleotide opposite an adenine nucleotide, resulting in a bulge. The enzyme backs up to fix the error.&#10;">
            <a:extLst>
              <a:ext uri="{FF2B5EF4-FFF2-40B4-BE49-F238E27FC236}">
                <a16:creationId xmlns:a16="http://schemas.microsoft.com/office/drawing/2014/main" id="{045E5A83-FF65-02B3-0751-B8F67BFC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6" b="23000"/>
          <a:stretch/>
        </p:blipFill>
        <p:spPr>
          <a:xfrm>
            <a:off x="2728176" y="3471708"/>
            <a:ext cx="5496416" cy="22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DNA Repair: Mismatch Repair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97280"/>
            <a:ext cx="8610600" cy="5151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Mismatch repair</a:t>
            </a:r>
            <a:r>
              <a:rPr lang="en-US" dirty="0"/>
              <a:t> corrects errors that occur </a:t>
            </a:r>
            <a:r>
              <a:rPr lang="en-US" i="1" dirty="0"/>
              <a:t>after </a:t>
            </a:r>
            <a:r>
              <a:rPr lang="en-US" dirty="0"/>
              <a:t>replication is completed.</a:t>
            </a:r>
          </a:p>
          <a:p>
            <a:r>
              <a:rPr lang="en-US" dirty="0"/>
              <a:t>Repair enzymes:</a:t>
            </a:r>
          </a:p>
          <a:p>
            <a:pPr lvl="1"/>
            <a:r>
              <a:rPr lang="en-US" dirty="0"/>
              <a:t>Recognize the </a:t>
            </a:r>
            <a:r>
              <a:rPr lang="en-US" dirty="0" err="1"/>
              <a:t>mispaired</a:t>
            </a:r>
            <a:r>
              <a:rPr lang="en-US" dirty="0"/>
              <a:t> nucleotide</a:t>
            </a:r>
          </a:p>
          <a:p>
            <a:pPr lvl="1"/>
            <a:r>
              <a:rPr lang="en-US" dirty="0"/>
              <a:t>Excise part of the strand that contains it</a:t>
            </a:r>
          </a:p>
          <a:p>
            <a:r>
              <a:rPr lang="en-US" dirty="0"/>
              <a:t>DNA polymerase resynthesizes the excised region.</a:t>
            </a:r>
          </a:p>
          <a:p>
            <a:pPr marL="0" indent="0">
              <a:buNone/>
            </a:pPr>
            <a:r>
              <a:rPr lang="en-US" dirty="0"/>
              <a:t>For mismatch repair, the parental versus the newly synthesized DNA must be differentiated.</a:t>
            </a:r>
          </a:p>
          <a:p>
            <a:r>
              <a:rPr lang="en-US" dirty="0"/>
              <a:t>In bacteria like </a:t>
            </a:r>
            <a:r>
              <a:rPr lang="en-US" i="1" dirty="0"/>
              <a:t>E. coli</a:t>
            </a:r>
            <a:r>
              <a:rPr lang="en-US" dirty="0"/>
              <a:t>, adenines in parental DNA are methylated, while those in newly made DNA are not.</a:t>
            </a:r>
          </a:p>
          <a:p>
            <a:r>
              <a:rPr lang="en-US" dirty="0"/>
              <a:t>In eukaryotes, unsealed nicks and the association of some replication proteins may help to identify new strands.</a:t>
            </a:r>
          </a:p>
        </p:txBody>
      </p:sp>
    </p:spTree>
    <p:extLst>
      <p:ext uri="{BB962C8B-B14F-4D97-AF65-F5344CB8AC3E}">
        <p14:creationId xmlns:p14="http://schemas.microsoft.com/office/powerpoint/2010/main" val="178223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DNA Repair: Nucleotide Excision Repair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Nucleotide excision repair</a:t>
            </a:r>
            <a:r>
              <a:rPr lang="en-US" dirty="0"/>
              <a:t> removes damaged bases.</a:t>
            </a:r>
          </a:p>
          <a:p>
            <a:r>
              <a:rPr lang="en-US" dirty="0"/>
              <a:t>Repair enzymes make cuts on both the 3’ and 5’ ends of the damaged base.</a:t>
            </a:r>
          </a:p>
          <a:p>
            <a:r>
              <a:rPr lang="en-US" dirty="0"/>
              <a:t>The DNA segment with the abnormal base is removed.</a:t>
            </a:r>
          </a:p>
          <a:p>
            <a:r>
              <a:rPr lang="en-US" dirty="0"/>
              <a:t>DNA polymerase adds correctly paired nucleotides.</a:t>
            </a:r>
          </a:p>
          <a:p>
            <a:r>
              <a:rPr lang="en-US" dirty="0"/>
              <a:t>DNA ligase seals the remaining phosphodiester linkage.</a:t>
            </a:r>
          </a:p>
        </p:txBody>
      </p:sp>
    </p:spTree>
    <p:extLst>
      <p:ext uri="{BB962C8B-B14F-4D97-AF65-F5344CB8AC3E}">
        <p14:creationId xmlns:p14="http://schemas.microsoft.com/office/powerpoint/2010/main" val="255914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  <a:r>
              <a:rPr lang="en-US" sz="1400" baseline="-25000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79"/>
            <a:ext cx="8229600" cy="4889929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F6CD9-6BF1-981C-3450-53EA3325707F}"/>
              </a:ext>
            </a:extLst>
          </p:cNvPr>
          <p:cNvSpPr txBox="1"/>
          <p:nvPr/>
        </p:nvSpPr>
        <p:spPr>
          <a:xfrm>
            <a:off x="474233" y="1086235"/>
            <a:ext cx="3981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the diagram, the mismatched base pair G and T (indicated by highlighting) is corrected to G and 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 you see another mismatched pairing?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should it be after repair?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6745A-2D82-AAB6-DE97-E90B11881C3D}"/>
              </a:ext>
            </a:extLst>
          </p:cNvPr>
          <p:cNvSpPr txBox="1"/>
          <p:nvPr/>
        </p:nvSpPr>
        <p:spPr>
          <a:xfrm>
            <a:off x="5939049" y="1140023"/>
            <a:ext cx="1138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14.5 Figure 2</a:t>
            </a:r>
          </a:p>
        </p:txBody>
      </p:sp>
      <p:pic>
        <p:nvPicPr>
          <p:cNvPr id="5" name="Content Placeholder 4" descr="The top illustration shows a replicated deoxyribonucleic acid strand with a guanine-thymine nucleotide base mismatch. The bottom illustration shows the repaired D N A, which has the correct guanine-cytosine nucleotide base pairing.">
            <a:extLst>
              <a:ext uri="{FF2B5EF4-FFF2-40B4-BE49-F238E27FC236}">
                <a16:creationId xmlns:a16="http://schemas.microsoft.com/office/drawing/2014/main" id="{4E0B543E-84BD-F133-3AFD-F94A6DFE6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99" t="3667" r="25000" b="2935"/>
          <a:stretch/>
        </p:blipFill>
        <p:spPr>
          <a:xfrm>
            <a:off x="4572000" y="1600200"/>
            <a:ext cx="3825851" cy="3970317"/>
          </a:xfrm>
          <a:prstGeom prst="rect">
            <a:avLst/>
          </a:prstGeom>
          <a:solidFill>
            <a:srgbClr val="1F497D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7A198-67CC-0F46-20AD-55F95882923A}"/>
              </a:ext>
            </a:extLst>
          </p:cNvPr>
          <p:cNvSpPr txBox="1"/>
          <p:nvPr/>
        </p:nvSpPr>
        <p:spPr>
          <a:xfrm>
            <a:off x="4222083" y="580675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OpenStax. "Mismatch pair."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DNA Repair: Thymine Dimer Formation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2954627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UV exposure causes the formation of pyrimidine dimers, most commonly thymine dimers between adjacent thymine bases.</a:t>
            </a:r>
          </a:p>
          <a:p>
            <a:r>
              <a:rPr lang="en-US" sz="2400" dirty="0"/>
              <a:t>Thymine dimers distort DNA structure and may cause problems during DNA replication.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CD7BEA-652F-7DA0-1CC1-005904649503}"/>
              </a:ext>
            </a:extLst>
          </p:cNvPr>
          <p:cNvSpPr txBox="1">
            <a:spLocks/>
          </p:cNvSpPr>
          <p:nvPr/>
        </p:nvSpPr>
        <p:spPr>
          <a:xfrm>
            <a:off x="5566475" y="1274936"/>
            <a:ext cx="1660629" cy="3807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5C1B9-299E-424C-BD56-93AC7A3BA6B1}"/>
              </a:ext>
            </a:extLst>
          </p:cNvPr>
          <p:cNvSpPr txBox="1"/>
          <p:nvPr/>
        </p:nvSpPr>
        <p:spPr>
          <a:xfrm>
            <a:off x="4106780" y="5791200"/>
            <a:ext cx="45800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PD-</a:t>
            </a:r>
            <a:r>
              <a:rPr lang="en-US" sz="1000" dirty="0" err="1"/>
              <a:t>USGov</a:t>
            </a:r>
            <a:r>
              <a:rPr lang="en-US" sz="1000" dirty="0"/>
              <a:t>-NASA on Wikimedia Commons. "DNA UV mutation."</a:t>
            </a:r>
          </a:p>
        </p:txBody>
      </p:sp>
      <p:pic>
        <p:nvPicPr>
          <p:cNvPr id="3" name="Content Placeholder 4" descr="The illustration shows a before and after of D N A strands after U V exposure. The incoming U V photon, represented as a wavy purple arrow, touches the D N A strand directly. In the aftermath, base pairing is disrupted, resulting in a large bulge in the D N A strand with broke nucleotide pairs. ">
            <a:extLst>
              <a:ext uri="{FF2B5EF4-FFF2-40B4-BE49-F238E27FC236}">
                <a16:creationId xmlns:a16="http://schemas.microsoft.com/office/drawing/2014/main" id="{41117EA0-8134-8B0C-5D7E-491E6688FF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t="3667" r="16667" b="3000"/>
          <a:stretch/>
        </p:blipFill>
        <p:spPr>
          <a:xfrm>
            <a:off x="3886200" y="1876809"/>
            <a:ext cx="4520394" cy="35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DNA Repair: Thymine Dimer Repair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F32-6816-DFD9-CEAE-0AD4B58A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1806"/>
            <a:ext cx="419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Nucleotide excision repair normally repairs most thymine dimers, but some may remain.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CD7BEA-652F-7DA0-1CC1-005904649503}"/>
              </a:ext>
            </a:extLst>
          </p:cNvPr>
          <p:cNvSpPr txBox="1">
            <a:spLocks/>
          </p:cNvSpPr>
          <p:nvPr/>
        </p:nvSpPr>
        <p:spPr>
          <a:xfrm>
            <a:off x="5753779" y="1008521"/>
            <a:ext cx="1660629" cy="3807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461963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14.5 Figure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13B67-E9DC-DCD4-8D07-4F282B0787B4}"/>
              </a:ext>
            </a:extLst>
          </p:cNvPr>
          <p:cNvSpPr txBox="1"/>
          <p:nvPr/>
        </p:nvSpPr>
        <p:spPr>
          <a:xfrm>
            <a:off x="4298094" y="5844215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Rao, A., Fletcher, S. and Tag, A. Department of Biology, Texas A&amp;M University. "Nucleotide excision."</a:t>
            </a:r>
          </a:p>
        </p:txBody>
      </p:sp>
      <p:pic>
        <p:nvPicPr>
          <p:cNvPr id="2" name="Content Placeholder 4" descr="The illustration shows a D N A strand in which a thymine dimer has formed. Excision repair enzymes cut out the section of D N A that contains the dimer, so it can be replaced with normal base pairs. Nuclease cuts the D N A on each side of the dimer and removes the single strand of D N A containing the dimer. D N A polymerase synthesizes new D N A to repair the hole. D N A ligase forms the final phosphodiester bond between the new D N A and old D N A.">
            <a:extLst>
              <a:ext uri="{FF2B5EF4-FFF2-40B4-BE49-F238E27FC236}">
                <a16:creationId xmlns:a16="http://schemas.microsoft.com/office/drawing/2014/main" id="{8EB93F20-3B25-1BAA-6C05-FD63EE0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26" t="5334" r="25926" b="3319"/>
          <a:stretch/>
        </p:blipFill>
        <p:spPr>
          <a:xfrm>
            <a:off x="4658248" y="1404380"/>
            <a:ext cx="3962400" cy="41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1467</Words>
  <Application>Microsoft Office PowerPoint</Application>
  <PresentationFormat>On-screen Show (4:3)</PresentationFormat>
  <Paragraphs>155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Aptos</vt:lpstr>
      <vt:lpstr>Arial</vt:lpstr>
      <vt:lpstr>Office Theme</vt:lpstr>
      <vt:lpstr>Lesson 14.5</vt:lpstr>
      <vt:lpstr>Objectives</vt:lpstr>
      <vt:lpstr>Mutations</vt:lpstr>
      <vt:lpstr>DNA Repair: Proofreading</vt:lpstr>
      <vt:lpstr>DNA Repair: Mismatch Repair</vt:lpstr>
      <vt:lpstr>DNA Repair: Nucleotide Excision Repair</vt:lpstr>
      <vt:lpstr>Think It Through1</vt:lpstr>
      <vt:lpstr>DNA Repair: Thymine Dimer Formation</vt:lpstr>
      <vt:lpstr>DNA Repair: Thymine Dimer Repair</vt:lpstr>
      <vt:lpstr>Type of Mutations: Induced</vt:lpstr>
      <vt:lpstr>Effects of Induced Mutations: Example</vt:lpstr>
      <vt:lpstr>Type of Mutations: Spontaneous</vt:lpstr>
      <vt:lpstr>Mutations at the Molecular Level: Point Mutations1</vt:lpstr>
      <vt:lpstr>Mutations at the Molecular Level: Point Mutations2</vt:lpstr>
      <vt:lpstr>Point Mutations: Silent Mutations</vt:lpstr>
      <vt:lpstr>Point Mutations: Missense Mutations</vt:lpstr>
      <vt:lpstr>Point Mutations: Nonsense Mutations</vt:lpstr>
      <vt:lpstr>Mutations at the Molecular Level: Triplet Repeats</vt:lpstr>
      <vt:lpstr>Mutations at the Molecular Level:  Frameshift Mutations</vt:lpstr>
      <vt:lpstr>Think It Through2</vt:lpstr>
      <vt:lpstr>Mutations at the Molecular Level: Translocations</vt:lpstr>
      <vt:lpstr>Mutations in Repair Genes</vt:lpstr>
      <vt:lpstr>Mutations Affecting Somatic Versus Germ Cells</vt:lpstr>
      <vt:lpstr>Mutations Affecting Germ Cells: Example</vt:lpstr>
      <vt:lpstr>Science and You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Talissa Nahass</cp:lastModifiedBy>
  <cp:revision>188</cp:revision>
  <dcterms:created xsi:type="dcterms:W3CDTF">2013-04-26T14:43:13Z</dcterms:created>
  <dcterms:modified xsi:type="dcterms:W3CDTF">2024-10-09T14:46:31Z</dcterms:modified>
</cp:coreProperties>
</file>