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72" r:id="rId2"/>
    <p:sldId id="264" r:id="rId3"/>
    <p:sldId id="265" r:id="rId4"/>
    <p:sldId id="280" r:id="rId5"/>
    <p:sldId id="274" r:id="rId6"/>
    <p:sldId id="273" r:id="rId7"/>
    <p:sldId id="288" r:id="rId8"/>
    <p:sldId id="282" r:id="rId9"/>
    <p:sldId id="281" r:id="rId10"/>
    <p:sldId id="276" r:id="rId11"/>
    <p:sldId id="287" r:id="rId12"/>
    <p:sldId id="271" r:id="rId13"/>
    <p:sldId id="283" r:id="rId14"/>
    <p:sldId id="284" r:id="rId15"/>
    <p:sldId id="268" r:id="rId16"/>
    <p:sldId id="279" r:id="rId17"/>
    <p:sldId id="286" r:id="rId18"/>
    <p:sldId id="289"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2"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750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central dogma of molecular biology: DNA makes RNA, and RNA makes proteins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409001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Instructions on DNA are transcribed onto messenger RNA. Ribosomes are able to read the genetic information inscribed on a strand of messenger RNA and use this information to string amino acids together into a protein.</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04282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This figure shows the genetic code for translating each nucleotide triplet in mRNA. As shown in the figure, most nucleotide triplets code for specific amino acids, while three triplets (UAA, UAG, and UGA) serve as stop codons (signals that tell protein synthesis machinery to stop translating, thereby indicating the end of the protein). Note that almost all amino acids are encoded by at least two nucleotide triplets, demonstrating the degeneracy of the genetic code.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94432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The deletion of two nucleotides shifts the reading frame of an mRNA and changes the entire protein message, creating a nonfunctional protein or terminating protein synthesis altogether.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88292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502211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99838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15.1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Genetic Code </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B458-BEBE-D2F8-B98A-E6C893B29344}"/>
              </a:ext>
            </a:extLst>
          </p:cNvPr>
          <p:cNvSpPr>
            <a:spLocks noGrp="1"/>
          </p:cNvSpPr>
          <p:nvPr>
            <p:ph type="title"/>
          </p:nvPr>
        </p:nvSpPr>
        <p:spPr/>
        <p:txBody>
          <a:bodyPr/>
          <a:lstStyle/>
          <a:p>
            <a:r>
              <a:rPr lang="en-US" dirty="0"/>
              <a:t>Lesson 15.1 Figure 5</a:t>
            </a:r>
            <a:endParaRPr lang="en-IN" dirty="0"/>
          </a:p>
        </p:txBody>
      </p:sp>
      <p:sp>
        <p:nvSpPr>
          <p:cNvPr id="4" name="TextBox 3">
            <a:extLst>
              <a:ext uri="{FF2B5EF4-FFF2-40B4-BE49-F238E27FC236}">
                <a16:creationId xmlns:a16="http://schemas.microsoft.com/office/drawing/2014/main" id="{15A0E3E5-61F5-2C91-AABB-76308EB78AA3}"/>
              </a:ext>
            </a:extLst>
          </p:cNvPr>
          <p:cNvSpPr txBox="1"/>
          <p:nvPr/>
        </p:nvSpPr>
        <p:spPr>
          <a:xfrm>
            <a:off x="2286000" y="5821218"/>
            <a:ext cx="4572000" cy="246221"/>
          </a:xfrm>
          <a:prstGeom prst="rect">
            <a:avLst/>
          </a:prstGeom>
          <a:noFill/>
        </p:spPr>
        <p:txBody>
          <a:bodyPr wrap="square">
            <a:spAutoFit/>
          </a:bodyPr>
          <a:lstStyle/>
          <a:p>
            <a:pPr algn="ctr"/>
            <a:r>
              <a:rPr lang="en-US" sz="1000" dirty="0"/>
              <a:t>NIH on Wikimedia Commons. "Codon table."</a:t>
            </a:r>
          </a:p>
        </p:txBody>
      </p:sp>
      <p:pic>
        <p:nvPicPr>
          <p:cNvPr id="7" name="Content Placeholder 6" descr="This figure shows all 64 codons. Sixty-two of these code for amino acids, and three are stop codons.">
            <a:extLst>
              <a:ext uri="{FF2B5EF4-FFF2-40B4-BE49-F238E27FC236}">
                <a16:creationId xmlns:a16="http://schemas.microsoft.com/office/drawing/2014/main" id="{1235D974-D330-3FB8-6D60-A35902065E07}"/>
              </a:ext>
            </a:extLst>
          </p:cNvPr>
          <p:cNvPicPr>
            <a:picLocks noChangeAspect="1"/>
          </p:cNvPicPr>
          <p:nvPr/>
        </p:nvPicPr>
        <p:blipFill>
          <a:blip r:embed="rId3"/>
          <a:srcRect l="19444" t="3667" r="18519" b="3000"/>
          <a:stretch/>
        </p:blipFill>
        <p:spPr>
          <a:xfrm>
            <a:off x="1882548" y="1181100"/>
            <a:ext cx="5378904" cy="4495800"/>
          </a:xfrm>
          <a:prstGeom prst="rect">
            <a:avLst/>
          </a:prstGeom>
        </p:spPr>
      </p:pic>
    </p:spTree>
    <p:extLst>
      <p:ext uri="{BB962C8B-B14F-4D97-AF65-F5344CB8AC3E}">
        <p14:creationId xmlns:p14="http://schemas.microsoft.com/office/powerpoint/2010/main" val="348991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9691-BF36-9512-C19B-E9B3FF75331E}"/>
              </a:ext>
            </a:extLst>
          </p:cNvPr>
          <p:cNvSpPr>
            <a:spLocks noGrp="1"/>
          </p:cNvSpPr>
          <p:nvPr>
            <p:ph type="title"/>
          </p:nvPr>
        </p:nvSpPr>
        <p:spPr/>
        <p:txBody>
          <a:bodyPr/>
          <a:lstStyle/>
          <a:p>
            <a:r>
              <a:rPr lang="en-US" dirty="0"/>
              <a:t>The Genetic Code</a:t>
            </a:r>
            <a:r>
              <a:rPr lang="en-US" baseline="-25000" dirty="0"/>
              <a:t>2</a:t>
            </a:r>
          </a:p>
        </p:txBody>
      </p:sp>
      <p:sp>
        <p:nvSpPr>
          <p:cNvPr id="3" name="Content Placeholder 2">
            <a:extLst>
              <a:ext uri="{FF2B5EF4-FFF2-40B4-BE49-F238E27FC236}">
                <a16:creationId xmlns:a16="http://schemas.microsoft.com/office/drawing/2014/main" id="{2BC463B2-4F43-CE0E-B57A-A55E1618D313}"/>
              </a:ext>
            </a:extLst>
          </p:cNvPr>
          <p:cNvSpPr>
            <a:spLocks noGrp="1"/>
          </p:cNvSpPr>
          <p:nvPr>
            <p:ph idx="1"/>
          </p:nvPr>
        </p:nvSpPr>
        <p:spPr/>
        <p:txBody>
          <a:bodyPr/>
          <a:lstStyle/>
          <a:p>
            <a:pPr lvl="1"/>
            <a:r>
              <a:rPr lang="en-US" dirty="0"/>
              <a:t>64 possible codon combinations </a:t>
            </a:r>
          </a:p>
          <a:p>
            <a:pPr lvl="2"/>
            <a:r>
              <a:rPr lang="en-US" sz="2800" dirty="0"/>
              <a:t>3 </a:t>
            </a:r>
            <a:r>
              <a:rPr lang="en-US" sz="2800" b="1" dirty="0"/>
              <a:t>nonsense</a:t>
            </a:r>
            <a:r>
              <a:rPr lang="en-US" sz="2800" dirty="0"/>
              <a:t> (stop) codons (UAA, UAG, UGA), stop translation.</a:t>
            </a:r>
          </a:p>
          <a:p>
            <a:pPr lvl="2"/>
            <a:r>
              <a:rPr lang="en-US" sz="2800" dirty="0"/>
              <a:t>61 codons to code for 20 amino acids</a:t>
            </a:r>
          </a:p>
          <a:p>
            <a:pPr lvl="3"/>
            <a:r>
              <a:rPr lang="en-US" sz="2800" dirty="0"/>
              <a:t>Many animo acids are coded for by multiple codons(</a:t>
            </a:r>
            <a:r>
              <a:rPr lang="en-US" sz="2800" b="1" dirty="0"/>
              <a:t>degeneracy</a:t>
            </a:r>
            <a:r>
              <a:rPr lang="en-US" sz="2800" dirty="0"/>
              <a:t>) </a:t>
            </a:r>
          </a:p>
          <a:p>
            <a:pPr lvl="3"/>
            <a:r>
              <a:rPr lang="en-US" sz="2800" dirty="0"/>
              <a:t>AUG (Methionine) is the start codon which initiates translation at the ribosome.</a:t>
            </a:r>
          </a:p>
          <a:p>
            <a:endParaRPr lang="en-US" dirty="0"/>
          </a:p>
        </p:txBody>
      </p:sp>
    </p:spTree>
    <p:extLst>
      <p:ext uri="{BB962C8B-B14F-4D97-AF65-F5344CB8AC3E}">
        <p14:creationId xmlns:p14="http://schemas.microsoft.com/office/powerpoint/2010/main" val="419993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548640"/>
          </a:xfrm>
        </p:spPr>
        <p:txBody>
          <a:bodyPr/>
          <a:lstStyle/>
          <a:p>
            <a:r>
              <a:rPr lang="en-US" dirty="0"/>
              <a:t>Which codons code for the amino acid serine?</a:t>
            </a:r>
          </a:p>
        </p:txBody>
      </p:sp>
    </p:spTree>
    <p:extLst>
      <p:ext uri="{BB962C8B-B14F-4D97-AF65-F5344CB8AC3E}">
        <p14:creationId xmlns:p14="http://schemas.microsoft.com/office/powerpoint/2010/main" val="19335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44AE-BC9B-1D28-9441-F482D7A5BABC}"/>
              </a:ext>
            </a:extLst>
          </p:cNvPr>
          <p:cNvSpPr>
            <a:spLocks noGrp="1"/>
          </p:cNvSpPr>
          <p:nvPr>
            <p:ph type="title"/>
          </p:nvPr>
        </p:nvSpPr>
        <p:spPr/>
        <p:txBody>
          <a:bodyPr/>
          <a:lstStyle/>
          <a:p>
            <a:r>
              <a:rPr lang="en-US" dirty="0"/>
              <a:t>Mutations </a:t>
            </a:r>
          </a:p>
        </p:txBody>
      </p:sp>
      <p:sp>
        <p:nvSpPr>
          <p:cNvPr id="3" name="Content Placeholder 2">
            <a:extLst>
              <a:ext uri="{FF2B5EF4-FFF2-40B4-BE49-F238E27FC236}">
                <a16:creationId xmlns:a16="http://schemas.microsoft.com/office/drawing/2014/main" id="{5E0892CB-F93D-D3B5-1356-824E7A680D27}"/>
              </a:ext>
            </a:extLst>
          </p:cNvPr>
          <p:cNvSpPr>
            <a:spLocks noGrp="1"/>
          </p:cNvSpPr>
          <p:nvPr>
            <p:ph idx="1"/>
          </p:nvPr>
        </p:nvSpPr>
        <p:spPr>
          <a:xfrm>
            <a:off x="457200" y="1097280"/>
            <a:ext cx="8229600" cy="4754880"/>
          </a:xfrm>
        </p:spPr>
        <p:txBody>
          <a:bodyPr>
            <a:normAutofit fontScale="92500"/>
          </a:bodyPr>
          <a:lstStyle/>
          <a:p>
            <a:pPr marL="0" indent="0">
              <a:buNone/>
            </a:pPr>
            <a:r>
              <a:rPr lang="en-US" dirty="0"/>
              <a:t>Single Nucleotide mutation types</a:t>
            </a:r>
          </a:p>
          <a:p>
            <a:pPr lvl="1"/>
            <a:r>
              <a:rPr lang="en-US" dirty="0"/>
              <a:t>Silent- the amino acid in the protein does not change </a:t>
            </a:r>
          </a:p>
          <a:p>
            <a:pPr lvl="1"/>
            <a:r>
              <a:rPr lang="en-US" dirty="0"/>
              <a:t>Missense- the amino acid in the protein changes </a:t>
            </a:r>
          </a:p>
          <a:p>
            <a:pPr lvl="1"/>
            <a:r>
              <a:rPr lang="en-US" dirty="0"/>
              <a:t>Nonsense- the mutation changes the codon to a stop codon and truncates or shortens the protein</a:t>
            </a:r>
          </a:p>
          <a:p>
            <a:pPr marL="457200" lvl="1" indent="0">
              <a:buNone/>
            </a:pPr>
            <a:r>
              <a:rPr lang="en-US" dirty="0"/>
              <a:t>Frameshift mutations</a:t>
            </a:r>
          </a:p>
          <a:p>
            <a:pPr lvl="1"/>
            <a:r>
              <a:rPr lang="en-US" dirty="0"/>
              <a:t>The addition or deletion of 1 or 2 nucleotides which results in a change in the reading frame. </a:t>
            </a:r>
          </a:p>
          <a:p>
            <a:pPr lvl="1"/>
            <a:r>
              <a:rPr lang="en-US" dirty="0"/>
              <a:t>Can create a non-functional protein or stop protein synthesis</a:t>
            </a:r>
          </a:p>
        </p:txBody>
      </p:sp>
    </p:spTree>
    <p:extLst>
      <p:ext uri="{BB962C8B-B14F-4D97-AF65-F5344CB8AC3E}">
        <p14:creationId xmlns:p14="http://schemas.microsoft.com/office/powerpoint/2010/main" val="209008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81D5-D472-6573-7D72-D5F781CADD83}"/>
              </a:ext>
            </a:extLst>
          </p:cNvPr>
          <p:cNvSpPr>
            <a:spLocks noGrp="1"/>
          </p:cNvSpPr>
          <p:nvPr>
            <p:ph type="title"/>
          </p:nvPr>
        </p:nvSpPr>
        <p:spPr/>
        <p:txBody>
          <a:bodyPr/>
          <a:lstStyle/>
          <a:p>
            <a:r>
              <a:rPr lang="en-US" dirty="0"/>
              <a:t>Lesson 15.1 Figure 6</a:t>
            </a:r>
            <a:endParaRPr lang="en-IN" dirty="0"/>
          </a:p>
        </p:txBody>
      </p:sp>
      <p:sp>
        <p:nvSpPr>
          <p:cNvPr id="4" name="TextBox 3">
            <a:extLst>
              <a:ext uri="{FF2B5EF4-FFF2-40B4-BE49-F238E27FC236}">
                <a16:creationId xmlns:a16="http://schemas.microsoft.com/office/drawing/2014/main" id="{BD94B0F1-D52D-0F32-4BFE-4C1B5DDCD52E}"/>
              </a:ext>
            </a:extLst>
          </p:cNvPr>
          <p:cNvSpPr txBox="1"/>
          <p:nvPr/>
        </p:nvSpPr>
        <p:spPr>
          <a:xfrm>
            <a:off x="2286000" y="4724400"/>
            <a:ext cx="4572000" cy="246221"/>
          </a:xfrm>
          <a:prstGeom prst="rect">
            <a:avLst/>
          </a:prstGeom>
          <a:noFill/>
        </p:spPr>
        <p:txBody>
          <a:bodyPr wrap="square">
            <a:spAutoFit/>
          </a:bodyPr>
          <a:lstStyle/>
          <a:p>
            <a:pPr algn="ctr"/>
            <a:r>
              <a:rPr lang="en-US" sz="1000" dirty="0"/>
              <a:t>OpenStax. "Frameshift mutation." Modified. </a:t>
            </a:r>
          </a:p>
        </p:txBody>
      </p:sp>
      <p:pic>
        <p:nvPicPr>
          <p:cNvPr id="7" name="Content Placeholder 5" descr="This illustration shows a frameshift mutation in which the reading frame is altered by the deletion of two amino acids.">
            <a:extLst>
              <a:ext uri="{FF2B5EF4-FFF2-40B4-BE49-F238E27FC236}">
                <a16:creationId xmlns:a16="http://schemas.microsoft.com/office/drawing/2014/main" id="{8F58B65D-CC7B-21CB-9E82-BD6B20707F79}"/>
              </a:ext>
            </a:extLst>
          </p:cNvPr>
          <p:cNvPicPr>
            <a:picLocks noGrp="1" noChangeAspect="1"/>
          </p:cNvPicPr>
          <p:nvPr>
            <p:ph idx="1"/>
          </p:nvPr>
        </p:nvPicPr>
        <p:blipFill>
          <a:blip r:embed="rId3"/>
          <a:srcRect t="3667" b="59665"/>
          <a:stretch/>
        </p:blipFill>
        <p:spPr>
          <a:xfrm>
            <a:off x="457200" y="1524000"/>
            <a:ext cx="8229600" cy="1676400"/>
          </a:xfrm>
        </p:spPr>
      </p:pic>
    </p:spTree>
    <p:extLst>
      <p:ext uri="{BB962C8B-B14F-4D97-AF65-F5344CB8AC3E}">
        <p14:creationId xmlns:p14="http://schemas.microsoft.com/office/powerpoint/2010/main" val="381698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1</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a:bodyPr>
          <a:lstStyle/>
          <a:p>
            <a:pPr algn="ctr"/>
            <a:r>
              <a:rPr lang="en-US" dirty="0"/>
              <a:t>Which Has More DNA: A Kiwi or a Strawberry?</a:t>
            </a:r>
          </a:p>
          <a:p>
            <a:r>
              <a:rPr lang="en-US" b="1" dirty="0"/>
              <a:t>Question</a:t>
            </a:r>
            <a:r>
              <a:rPr lang="en-US" dirty="0"/>
              <a:t>:</a:t>
            </a:r>
            <a:r>
              <a:rPr lang="en-US" b="1" dirty="0"/>
              <a:t> </a:t>
            </a:r>
            <a:r>
              <a:rPr lang="en-US" dirty="0"/>
              <a:t>Would a kiwi and strawberry that are approximately the same size (Figure 7) also have approximately the same amount of DNA?</a:t>
            </a:r>
          </a:p>
          <a:p>
            <a:endParaRPr lang="en-US" dirty="0"/>
          </a:p>
        </p:txBody>
      </p:sp>
      <p:sp>
        <p:nvSpPr>
          <p:cNvPr id="5" name="TextBox 4">
            <a:extLst>
              <a:ext uri="{FF2B5EF4-FFF2-40B4-BE49-F238E27FC236}">
                <a16:creationId xmlns:a16="http://schemas.microsoft.com/office/drawing/2014/main" id="{B9AB03F7-7AFD-CFEA-C58A-747ECCA29D61}"/>
              </a:ext>
            </a:extLst>
          </p:cNvPr>
          <p:cNvSpPr txBox="1"/>
          <p:nvPr/>
        </p:nvSpPr>
        <p:spPr>
          <a:xfrm>
            <a:off x="685800" y="3471706"/>
            <a:ext cx="1219200" cy="307777"/>
          </a:xfrm>
          <a:prstGeom prst="rect">
            <a:avLst/>
          </a:prstGeom>
          <a:noFill/>
        </p:spPr>
        <p:txBody>
          <a:bodyPr wrap="square" rtlCol="0">
            <a:spAutoFit/>
          </a:bodyPr>
          <a:lstStyle/>
          <a:p>
            <a:r>
              <a:rPr lang="en-US" sz="1400" b="1" dirty="0">
                <a:solidFill>
                  <a:schemeClr val="bg1"/>
                </a:solidFill>
              </a:rPr>
              <a:t>15.1 Figure 7</a:t>
            </a:r>
          </a:p>
        </p:txBody>
      </p:sp>
      <p:sp>
        <p:nvSpPr>
          <p:cNvPr id="7" name="TextBox 6">
            <a:extLst>
              <a:ext uri="{FF2B5EF4-FFF2-40B4-BE49-F238E27FC236}">
                <a16:creationId xmlns:a16="http://schemas.microsoft.com/office/drawing/2014/main" id="{6E08D097-554C-3329-84CF-CDF4959F86E7}"/>
              </a:ext>
            </a:extLst>
          </p:cNvPr>
          <p:cNvSpPr txBox="1"/>
          <p:nvPr/>
        </p:nvSpPr>
        <p:spPr>
          <a:xfrm>
            <a:off x="2286000" y="5340699"/>
            <a:ext cx="4572000" cy="400110"/>
          </a:xfrm>
          <a:prstGeom prst="rect">
            <a:avLst/>
          </a:prstGeom>
          <a:noFill/>
        </p:spPr>
        <p:txBody>
          <a:bodyPr wrap="square">
            <a:spAutoFit/>
          </a:bodyPr>
          <a:lstStyle/>
          <a:p>
            <a:pPr algn="ctr"/>
            <a:r>
              <a:rPr lang="en-US" sz="1000" dirty="0">
                <a:solidFill>
                  <a:schemeClr val="bg1"/>
                </a:solidFill>
              </a:rPr>
              <a:t>Luc Viatour on Wikimedia Commons. "Kiwi."</a:t>
            </a:r>
          </a:p>
          <a:p>
            <a:pPr algn="ctr"/>
            <a:r>
              <a:rPr lang="en-US" sz="1000" dirty="0">
                <a:solidFill>
                  <a:schemeClr val="bg1"/>
                </a:solidFill>
              </a:rPr>
              <a:t>Tomascastelazo on Wikimedia Commons. "Strawberries."</a:t>
            </a:r>
          </a:p>
        </p:txBody>
      </p:sp>
      <p:pic>
        <p:nvPicPr>
          <p:cNvPr id="6" name="Content Placeholder 6" descr="Two images: one shows kiwi; the other shows strawberries.">
            <a:extLst>
              <a:ext uri="{FF2B5EF4-FFF2-40B4-BE49-F238E27FC236}">
                <a16:creationId xmlns:a16="http://schemas.microsoft.com/office/drawing/2014/main" id="{8548B88B-2AC8-05E5-3BFF-4F97F5ED415D}"/>
              </a:ext>
            </a:extLst>
          </p:cNvPr>
          <p:cNvPicPr>
            <a:picLocks noChangeAspect="1"/>
          </p:cNvPicPr>
          <p:nvPr/>
        </p:nvPicPr>
        <p:blipFill>
          <a:blip r:embed="rId3"/>
          <a:srcRect t="3667" b="32999"/>
          <a:stretch/>
        </p:blipFill>
        <p:spPr>
          <a:xfrm>
            <a:off x="1828800" y="3337556"/>
            <a:ext cx="5693142" cy="2003143"/>
          </a:xfrm>
          <a:prstGeom prst="rect">
            <a:avLst/>
          </a:prstGeom>
          <a:solidFill>
            <a:schemeClr val="accent1"/>
          </a:solidFill>
        </p:spPr>
      </p:pic>
    </p:spTree>
    <p:extLst>
      <p:ext uri="{BB962C8B-B14F-4D97-AF65-F5344CB8AC3E}">
        <p14:creationId xmlns:p14="http://schemas.microsoft.com/office/powerpoint/2010/main" val="206963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2</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fontScale="70000" lnSpcReduction="20000"/>
          </a:bodyPr>
          <a:lstStyle/>
          <a:p>
            <a:r>
              <a:rPr lang="en-US" b="1" dirty="0"/>
              <a:t>Background</a:t>
            </a:r>
            <a:r>
              <a:rPr lang="en-US" dirty="0"/>
              <a:t>: Genes are carried on chromosomes and are made of DNA. All mammals are diploid, meaning they have two copies of each chromosome. However, not all plants are diploid. The common strawberry is octoploid (8n) and the cultivated kiwi is hexaploid (6n).</a:t>
            </a:r>
          </a:p>
          <a:p>
            <a:endParaRPr lang="en-US" dirty="0"/>
          </a:p>
          <a:p>
            <a:r>
              <a:rPr lang="en-US" dirty="0"/>
              <a:t> Research the total number of chromosomes in the cells of each of these fruits and think about how this might correspond to the amount of DNA in these fruits' cell nuclei.</a:t>
            </a:r>
          </a:p>
          <a:p>
            <a:pPr marL="457200" indent="-457200">
              <a:buFont typeface="Arial" panose="020B0604020202020204" pitchFamily="34" charset="0"/>
              <a:buChar char="•"/>
            </a:pPr>
            <a:r>
              <a:rPr lang="en-US" dirty="0"/>
              <a:t> What other factors might contribute to the total amount of DNA in a single fruit? Research the technique of DNA isolation to understand how each step in the isolation protocol helps free the DNA from the cells and condense it out from the solution.</a:t>
            </a:r>
          </a:p>
          <a:p>
            <a:endParaRPr lang="en-US" b="1" dirty="0"/>
          </a:p>
          <a:p>
            <a:r>
              <a:rPr lang="en-US" sz="2800" b="1" dirty="0"/>
              <a:t>Hypothesis: </a:t>
            </a:r>
            <a:r>
              <a:rPr lang="en-US" sz="2800" dirty="0"/>
              <a:t>Hypothesize whether you would be able to detect a difference in DNA quantity from similarly sized strawberries and kiwis. Which fruit do you think would yield more DNA?</a:t>
            </a:r>
          </a:p>
          <a:p>
            <a:endParaRPr lang="en-US" dirty="0"/>
          </a:p>
        </p:txBody>
      </p:sp>
    </p:spTree>
    <p:extLst>
      <p:ext uri="{BB962C8B-B14F-4D97-AF65-F5344CB8AC3E}">
        <p14:creationId xmlns:p14="http://schemas.microsoft.com/office/powerpoint/2010/main" val="10136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1F9A-A376-6386-6547-0E9D98E5D17B}"/>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C46C0C81-8C37-2CE5-290E-EACBA760CD01}"/>
              </a:ext>
            </a:extLst>
          </p:cNvPr>
          <p:cNvSpPr>
            <a:spLocks noGrp="1"/>
          </p:cNvSpPr>
          <p:nvPr>
            <p:ph idx="1"/>
          </p:nvPr>
        </p:nvSpPr>
        <p:spPr/>
        <p:txBody>
          <a:bodyPr/>
          <a:lstStyle/>
          <a:p>
            <a:r>
              <a:rPr lang="en-US" dirty="0"/>
              <a:t>The central dogma is the flow of information from DNA to RNA to Protein.</a:t>
            </a:r>
          </a:p>
          <a:p>
            <a:r>
              <a:rPr lang="en-US" dirty="0"/>
              <a:t>Transcription is the process of DNA to mRNA.</a:t>
            </a:r>
          </a:p>
          <a:p>
            <a:r>
              <a:rPr lang="en-US" dirty="0"/>
              <a:t>Translation is the process of mRNA to protein.</a:t>
            </a:r>
          </a:p>
          <a:p>
            <a:r>
              <a:rPr lang="en-US" dirty="0"/>
              <a:t>Translation uses the mRNA codons and the genetic code to build the protein using the correct animo acids.</a:t>
            </a:r>
          </a:p>
          <a:p>
            <a:r>
              <a:rPr lang="en-US" dirty="0"/>
              <a:t>Mistakes in the mRNA can lead to mutations in the protein. </a:t>
            </a:r>
          </a:p>
          <a:p>
            <a:endParaRPr lang="en-US" dirty="0"/>
          </a:p>
        </p:txBody>
      </p:sp>
    </p:spTree>
    <p:extLst>
      <p:ext uri="{BB962C8B-B14F-4D97-AF65-F5344CB8AC3E}">
        <p14:creationId xmlns:p14="http://schemas.microsoft.com/office/powerpoint/2010/main" val="279483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763834"/>
          </a:xfrm>
          <a:prstGeom prst="rect">
            <a:avLst/>
          </a:prstGeom>
          <a:noFill/>
        </p:spPr>
        <p:txBody>
          <a:bodyPr>
            <a:spAutoFit/>
          </a:bodyPr>
          <a:lstStyle/>
          <a:p>
            <a:pPr marL="342900" marR="0" lvl="0" indent="-342900">
              <a:spcBef>
                <a:spcPts val="0"/>
              </a:spcBef>
              <a:spcAft>
                <a:spcPts val="0"/>
              </a:spcAft>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Describe</a:t>
            </a:r>
            <a:r>
              <a:rPr lang="en-US" dirty="0">
                <a:effectLst/>
                <a:latin typeface="Calibri" panose="020F0502020204030204" pitchFamily="34" charset="0"/>
                <a:ea typeface="Times New Roman" panose="02020603050405020304" pitchFamily="18" charset="0"/>
              </a:rPr>
              <a:t> the genetic code and how the nucleotide sequence prescribes the amino acid and the protein sequence.</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Explain</a:t>
            </a:r>
            <a:r>
              <a:rPr lang="en-US" dirty="0">
                <a:effectLst/>
                <a:latin typeface="Calibri" panose="020F0502020204030204" pitchFamily="34" charset="0"/>
                <a:ea typeface="Times New Roman" panose="02020603050405020304" pitchFamily="18" charset="0"/>
              </a:rPr>
              <a:t> the “central dogma” of DNA-protein synthesis.</a:t>
            </a:r>
            <a:endParaRPr lang="en-US" dirty="0">
              <a:effectLst/>
              <a:latin typeface="Calibri" panose="020F0502020204030204" pitchFamily="34" charset="0"/>
              <a:ea typeface="Calibri" panose="020F050202020403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The </a:t>
            </a:r>
            <a:r>
              <a:rPr lang="en-US" dirty="0">
                <a:solidFill>
                  <a:schemeClr val="accent1"/>
                </a:solidFill>
              </a:rPr>
              <a:t>Central Dogma</a:t>
            </a:r>
            <a:r>
              <a:rPr lang="en-US" sz="3200" dirty="0">
                <a:solidFill>
                  <a:schemeClr val="accent1"/>
                </a:solidFill>
              </a:rPr>
              <a:t> </a:t>
            </a:r>
          </a:p>
        </p:txBody>
      </p:sp>
      <p:sp>
        <p:nvSpPr>
          <p:cNvPr id="11267" name="Rectangle 3"/>
          <p:cNvSpPr>
            <a:spLocks noGrp="1"/>
          </p:cNvSpPr>
          <p:nvPr>
            <p:ph idx="1"/>
          </p:nvPr>
        </p:nvSpPr>
        <p:spPr>
          <a:xfrm>
            <a:off x="457200" y="1097280"/>
            <a:ext cx="8229600" cy="4922520"/>
          </a:xfrm>
          <a:prstGeom prst="rect">
            <a:avLst/>
          </a:prstGeom>
        </p:spPr>
        <p:txBody>
          <a:bodyPr>
            <a:normAutofit fontScale="47500" lnSpcReduction="20000"/>
          </a:bodyPr>
          <a:lstStyle/>
          <a:p>
            <a:pPr marL="0" indent="0">
              <a:buNone/>
              <a:tabLst>
                <a:tab pos="461963" algn="l"/>
              </a:tabLst>
            </a:pPr>
            <a:r>
              <a:rPr lang="en-US" sz="5900" dirty="0">
                <a:solidFill>
                  <a:schemeClr val="tx1"/>
                </a:solidFill>
              </a:rPr>
              <a:t>The flow of genetic information in the cells is described by the </a:t>
            </a:r>
            <a:r>
              <a:rPr lang="en-US" sz="5900" b="1" dirty="0">
                <a:solidFill>
                  <a:schemeClr val="tx1"/>
                </a:solidFill>
              </a:rPr>
              <a:t>central dogma </a:t>
            </a:r>
            <a:r>
              <a:rPr lang="en-US" sz="5900" dirty="0">
                <a:solidFill>
                  <a:schemeClr val="tx1"/>
                </a:solidFill>
              </a:rPr>
              <a:t>and is broken into two parts:</a:t>
            </a:r>
          </a:p>
          <a:p>
            <a:pPr marL="0" indent="0">
              <a:buNone/>
              <a:tabLst>
                <a:tab pos="461963" algn="l"/>
              </a:tabLst>
            </a:pPr>
            <a:endParaRPr lang="en-US" sz="5100" b="1" dirty="0">
              <a:solidFill>
                <a:schemeClr val="tx1"/>
              </a:solidFill>
            </a:endParaRPr>
          </a:p>
          <a:p>
            <a:pPr marL="457200" indent="-457200">
              <a:buFont typeface="Arial" panose="020B0604020202020204" pitchFamily="34" charset="0"/>
              <a:buChar char="•"/>
              <a:tabLst>
                <a:tab pos="461963" algn="l"/>
              </a:tabLst>
            </a:pPr>
            <a:r>
              <a:rPr lang="en-US" sz="5900" b="1" i="0" dirty="0">
                <a:solidFill>
                  <a:schemeClr val="tx1"/>
                </a:solidFill>
              </a:rPr>
              <a:t>Transcription: </a:t>
            </a:r>
            <a:r>
              <a:rPr lang="en-US" sz="5900" i="0" dirty="0">
                <a:solidFill>
                  <a:schemeClr val="tx1"/>
                </a:solidFill>
              </a:rPr>
              <a:t>The cellular process of generating messenger RNA (mRNA) from DNA.</a:t>
            </a:r>
          </a:p>
          <a:p>
            <a:pPr lvl="1">
              <a:tabLst>
                <a:tab pos="461963" algn="l"/>
              </a:tabLst>
            </a:pPr>
            <a:r>
              <a:rPr lang="en-US" sz="5900" dirty="0"/>
              <a:t>RNA is made of adenine (A), cytosine (C), guanine (G) and uracil (U).</a:t>
            </a:r>
          </a:p>
          <a:p>
            <a:pPr lvl="1">
              <a:tabLst>
                <a:tab pos="461963" algn="l"/>
              </a:tabLst>
            </a:pPr>
            <a:endParaRPr lang="en-US" sz="5100" i="0" dirty="0">
              <a:solidFill>
                <a:schemeClr val="tx1"/>
              </a:solidFill>
            </a:endParaRPr>
          </a:p>
          <a:p>
            <a:pPr marL="457200" indent="-457200">
              <a:buFont typeface="Arial" panose="020B0604020202020204" pitchFamily="34" charset="0"/>
              <a:buChar char="•"/>
              <a:tabLst>
                <a:tab pos="461963" algn="l"/>
              </a:tabLst>
            </a:pPr>
            <a:r>
              <a:rPr lang="en-US" sz="5900" b="1" dirty="0">
                <a:solidFill>
                  <a:schemeClr val="tx1"/>
                </a:solidFill>
              </a:rPr>
              <a:t>Translation: </a:t>
            </a:r>
            <a:r>
              <a:rPr lang="en-US" sz="5900" dirty="0">
                <a:solidFill>
                  <a:schemeClr val="tx1"/>
                </a:solidFill>
              </a:rPr>
              <a:t>The cellular process of generating a chain of amino acids from mRNA.</a:t>
            </a:r>
          </a:p>
          <a:p>
            <a:pPr lvl="1">
              <a:tabLst>
                <a:tab pos="461963" algn="l"/>
              </a:tabLst>
            </a:pPr>
            <a:r>
              <a:rPr lang="en-US" sz="5900" dirty="0">
                <a:solidFill>
                  <a:schemeClr val="tx1"/>
                </a:solidFill>
              </a:rPr>
              <a:t>There are 20 different amino acids.</a:t>
            </a: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15.1 Figure 1</a:t>
            </a:r>
            <a:endParaRPr lang="en-US" sz="3200" dirty="0">
              <a:solidFill>
                <a:schemeClr val="accent1"/>
              </a:solidFill>
            </a:endParaRPr>
          </a:p>
        </p:txBody>
      </p:sp>
      <p:pic>
        <p:nvPicPr>
          <p:cNvPr id="4" name="Content Placeholder 5" descr="The graphic shows D N A labeled with &quot;Replication&quot; and says the &quot;process of D N A making a copy of itself.&quot; This points to R N A labeled with &quot;Transcription&quot; and says the &quot;process of copying D N A into m R N A. This points to protein labeled with &quot;Translation&quot; and says the &quot;process of synthesizing proteins from m R N A sequence.&quot;">
            <a:extLst>
              <a:ext uri="{FF2B5EF4-FFF2-40B4-BE49-F238E27FC236}">
                <a16:creationId xmlns:a16="http://schemas.microsoft.com/office/drawing/2014/main" id="{295D7136-6AD0-1D1B-4F63-17EBCA6BEA0D}"/>
              </a:ext>
            </a:extLst>
          </p:cNvPr>
          <p:cNvPicPr>
            <a:picLocks noChangeAspect="1"/>
          </p:cNvPicPr>
          <p:nvPr/>
        </p:nvPicPr>
        <p:blipFill>
          <a:blip r:embed="rId3"/>
          <a:srcRect l="21297" t="3666" r="21295"/>
          <a:stretch/>
        </p:blipFill>
        <p:spPr>
          <a:xfrm>
            <a:off x="2209800" y="1097280"/>
            <a:ext cx="5100390" cy="47548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Transcription </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663440"/>
          </a:xfrm>
        </p:spPr>
        <p:txBody>
          <a:bodyPr>
            <a:normAutofit/>
          </a:bodyPr>
          <a:lstStyle/>
          <a:p>
            <a:r>
              <a:rPr lang="en-US" b="1" dirty="0"/>
              <a:t>Transcription</a:t>
            </a:r>
            <a:r>
              <a:rPr lang="en-US" dirty="0"/>
              <a:t> is the process of creating mRNA from DNA using the enzyme RNA polymerase. </a:t>
            </a:r>
          </a:p>
          <a:p>
            <a:pPr marL="457200" indent="-457200">
              <a:buFont typeface="Arial" panose="020B0604020202020204" pitchFamily="34" charset="0"/>
              <a:buChar char="•"/>
            </a:pPr>
            <a:r>
              <a:rPr lang="en-US" dirty="0"/>
              <a:t>Base pairing rules for making RNA from DNA</a:t>
            </a:r>
          </a:p>
          <a:p>
            <a:pPr marL="1200150" lvl="1" indent="-457200">
              <a:buFont typeface="Arial" panose="020B0604020202020204" pitchFamily="34" charset="0"/>
              <a:buChar char="•"/>
            </a:pPr>
            <a:r>
              <a:rPr lang="en-US" dirty="0"/>
              <a:t>A in DNA pairs to U in RNA</a:t>
            </a:r>
          </a:p>
          <a:p>
            <a:pPr marL="1200150" lvl="1" indent="-457200">
              <a:buFont typeface="Arial" panose="020B0604020202020204" pitchFamily="34" charset="0"/>
              <a:buChar char="•"/>
            </a:pPr>
            <a:r>
              <a:rPr lang="en-US" dirty="0"/>
              <a:t>C in DNA pairs to G in RNA </a:t>
            </a:r>
          </a:p>
          <a:p>
            <a:pPr marL="1200150" lvl="1" indent="-457200">
              <a:buFont typeface="Arial" panose="020B0604020202020204" pitchFamily="34" charset="0"/>
              <a:buChar char="•"/>
            </a:pPr>
            <a:r>
              <a:rPr lang="en-US" dirty="0"/>
              <a:t>G in DNA pairs to C in RNA </a:t>
            </a:r>
          </a:p>
          <a:p>
            <a:pPr marL="1200150" lvl="1" indent="-457200">
              <a:buFont typeface="Arial" panose="020B0604020202020204" pitchFamily="34" charset="0"/>
              <a:buChar char="•"/>
            </a:pPr>
            <a:r>
              <a:rPr lang="en-US" dirty="0"/>
              <a:t>T in DNA pairs to A in RNA </a:t>
            </a:r>
          </a:p>
          <a:p>
            <a:r>
              <a:rPr lang="en-US" dirty="0"/>
              <a:t>		</a:t>
            </a:r>
          </a:p>
          <a:p>
            <a:r>
              <a:rPr lang="en-US" dirty="0"/>
              <a:t>		</a:t>
            </a:r>
          </a:p>
        </p:txBody>
      </p:sp>
    </p:spTree>
    <p:extLst>
      <p:ext uri="{BB962C8B-B14F-4D97-AF65-F5344CB8AC3E}">
        <p14:creationId xmlns:p14="http://schemas.microsoft.com/office/powerpoint/2010/main" val="290095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Translation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3581400" cy="4572000"/>
          </a:xfrm>
        </p:spPr>
        <p:txBody>
          <a:bodyPr>
            <a:normAutofit fontScale="77500" lnSpcReduction="20000"/>
          </a:bodyPr>
          <a:lstStyle/>
          <a:p>
            <a:pPr marL="457200" indent="-457200">
              <a:buFont typeface="Arial" panose="020B0604020202020204" pitchFamily="34" charset="0"/>
              <a:buChar char="•"/>
            </a:pPr>
            <a:r>
              <a:rPr lang="en-US" b="1" dirty="0"/>
              <a:t>Translation </a:t>
            </a:r>
            <a:r>
              <a:rPr lang="en-US" dirty="0"/>
              <a:t>is the process of creating an animo acid chain from mRNA.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Each amino acid is comprised of an amino group, a carboxyl group and a side chain (R group)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variety if amino acid side chains lead to incredible protein diversity.</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195F5C62-8544-BD37-CC20-3710AE62C04A}"/>
              </a:ext>
            </a:extLst>
          </p:cNvPr>
          <p:cNvSpPr txBox="1"/>
          <p:nvPr/>
        </p:nvSpPr>
        <p:spPr>
          <a:xfrm>
            <a:off x="5714995" y="1137513"/>
            <a:ext cx="1524000" cy="307777"/>
          </a:xfrm>
          <a:prstGeom prst="rect">
            <a:avLst/>
          </a:prstGeom>
          <a:noFill/>
        </p:spPr>
        <p:txBody>
          <a:bodyPr wrap="square" rtlCol="0">
            <a:spAutoFit/>
          </a:bodyPr>
          <a:lstStyle/>
          <a:p>
            <a:pPr algn="ctr"/>
            <a:r>
              <a:rPr lang="en-US" sz="1400" b="1" dirty="0"/>
              <a:t>15.1 Figure 2</a:t>
            </a:r>
          </a:p>
        </p:txBody>
      </p:sp>
      <p:pic>
        <p:nvPicPr>
          <p:cNvPr id="8" name="Content Placeholder 6" descr="The structures of the twenty amino acids are given. Six amino acids (glycine, alanine, valine, leucine, methionine, and isoleucine) are nonpolar and aliphatic, meaning they do not have a ring. Six amino acids (serine, threonine, cysteine, proline, asparagine, and glutamate) are polar but uncharged. Three amino acids (lysine, arginine, and histidine) are positively charged. Two amino acids (glutamate and aspartate) are negatively charged. Three amino acids (phenylalanine, tyrosine, and tryptophan) are nonpolar and aromatic R groups.">
            <a:extLst>
              <a:ext uri="{FF2B5EF4-FFF2-40B4-BE49-F238E27FC236}">
                <a16:creationId xmlns:a16="http://schemas.microsoft.com/office/drawing/2014/main" id="{71CA7F78-9936-5234-822E-D1D123B10BB6}"/>
              </a:ext>
            </a:extLst>
          </p:cNvPr>
          <p:cNvPicPr>
            <a:picLocks noChangeAspect="1"/>
          </p:cNvPicPr>
          <p:nvPr/>
        </p:nvPicPr>
        <p:blipFill>
          <a:blip r:embed="rId2"/>
          <a:srcRect l="28703" t="3612" r="27778" b="2879"/>
          <a:stretch/>
        </p:blipFill>
        <p:spPr>
          <a:xfrm>
            <a:off x="4612193" y="1395040"/>
            <a:ext cx="3733800" cy="4457120"/>
          </a:xfrm>
          <a:prstGeom prst="rect">
            <a:avLst/>
          </a:prstGeom>
        </p:spPr>
      </p:pic>
      <p:sp>
        <p:nvSpPr>
          <p:cNvPr id="5" name="TextBox 4">
            <a:extLst>
              <a:ext uri="{FF2B5EF4-FFF2-40B4-BE49-F238E27FC236}">
                <a16:creationId xmlns:a16="http://schemas.microsoft.com/office/drawing/2014/main" id="{2E7E30B9-C6DE-E0CA-589A-75656E23C7DE}"/>
              </a:ext>
            </a:extLst>
          </p:cNvPr>
          <p:cNvSpPr txBox="1"/>
          <p:nvPr/>
        </p:nvSpPr>
        <p:spPr>
          <a:xfrm>
            <a:off x="4190995" y="5794845"/>
            <a:ext cx="4572000" cy="246221"/>
          </a:xfrm>
          <a:prstGeom prst="rect">
            <a:avLst/>
          </a:prstGeom>
          <a:noFill/>
        </p:spPr>
        <p:txBody>
          <a:bodyPr wrap="square">
            <a:spAutoFit/>
          </a:bodyPr>
          <a:lstStyle/>
          <a:p>
            <a:pPr algn="ctr"/>
            <a:r>
              <a:rPr lang="en-US" sz="1000" dirty="0"/>
              <a:t>OpenStax. "Amino acids." Modified. </a:t>
            </a:r>
          </a:p>
        </p:txBody>
      </p:sp>
    </p:spTree>
    <p:extLst>
      <p:ext uri="{BB962C8B-B14F-4D97-AF65-F5344CB8AC3E}">
        <p14:creationId xmlns:p14="http://schemas.microsoft.com/office/powerpoint/2010/main" val="17698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CE16-30C3-C4F1-F3DA-18206F0E3209}"/>
              </a:ext>
            </a:extLst>
          </p:cNvPr>
          <p:cNvSpPr>
            <a:spLocks noGrp="1"/>
          </p:cNvSpPr>
          <p:nvPr>
            <p:ph type="title"/>
          </p:nvPr>
        </p:nvSpPr>
        <p:spPr/>
        <p:txBody>
          <a:bodyPr/>
          <a:lstStyle/>
          <a:p>
            <a:r>
              <a:rPr lang="en-US" dirty="0"/>
              <a:t>Translation</a:t>
            </a:r>
            <a:r>
              <a:rPr lang="en-US" baseline="-25000" dirty="0"/>
              <a:t>2</a:t>
            </a:r>
          </a:p>
        </p:txBody>
      </p:sp>
      <p:sp>
        <p:nvSpPr>
          <p:cNvPr id="3" name="Content Placeholder 2">
            <a:extLst>
              <a:ext uri="{FF2B5EF4-FFF2-40B4-BE49-F238E27FC236}">
                <a16:creationId xmlns:a16="http://schemas.microsoft.com/office/drawing/2014/main" id="{72187AA4-973D-2B36-F55E-A52D2A20206D}"/>
              </a:ext>
            </a:extLst>
          </p:cNvPr>
          <p:cNvSpPr>
            <a:spLocks noGrp="1"/>
          </p:cNvSpPr>
          <p:nvPr>
            <p:ph idx="1"/>
          </p:nvPr>
        </p:nvSpPr>
        <p:spPr/>
        <p:txBody>
          <a:bodyPr/>
          <a:lstStyle/>
          <a:p>
            <a:r>
              <a:rPr lang="en-US" dirty="0"/>
              <a:t>Translation is complex due to three nucleotides coding for one amino acid. </a:t>
            </a:r>
          </a:p>
          <a:p>
            <a:endParaRPr lang="en-US" dirty="0"/>
          </a:p>
          <a:p>
            <a:r>
              <a:rPr lang="en-US" dirty="0"/>
              <a:t>Translation is systematic and </a:t>
            </a:r>
            <a:r>
              <a:rPr lang="en-US" b="1" dirty="0"/>
              <a:t>colinear</a:t>
            </a:r>
            <a:r>
              <a:rPr lang="en-US" dirty="0"/>
              <a:t>(the order of the nucleotides dictate the amino acid sequence).</a:t>
            </a:r>
          </a:p>
          <a:p>
            <a:endParaRPr lang="en-US" dirty="0"/>
          </a:p>
        </p:txBody>
      </p:sp>
    </p:spTree>
    <p:extLst>
      <p:ext uri="{BB962C8B-B14F-4D97-AF65-F5344CB8AC3E}">
        <p14:creationId xmlns:p14="http://schemas.microsoft.com/office/powerpoint/2010/main" val="319601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6917-54CC-329E-4544-5FF82129D375}"/>
              </a:ext>
            </a:extLst>
          </p:cNvPr>
          <p:cNvSpPr>
            <a:spLocks noGrp="1"/>
          </p:cNvSpPr>
          <p:nvPr>
            <p:ph type="title"/>
          </p:nvPr>
        </p:nvSpPr>
        <p:spPr/>
        <p:txBody>
          <a:bodyPr/>
          <a:lstStyle/>
          <a:p>
            <a:r>
              <a:rPr lang="en-US" dirty="0"/>
              <a:t>Lesson 15.1 Figure 3</a:t>
            </a:r>
            <a:endParaRPr lang="en-IN" dirty="0"/>
          </a:p>
        </p:txBody>
      </p:sp>
      <p:sp>
        <p:nvSpPr>
          <p:cNvPr id="4" name="TextBox 3">
            <a:extLst>
              <a:ext uri="{FF2B5EF4-FFF2-40B4-BE49-F238E27FC236}">
                <a16:creationId xmlns:a16="http://schemas.microsoft.com/office/drawing/2014/main" id="{7A387F50-F398-4D70-AF0E-4EC70A1A866E}"/>
              </a:ext>
            </a:extLst>
          </p:cNvPr>
          <p:cNvSpPr txBox="1"/>
          <p:nvPr/>
        </p:nvSpPr>
        <p:spPr>
          <a:xfrm>
            <a:off x="1905000" y="5725551"/>
            <a:ext cx="5334000" cy="246221"/>
          </a:xfrm>
          <a:prstGeom prst="rect">
            <a:avLst/>
          </a:prstGeom>
          <a:noFill/>
        </p:spPr>
        <p:txBody>
          <a:bodyPr wrap="square">
            <a:spAutoFit/>
          </a:bodyPr>
          <a:lstStyle/>
          <a:p>
            <a:pPr algn="ctr"/>
            <a:r>
              <a:rPr lang="en-US" sz="1000" dirty="0"/>
              <a:t>CNX OpenStax on Wikimedia Commons. "Overview of transcription and translation." Modified. </a:t>
            </a:r>
          </a:p>
        </p:txBody>
      </p:sp>
      <p:pic>
        <p:nvPicPr>
          <p:cNvPr id="7" name="Content Placeholder 6" descr="To make a protein, genetic information encoded by the D N A must be transcribed onto an m R N A molecule. The R N A is then processed by splicing to remove exons and by the addition of a 5 prime cap and a poly A tail. A ribosome then reads the sequence on the m R N A and uses this information to string amino acids into a protein.">
            <a:extLst>
              <a:ext uri="{FF2B5EF4-FFF2-40B4-BE49-F238E27FC236}">
                <a16:creationId xmlns:a16="http://schemas.microsoft.com/office/drawing/2014/main" id="{DDCE90AE-8F1D-E045-9792-616F92836F6B}"/>
              </a:ext>
            </a:extLst>
          </p:cNvPr>
          <p:cNvPicPr>
            <a:picLocks noGrp="1" noChangeAspect="1"/>
          </p:cNvPicPr>
          <p:nvPr>
            <p:ph idx="1"/>
          </p:nvPr>
        </p:nvPicPr>
        <p:blipFill>
          <a:blip r:embed="rId3"/>
          <a:srcRect l="9259" t="3666" r="8333" b="2770"/>
          <a:stretch/>
        </p:blipFill>
        <p:spPr>
          <a:xfrm>
            <a:off x="914399" y="1219200"/>
            <a:ext cx="7144215" cy="4506351"/>
          </a:xfrm>
        </p:spPr>
      </p:pic>
    </p:spTree>
    <p:extLst>
      <p:ext uri="{BB962C8B-B14F-4D97-AF65-F5344CB8AC3E}">
        <p14:creationId xmlns:p14="http://schemas.microsoft.com/office/powerpoint/2010/main" val="382680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E0A8-BCB9-8964-C064-65D30BE37D98}"/>
              </a:ext>
            </a:extLst>
          </p:cNvPr>
          <p:cNvSpPr>
            <a:spLocks noGrp="1"/>
          </p:cNvSpPr>
          <p:nvPr>
            <p:ph type="title"/>
          </p:nvPr>
        </p:nvSpPr>
        <p:spPr/>
        <p:txBody>
          <a:bodyPr/>
          <a:lstStyle/>
          <a:p>
            <a:r>
              <a:rPr lang="en-US" dirty="0"/>
              <a:t>The Genetic Code </a:t>
            </a:r>
          </a:p>
        </p:txBody>
      </p:sp>
      <p:sp>
        <p:nvSpPr>
          <p:cNvPr id="3" name="Content Placeholder 2">
            <a:extLst>
              <a:ext uri="{FF2B5EF4-FFF2-40B4-BE49-F238E27FC236}">
                <a16:creationId xmlns:a16="http://schemas.microsoft.com/office/drawing/2014/main" id="{82C2B180-347A-72D7-5672-599804553045}"/>
              </a:ext>
            </a:extLst>
          </p:cNvPr>
          <p:cNvSpPr>
            <a:spLocks noGrp="1"/>
          </p:cNvSpPr>
          <p:nvPr>
            <p:ph idx="1"/>
          </p:nvPr>
        </p:nvSpPr>
        <p:spPr>
          <a:xfrm>
            <a:off x="457200" y="1097280"/>
            <a:ext cx="5410200" cy="4846320"/>
          </a:xfrm>
        </p:spPr>
        <p:txBody>
          <a:bodyPr>
            <a:normAutofit fontScale="85000" lnSpcReduction="10000"/>
          </a:bodyPr>
          <a:lstStyle/>
          <a:p>
            <a:pPr marL="0" indent="0">
              <a:buNone/>
            </a:pPr>
            <a:r>
              <a:rPr lang="en-US" dirty="0"/>
              <a:t>Nearly Universal</a:t>
            </a:r>
          </a:p>
          <a:p>
            <a:pPr lvl="1"/>
            <a:r>
              <a:rPr lang="en-US" dirty="0"/>
              <a:t>All living organisms use the same genetic code. </a:t>
            </a:r>
          </a:p>
          <a:p>
            <a:pPr marL="0" indent="0">
              <a:buNone/>
            </a:pPr>
            <a:r>
              <a:rPr lang="en-US" dirty="0"/>
              <a:t>Degenerate </a:t>
            </a:r>
          </a:p>
          <a:p>
            <a:pPr lvl="1"/>
            <a:r>
              <a:rPr lang="en-US" dirty="0"/>
              <a:t>Each amino acid is defined by a three-nucleotide sequence called a </a:t>
            </a:r>
            <a:r>
              <a:rPr lang="en-US" b="1" dirty="0"/>
              <a:t>codon. </a:t>
            </a:r>
          </a:p>
          <a:p>
            <a:pPr lvl="1"/>
            <a:r>
              <a:rPr lang="en-US" dirty="0"/>
              <a:t>An amino acid may be encoded by multiple codons.</a:t>
            </a:r>
          </a:p>
          <a:p>
            <a:pPr marL="457200" lvl="1" indent="0">
              <a:buNone/>
            </a:pPr>
            <a:endParaRPr lang="en-US" dirty="0"/>
          </a:p>
          <a:p>
            <a:pPr marL="457200" lvl="1" indent="0">
              <a:buNone/>
            </a:pPr>
            <a:r>
              <a:rPr lang="en-US" dirty="0"/>
              <a:t>The way the nucleotide sequence is divided into groups by the ribosome is called the </a:t>
            </a:r>
            <a:r>
              <a:rPr lang="en-US" b="1" dirty="0"/>
              <a:t>reading frame</a:t>
            </a:r>
          </a:p>
        </p:txBody>
      </p:sp>
      <p:pic>
        <p:nvPicPr>
          <p:cNvPr id="6" name="Content Placeholder 5" descr="A photograph of Sydney Brenner lecturing">
            <a:extLst>
              <a:ext uri="{FF2B5EF4-FFF2-40B4-BE49-F238E27FC236}">
                <a16:creationId xmlns:a16="http://schemas.microsoft.com/office/drawing/2014/main" id="{9ED0ACEB-905A-A5A9-FE38-C32B2DA81320}"/>
              </a:ext>
            </a:extLst>
          </p:cNvPr>
          <p:cNvPicPr>
            <a:picLocks noChangeAspect="1"/>
          </p:cNvPicPr>
          <p:nvPr/>
        </p:nvPicPr>
        <p:blipFill>
          <a:blip r:embed="rId2"/>
          <a:srcRect l="11111" t="3666" r="11111" b="2000"/>
          <a:stretch/>
        </p:blipFill>
        <p:spPr>
          <a:xfrm>
            <a:off x="5867400" y="1676400"/>
            <a:ext cx="2819400" cy="1899739"/>
          </a:xfrm>
          <a:prstGeom prst="rect">
            <a:avLst/>
          </a:prstGeom>
        </p:spPr>
      </p:pic>
      <p:sp>
        <p:nvSpPr>
          <p:cNvPr id="5" name="TextBox 4">
            <a:extLst>
              <a:ext uri="{FF2B5EF4-FFF2-40B4-BE49-F238E27FC236}">
                <a16:creationId xmlns:a16="http://schemas.microsoft.com/office/drawing/2014/main" id="{83CA4FBC-548E-25AD-0CD7-039FF2F71859}"/>
              </a:ext>
            </a:extLst>
          </p:cNvPr>
          <p:cNvSpPr txBox="1"/>
          <p:nvPr/>
        </p:nvSpPr>
        <p:spPr>
          <a:xfrm>
            <a:off x="5939983" y="3835866"/>
            <a:ext cx="2971800" cy="954107"/>
          </a:xfrm>
          <a:prstGeom prst="rect">
            <a:avLst/>
          </a:prstGeom>
          <a:noFill/>
        </p:spPr>
        <p:txBody>
          <a:bodyPr wrap="square" rtlCol="0">
            <a:spAutoFit/>
          </a:bodyPr>
          <a:lstStyle/>
          <a:p>
            <a:pPr algn="ctr"/>
            <a:r>
              <a:rPr lang="en-US" sz="1400" b="1" dirty="0"/>
              <a:t>15.1 Figure 4: </a:t>
            </a:r>
            <a:r>
              <a:rPr lang="en-US" sz="1400" dirty="0"/>
              <a:t>South African scientist Sydney Brenner (1927–2019) made significant contributions to our understanding of the genetic code. </a:t>
            </a:r>
          </a:p>
        </p:txBody>
      </p:sp>
      <p:sp>
        <p:nvSpPr>
          <p:cNvPr id="7" name="TextBox 6">
            <a:extLst>
              <a:ext uri="{FF2B5EF4-FFF2-40B4-BE49-F238E27FC236}">
                <a16:creationId xmlns:a16="http://schemas.microsoft.com/office/drawing/2014/main" id="{F4BB5535-CADD-1F04-6CDD-CFDADB84980A}"/>
              </a:ext>
            </a:extLst>
          </p:cNvPr>
          <p:cNvSpPr txBox="1"/>
          <p:nvPr/>
        </p:nvSpPr>
        <p:spPr>
          <a:xfrm>
            <a:off x="5057955" y="4811056"/>
            <a:ext cx="4572000" cy="246221"/>
          </a:xfrm>
          <a:prstGeom prst="rect">
            <a:avLst/>
          </a:prstGeom>
          <a:noFill/>
        </p:spPr>
        <p:txBody>
          <a:bodyPr wrap="square">
            <a:spAutoFit/>
          </a:bodyPr>
          <a:lstStyle/>
          <a:p>
            <a:pPr algn="ctr"/>
            <a:r>
              <a:rPr lang="en-US" sz="1000" dirty="0"/>
              <a:t>OIST on Wikimedia Commons. "Sydney Brenner."</a:t>
            </a:r>
          </a:p>
        </p:txBody>
      </p:sp>
    </p:spTree>
    <p:extLst>
      <p:ext uri="{BB962C8B-B14F-4D97-AF65-F5344CB8AC3E}">
        <p14:creationId xmlns:p14="http://schemas.microsoft.com/office/powerpoint/2010/main" val="20763472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1047</Words>
  <Application>Microsoft Office PowerPoint</Application>
  <PresentationFormat>On-screen Show (4:3)</PresentationFormat>
  <Paragraphs>103</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Century Gothic</vt:lpstr>
      <vt:lpstr>Symbol</vt:lpstr>
      <vt:lpstr>Arial</vt:lpstr>
      <vt:lpstr>Courier New</vt:lpstr>
      <vt:lpstr>Office Theme</vt:lpstr>
      <vt:lpstr>Lesson 15.1</vt:lpstr>
      <vt:lpstr>Objectives</vt:lpstr>
      <vt:lpstr>The Central Dogma </vt:lpstr>
      <vt:lpstr>Lesson 15.1 Figure 1</vt:lpstr>
      <vt:lpstr>Transcription </vt:lpstr>
      <vt:lpstr>Translation </vt:lpstr>
      <vt:lpstr>Translation2</vt:lpstr>
      <vt:lpstr>Lesson 15.1 Figure 3</vt:lpstr>
      <vt:lpstr>The Genetic Code </vt:lpstr>
      <vt:lpstr>Lesson 15.1 Figure 5</vt:lpstr>
      <vt:lpstr>The Genetic Code2</vt:lpstr>
      <vt:lpstr>Think It Through</vt:lpstr>
      <vt:lpstr>Mutations </vt:lpstr>
      <vt:lpstr>Lesson 15.1 Figure 6</vt:lpstr>
      <vt:lpstr>Group Activity1</vt:lpstr>
      <vt:lpstr>Group Activity2</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184</cp:revision>
  <dcterms:created xsi:type="dcterms:W3CDTF">2013-04-26T14:43:13Z</dcterms:created>
  <dcterms:modified xsi:type="dcterms:W3CDTF">2024-10-09T17:09:35Z</dcterms:modified>
</cp:coreProperties>
</file>