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handoutMasterIdLst>
    <p:handoutMasterId r:id="rId18"/>
  </p:handoutMasterIdLst>
  <p:sldIdLst>
    <p:sldId id="272" r:id="rId2"/>
    <p:sldId id="264" r:id="rId3"/>
    <p:sldId id="265" r:id="rId4"/>
    <p:sldId id="279" r:id="rId5"/>
    <p:sldId id="273" r:id="rId6"/>
    <p:sldId id="274" r:id="rId7"/>
    <p:sldId id="270" r:id="rId8"/>
    <p:sldId id="280" r:id="rId9"/>
    <p:sldId id="281" r:id="rId10"/>
    <p:sldId id="282" r:id="rId11"/>
    <p:sldId id="283" r:id="rId12"/>
    <p:sldId id="284" r:id="rId13"/>
    <p:sldId id="286" r:id="rId14"/>
    <p:sldId id="285" r:id="rId15"/>
    <p:sldId id="287" r:id="rId16"/>
  </p:sldIdLst>
  <p:sldSz cx="9144000" cy="6858000" type="screen4x3"/>
  <p:notesSz cx="6858000" cy="9144000"/>
  <p:embeddedFontLs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2" autoAdjust="0"/>
    <p:restoredTop sz="86410" autoAdjust="0"/>
  </p:normalViewPr>
  <p:slideViewPr>
    <p:cSldViewPr>
      <p:cViewPr varScale="1">
        <p:scale>
          <a:sx n="95" d="100"/>
          <a:sy n="95" d="100"/>
        </p:scale>
        <p:origin x="2256" y="96"/>
      </p:cViewPr>
      <p:guideLst>
        <p:guide orient="horz" pos="2160"/>
        <p:guide pos="2880"/>
      </p:guideLst>
    </p:cSldViewPr>
  </p:slideViewPr>
  <p:outlineViewPr>
    <p:cViewPr>
      <p:scale>
        <a:sx n="33" d="100"/>
        <a:sy n="33" d="100"/>
      </p:scale>
      <p:origin x="0" y="-396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11/12/2024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11/12/2024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transfer of plasmids between bacteria happens during bacterial conjugation (the process through which one bacterium transfers genetic material to another). Both bacterium have their own chromosomal DNA. The bacterium on the left begins with a plasmid (indicated by a 2), and the bacterium on the right does not (top). The bacteria form a connection (3) and the plasmid is transported to the bacteria on the right. After conjugation, both bacterium now have the plasmid (bottom).</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99468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When a bacterial cell needs many copies of a particular protein, many polymerases simultaneously transcribe the same gene. The resulting mRNA transcripts are concurrently translated into proteins by numerous ribosomes (the organelles of protein synthesis).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000254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6329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15.2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Prokaryotic Transcription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27B6EC-670B-5309-69F6-310CC6AD9223}"/>
              </a:ext>
            </a:extLst>
          </p:cNvPr>
          <p:cNvSpPr>
            <a:spLocks noGrp="1"/>
          </p:cNvSpPr>
          <p:nvPr>
            <p:ph type="title"/>
          </p:nvPr>
        </p:nvSpPr>
        <p:spPr/>
        <p:txBody>
          <a:bodyPr/>
          <a:lstStyle/>
          <a:p>
            <a:r>
              <a:rPr lang="en-US" dirty="0"/>
              <a:t>Transcription Initiation </a:t>
            </a:r>
          </a:p>
        </p:txBody>
      </p:sp>
      <p:sp>
        <p:nvSpPr>
          <p:cNvPr id="5" name="Content Placeholder 4">
            <a:extLst>
              <a:ext uri="{FF2B5EF4-FFF2-40B4-BE49-F238E27FC236}">
                <a16:creationId xmlns:a16="http://schemas.microsoft.com/office/drawing/2014/main" id="{54980444-C44B-B655-2C21-C455D171EF34}"/>
              </a:ext>
            </a:extLst>
          </p:cNvPr>
          <p:cNvSpPr>
            <a:spLocks noGrp="1"/>
          </p:cNvSpPr>
          <p:nvPr>
            <p:ph idx="1"/>
          </p:nvPr>
        </p:nvSpPr>
        <p:spPr/>
        <p:txBody>
          <a:bodyPr>
            <a:normAutofit/>
          </a:bodyPr>
          <a:lstStyle/>
          <a:p>
            <a:r>
              <a:rPr lang="en-US" dirty="0"/>
              <a:t>The promoter regions are recognized and bound by the </a:t>
            </a:r>
            <a:r>
              <a:rPr lang="el-GR" dirty="0"/>
              <a:t>σ</a:t>
            </a:r>
            <a:r>
              <a:rPr lang="en-US" dirty="0"/>
              <a:t> factor. </a:t>
            </a:r>
          </a:p>
          <a:p>
            <a:r>
              <a:rPr lang="en-US" dirty="0"/>
              <a:t>The </a:t>
            </a:r>
            <a:r>
              <a:rPr lang="en-US" b="1" dirty="0"/>
              <a:t>core enzyme </a:t>
            </a:r>
            <a:r>
              <a:rPr lang="en-US" dirty="0"/>
              <a:t>binds and begins to unwind DNA.</a:t>
            </a:r>
          </a:p>
          <a:p>
            <a:r>
              <a:rPr lang="en-US" dirty="0"/>
              <a:t>Once DNA is exposed, the enzyme begins to build the RNA transcript.</a:t>
            </a:r>
          </a:p>
          <a:p>
            <a:endParaRPr lang="en-US" dirty="0"/>
          </a:p>
        </p:txBody>
      </p:sp>
      <p:sp>
        <p:nvSpPr>
          <p:cNvPr id="10" name="TextBox 9">
            <a:extLst>
              <a:ext uri="{FF2B5EF4-FFF2-40B4-BE49-F238E27FC236}">
                <a16:creationId xmlns:a16="http://schemas.microsoft.com/office/drawing/2014/main" id="{3EEA1E94-9557-8FAC-5453-9C6FE6E21AF2}"/>
              </a:ext>
            </a:extLst>
          </p:cNvPr>
          <p:cNvSpPr txBox="1"/>
          <p:nvPr/>
        </p:nvSpPr>
        <p:spPr>
          <a:xfrm>
            <a:off x="5715000" y="2208968"/>
            <a:ext cx="1981200" cy="307777"/>
          </a:xfrm>
          <a:prstGeom prst="rect">
            <a:avLst/>
          </a:prstGeom>
          <a:noFill/>
        </p:spPr>
        <p:txBody>
          <a:bodyPr wrap="square" rtlCol="0">
            <a:spAutoFit/>
          </a:bodyPr>
          <a:lstStyle/>
          <a:p>
            <a:pPr algn="ctr"/>
            <a:r>
              <a:rPr lang="en-US" sz="1400" b="1" dirty="0"/>
              <a:t>15.2 Figure 3</a:t>
            </a:r>
          </a:p>
        </p:txBody>
      </p:sp>
      <p:pic>
        <p:nvPicPr>
          <p:cNvPr id="7" name="Content Placeholder 6" descr="This illustration shows the sigma subunit of R N A polymerase bound to two consensus sequences that are 10 and 35 bases upstream of the transcription start site. R N A polymerase is bound to sigma.">
            <a:extLst>
              <a:ext uri="{FF2B5EF4-FFF2-40B4-BE49-F238E27FC236}">
                <a16:creationId xmlns:a16="http://schemas.microsoft.com/office/drawing/2014/main" id="{E5D16ADC-8D8B-C7D7-DA04-21844F989FA0}"/>
              </a:ext>
            </a:extLst>
          </p:cNvPr>
          <p:cNvPicPr>
            <a:picLocks noChangeAspect="1"/>
          </p:cNvPicPr>
          <p:nvPr/>
        </p:nvPicPr>
        <p:blipFill>
          <a:blip r:embed="rId2"/>
          <a:srcRect t="3665" b="16334"/>
          <a:stretch/>
        </p:blipFill>
        <p:spPr>
          <a:xfrm>
            <a:off x="4343400" y="2498323"/>
            <a:ext cx="4626736" cy="2056327"/>
          </a:xfrm>
          <a:prstGeom prst="rect">
            <a:avLst/>
          </a:prstGeom>
        </p:spPr>
      </p:pic>
      <p:sp>
        <p:nvSpPr>
          <p:cNvPr id="3" name="TextBox 2">
            <a:extLst>
              <a:ext uri="{FF2B5EF4-FFF2-40B4-BE49-F238E27FC236}">
                <a16:creationId xmlns:a16="http://schemas.microsoft.com/office/drawing/2014/main" id="{99E43B5A-8FF0-B4C9-7314-2E26B0CBC0CA}"/>
              </a:ext>
            </a:extLst>
          </p:cNvPr>
          <p:cNvSpPr txBox="1"/>
          <p:nvPr/>
        </p:nvSpPr>
        <p:spPr>
          <a:xfrm>
            <a:off x="4419600" y="4495800"/>
            <a:ext cx="4572000" cy="369332"/>
          </a:xfrm>
          <a:prstGeom prst="rect">
            <a:avLst/>
          </a:prstGeom>
          <a:noFill/>
        </p:spPr>
        <p:txBody>
          <a:bodyPr wrap="square">
            <a:spAutoFit/>
          </a:bodyPr>
          <a:lstStyle/>
          <a:p>
            <a:pPr algn="ctr"/>
            <a:r>
              <a:rPr lang="en-US" sz="1000" dirty="0"/>
              <a:t>OpenStax. "σ subunit." Modified.</a:t>
            </a:r>
            <a:r>
              <a:rPr lang="en-US" dirty="0"/>
              <a:t> </a:t>
            </a:r>
          </a:p>
        </p:txBody>
      </p:sp>
    </p:spTree>
    <p:extLst>
      <p:ext uri="{BB962C8B-B14F-4D97-AF65-F5344CB8AC3E}">
        <p14:creationId xmlns:p14="http://schemas.microsoft.com/office/powerpoint/2010/main" val="235191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54D80F-FA6C-F037-1994-AB9353977716}"/>
              </a:ext>
            </a:extLst>
          </p:cNvPr>
          <p:cNvSpPr>
            <a:spLocks noGrp="1"/>
          </p:cNvSpPr>
          <p:nvPr>
            <p:ph type="title"/>
          </p:nvPr>
        </p:nvSpPr>
        <p:spPr/>
        <p:txBody>
          <a:bodyPr/>
          <a:lstStyle/>
          <a:p>
            <a:r>
              <a:rPr lang="en-US" dirty="0"/>
              <a:t>Transcription Elongation </a:t>
            </a:r>
          </a:p>
        </p:txBody>
      </p:sp>
      <p:sp>
        <p:nvSpPr>
          <p:cNvPr id="6" name="Content Placeholder 5">
            <a:extLst>
              <a:ext uri="{FF2B5EF4-FFF2-40B4-BE49-F238E27FC236}">
                <a16:creationId xmlns:a16="http://schemas.microsoft.com/office/drawing/2014/main" id="{86A95C29-6EC9-0AF8-835E-6069B84522B4}"/>
              </a:ext>
            </a:extLst>
          </p:cNvPr>
          <p:cNvSpPr>
            <a:spLocks noGrp="1"/>
          </p:cNvSpPr>
          <p:nvPr>
            <p:ph idx="1"/>
          </p:nvPr>
        </p:nvSpPr>
        <p:spPr>
          <a:xfrm>
            <a:off x="457200" y="1280160"/>
            <a:ext cx="8229600" cy="4511040"/>
          </a:xfrm>
        </p:spPr>
        <p:txBody>
          <a:bodyPr>
            <a:normAutofit fontScale="92500" lnSpcReduction="20000"/>
          </a:bodyPr>
          <a:lstStyle/>
          <a:p>
            <a:r>
              <a:rPr lang="en-US" sz="3000" dirty="0"/>
              <a:t>Elongation begins once the </a:t>
            </a:r>
            <a:r>
              <a:rPr lang="el-GR" sz="3000" dirty="0"/>
              <a:t>σ</a:t>
            </a:r>
            <a:r>
              <a:rPr lang="en-US" sz="3000" dirty="0"/>
              <a:t> factor releases and the polymerase synthesizes mRNA in the 5</a:t>
            </a:r>
            <a:r>
              <a:rPr lang="el-GR" sz="3000" dirty="0"/>
              <a:t>΄</a:t>
            </a:r>
            <a:r>
              <a:rPr lang="en-US" sz="3000" dirty="0"/>
              <a:t>-3</a:t>
            </a:r>
            <a:r>
              <a:rPr lang="el-GR" sz="3000" dirty="0"/>
              <a:t>΄</a:t>
            </a:r>
            <a:r>
              <a:rPr lang="en-US" sz="3000" dirty="0"/>
              <a:t> direction.</a:t>
            </a:r>
          </a:p>
          <a:p>
            <a:pPr marL="457200" indent="-457200">
              <a:buFont typeface="Arial" panose="020B0604020202020204" pitchFamily="34" charset="0"/>
              <a:buChar char="•"/>
            </a:pPr>
            <a:r>
              <a:rPr lang="en-US" sz="3000" dirty="0"/>
              <a:t>RNA polymerase synthesizes at a rate of approximately 40 nucleotides a second. </a:t>
            </a:r>
          </a:p>
          <a:p>
            <a:pPr marL="457200" indent="-457200">
              <a:buFont typeface="Arial" panose="020B0604020202020204" pitchFamily="34" charset="0"/>
              <a:buChar char="•"/>
            </a:pPr>
            <a:r>
              <a:rPr lang="en-US" sz="3000" dirty="0"/>
              <a:t>mRNA synthesis will continue until termination sequences are hit. </a:t>
            </a:r>
          </a:p>
          <a:p>
            <a:pPr marL="457200" indent="-457200">
              <a:buFont typeface="Arial" panose="020B0604020202020204" pitchFamily="34" charset="0"/>
              <a:buChar char="•"/>
            </a:pPr>
            <a:r>
              <a:rPr lang="en-US" sz="3000" dirty="0"/>
              <a:t>There are two types of termination: </a:t>
            </a:r>
          </a:p>
          <a:p>
            <a:pPr marL="1200150" lvl="1" indent="-457200">
              <a:buFont typeface="Arial" panose="020B0604020202020204" pitchFamily="34" charset="0"/>
              <a:buChar char="•"/>
            </a:pPr>
            <a:r>
              <a:rPr lang="en-US" sz="3000" b="1" dirty="0"/>
              <a:t>Rho-dependent termination </a:t>
            </a:r>
          </a:p>
          <a:p>
            <a:pPr marL="1200150" lvl="1" indent="-457200">
              <a:buFont typeface="Arial" panose="020B0604020202020204" pitchFamily="34" charset="0"/>
              <a:buChar char="•"/>
            </a:pPr>
            <a:r>
              <a:rPr lang="en-US" sz="3000" b="1" dirty="0"/>
              <a:t>Rho-independent termination </a:t>
            </a:r>
          </a:p>
          <a:p>
            <a:endParaRPr lang="en-US" dirty="0"/>
          </a:p>
          <a:p>
            <a:r>
              <a:rPr lang="en-US" dirty="0"/>
              <a:t> 	</a:t>
            </a:r>
          </a:p>
        </p:txBody>
      </p:sp>
    </p:spTree>
    <p:extLst>
      <p:ext uri="{BB962C8B-B14F-4D97-AF65-F5344CB8AC3E}">
        <p14:creationId xmlns:p14="http://schemas.microsoft.com/office/powerpoint/2010/main" val="247160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9D00E-236A-B85D-8EAB-02CBEB0FAE6B}"/>
              </a:ext>
            </a:extLst>
          </p:cNvPr>
          <p:cNvSpPr>
            <a:spLocks noGrp="1"/>
          </p:cNvSpPr>
          <p:nvPr>
            <p:ph type="title"/>
          </p:nvPr>
        </p:nvSpPr>
        <p:spPr/>
        <p:txBody>
          <a:bodyPr/>
          <a:lstStyle/>
          <a:p>
            <a:r>
              <a:rPr lang="en-US" dirty="0"/>
              <a:t>Termination Signals </a:t>
            </a:r>
          </a:p>
        </p:txBody>
      </p:sp>
      <p:sp>
        <p:nvSpPr>
          <p:cNvPr id="5" name="Content Placeholder 4">
            <a:extLst>
              <a:ext uri="{FF2B5EF4-FFF2-40B4-BE49-F238E27FC236}">
                <a16:creationId xmlns:a16="http://schemas.microsoft.com/office/drawing/2014/main" id="{B87C4AE2-1A9F-BA69-342D-8D6F6F3B83A8}"/>
              </a:ext>
            </a:extLst>
          </p:cNvPr>
          <p:cNvSpPr>
            <a:spLocks noGrp="1"/>
          </p:cNvSpPr>
          <p:nvPr>
            <p:ph idx="1"/>
          </p:nvPr>
        </p:nvSpPr>
        <p:spPr>
          <a:xfrm>
            <a:off x="457200" y="1280160"/>
            <a:ext cx="4800600" cy="4572000"/>
          </a:xfrm>
        </p:spPr>
        <p:txBody>
          <a:bodyPr>
            <a:normAutofit fontScale="92500" lnSpcReduction="20000"/>
          </a:bodyPr>
          <a:lstStyle/>
          <a:p>
            <a:r>
              <a:rPr lang="en-US" b="1" dirty="0"/>
              <a:t>Rho-dependent</a:t>
            </a:r>
          </a:p>
          <a:p>
            <a:pPr marL="457200" indent="-457200">
              <a:buFont typeface="Arial" panose="020B0604020202020204" pitchFamily="34" charset="0"/>
              <a:buChar char="•"/>
            </a:pPr>
            <a:r>
              <a:rPr lang="en-US" dirty="0"/>
              <a:t>Controlled by the rho protein (which has helicase activity) which can separate the RNA from the DNA. </a:t>
            </a:r>
          </a:p>
          <a:p>
            <a:r>
              <a:rPr lang="en-US" b="1" dirty="0"/>
              <a:t>Rho-independent </a:t>
            </a:r>
          </a:p>
          <a:p>
            <a:pPr marL="457200" indent="-457200">
              <a:buFont typeface="Arial" panose="020B0604020202020204" pitchFamily="34" charset="0"/>
              <a:buChar char="•"/>
            </a:pPr>
            <a:r>
              <a:rPr lang="en-US" dirty="0"/>
              <a:t>Controlled by the DNA sequence itself</a:t>
            </a:r>
          </a:p>
          <a:p>
            <a:pPr marL="457200" indent="-457200">
              <a:buFont typeface="Arial" panose="020B0604020202020204" pitchFamily="34" charset="0"/>
              <a:buChar char="•"/>
            </a:pPr>
            <a:r>
              <a:rPr lang="en-US" dirty="0"/>
              <a:t>G-C rich region in RNA creates a </a:t>
            </a:r>
            <a:r>
              <a:rPr lang="en-US" b="1" dirty="0"/>
              <a:t>stable hairpin</a:t>
            </a:r>
            <a:r>
              <a:rPr lang="en-US" dirty="0"/>
              <a:t>, causing the RNA polymerase to stall when transcribing weak binding uracil.</a:t>
            </a:r>
            <a:r>
              <a:rPr lang="en-US" b="1" dirty="0"/>
              <a:t>	</a:t>
            </a:r>
          </a:p>
          <a:p>
            <a:endParaRPr lang="en-US" dirty="0"/>
          </a:p>
          <a:p>
            <a:endParaRPr lang="en-US" dirty="0"/>
          </a:p>
        </p:txBody>
      </p:sp>
      <p:sp>
        <p:nvSpPr>
          <p:cNvPr id="13" name="TextBox 12">
            <a:extLst>
              <a:ext uri="{FF2B5EF4-FFF2-40B4-BE49-F238E27FC236}">
                <a16:creationId xmlns:a16="http://schemas.microsoft.com/office/drawing/2014/main" id="{3CD2200B-68D3-53B7-898E-3890DE3B407F}"/>
              </a:ext>
            </a:extLst>
          </p:cNvPr>
          <p:cNvSpPr txBox="1"/>
          <p:nvPr/>
        </p:nvSpPr>
        <p:spPr>
          <a:xfrm>
            <a:off x="5784055" y="1280160"/>
            <a:ext cx="2209800" cy="307777"/>
          </a:xfrm>
          <a:prstGeom prst="rect">
            <a:avLst/>
          </a:prstGeom>
          <a:noFill/>
        </p:spPr>
        <p:txBody>
          <a:bodyPr wrap="square" rtlCol="0">
            <a:spAutoFit/>
          </a:bodyPr>
          <a:lstStyle/>
          <a:p>
            <a:pPr algn="ctr"/>
            <a:r>
              <a:rPr lang="en-US" sz="1400" b="1" dirty="0"/>
              <a:t>15.2 Figure 4</a:t>
            </a:r>
          </a:p>
        </p:txBody>
      </p:sp>
      <p:pic>
        <p:nvPicPr>
          <p:cNvPr id="7" name="Content Placeholder 5" descr="An illustration describing rho-independent and rho-dependent termination">
            <a:extLst>
              <a:ext uri="{FF2B5EF4-FFF2-40B4-BE49-F238E27FC236}">
                <a16:creationId xmlns:a16="http://schemas.microsoft.com/office/drawing/2014/main" id="{8A917B41-70D1-A56D-1C79-077AD93A26A0}"/>
              </a:ext>
            </a:extLst>
          </p:cNvPr>
          <p:cNvPicPr>
            <a:picLocks noChangeAspect="1"/>
          </p:cNvPicPr>
          <p:nvPr/>
        </p:nvPicPr>
        <p:blipFill>
          <a:blip r:embed="rId2"/>
          <a:srcRect l="32407" t="3667" r="31482" b="3000"/>
          <a:stretch/>
        </p:blipFill>
        <p:spPr>
          <a:xfrm>
            <a:off x="5715000" y="1780865"/>
            <a:ext cx="2620594" cy="3762904"/>
          </a:xfrm>
          <a:prstGeom prst="rect">
            <a:avLst/>
          </a:prstGeom>
        </p:spPr>
      </p:pic>
      <p:sp>
        <p:nvSpPr>
          <p:cNvPr id="3" name="TextBox 2">
            <a:extLst>
              <a:ext uri="{FF2B5EF4-FFF2-40B4-BE49-F238E27FC236}">
                <a16:creationId xmlns:a16="http://schemas.microsoft.com/office/drawing/2014/main" id="{951324FB-482C-6F83-E5E3-B47CBF272975}"/>
              </a:ext>
            </a:extLst>
          </p:cNvPr>
          <p:cNvSpPr txBox="1"/>
          <p:nvPr/>
        </p:nvSpPr>
        <p:spPr>
          <a:xfrm>
            <a:off x="4602955" y="5785470"/>
            <a:ext cx="4572000" cy="246221"/>
          </a:xfrm>
          <a:prstGeom prst="rect">
            <a:avLst/>
          </a:prstGeom>
          <a:noFill/>
        </p:spPr>
        <p:txBody>
          <a:bodyPr wrap="square">
            <a:spAutoFit/>
          </a:bodyPr>
          <a:lstStyle/>
          <a:p>
            <a:pPr algn="ctr"/>
            <a:r>
              <a:rPr lang="en-US" sz="1000" dirty="0"/>
              <a:t>Oalnefo1 on Wikimedia Commons. "Prokaryotic terminators."</a:t>
            </a:r>
          </a:p>
        </p:txBody>
      </p:sp>
    </p:spTree>
    <p:extLst>
      <p:ext uri="{BB962C8B-B14F-4D97-AF65-F5344CB8AC3E}">
        <p14:creationId xmlns:p14="http://schemas.microsoft.com/office/powerpoint/2010/main" val="118947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5E2F-4860-9B62-6B15-C9DB63BF1679}"/>
              </a:ext>
            </a:extLst>
          </p:cNvPr>
          <p:cNvSpPr>
            <a:spLocks noGrp="1"/>
          </p:cNvSpPr>
          <p:nvPr>
            <p:ph type="title"/>
          </p:nvPr>
        </p:nvSpPr>
        <p:spPr/>
        <p:txBody>
          <a:bodyPr/>
          <a:lstStyle/>
          <a:p>
            <a:r>
              <a:rPr lang="en-US" dirty="0"/>
              <a:t>Lesson 15.2 Figure 5</a:t>
            </a:r>
            <a:endParaRPr lang="en-IN" dirty="0"/>
          </a:p>
        </p:txBody>
      </p:sp>
      <p:sp>
        <p:nvSpPr>
          <p:cNvPr id="4" name="TextBox 3">
            <a:extLst>
              <a:ext uri="{FF2B5EF4-FFF2-40B4-BE49-F238E27FC236}">
                <a16:creationId xmlns:a16="http://schemas.microsoft.com/office/drawing/2014/main" id="{0C5ACEE5-BCAC-7EF4-A59F-5A672DF8D0B6}"/>
              </a:ext>
            </a:extLst>
          </p:cNvPr>
          <p:cNvSpPr txBox="1"/>
          <p:nvPr/>
        </p:nvSpPr>
        <p:spPr>
          <a:xfrm>
            <a:off x="2286000" y="5637609"/>
            <a:ext cx="4572000" cy="246221"/>
          </a:xfrm>
          <a:prstGeom prst="rect">
            <a:avLst/>
          </a:prstGeom>
          <a:noFill/>
        </p:spPr>
        <p:txBody>
          <a:bodyPr wrap="square">
            <a:spAutoFit/>
          </a:bodyPr>
          <a:lstStyle/>
          <a:p>
            <a:pPr algn="ctr"/>
            <a:r>
              <a:rPr lang="en-US" sz="1000" dirty="0"/>
              <a:t>Christinelmiller on Wikimedia Commons. "Multiple polymerases."</a:t>
            </a:r>
          </a:p>
        </p:txBody>
      </p:sp>
      <p:pic>
        <p:nvPicPr>
          <p:cNvPr id="7" name="Content Placeholder 5" descr="This illustration shows multiple m R N As transcribed off one gene. Polyribosomes attach to the genes along a strand of D N A, and bind with m R N A before transcription is complete and begin to make protein.">
            <a:extLst>
              <a:ext uri="{FF2B5EF4-FFF2-40B4-BE49-F238E27FC236}">
                <a16:creationId xmlns:a16="http://schemas.microsoft.com/office/drawing/2014/main" id="{B6866FD1-C92C-722C-0C77-B5CDA9A8DC05}"/>
              </a:ext>
            </a:extLst>
          </p:cNvPr>
          <p:cNvPicPr>
            <a:picLocks noGrp="1" noChangeAspect="1"/>
          </p:cNvPicPr>
          <p:nvPr>
            <p:ph idx="1"/>
          </p:nvPr>
        </p:nvPicPr>
        <p:blipFill>
          <a:blip r:embed="rId3"/>
          <a:srcRect l="3704" t="3667" r="3704" b="11334"/>
          <a:stretch/>
        </p:blipFill>
        <p:spPr>
          <a:xfrm>
            <a:off x="649941" y="1428750"/>
            <a:ext cx="7844118" cy="4000500"/>
          </a:xfrm>
        </p:spPr>
      </p:pic>
    </p:spTree>
    <p:extLst>
      <p:ext uri="{BB962C8B-B14F-4D97-AF65-F5344CB8AC3E}">
        <p14:creationId xmlns:p14="http://schemas.microsoft.com/office/powerpoint/2010/main" val="358507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809FF5-566A-DAA3-E6F7-7B6B2094BDFA}"/>
              </a:ext>
            </a:extLst>
          </p:cNvPr>
          <p:cNvSpPr>
            <a:spLocks noGrp="1"/>
          </p:cNvSpPr>
          <p:nvPr>
            <p:ph type="title"/>
          </p:nvPr>
        </p:nvSpPr>
        <p:spPr/>
        <p:txBody>
          <a:bodyPr/>
          <a:lstStyle/>
          <a:p>
            <a:r>
              <a:rPr lang="en-US" dirty="0"/>
              <a:t>Summary </a:t>
            </a:r>
          </a:p>
        </p:txBody>
      </p:sp>
      <p:sp>
        <p:nvSpPr>
          <p:cNvPr id="6" name="Content Placeholder 5">
            <a:extLst>
              <a:ext uri="{FF2B5EF4-FFF2-40B4-BE49-F238E27FC236}">
                <a16:creationId xmlns:a16="http://schemas.microsoft.com/office/drawing/2014/main" id="{2C37BDC0-38EB-DA43-0928-40A85DFD06CD}"/>
              </a:ext>
            </a:extLst>
          </p:cNvPr>
          <p:cNvSpPr>
            <a:spLocks noGrp="1"/>
          </p:cNvSpPr>
          <p:nvPr>
            <p:ph idx="1"/>
          </p:nvPr>
        </p:nvSpPr>
        <p:spPr>
          <a:xfrm>
            <a:off x="457200" y="1280160"/>
            <a:ext cx="8229600" cy="4663440"/>
          </a:xfrm>
        </p:spPr>
        <p:txBody>
          <a:bodyPr>
            <a:normAutofit/>
          </a:bodyPr>
          <a:lstStyle/>
          <a:p>
            <a:pPr marL="457200" indent="-457200">
              <a:buFont typeface="Arial" panose="020B0604020202020204" pitchFamily="34" charset="0"/>
              <a:buChar char="•"/>
            </a:pPr>
            <a:r>
              <a:rPr lang="en-US" dirty="0"/>
              <a:t>Prokaryotic cell structure allows for simultaneous transcription and translation.</a:t>
            </a:r>
          </a:p>
          <a:p>
            <a:pPr marL="457200" indent="-457200">
              <a:buFont typeface="Arial" panose="020B0604020202020204" pitchFamily="34" charset="0"/>
              <a:buChar char="•"/>
            </a:pPr>
            <a:r>
              <a:rPr lang="en-US" dirty="0"/>
              <a:t>Prokaryotic transcription is completed by a single type of RNA polymerase. </a:t>
            </a:r>
          </a:p>
          <a:p>
            <a:pPr marL="457200" indent="-457200">
              <a:buFont typeface="Arial" panose="020B0604020202020204" pitchFamily="34" charset="0"/>
              <a:buChar char="•"/>
            </a:pPr>
            <a:r>
              <a:rPr lang="en-US" dirty="0"/>
              <a:t>The RNA polymerase recognizes consensus sequences at the -10 and -35 promoter regions, and initiates transcription. </a:t>
            </a:r>
          </a:p>
          <a:p>
            <a:pPr marL="457200" indent="-457200">
              <a:buFont typeface="Arial" panose="020B0604020202020204" pitchFamily="34" charset="0"/>
              <a:buChar char="•"/>
            </a:pPr>
            <a:r>
              <a:rPr lang="en-US" dirty="0"/>
              <a:t>Transcription continues until the termination signal, which could be either a Rho-dependent or Rho-independent signal. </a:t>
            </a:r>
          </a:p>
        </p:txBody>
      </p:sp>
    </p:spTree>
    <p:extLst>
      <p:ext uri="{BB962C8B-B14F-4D97-AF65-F5344CB8AC3E}">
        <p14:creationId xmlns:p14="http://schemas.microsoft.com/office/powerpoint/2010/main" val="388767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4081117"/>
          </a:xfrm>
          <a:prstGeom prst="rect">
            <a:avLst/>
          </a:prstGeom>
          <a:noFill/>
        </p:spPr>
        <p:txBody>
          <a:bodyPr>
            <a:spAutoFit/>
          </a:bodyPr>
          <a:lstStyle/>
          <a:p>
            <a:pPr marR="0" lvl="0">
              <a:spcBef>
                <a:spcPts val="0"/>
              </a:spcBef>
              <a:spcAft>
                <a:spcPts val="0"/>
              </a:spcAft>
            </a:pPr>
            <a:r>
              <a:rPr lang="en-US" sz="3200" b="1" dirty="0">
                <a:effectLst/>
                <a:latin typeface="Calibri" panose="020F0502020204030204" pitchFamily="34" charset="0"/>
                <a:ea typeface="Times New Roman" panose="02020603050405020304" pitchFamily="18" charset="0"/>
              </a:rPr>
              <a:t>Describe</a:t>
            </a:r>
            <a:r>
              <a:rPr lang="en-US" sz="3200" dirty="0">
                <a:effectLst/>
                <a:latin typeface="Calibri" panose="020F0502020204030204" pitchFamily="34" charset="0"/>
                <a:ea typeface="Times New Roman" panose="02020603050405020304" pitchFamily="18" charset="0"/>
              </a:rPr>
              <a:t> how and when transcription is terminated.</a:t>
            </a:r>
            <a:endParaRPr lang="en-US" sz="3200" dirty="0">
              <a:effectLst/>
              <a:latin typeface="Calibri" panose="020F0502020204030204" pitchFamily="34" charset="0"/>
              <a:ea typeface="Calibri" panose="020F0502020204030204" pitchFamily="34" charset="0"/>
            </a:endParaRPr>
          </a:p>
          <a:p>
            <a:pPr marR="0" lvl="0">
              <a:spcBef>
                <a:spcPts val="0"/>
              </a:spcBef>
              <a:spcAft>
                <a:spcPts val="0"/>
              </a:spcAft>
            </a:pPr>
            <a:r>
              <a:rPr lang="en-US" sz="3200" b="1" dirty="0">
                <a:effectLst/>
                <a:latin typeface="Calibri" panose="020F0502020204030204" pitchFamily="34" charset="0"/>
                <a:ea typeface="Times New Roman" panose="02020603050405020304" pitchFamily="18" charset="0"/>
              </a:rPr>
              <a:t>Discuss</a:t>
            </a:r>
            <a:r>
              <a:rPr lang="en-US" sz="3200" dirty="0">
                <a:effectLst/>
                <a:latin typeface="Calibri" panose="020F0502020204030204" pitchFamily="34" charset="0"/>
                <a:ea typeface="Times New Roman" panose="02020603050405020304" pitchFamily="18" charset="0"/>
              </a:rPr>
              <a:t> the role of promoters in prokaryotic transcription.</a:t>
            </a:r>
            <a:endParaRPr lang="en-US" sz="3200" dirty="0">
              <a:effectLst/>
              <a:latin typeface="Calibri" panose="020F0502020204030204" pitchFamily="34" charset="0"/>
              <a:ea typeface="Calibri" panose="020F0502020204030204" pitchFamily="34" charset="0"/>
            </a:endParaRPr>
          </a:p>
          <a:p>
            <a:pPr marR="0" lvl="0">
              <a:spcBef>
                <a:spcPts val="0"/>
              </a:spcBef>
              <a:spcAft>
                <a:spcPts val="0"/>
              </a:spcAft>
            </a:pPr>
            <a:r>
              <a:rPr lang="en-US" sz="3200" b="1" dirty="0">
                <a:effectLst/>
                <a:latin typeface="Calibri" panose="020F0502020204030204" pitchFamily="34" charset="0"/>
                <a:ea typeface="Times New Roman" panose="02020603050405020304" pitchFamily="18" charset="0"/>
              </a:rPr>
              <a:t>List</a:t>
            </a:r>
            <a:r>
              <a:rPr lang="en-US" sz="3200" dirty="0">
                <a:effectLst/>
                <a:latin typeface="Calibri" panose="020F0502020204030204" pitchFamily="34" charset="0"/>
                <a:ea typeface="Times New Roman" panose="02020603050405020304" pitchFamily="18" charset="0"/>
              </a:rPr>
              <a:t> the different steps in prokaryotic transcription.</a:t>
            </a:r>
            <a:endParaRPr lang="en-US" sz="3200" dirty="0">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tabLst>
                <a:tab pos="457200" algn="l"/>
              </a:tabLst>
            </a:pPr>
            <a:endParaRPr lang="en-US" dirty="0"/>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Prokaryotic Characteristics </a:t>
            </a:r>
          </a:p>
        </p:txBody>
      </p:sp>
      <p:sp>
        <p:nvSpPr>
          <p:cNvPr id="11267" name="Rectangle 3"/>
          <p:cNvSpPr>
            <a:spLocks noGrp="1"/>
          </p:cNvSpPr>
          <p:nvPr>
            <p:ph idx="1"/>
          </p:nvPr>
        </p:nvSpPr>
        <p:spPr>
          <a:xfrm>
            <a:off x="457200" y="1280160"/>
            <a:ext cx="8229600" cy="4739640"/>
          </a:xfrm>
          <a:prstGeom prst="rect">
            <a:avLst/>
          </a:prstGeom>
        </p:spPr>
        <p:txBody>
          <a:bodyPr>
            <a:normAutofit fontScale="92500" lnSpcReduction="20000"/>
          </a:bodyPr>
          <a:lstStyle/>
          <a:p>
            <a:pPr>
              <a:tabLst>
                <a:tab pos="461963" algn="l"/>
              </a:tabLst>
            </a:pPr>
            <a:r>
              <a:rPr lang="en-US" dirty="0">
                <a:solidFill>
                  <a:schemeClr val="tx1"/>
                </a:solidFill>
              </a:rPr>
              <a:t> </a:t>
            </a:r>
            <a:r>
              <a:rPr lang="en-US" sz="3100" dirty="0">
                <a:solidFill>
                  <a:schemeClr val="tx1"/>
                </a:solidFill>
              </a:rPr>
              <a:t>Lack membrane-bound nuclei and other organelles </a:t>
            </a:r>
            <a:endParaRPr lang="en-US" sz="3100" i="0" dirty="0">
              <a:solidFill>
                <a:schemeClr val="tx1"/>
              </a:solidFill>
            </a:endParaRPr>
          </a:p>
          <a:p>
            <a:pPr>
              <a:tabLst>
                <a:tab pos="461963" algn="l"/>
              </a:tabLst>
            </a:pPr>
            <a:r>
              <a:rPr lang="en-US" sz="3100" dirty="0">
                <a:solidFill>
                  <a:schemeClr val="tx1"/>
                </a:solidFill>
              </a:rPr>
              <a:t>Have a single circular chromosome </a:t>
            </a:r>
          </a:p>
          <a:p>
            <a:pPr lvl="1">
              <a:tabLst>
                <a:tab pos="461963" algn="l"/>
              </a:tabLst>
            </a:pPr>
            <a:r>
              <a:rPr lang="en-US" sz="3100" dirty="0">
                <a:solidFill>
                  <a:schemeClr val="tx1"/>
                </a:solidFill>
              </a:rPr>
              <a:t>May contain shorter circular DNA molecules called </a:t>
            </a:r>
            <a:r>
              <a:rPr lang="en-US" sz="3100" b="1" dirty="0">
                <a:solidFill>
                  <a:schemeClr val="tx1"/>
                </a:solidFill>
              </a:rPr>
              <a:t>plasmids</a:t>
            </a:r>
          </a:p>
          <a:p>
            <a:pPr lvl="3">
              <a:tabLst>
                <a:tab pos="461963" algn="l"/>
              </a:tabLst>
            </a:pPr>
            <a:r>
              <a:rPr lang="en-US" sz="3100" dirty="0"/>
              <a:t>Plasmids often carry traits involved in antibiotic resistance. </a:t>
            </a:r>
            <a:endParaRPr lang="en-US" sz="3100" dirty="0">
              <a:solidFill>
                <a:schemeClr val="tx1"/>
              </a:solidFill>
            </a:endParaRPr>
          </a:p>
          <a:p>
            <a:pPr>
              <a:tabLst>
                <a:tab pos="461963" algn="l"/>
              </a:tabLst>
            </a:pPr>
            <a:r>
              <a:rPr lang="en-US" sz="3100" dirty="0">
                <a:solidFill>
                  <a:schemeClr val="tx1"/>
                </a:solidFill>
              </a:rPr>
              <a:t>DNA resides in the central region of the cell called the </a:t>
            </a:r>
            <a:r>
              <a:rPr lang="en-US" sz="3100" i="1" dirty="0">
                <a:solidFill>
                  <a:schemeClr val="tx1"/>
                </a:solidFill>
              </a:rPr>
              <a:t>nucleoid region</a:t>
            </a:r>
          </a:p>
          <a:p>
            <a:pPr marL="0" indent="0">
              <a:buNone/>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5EA7-1CCF-FB1A-472A-FA4995D9D24B}"/>
              </a:ext>
            </a:extLst>
          </p:cNvPr>
          <p:cNvSpPr>
            <a:spLocks noGrp="1"/>
          </p:cNvSpPr>
          <p:nvPr>
            <p:ph type="title"/>
          </p:nvPr>
        </p:nvSpPr>
        <p:spPr/>
        <p:txBody>
          <a:bodyPr/>
          <a:lstStyle/>
          <a:p>
            <a:r>
              <a:rPr lang="en-US" dirty="0"/>
              <a:t>Lesson 15.2 Figure 1</a:t>
            </a:r>
            <a:endParaRPr lang="en-IN" dirty="0"/>
          </a:p>
        </p:txBody>
      </p:sp>
      <p:pic>
        <p:nvPicPr>
          <p:cNvPr id="5" name="Content Placeholder 5" descr="An illustration of how plasmids are transferred between bacteria">
            <a:extLst>
              <a:ext uri="{FF2B5EF4-FFF2-40B4-BE49-F238E27FC236}">
                <a16:creationId xmlns:a16="http://schemas.microsoft.com/office/drawing/2014/main" id="{BB807AE6-D9C1-7CB1-E25B-8996AB1ED56B}"/>
              </a:ext>
            </a:extLst>
          </p:cNvPr>
          <p:cNvPicPr>
            <a:picLocks noGrp="1" noChangeAspect="1"/>
          </p:cNvPicPr>
          <p:nvPr>
            <p:ph idx="1"/>
          </p:nvPr>
        </p:nvPicPr>
        <p:blipFill>
          <a:blip r:embed="rId3"/>
          <a:srcRect l="12037" t="3666" r="12964"/>
          <a:stretch/>
        </p:blipFill>
        <p:spPr>
          <a:xfrm>
            <a:off x="1240293" y="1097280"/>
            <a:ext cx="6663413" cy="4754880"/>
          </a:xfrm>
        </p:spPr>
      </p:pic>
    </p:spTree>
    <p:extLst>
      <p:ext uri="{BB962C8B-B14F-4D97-AF65-F5344CB8AC3E}">
        <p14:creationId xmlns:p14="http://schemas.microsoft.com/office/powerpoint/2010/main" val="225489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Transcription Bubble </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3505200" cy="4572000"/>
          </a:xfrm>
        </p:spPr>
        <p:txBody>
          <a:bodyPr/>
          <a:lstStyle/>
          <a:p>
            <a:r>
              <a:rPr lang="en-US" dirty="0"/>
              <a:t>DNA must unwind to allow for transcription.</a:t>
            </a:r>
          </a:p>
          <a:p>
            <a:r>
              <a:rPr lang="en-US" dirty="0"/>
              <a:t>The region of unwinding DNA is called the </a:t>
            </a:r>
            <a:r>
              <a:rPr lang="en-US" b="1" dirty="0"/>
              <a:t>transcription bubble. </a:t>
            </a:r>
          </a:p>
          <a:p>
            <a:r>
              <a:rPr lang="en-US" dirty="0"/>
              <a:t>The DNA strand acting as the template for mRNA is the </a:t>
            </a:r>
            <a:r>
              <a:rPr lang="en-US" b="1" dirty="0"/>
              <a:t>template strand. </a:t>
            </a:r>
          </a:p>
          <a:p>
            <a:endParaRPr lang="en-US" b="1" dirty="0"/>
          </a:p>
        </p:txBody>
      </p:sp>
      <p:sp>
        <p:nvSpPr>
          <p:cNvPr id="9" name="TextBox 8">
            <a:extLst>
              <a:ext uri="{FF2B5EF4-FFF2-40B4-BE49-F238E27FC236}">
                <a16:creationId xmlns:a16="http://schemas.microsoft.com/office/drawing/2014/main" id="{62252EC7-C7CE-4DEC-FD4A-533B0C73DF08}"/>
              </a:ext>
            </a:extLst>
          </p:cNvPr>
          <p:cNvSpPr txBox="1"/>
          <p:nvPr/>
        </p:nvSpPr>
        <p:spPr>
          <a:xfrm>
            <a:off x="5867400" y="1716398"/>
            <a:ext cx="1981200" cy="307777"/>
          </a:xfrm>
          <a:prstGeom prst="rect">
            <a:avLst/>
          </a:prstGeom>
          <a:noFill/>
        </p:spPr>
        <p:txBody>
          <a:bodyPr wrap="square" rtlCol="0">
            <a:spAutoFit/>
          </a:bodyPr>
          <a:lstStyle/>
          <a:p>
            <a:r>
              <a:rPr lang="en-US" sz="1400" b="1" dirty="0"/>
              <a:t>15.2 Figure 2</a:t>
            </a:r>
          </a:p>
        </p:txBody>
      </p:sp>
      <p:pic>
        <p:nvPicPr>
          <p:cNvPr id="7" name="Content Placeholder 6" descr="This illustration shows R N A synthesis by R N A polymerase. The R N A strand is synthesized in the 5 prime to 3 prime direction.">
            <a:extLst>
              <a:ext uri="{FF2B5EF4-FFF2-40B4-BE49-F238E27FC236}">
                <a16:creationId xmlns:a16="http://schemas.microsoft.com/office/drawing/2014/main" id="{7D776451-4C84-7BE1-75E4-07906595480F}"/>
              </a:ext>
            </a:extLst>
          </p:cNvPr>
          <p:cNvPicPr>
            <a:picLocks noChangeAspect="1"/>
          </p:cNvPicPr>
          <p:nvPr/>
        </p:nvPicPr>
        <p:blipFill>
          <a:blip r:embed="rId2"/>
          <a:srcRect l="3704" t="3667" r="3704" b="3000"/>
          <a:stretch/>
        </p:blipFill>
        <p:spPr>
          <a:xfrm>
            <a:off x="4314399" y="2142876"/>
            <a:ext cx="4249002" cy="2379441"/>
          </a:xfrm>
          <a:prstGeom prst="rect">
            <a:avLst/>
          </a:prstGeom>
        </p:spPr>
      </p:pic>
      <p:sp>
        <p:nvSpPr>
          <p:cNvPr id="5" name="TextBox 4">
            <a:extLst>
              <a:ext uri="{FF2B5EF4-FFF2-40B4-BE49-F238E27FC236}">
                <a16:creationId xmlns:a16="http://schemas.microsoft.com/office/drawing/2014/main" id="{ECE76AED-12C2-22F8-1B61-795E3611321D}"/>
              </a:ext>
            </a:extLst>
          </p:cNvPr>
          <p:cNvSpPr txBox="1"/>
          <p:nvPr/>
        </p:nvSpPr>
        <p:spPr>
          <a:xfrm>
            <a:off x="4152900" y="4754136"/>
            <a:ext cx="4572000" cy="246221"/>
          </a:xfrm>
          <a:prstGeom prst="rect">
            <a:avLst/>
          </a:prstGeom>
          <a:noFill/>
        </p:spPr>
        <p:txBody>
          <a:bodyPr wrap="square">
            <a:spAutoFit/>
          </a:bodyPr>
          <a:lstStyle/>
          <a:p>
            <a:pPr algn="ctr"/>
            <a:r>
              <a:rPr lang="en-US" sz="1000" dirty="0"/>
              <a:t>CNX OpenStax on Wikimedia Commons. "RNA polymerase." Modified. </a:t>
            </a:r>
          </a:p>
        </p:txBody>
      </p:sp>
    </p:spTree>
    <p:extLst>
      <p:ext uri="{BB962C8B-B14F-4D97-AF65-F5344CB8AC3E}">
        <p14:creationId xmlns:p14="http://schemas.microsoft.com/office/powerpoint/2010/main" val="17698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 Prokaryotic Transcription </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3901440"/>
          </a:xfrm>
        </p:spPr>
        <p:txBody>
          <a:bodyPr>
            <a:normAutofit/>
          </a:bodyPr>
          <a:lstStyle/>
          <a:p>
            <a:r>
              <a:rPr lang="en-US" sz="2800" dirty="0">
                <a:solidFill>
                  <a:schemeClr val="tx1"/>
                </a:solidFill>
              </a:rPr>
              <a:t>All transcription, translation and mRNA degradation occur simultaneously due to lack of internal membranes.</a:t>
            </a:r>
          </a:p>
          <a:p>
            <a:endParaRPr lang="en-US" dirty="0"/>
          </a:p>
          <a:p>
            <a:endParaRPr lang="en-US" dirty="0"/>
          </a:p>
          <a:p>
            <a:r>
              <a:rPr lang="en-US" dirty="0"/>
              <a:t>Prokaryotic transcripts often cover more than one gene or </a:t>
            </a:r>
            <a:r>
              <a:rPr lang="en-US" i="1" dirty="0"/>
              <a:t>cistron and</a:t>
            </a:r>
            <a:r>
              <a:rPr lang="en-US" dirty="0"/>
              <a:t> create </a:t>
            </a:r>
            <a:r>
              <a:rPr lang="en-US" b="1" dirty="0"/>
              <a:t>polycistronic mRNAs </a:t>
            </a:r>
            <a:r>
              <a:rPr lang="en-US" dirty="0"/>
              <a:t>that contain the coding sequences for more than one protein. </a:t>
            </a:r>
          </a:p>
        </p:txBody>
      </p:sp>
    </p:spTree>
    <p:extLst>
      <p:ext uri="{BB962C8B-B14F-4D97-AF65-F5344CB8AC3E}">
        <p14:creationId xmlns:p14="http://schemas.microsoft.com/office/powerpoint/2010/main" val="290095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Can you think of reasons why having polycistronic genes would be beneficial to bacteria?</a:t>
            </a:r>
          </a:p>
        </p:txBody>
      </p:sp>
    </p:spTree>
    <p:extLst>
      <p:ext uri="{BB962C8B-B14F-4D97-AF65-F5344CB8AC3E}">
        <p14:creationId xmlns:p14="http://schemas.microsoft.com/office/powerpoint/2010/main" val="302916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9986-A48D-FFBF-4F1C-C1ABB9ECBEC2}"/>
              </a:ext>
            </a:extLst>
          </p:cNvPr>
          <p:cNvSpPr>
            <a:spLocks noGrp="1"/>
          </p:cNvSpPr>
          <p:nvPr>
            <p:ph type="title"/>
          </p:nvPr>
        </p:nvSpPr>
        <p:spPr/>
        <p:txBody>
          <a:bodyPr/>
          <a:lstStyle/>
          <a:p>
            <a:r>
              <a:rPr lang="en-US" dirty="0"/>
              <a:t>Prokaryotic RNA polymerase</a:t>
            </a:r>
          </a:p>
        </p:txBody>
      </p:sp>
      <p:sp>
        <p:nvSpPr>
          <p:cNvPr id="3" name="Content Placeholder 2">
            <a:extLst>
              <a:ext uri="{FF2B5EF4-FFF2-40B4-BE49-F238E27FC236}">
                <a16:creationId xmlns:a16="http://schemas.microsoft.com/office/drawing/2014/main" id="{DC97E261-42A5-22BF-E5A7-CA8186302663}"/>
              </a:ext>
            </a:extLst>
          </p:cNvPr>
          <p:cNvSpPr>
            <a:spLocks noGrp="1"/>
          </p:cNvSpPr>
          <p:nvPr>
            <p:ph idx="1"/>
          </p:nvPr>
        </p:nvSpPr>
        <p:spPr>
          <a:xfrm>
            <a:off x="457200" y="1280160"/>
            <a:ext cx="8229600" cy="4663440"/>
          </a:xfrm>
        </p:spPr>
        <p:txBody>
          <a:bodyPr>
            <a:normAutofit lnSpcReduction="10000"/>
          </a:bodyPr>
          <a:lstStyle/>
          <a:p>
            <a:r>
              <a:rPr lang="en-US" dirty="0"/>
              <a:t>In prokaryotes, a single RNA polymerase is used for transcription </a:t>
            </a:r>
          </a:p>
          <a:p>
            <a:pPr marL="457200" indent="-457200">
              <a:buFont typeface="Arial" panose="020B0604020202020204" pitchFamily="34" charset="0"/>
              <a:buChar char="•"/>
            </a:pPr>
            <a:r>
              <a:rPr lang="en-US" dirty="0"/>
              <a:t>The polymerase is comprised of six subunits </a:t>
            </a:r>
          </a:p>
          <a:p>
            <a:pPr marL="1200150" lvl="1" indent="-457200">
              <a:buFont typeface="Arial" panose="020B0604020202020204" pitchFamily="34" charset="0"/>
              <a:buChar char="•"/>
            </a:pPr>
            <a:r>
              <a:rPr lang="en-US" dirty="0"/>
              <a:t>Five of these subunits comprise the </a:t>
            </a:r>
            <a:r>
              <a:rPr lang="en-US" b="1" dirty="0"/>
              <a:t>core enzyme</a:t>
            </a:r>
            <a:r>
              <a:rPr lang="en-US" dirty="0"/>
              <a:t>, which is responsible for the catalytic activity. </a:t>
            </a:r>
          </a:p>
          <a:p>
            <a:pPr marL="1200150" lvl="1" indent="-457200">
              <a:buFont typeface="Arial" panose="020B0604020202020204" pitchFamily="34" charset="0"/>
              <a:buChar char="•"/>
            </a:pPr>
            <a:r>
              <a:rPr lang="en-US" dirty="0"/>
              <a:t>The 6</a:t>
            </a:r>
            <a:r>
              <a:rPr lang="en-US" baseline="30000" dirty="0"/>
              <a:t>th</a:t>
            </a:r>
            <a:r>
              <a:rPr lang="en-US" dirty="0"/>
              <a:t> subunit (</a:t>
            </a:r>
            <a:r>
              <a:rPr lang="el-GR" dirty="0"/>
              <a:t>σ</a:t>
            </a:r>
            <a:r>
              <a:rPr lang="en-US" dirty="0"/>
              <a:t>) is only used for initiation of transcription. </a:t>
            </a:r>
          </a:p>
          <a:p>
            <a:pPr marL="457200" indent="-457200">
              <a:buFont typeface="Arial" panose="020B0604020202020204" pitchFamily="34" charset="0"/>
              <a:buChar char="•"/>
            </a:pPr>
            <a:r>
              <a:rPr lang="en-US" dirty="0"/>
              <a:t>RNA polymerase with all six subunits is called a </a:t>
            </a:r>
            <a:r>
              <a:rPr lang="en-US" b="1" dirty="0"/>
              <a:t>holoenzyme.</a:t>
            </a:r>
          </a:p>
        </p:txBody>
      </p:sp>
    </p:spTree>
    <p:extLst>
      <p:ext uri="{BB962C8B-B14F-4D97-AF65-F5344CB8AC3E}">
        <p14:creationId xmlns:p14="http://schemas.microsoft.com/office/powerpoint/2010/main" val="94076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F9ED-14A9-F72A-F080-5C74F1B1F636}"/>
              </a:ext>
            </a:extLst>
          </p:cNvPr>
          <p:cNvSpPr>
            <a:spLocks noGrp="1"/>
          </p:cNvSpPr>
          <p:nvPr>
            <p:ph type="title"/>
          </p:nvPr>
        </p:nvSpPr>
        <p:spPr/>
        <p:txBody>
          <a:bodyPr/>
          <a:lstStyle/>
          <a:p>
            <a:r>
              <a:rPr lang="en-US" dirty="0"/>
              <a:t>Prokaryotic promoters </a:t>
            </a:r>
          </a:p>
        </p:txBody>
      </p:sp>
      <p:sp>
        <p:nvSpPr>
          <p:cNvPr id="3" name="Content Placeholder 2">
            <a:extLst>
              <a:ext uri="{FF2B5EF4-FFF2-40B4-BE49-F238E27FC236}">
                <a16:creationId xmlns:a16="http://schemas.microsoft.com/office/drawing/2014/main" id="{AE14517E-DDBB-ED35-03CE-6E6912C22322}"/>
              </a:ext>
            </a:extLst>
          </p:cNvPr>
          <p:cNvSpPr>
            <a:spLocks noGrp="1"/>
          </p:cNvSpPr>
          <p:nvPr>
            <p:ph idx="1"/>
          </p:nvPr>
        </p:nvSpPr>
        <p:spPr/>
        <p:txBody>
          <a:bodyPr>
            <a:normAutofit lnSpcReduction="10000"/>
          </a:bodyPr>
          <a:lstStyle/>
          <a:p>
            <a:r>
              <a:rPr lang="en-US" dirty="0"/>
              <a:t>A </a:t>
            </a:r>
            <a:r>
              <a:rPr lang="en-US" b="1" dirty="0"/>
              <a:t>promoter</a:t>
            </a:r>
            <a:r>
              <a:rPr lang="en-US" dirty="0"/>
              <a:t> is a DNA sequence where the transcription machinery, including RNA polymerase, binds and initiates transcription. </a:t>
            </a:r>
          </a:p>
          <a:p>
            <a:pPr marL="457200" indent="-457200">
              <a:buFont typeface="Arial" panose="020B0604020202020204" pitchFamily="34" charset="0"/>
              <a:buChar char="•"/>
            </a:pPr>
            <a:r>
              <a:rPr lang="en-US" dirty="0"/>
              <a:t>Two promoters are found at the -10 upstream and -35 upstream regions. </a:t>
            </a:r>
          </a:p>
          <a:p>
            <a:pPr marL="457200" indent="-457200">
              <a:buFont typeface="Arial" panose="020B0604020202020204" pitchFamily="34" charset="0"/>
              <a:buChar char="•"/>
            </a:pPr>
            <a:r>
              <a:rPr lang="en-US" dirty="0"/>
              <a:t>These regions are similar across bacterial species and are described by </a:t>
            </a:r>
            <a:r>
              <a:rPr lang="en-US" b="1" dirty="0"/>
              <a:t>consensus sequences </a:t>
            </a:r>
            <a:r>
              <a:rPr lang="en-US" dirty="0"/>
              <a:t>of these two sites. </a:t>
            </a:r>
          </a:p>
          <a:p>
            <a:pPr marL="1200150" lvl="1" indent="-457200">
              <a:buFont typeface="Arial" panose="020B0604020202020204" pitchFamily="34" charset="0"/>
              <a:buChar char="•"/>
            </a:pPr>
            <a:r>
              <a:rPr lang="en-US" dirty="0"/>
              <a:t>A </a:t>
            </a:r>
            <a:r>
              <a:rPr lang="en-US" b="1" dirty="0"/>
              <a:t>consensus sequence </a:t>
            </a:r>
            <a:r>
              <a:rPr lang="en-US" dirty="0"/>
              <a:t>lists the nucleotides that occur most often at each position of the sequence. </a:t>
            </a:r>
          </a:p>
        </p:txBody>
      </p:sp>
    </p:spTree>
    <p:extLst>
      <p:ext uri="{BB962C8B-B14F-4D97-AF65-F5344CB8AC3E}">
        <p14:creationId xmlns:p14="http://schemas.microsoft.com/office/powerpoint/2010/main" val="399379319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TotalTime>
  <Words>732</Words>
  <Application>Microsoft Office PowerPoint</Application>
  <PresentationFormat>On-screen Show (4:3)</PresentationFormat>
  <Paragraphs>76</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Courier New</vt:lpstr>
      <vt:lpstr>Arial</vt:lpstr>
      <vt:lpstr>Century Gothic</vt:lpstr>
      <vt:lpstr>Calibri</vt:lpstr>
      <vt:lpstr>Aptos</vt:lpstr>
      <vt:lpstr>Office Theme</vt:lpstr>
      <vt:lpstr>Lesson 15.2</vt:lpstr>
      <vt:lpstr>Objectives</vt:lpstr>
      <vt:lpstr>Prokaryotic Characteristics </vt:lpstr>
      <vt:lpstr>Lesson 15.2 Figure 1</vt:lpstr>
      <vt:lpstr>Transcription Bubble </vt:lpstr>
      <vt:lpstr> Prokaryotic Transcription </vt:lpstr>
      <vt:lpstr>Reflection Question</vt:lpstr>
      <vt:lpstr>Prokaryotic RNA polymerase</vt:lpstr>
      <vt:lpstr>Prokaryotic promoters </vt:lpstr>
      <vt:lpstr>Transcription Initiation </vt:lpstr>
      <vt:lpstr>Transcription Elongation </vt:lpstr>
      <vt:lpstr>Termination Signals </vt:lpstr>
      <vt:lpstr>Lesson 15.2 Figure 5</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181</cp:revision>
  <dcterms:created xsi:type="dcterms:W3CDTF">2013-04-26T14:43:13Z</dcterms:created>
  <dcterms:modified xsi:type="dcterms:W3CDTF">2024-11-12T15:05:41Z</dcterms:modified>
</cp:coreProperties>
</file>