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64" r:id="rId3"/>
    <p:sldId id="265" r:id="rId4"/>
    <p:sldId id="289" r:id="rId5"/>
    <p:sldId id="275" r:id="rId6"/>
    <p:sldId id="287" r:id="rId7"/>
    <p:sldId id="288" r:id="rId8"/>
    <p:sldId id="292" r:id="rId9"/>
    <p:sldId id="286" r:id="rId10"/>
    <p:sldId id="271" r:id="rId11"/>
    <p:sldId id="273" r:id="rId12"/>
    <p:sldId id="274" r:id="rId13"/>
    <p:sldId id="290" r:id="rId14"/>
    <p:sldId id="291" r:id="rId15"/>
    <p:sldId id="267" r:id="rId16"/>
    <p:sldId id="280" r:id="rId17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2D7D9F"/>
    <a:srgbClr val="0000FF"/>
    <a:srgbClr val="366092"/>
    <a:srgbClr val="000099"/>
    <a:srgbClr val="000000"/>
    <a:srgbClr val="1F497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9" autoAdjust="0"/>
    <p:restoredTop sz="86410" autoAdjust="0"/>
  </p:normalViewPr>
  <p:slideViewPr>
    <p:cSldViewPr>
      <p:cViewPr varScale="1">
        <p:scale>
          <a:sx n="95" d="100"/>
          <a:sy n="95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91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6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F262B-740E-4480-8DD6-7DF3785A307D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5ED13-301A-4C0A-8C7F-A4982DED9D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56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3: A generalized promoter of a gene transcribed by RNA polymerase II is shown. Transcription factors recognize the promoter. RNA polymerase II then binds and forms the transcription initiation complex.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44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Originally an On Your Own. This is included here to use as a talking point or for a think-pair-share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15ED13-301A-4C0A-8C7F-A4982DED9D6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3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8EB715-DC18-4A09-A71D-E9CABC059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-320615"/>
            <a:ext cx="5893594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55021B-8C83-0E64-7853-247E9DC8E5CC}"/>
              </a:ext>
            </a:extLst>
          </p:cNvPr>
          <p:cNvSpPr txBox="1"/>
          <p:nvPr userDrawn="1"/>
        </p:nvSpPr>
        <p:spPr>
          <a:xfrm>
            <a:off x="3276600" y="6096038"/>
            <a:ext cx="8381999" cy="464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© 2023 Hawkes Learning.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sz="1050" dirty="0"/>
              <a:t>No reproduction or further distribution permitted without the prior written consent of Hawkes Learning.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791900-F9C7-EB19-6E5D-FAAB3EFAF3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0" y="2800183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0492872-1E9F-75D1-A86E-4EAE19934D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Lesson X.X</a:t>
            </a:r>
          </a:p>
        </p:txBody>
      </p:sp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k It Throu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Think It Through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3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D7D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966751E-D7BB-F58F-6EF7-988C1DD7F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1566" y="1981200"/>
            <a:ext cx="9144000" cy="2250283"/>
            <a:chOff x="1524000" y="1410227"/>
            <a:chExt cx="9144000" cy="225028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5745617-7817-BAD4-50DB-96682A18AA8C}"/>
                </a:ext>
              </a:extLst>
            </p:cNvPr>
            <p:cNvCxnSpPr/>
            <p:nvPr/>
          </p:nvCxnSpPr>
          <p:spPr>
            <a:xfrm>
              <a:off x="1859169" y="2729726"/>
              <a:ext cx="84296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64544EB-EC3E-1655-8249-41F759480F18}"/>
                </a:ext>
              </a:extLst>
            </p:cNvPr>
            <p:cNvSpPr txBox="1"/>
            <p:nvPr/>
          </p:nvSpPr>
          <p:spPr>
            <a:xfrm>
              <a:off x="1524000" y="1410227"/>
              <a:ext cx="9144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HAWKES</a:t>
              </a:r>
              <a:r>
                <a:rPr lang="en-US" sz="7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LEARNING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9AE6A06-DC07-3D52-BB89-86F2EF077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1108" y="3050910"/>
              <a:ext cx="609600" cy="6096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522F05-C169-5A8E-BEE7-C2AF4A8B2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6179" y="3050910"/>
              <a:ext cx="609600" cy="6096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87E3FD-08C2-8D03-8749-14D089268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122" y="3050910"/>
              <a:ext cx="609600" cy="6096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6388AC8-6D6B-52AD-1753-6A2F27A176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1" y="36218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59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550498A-7EB8-497B-A843-BB35444C1A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5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Objectives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800" b="0" i="0" baseline="0">
                <a:solidFill>
                  <a:srgbClr val="366092"/>
                </a:solidFill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</a:t>
            </a:r>
          </a:p>
          <a:p>
            <a:pPr lvl="1"/>
            <a:r>
              <a:rPr lang="en-US" dirty="0"/>
              <a:t>Example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7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6060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199D9D7-D46E-5BC7-C02C-BCF6B528DB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9600" y="1280160"/>
            <a:ext cx="42672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88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Lesson X.X Figure Number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Group Activity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ce and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Science and You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8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ion 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Reflection Question</a:t>
            </a:r>
          </a:p>
        </p:txBody>
      </p:sp>
      <p:sp>
        <p:nvSpPr>
          <p:cNvPr id="14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2023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59"/>
            <a:ext cx="8229600" cy="4572001"/>
          </a:xfrm>
          <a:prstGeom prst="rect">
            <a:avLst/>
          </a:prstGeom>
          <a:solidFill>
            <a:srgbClr val="1F497D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800" b="0" i="0"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cxnSp>
        <p:nvCxnSpPr>
          <p:cNvPr id="15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5" r:id="rId5"/>
    <p:sldLayoutId id="2147483652" r:id="rId6"/>
    <p:sldLayoutId id="2147483653" r:id="rId7"/>
    <p:sldLayoutId id="2147483658" r:id="rId8"/>
    <p:sldLayoutId id="2147483656" r:id="rId9"/>
    <p:sldLayoutId id="2147483657" r:id="rId10"/>
    <p:sldLayoutId id="2147483654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E7A1944-20A9-5EFC-CF5D-428D07B9FF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9562" y="1729204"/>
            <a:ext cx="3581400" cy="9144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15.3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F68ED90-5F09-E335-E8D2-4F2687C0EB5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9562" y="2627694"/>
            <a:ext cx="3581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Eukaryotic Transcription </a:t>
            </a:r>
          </a:p>
        </p:txBody>
      </p:sp>
    </p:spTree>
    <p:extLst>
      <p:ext uri="{BB962C8B-B14F-4D97-AF65-F5344CB8AC3E}">
        <p14:creationId xmlns:p14="http://schemas.microsoft.com/office/powerpoint/2010/main" val="3886239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F1B4C-5AAA-83F0-C30B-42241B0F9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It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1AC4C-482E-02BD-BADA-C2D6C8D0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44040"/>
          </a:xfrm>
        </p:spPr>
        <p:txBody>
          <a:bodyPr/>
          <a:lstStyle/>
          <a:p>
            <a:r>
              <a:rPr lang="en-US" dirty="0"/>
              <a:t>A scientist splices a eukaryotic promoter in front of a bacterial gene and inserts the gene in a bacterial chromosome. Would you expect the bacteria to transcribe the gene?</a:t>
            </a:r>
          </a:p>
        </p:txBody>
      </p:sp>
    </p:spTree>
    <p:extLst>
      <p:ext uri="{BB962C8B-B14F-4D97-AF65-F5344CB8AC3E}">
        <p14:creationId xmlns:p14="http://schemas.microsoft.com/office/powerpoint/2010/main" val="1933572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A59D1-CC1E-D743-F8C5-64F3916DB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Elongation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BAF8FF-3FA4-B8AF-4291-2B90BA257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434840"/>
          </a:xfrm>
        </p:spPr>
        <p:txBody>
          <a:bodyPr>
            <a:normAutofit/>
          </a:bodyPr>
          <a:lstStyle/>
          <a:p>
            <a:r>
              <a:rPr lang="en-US" dirty="0"/>
              <a:t>Elongation begins when the RNA polymerase is released from the transcription factors within the preinitiation complex.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Pre-mRNA synthesis occurs in the 5</a:t>
            </a:r>
            <a:r>
              <a:rPr lang="el-GR" dirty="0"/>
              <a:t>΄</a:t>
            </a:r>
            <a:r>
              <a:rPr lang="en-US" dirty="0"/>
              <a:t>to 3</a:t>
            </a:r>
            <a:r>
              <a:rPr lang="el-GR" dirty="0"/>
              <a:t>΄</a:t>
            </a:r>
            <a:r>
              <a:rPr lang="en-US" dirty="0"/>
              <a:t> direction.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Pre-mRNA synthesis complicated due to DNA being packaged as </a:t>
            </a:r>
            <a:r>
              <a:rPr lang="en-US" i="1" dirty="0"/>
              <a:t>chromatin</a:t>
            </a:r>
            <a:r>
              <a:rPr lang="en-US" dirty="0"/>
              <a:t>, which is a mixture of DNA and charged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176985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71AC7-75BC-420C-33AB-1FBF5BDC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Connection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7BA40-33E6-4BEC-A58B-47B696E4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634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Evolution of Primers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Mutations occur can occur within genes or regulatory regions such as promoters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Mutations may or may not be beneficial</a:t>
            </a:r>
          </a:p>
          <a:p>
            <a:r>
              <a:rPr lang="en-US" dirty="0"/>
              <a:t>Consider- if a gene codes for a protein needed in abundance, it would benefit the cell for the gene’s promoter to recruit transcription factors more efficiently.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Scientists examining human promoter regions which bind the preinitiation complex found they evolve even faster than protein coding genes.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55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08FDF-2CB2-8E7F-0B7A-5CE5F3A6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DNA-Histone Complexes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C4BFD-B459-CAA4-A14E-67F841492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Collectively called nucleosomes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are regularly spaced.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include 146 nucleotides of DNA wound around eight histones. </a:t>
            </a:r>
          </a:p>
          <a:p>
            <a:endParaRPr lang="en-US" dirty="0"/>
          </a:p>
          <a:p>
            <a:r>
              <a:rPr lang="en-US" dirty="0"/>
              <a:t>A special protein complex called </a:t>
            </a:r>
            <a:r>
              <a:rPr lang="en-US" b="1" dirty="0"/>
              <a:t>FACT</a:t>
            </a:r>
            <a:r>
              <a:rPr lang="en-US" dirty="0"/>
              <a:t> (facilitates chromatin transcription) helps to move histones out of the way of the transcription machinery. </a:t>
            </a:r>
          </a:p>
        </p:txBody>
      </p:sp>
    </p:spTree>
    <p:extLst>
      <p:ext uri="{BB962C8B-B14F-4D97-AF65-F5344CB8AC3E}">
        <p14:creationId xmlns:p14="http://schemas.microsoft.com/office/powerpoint/2010/main" val="895276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628FF-BABD-6B35-28D0-7A50E195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Transcription Termination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456EF-045D-8B4E-9163-DAA1590C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Transcription termination is different for different polymerases.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RNA polymerase II- Elongation occurs 1,000 to 2,000 nucleotides beyond the end of the gene. This excess is cleaved during mRNA processing.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RNA polymerase I- Requires a specific 18 nucleotide sequence which is recognized by a termination protein.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RNA polymerase III- An mRNA hairpin is created, like Rho-independent termination of transcription in prokaryotes. </a:t>
            </a:r>
          </a:p>
        </p:txBody>
      </p:sp>
    </p:spTree>
    <p:extLst>
      <p:ext uri="{BB962C8B-B14F-4D97-AF65-F5344CB8AC3E}">
        <p14:creationId xmlns:p14="http://schemas.microsoft.com/office/powerpoint/2010/main" val="208792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Summary 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Eukaryotic transcription occurs in the nucleus and RNA transcripts are </a:t>
            </a:r>
            <a:r>
              <a:rPr lang="en-US" b="1" i="0" dirty="0">
                <a:solidFill>
                  <a:schemeClr val="tx1"/>
                </a:solidFill>
              </a:rPr>
              <a:t>monogenic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Three different RNA polymerases are used for different RNA products. 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RNA polymerase II is the main polymerase makes pre-mRNA. </a:t>
            </a:r>
          </a:p>
          <a:p>
            <a:pPr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Transcription initiation requires transcription factors to create a </a:t>
            </a:r>
            <a:r>
              <a:rPr lang="en-US" b="1" i="0" dirty="0">
                <a:solidFill>
                  <a:schemeClr val="tx1"/>
                </a:solidFill>
              </a:rPr>
              <a:t>preinitiation complex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Termination of transcription is different for each polymerase type. 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185" y="3129625"/>
            <a:ext cx="84296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4412F44-E9AD-CA5D-3424-C0919E7B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67486" y="1650955"/>
            <a:ext cx="5380896" cy="121322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837ABF-8A74-7D16-5E9D-DD08BEAD4B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-2387600"/>
            <a:ext cx="6858000" cy="2387600"/>
          </a:xfrm>
        </p:spPr>
        <p:txBody>
          <a:bodyPr anchor="b"/>
          <a:lstStyle/>
          <a:p>
            <a:r>
              <a:rPr lang="en-US" dirty="0"/>
              <a:t>End of Hawkes Learning PowerPoint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037E7D-3E91-A190-96AE-EB330CCD1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409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xfrm>
            <a:off x="457200" y="1055441"/>
            <a:ext cx="8229600" cy="405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Compare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three RNA polymerases.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Discuss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role of RNA polymerases in transcription.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Explain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significance of transcription factors.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List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steps in eukaryotic transcription.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i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Eukary</a:t>
            </a:r>
            <a:r>
              <a:rPr lang="en-US" dirty="0">
                <a:solidFill>
                  <a:schemeClr val="accent1"/>
                </a:solidFill>
              </a:rPr>
              <a:t>otic Characteristics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Eukaryotic cells contain a nucleus and membrane-bound organelles. 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Transcription occurs in the nucleus.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dirty="0">
                <a:solidFill>
                  <a:schemeClr val="tx1"/>
                </a:solidFill>
              </a:rPr>
              <a:t>mRNA must be transported to cytoplasm for translation.</a:t>
            </a:r>
          </a:p>
          <a:p>
            <a:pPr lvl="1">
              <a:tabLst>
                <a:tab pos="461963" algn="l"/>
              </a:tabLst>
            </a:pPr>
            <a:r>
              <a:rPr lang="en-US" dirty="0"/>
              <a:t>mRNA must be protected from degradation.</a:t>
            </a:r>
          </a:p>
          <a:p>
            <a:pPr marL="457200" lvl="1" indent="0">
              <a:buNone/>
              <a:tabLst>
                <a:tab pos="461963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61963" algn="l"/>
              </a:tabLst>
            </a:pPr>
            <a:r>
              <a:rPr lang="en-US" i="0" dirty="0">
                <a:solidFill>
                  <a:schemeClr val="tx1"/>
                </a:solidFill>
              </a:rPr>
              <a:t>Eukaryotic mRNA transcripts are </a:t>
            </a:r>
            <a:r>
              <a:rPr lang="en-US" i="1" dirty="0">
                <a:solidFill>
                  <a:schemeClr val="tx1"/>
                </a:solidFill>
              </a:rPr>
              <a:t>monogenic</a:t>
            </a:r>
            <a:r>
              <a:rPr lang="en-US" i="0" dirty="0">
                <a:solidFill>
                  <a:schemeClr val="tx1"/>
                </a:solidFill>
              </a:rPr>
              <a:t>, meaning each transcript codes for a single protein.</a:t>
            </a:r>
          </a:p>
          <a:p>
            <a:pPr marL="0" indent="3175">
              <a:spcBef>
                <a:spcPts val="1200"/>
              </a:spcBef>
              <a:buFont typeface="Courier New" pitchFamily="49" charset="0"/>
              <a:buNone/>
              <a:tabLst>
                <a:tab pos="457200" algn="l"/>
              </a:tabLst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B04DDC-1E2A-D340-946F-A9AA8346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RNA polymerase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F87E66-EE91-08D5-7087-51C893A58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Eukaryotes have 3 RNA polymerases</a:t>
            </a:r>
          </a:p>
          <a:p>
            <a:pPr marL="1200150" marR="0" lvl="1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Each requires their own transcription factors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RNA polymerase I- makes most rRNA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RNA polymerase II- makes all coding pre-mRNAs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RNA polymerase III- makes rRNA, tRNA and snRNA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6DC50C-3C05-53B9-7BE4-1F5053BF7820}"/>
              </a:ext>
            </a:extLst>
          </p:cNvPr>
          <p:cNvSpPr txBox="1"/>
          <p:nvPr/>
        </p:nvSpPr>
        <p:spPr>
          <a:xfrm>
            <a:off x="5805854" y="176310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15.3 Figure 1</a:t>
            </a:r>
          </a:p>
        </p:txBody>
      </p:sp>
      <p:pic>
        <p:nvPicPr>
          <p:cNvPr id="7" name="Content Placeholder 6" descr="A photograph of three fly agaric mushrooms with white stems and red tops with white spots">
            <a:extLst>
              <a:ext uri="{FF2B5EF4-FFF2-40B4-BE49-F238E27FC236}">
                <a16:creationId xmlns:a16="http://schemas.microsoft.com/office/drawing/2014/main" id="{0FF1B228-0BD8-A581-0431-CF3CC3AC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11" t="3667" r="10185" b="3000"/>
          <a:stretch/>
        </p:blipFill>
        <p:spPr>
          <a:xfrm>
            <a:off x="4548184" y="2259093"/>
            <a:ext cx="4064979" cy="2678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6F72D9-4FBF-2C3B-A161-65C70252B2E6}"/>
              </a:ext>
            </a:extLst>
          </p:cNvPr>
          <p:cNvSpPr txBox="1"/>
          <p:nvPr/>
        </p:nvSpPr>
        <p:spPr>
          <a:xfrm>
            <a:off x="4267200" y="5123426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Holger Krisp on Wikimedia Commons. "Mushrooms."</a:t>
            </a:r>
          </a:p>
        </p:txBody>
      </p:sp>
    </p:spTree>
    <p:extLst>
      <p:ext uri="{BB962C8B-B14F-4D97-AF65-F5344CB8AC3E}">
        <p14:creationId xmlns:p14="http://schemas.microsoft.com/office/powerpoint/2010/main" val="790807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2976-ED80-2EF3-C761-DCF2590A1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 1: The Locations, Products and Sensitivities of the Three Eukaryotic RNA Polymerases</a:t>
            </a:r>
          </a:p>
        </p:txBody>
      </p:sp>
      <p:graphicFrame>
        <p:nvGraphicFramePr>
          <p:cNvPr id="4" name="Content Placeholder 3" descr="Table 1: The location, products, and sensitives of the three eukaryotic R N A polymerases. R N A polymerase I is in the nucleolus and produces all r R N As except for 5S r R N As. It is insensitive to alpha-amanitin. R N A polymerase II is found in the nucleus and transcribes all protein coding nuclear pre-m R N As. It is extremely sensitive to alpha-amanitin. R N A polymerase III is found in the nucleus and transcribes 5S r R N A, t R N As, and small nuclear R N As. It is moderately sensitive to alpha-amanitin.">
            <a:extLst>
              <a:ext uri="{FF2B5EF4-FFF2-40B4-BE49-F238E27FC236}">
                <a16:creationId xmlns:a16="http://schemas.microsoft.com/office/drawing/2014/main" id="{7752BC44-D9D7-973A-D839-65E26F7F18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305590"/>
              </p:ext>
            </p:extLst>
          </p:nvPr>
        </p:nvGraphicFramePr>
        <p:xfrm>
          <a:off x="457200" y="1279524"/>
          <a:ext cx="82296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2262779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2938629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57058188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435066104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 algn="l"/>
                      <a:r>
                        <a:rPr lang="en-IN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RNA Polymerase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Cellular Compartment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Product of Transcription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</a:t>
                      </a:r>
                      <a:r>
                        <a:rPr lang="en-IN" b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-Amanitin Sensitivity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0373151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Nucleolus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all rRNAs except 5S rRNAs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insensitive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293123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all protein coding nuclear pre-mRNAs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extremely sensitive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48708678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nucleus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5S rRNA, tRNAs, and small nuclear RNAs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0" dirty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moderately sensitive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7668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121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F34EA6-DD86-29B1-431D-54446D6B7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 Polymerase II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B30014-8F34-53AE-C8C4-3DD6D69F0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Responsible for the transcription of most genes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Uses a promoter called the </a:t>
            </a:r>
            <a:r>
              <a:rPr lang="en-US" b="1" dirty="0"/>
              <a:t>TATA Box, </a:t>
            </a:r>
            <a:r>
              <a:rPr lang="en-US" dirty="0"/>
              <a:t>which is like the -10 region of prokaryotic promoters and has a consensus sequence of TATAAA.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AAA78-3242-4A71-5EF5-C3B75ED32A0B}"/>
              </a:ext>
            </a:extLst>
          </p:cNvPr>
          <p:cNvSpPr txBox="1"/>
          <p:nvPr/>
        </p:nvSpPr>
        <p:spPr>
          <a:xfrm>
            <a:off x="5791200" y="130026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15.3 Figure 2</a:t>
            </a:r>
          </a:p>
        </p:txBody>
      </p:sp>
      <p:pic>
        <p:nvPicPr>
          <p:cNvPr id="7" name="Content Placeholder 5" descr="This illustration shows enzyme separating double-stranded D N A and producing a strand of m R N A.">
            <a:extLst>
              <a:ext uri="{FF2B5EF4-FFF2-40B4-BE49-F238E27FC236}">
                <a16:creationId xmlns:a16="http://schemas.microsoft.com/office/drawing/2014/main" id="{3AC021D5-1FD9-502C-43FB-C1D08D0866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148" t="3667" r="23148" b="3308"/>
          <a:stretch/>
        </p:blipFill>
        <p:spPr>
          <a:xfrm>
            <a:off x="4678307" y="1608038"/>
            <a:ext cx="3840107" cy="3695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4EA1A8-3644-9633-507E-FECE68BCF307}"/>
              </a:ext>
            </a:extLst>
          </p:cNvPr>
          <p:cNvSpPr txBox="1"/>
          <p:nvPr/>
        </p:nvSpPr>
        <p:spPr>
          <a:xfrm>
            <a:off x="4267200" y="545472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Maria Voigt and PDB-101 on Wikimedia Commons. "RNA polymerase complex."</a:t>
            </a:r>
          </a:p>
        </p:txBody>
      </p:sp>
    </p:spTree>
    <p:extLst>
      <p:ext uri="{BB962C8B-B14F-4D97-AF65-F5344CB8AC3E}">
        <p14:creationId xmlns:p14="http://schemas.microsoft.com/office/powerpoint/2010/main" val="2583575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04FB-7A98-28E5-1B15-E8BC11EF8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of Transcription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D9052-4342-6FE7-F986-DB5FCD8E8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Instead of the σ factor found in prokaryotes, eukaryotes create an initiation complex of several transcription factors.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transcription factors that bind the promoter are called the </a:t>
            </a:r>
            <a:r>
              <a:rPr lang="en-US" i="1" dirty="0"/>
              <a:t>basal transcription factors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Basal transcription factors are critical in forming the</a:t>
            </a:r>
            <a:r>
              <a:rPr lang="en-US" b="1" dirty="0"/>
              <a:t> preinitiation complex </a:t>
            </a:r>
            <a:r>
              <a:rPr lang="en-US" dirty="0"/>
              <a:t>on the DNA to recruit the RNA polymerase II.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dirty="0"/>
              <a:t>Enhancers and silencers can also be used in addition to regulate the amount of pre-mRNA produced. </a:t>
            </a:r>
          </a:p>
        </p:txBody>
      </p:sp>
    </p:spTree>
    <p:extLst>
      <p:ext uri="{BB962C8B-B14F-4D97-AF65-F5344CB8AC3E}">
        <p14:creationId xmlns:p14="http://schemas.microsoft.com/office/powerpoint/2010/main" val="225918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38025-7061-F08D-E277-FEBC95DF3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Eukaryotic Promoters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1B6FF-38AC-BD34-CA37-8B2C150FF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</p:spPr>
        <p:txBody>
          <a:bodyPr>
            <a:normAutofit/>
          </a:bodyPr>
          <a:lstStyle/>
          <a:p>
            <a:r>
              <a:rPr lang="en-US" dirty="0"/>
              <a:t>Some promoters have a conserved </a:t>
            </a:r>
            <a:r>
              <a:rPr lang="en-US" b="1" dirty="0"/>
              <a:t>CAAT box </a:t>
            </a:r>
            <a:r>
              <a:rPr lang="en-US" dirty="0"/>
              <a:t>(GGCCAATCT) approximately -75 to -80 bases relative to the transcription site.</a:t>
            </a:r>
          </a:p>
          <a:p>
            <a:endParaRPr lang="en-US" dirty="0"/>
          </a:p>
          <a:p>
            <a:r>
              <a:rPr lang="en-US" dirty="0"/>
              <a:t>Upstream of the TATA box, some promoters have a </a:t>
            </a:r>
            <a:r>
              <a:rPr lang="en-US" b="1" dirty="0"/>
              <a:t>GC-rich box</a:t>
            </a:r>
            <a:r>
              <a:rPr lang="en-US" dirty="0"/>
              <a:t>(GGCG) or </a:t>
            </a:r>
            <a:r>
              <a:rPr lang="en-US" b="1" dirty="0"/>
              <a:t>octamer box </a:t>
            </a:r>
            <a:r>
              <a:rPr lang="en-US" dirty="0"/>
              <a:t>(ATTTGCAT).</a:t>
            </a:r>
          </a:p>
          <a:p>
            <a:endParaRPr lang="en-US" dirty="0"/>
          </a:p>
          <a:p>
            <a:r>
              <a:rPr lang="en-US" dirty="0"/>
              <a:t>These factors bind cellular factors which increase the efficiency of transcription initiation.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8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2519-3796-520A-E0FF-A765675F6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15.3 Figure 3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D2BEC-CF37-3C9E-78C4-094AAB63DDB0}"/>
              </a:ext>
            </a:extLst>
          </p:cNvPr>
          <p:cNvSpPr txBox="1"/>
          <p:nvPr/>
        </p:nvSpPr>
        <p:spPr>
          <a:xfrm>
            <a:off x="2286000" y="5760720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CNX OpenStax on Wikimedia Commons. "Promoter." Modified. </a:t>
            </a:r>
          </a:p>
        </p:txBody>
      </p:sp>
      <p:pic>
        <p:nvPicPr>
          <p:cNvPr id="7" name="Content Placeholder 5" descr="This illustration shows a series of transcription factors binding to the promoter, which is upstream of the gene. After all of the transcription factors are bound, R N A polymerase 2 binds as well.">
            <a:extLst>
              <a:ext uri="{FF2B5EF4-FFF2-40B4-BE49-F238E27FC236}">
                <a16:creationId xmlns:a16="http://schemas.microsoft.com/office/drawing/2014/main" id="{3B93BB74-A699-6A5B-B354-3F0E3C9DC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7778" t="5000" r="27778" b="2333"/>
          <a:stretch/>
        </p:blipFill>
        <p:spPr>
          <a:xfrm>
            <a:off x="2559004" y="1097280"/>
            <a:ext cx="4025991" cy="4663440"/>
          </a:xfrm>
        </p:spPr>
      </p:pic>
    </p:spTree>
    <p:extLst>
      <p:ext uri="{BB962C8B-B14F-4D97-AF65-F5344CB8AC3E}">
        <p14:creationId xmlns:p14="http://schemas.microsoft.com/office/powerpoint/2010/main" val="191239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3184</TotalTime>
  <Words>780</Words>
  <Application>Microsoft Office PowerPoint</Application>
  <PresentationFormat>On-screen Show (4:3)</PresentationFormat>
  <Paragraphs>93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Courier New</vt:lpstr>
      <vt:lpstr>Arial</vt:lpstr>
      <vt:lpstr>Century Gothic</vt:lpstr>
      <vt:lpstr>Calibri</vt:lpstr>
      <vt:lpstr>Office Theme</vt:lpstr>
      <vt:lpstr>Lesson 15.3</vt:lpstr>
      <vt:lpstr>Objectives</vt:lpstr>
      <vt:lpstr>Eukaryotic Characteristics </vt:lpstr>
      <vt:lpstr>Eukaryotic RNA polymerase </vt:lpstr>
      <vt:lpstr>Table 1: The Locations, Products and Sensitivities of the Three Eukaryotic RNA Polymerases</vt:lpstr>
      <vt:lpstr>RNA Polymerase II </vt:lpstr>
      <vt:lpstr>Initiation of Transcription </vt:lpstr>
      <vt:lpstr>Eukaryotic Promoters </vt:lpstr>
      <vt:lpstr>Lesson 15.3 Figure 3</vt:lpstr>
      <vt:lpstr>Think It Through</vt:lpstr>
      <vt:lpstr>Eukaryotic Elongation </vt:lpstr>
      <vt:lpstr>Evolution Connection </vt:lpstr>
      <vt:lpstr>DNA-Histone Complexes</vt:lpstr>
      <vt:lpstr>Eukaryotic Transcription Termination </vt:lpstr>
      <vt:lpstr>Summary </vt:lpstr>
      <vt:lpstr>End of Hawkes Learning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Biology, 1st Edition</dc:title>
  <dc:creator>Hawkes Learning</dc:creator>
  <cp:lastModifiedBy>Annaleise Radchenko</cp:lastModifiedBy>
  <cp:revision>182</cp:revision>
  <dcterms:created xsi:type="dcterms:W3CDTF">2013-04-26T14:43:13Z</dcterms:created>
  <dcterms:modified xsi:type="dcterms:W3CDTF">2024-11-12T15:06:44Z</dcterms:modified>
</cp:coreProperties>
</file>