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87" r:id="rId5"/>
    <p:sldId id="274" r:id="rId6"/>
    <p:sldId id="273" r:id="rId7"/>
    <p:sldId id="288" r:id="rId8"/>
    <p:sldId id="289" r:id="rId9"/>
    <p:sldId id="290" r:id="rId10"/>
    <p:sldId id="271" r:id="rId11"/>
    <p:sldId id="291" r:id="rId12"/>
    <p:sldId id="292" r:id="rId13"/>
    <p:sldId id="268" r:id="rId14"/>
    <p:sldId id="293" r:id="rId15"/>
    <p:sldId id="277" r:id="rId16"/>
    <p:sldId id="280"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1572" y="96"/>
      </p:cViewPr>
      <p:guideLst>
        <p:guide orient="horz" pos="2160"/>
        <p:guide pos="2880"/>
      </p:guideLst>
    </p:cSldViewPr>
  </p:slideViewPr>
  <p:outlineViewPr>
    <p:cViewPr>
      <p:scale>
        <a:sx n="33" d="100"/>
        <a:sy n="33" d="100"/>
      </p:scale>
      <p:origin x="0" y="-279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Eukaryotic pre-mRNA processing is shown. In conjunction to the 5′ cap (a modified guanine nucleotide that protects the mRNA from degradation) and 3′ poly-A tail (a string of approximately 200 adenines) additions, introns must be precisely removed and exons joined to generate a functional mRNA. Nucleotides upstream (towards the 5′ cap) of the translation START codon are part of the 5′ untranslated region (5′ UTR). Nucleotides downstream (towards 3′ end) of the STOP codon form the 3′ UTR. Both 5′ and 3′ UTRs do not code for proteins (i.e., will not be translated by protein-synthesis machinery) but are important for maintaining the stability of the mRNA and for regulating the initiation of translation.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13160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A mature mRNA is modified at both the 5′ end (methylated cap) and 3′ end (poly-A tail) to increase the stability of the exonic mRNA coding regions (triplet codons).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41349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4: Mature mRNA must be transported from the nucleus to the cytoplasm for subsequent translation. This transport happens via specialized openings in the nuclear envelope called nuclear pores.</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86500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Pre-mRNA splicing involves the precise removal of introns from the primary RNA transcript. The splicing process is catalyzed by protein complexes, called spliceosomes, that are composed of proteins and RNA molecules called small nuclear RNAs (snRNAs). Spliceosomes recognize sequences at the 5′ and 3′ end of the intron, snips out the introns, and stitches the exons back together.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8980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2113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15.4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RNA Processing in Eukaryotes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386840"/>
          </a:xfrm>
        </p:spPr>
        <p:txBody>
          <a:bodyPr/>
          <a:lstStyle/>
          <a:p>
            <a:r>
              <a:rPr lang="en-US" dirty="0"/>
              <a:t>If you were to drastically alter the sequence of a single intron inside a gene-coding region, would you affect protein expression of that gene?</a:t>
            </a:r>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21E8-1290-6EFA-D349-07DD111B929F}"/>
              </a:ext>
            </a:extLst>
          </p:cNvPr>
          <p:cNvSpPr>
            <a:spLocks noGrp="1"/>
          </p:cNvSpPr>
          <p:nvPr>
            <p:ph type="title"/>
          </p:nvPr>
        </p:nvSpPr>
        <p:spPr/>
        <p:txBody>
          <a:bodyPr/>
          <a:lstStyle/>
          <a:p>
            <a:r>
              <a:rPr lang="en-US" dirty="0"/>
              <a:t>Pre-mRNA splicing </a:t>
            </a:r>
          </a:p>
        </p:txBody>
      </p:sp>
      <p:sp>
        <p:nvSpPr>
          <p:cNvPr id="3" name="Content Placeholder 2">
            <a:extLst>
              <a:ext uri="{FF2B5EF4-FFF2-40B4-BE49-F238E27FC236}">
                <a16:creationId xmlns:a16="http://schemas.microsoft.com/office/drawing/2014/main" id="{9E897A4E-5CE8-35A8-26F4-B61FB949CD0F}"/>
              </a:ext>
            </a:extLst>
          </p:cNvPr>
          <p:cNvSpPr>
            <a:spLocks noGrp="1"/>
          </p:cNvSpPr>
          <p:nvPr>
            <p:ph idx="1"/>
          </p:nvPr>
        </p:nvSpPr>
        <p:spPr/>
        <p:txBody>
          <a:bodyPr>
            <a:normAutofit lnSpcReduction="10000"/>
          </a:bodyPr>
          <a:lstStyle/>
          <a:p>
            <a:pPr marL="0" indent="0">
              <a:buNone/>
            </a:pPr>
            <a:r>
              <a:rPr lang="en-US" b="1" dirty="0"/>
              <a:t>Introns</a:t>
            </a:r>
            <a:r>
              <a:rPr lang="en-US" dirty="0"/>
              <a:t> (noncoding sequences) must be removed from </a:t>
            </a:r>
            <a:r>
              <a:rPr lang="en-US" b="1" dirty="0"/>
              <a:t>exons</a:t>
            </a:r>
            <a:r>
              <a:rPr lang="en-US" dirty="0"/>
              <a:t> ( coding sequences) within the pre-mRNA. </a:t>
            </a:r>
          </a:p>
          <a:p>
            <a:r>
              <a:rPr lang="en-US" dirty="0"/>
              <a:t>The process of removing introns and reconnecting exons is called </a:t>
            </a:r>
            <a:r>
              <a:rPr lang="en-US" b="1" dirty="0"/>
              <a:t>splicing</a:t>
            </a:r>
            <a:r>
              <a:rPr lang="en-US" dirty="0"/>
              <a:t>. </a:t>
            </a:r>
          </a:p>
          <a:p>
            <a:pPr lvl="1"/>
            <a:r>
              <a:rPr lang="en-US" dirty="0"/>
              <a:t>Occurs by a sequence-specific mechanism.</a:t>
            </a:r>
          </a:p>
          <a:p>
            <a:pPr lvl="1"/>
            <a:r>
              <a:rPr lang="en-US" dirty="0"/>
              <a:t>Introns are marked by a GU at the 5</a:t>
            </a:r>
            <a:r>
              <a:rPr lang="el-GR" dirty="0"/>
              <a:t>΄</a:t>
            </a:r>
            <a:r>
              <a:rPr lang="en-US" dirty="0"/>
              <a:t> end and an AG at the 3</a:t>
            </a:r>
            <a:r>
              <a:rPr lang="el-GR" dirty="0"/>
              <a:t>΄</a:t>
            </a:r>
            <a:r>
              <a:rPr lang="en-US" dirty="0"/>
              <a:t> end.</a:t>
            </a:r>
          </a:p>
          <a:p>
            <a:pPr marL="0" indent="0">
              <a:buNone/>
            </a:pPr>
            <a:endParaRPr lang="en-US" dirty="0"/>
          </a:p>
          <a:p>
            <a:pPr marL="0" indent="0">
              <a:buNone/>
            </a:pPr>
            <a:r>
              <a:rPr lang="en-US" dirty="0"/>
              <a:t>Splicing conducted by complexes of proteins and RNA molecules called spliceosomes. </a:t>
            </a:r>
          </a:p>
        </p:txBody>
      </p:sp>
    </p:spTree>
    <p:extLst>
      <p:ext uri="{BB962C8B-B14F-4D97-AF65-F5344CB8AC3E}">
        <p14:creationId xmlns:p14="http://schemas.microsoft.com/office/powerpoint/2010/main" val="47835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ADD4-0022-5319-2794-EA805B52F125}"/>
              </a:ext>
            </a:extLst>
          </p:cNvPr>
          <p:cNvSpPr>
            <a:spLocks noGrp="1"/>
          </p:cNvSpPr>
          <p:nvPr>
            <p:ph type="title"/>
          </p:nvPr>
        </p:nvSpPr>
        <p:spPr/>
        <p:txBody>
          <a:bodyPr/>
          <a:lstStyle/>
          <a:p>
            <a:r>
              <a:rPr lang="en-US" dirty="0"/>
              <a:t>Lesson 15.4 Figure 5</a:t>
            </a:r>
            <a:endParaRPr lang="en-IN" dirty="0"/>
          </a:p>
        </p:txBody>
      </p:sp>
      <p:sp>
        <p:nvSpPr>
          <p:cNvPr id="4" name="TextBox 3">
            <a:extLst>
              <a:ext uri="{FF2B5EF4-FFF2-40B4-BE49-F238E27FC236}">
                <a16:creationId xmlns:a16="http://schemas.microsoft.com/office/drawing/2014/main" id="{12C9ABD0-0202-7646-D25E-C5264F68BBFF}"/>
              </a:ext>
            </a:extLst>
          </p:cNvPr>
          <p:cNvSpPr txBox="1"/>
          <p:nvPr/>
        </p:nvSpPr>
        <p:spPr>
          <a:xfrm>
            <a:off x="2019300" y="5637609"/>
            <a:ext cx="5105400" cy="246221"/>
          </a:xfrm>
          <a:prstGeom prst="rect">
            <a:avLst/>
          </a:prstGeom>
          <a:noFill/>
        </p:spPr>
        <p:txBody>
          <a:bodyPr wrap="square">
            <a:spAutoFit/>
          </a:bodyPr>
          <a:lstStyle/>
          <a:p>
            <a:pPr algn="ctr"/>
            <a:r>
              <a:rPr lang="en-US" sz="1000" dirty="0"/>
              <a:t>Rao, A. and Ryan, K. Department of Biology, Texas A&amp;M University. "Pre-mRNA splicing."</a:t>
            </a:r>
          </a:p>
        </p:txBody>
      </p:sp>
      <p:pic>
        <p:nvPicPr>
          <p:cNvPr id="6" name="Content Placeholder 4" descr="An illustration shows a spliceosome bound to m R N A. An intron is wrapped around small R N As associated with the spliceosome. When the splice is complete, the exons on either side of the intron are fused together, and the intron forms a ring structure.">
            <a:extLst>
              <a:ext uri="{FF2B5EF4-FFF2-40B4-BE49-F238E27FC236}">
                <a16:creationId xmlns:a16="http://schemas.microsoft.com/office/drawing/2014/main" id="{0B402EDE-B923-FE54-C89A-03BB01E8C361}"/>
              </a:ext>
            </a:extLst>
          </p:cNvPr>
          <p:cNvPicPr>
            <a:picLocks noGrp="1" noChangeAspect="1"/>
          </p:cNvPicPr>
          <p:nvPr>
            <p:ph idx="1"/>
          </p:nvPr>
        </p:nvPicPr>
        <p:blipFill>
          <a:blip r:embed="rId3"/>
          <a:srcRect l="14815" t="3667" r="14815" b="3000"/>
          <a:stretch/>
        </p:blipFill>
        <p:spPr>
          <a:xfrm>
            <a:off x="1600200" y="1134784"/>
            <a:ext cx="6060077" cy="4465320"/>
          </a:xfrm>
        </p:spPr>
      </p:pic>
    </p:spTree>
    <p:extLst>
      <p:ext uri="{BB962C8B-B14F-4D97-AF65-F5344CB8AC3E}">
        <p14:creationId xmlns:p14="http://schemas.microsoft.com/office/powerpoint/2010/main" val="101390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lstStyle/>
          <a:p>
            <a:r>
              <a:rPr lang="en-US" dirty="0"/>
              <a:t>Errors in splicing are implicated in cancers and other human diseases.</a:t>
            </a:r>
          </a:p>
          <a:p>
            <a:pPr marL="457200" indent="-457200">
              <a:buFont typeface="Arial" panose="020B0604020202020204" pitchFamily="34" charset="0"/>
              <a:buChar char="•"/>
            </a:pPr>
            <a:r>
              <a:rPr lang="en-US" dirty="0"/>
              <a:t> In a group, discuss what kinds of mutations might lead to splicing errors. </a:t>
            </a:r>
          </a:p>
          <a:p>
            <a:pPr marL="457200" indent="-457200">
              <a:buFont typeface="Arial" panose="020B0604020202020204" pitchFamily="34" charset="0"/>
              <a:buChar char="•"/>
            </a:pPr>
            <a:r>
              <a:rPr lang="en-US" dirty="0"/>
              <a:t>Think of different possible outcomes if splicing errors occur.</a:t>
            </a:r>
          </a:p>
          <a:p>
            <a:pPr marL="457200" indent="-457200">
              <a:buFont typeface="Arial" panose="020B0604020202020204" pitchFamily="34" charset="0"/>
              <a:buChar char="•"/>
            </a:pPr>
            <a:r>
              <a:rPr lang="en-US" dirty="0"/>
              <a:t> Then, look up examples of diseases linked to splicing errors, utilizing peer-reviewed sources of information.</a:t>
            </a:r>
          </a:p>
        </p:txBody>
      </p:sp>
    </p:spTree>
    <p:extLst>
      <p:ext uri="{BB962C8B-B14F-4D97-AF65-F5344CB8AC3E}">
        <p14:creationId xmlns:p14="http://schemas.microsoft.com/office/powerpoint/2010/main" val="206963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4C38-3BC7-EDD4-FC55-0E38312965E3}"/>
              </a:ext>
            </a:extLst>
          </p:cNvPr>
          <p:cNvSpPr>
            <a:spLocks noGrp="1"/>
          </p:cNvSpPr>
          <p:nvPr>
            <p:ph type="title"/>
          </p:nvPr>
        </p:nvSpPr>
        <p:spPr/>
        <p:txBody>
          <a:bodyPr/>
          <a:lstStyle/>
          <a:p>
            <a:r>
              <a:rPr lang="en-US" dirty="0"/>
              <a:t>Processing of tRNAs and rRNAs</a:t>
            </a:r>
          </a:p>
        </p:txBody>
      </p:sp>
      <p:sp>
        <p:nvSpPr>
          <p:cNvPr id="3" name="Content Placeholder 2">
            <a:extLst>
              <a:ext uri="{FF2B5EF4-FFF2-40B4-BE49-F238E27FC236}">
                <a16:creationId xmlns:a16="http://schemas.microsoft.com/office/drawing/2014/main" id="{C45AE827-2E7B-9AE9-5F1E-1E60B5D20217}"/>
              </a:ext>
            </a:extLst>
          </p:cNvPr>
          <p:cNvSpPr>
            <a:spLocks noGrp="1"/>
          </p:cNvSpPr>
          <p:nvPr>
            <p:ph idx="1"/>
          </p:nvPr>
        </p:nvSpPr>
        <p:spPr/>
        <p:txBody>
          <a:bodyPr>
            <a:normAutofit fontScale="85000" lnSpcReduction="20000"/>
          </a:bodyPr>
          <a:lstStyle/>
          <a:p>
            <a:pPr marL="0" indent="0">
              <a:buNone/>
            </a:pPr>
            <a:r>
              <a:rPr lang="en-US" dirty="0"/>
              <a:t>tRNAs and rRNAs are structural molecules needed for protein synthesis but are not translated. </a:t>
            </a:r>
          </a:p>
          <a:p>
            <a:pPr marL="457200" indent="-457200">
              <a:buFont typeface="Arial" panose="020B0604020202020204" pitchFamily="34" charset="0"/>
              <a:buChar char="•"/>
            </a:pPr>
            <a:r>
              <a:rPr lang="en-US" dirty="0"/>
              <a:t>Mature rRNAs make up approximately 50% of the ribosome.</a:t>
            </a:r>
          </a:p>
          <a:p>
            <a:pPr marL="457200" indent="-457200">
              <a:buFont typeface="Arial" panose="020B0604020202020204" pitchFamily="34" charset="0"/>
              <a:buChar char="•"/>
            </a:pPr>
            <a:r>
              <a:rPr lang="en-US" dirty="0"/>
              <a:t>tRNAs have an animo acid binding site on one end, and an </a:t>
            </a:r>
            <a:r>
              <a:rPr lang="en-US" b="1" dirty="0"/>
              <a:t>anticodon</a:t>
            </a:r>
            <a:r>
              <a:rPr lang="en-US" dirty="0"/>
              <a:t>, which is a three-nucleotide sequence in the tRNA which interacts with an mRNA codon.</a:t>
            </a:r>
          </a:p>
        </p:txBody>
      </p:sp>
      <p:sp>
        <p:nvSpPr>
          <p:cNvPr id="7" name="TextBox 6">
            <a:extLst>
              <a:ext uri="{FF2B5EF4-FFF2-40B4-BE49-F238E27FC236}">
                <a16:creationId xmlns:a16="http://schemas.microsoft.com/office/drawing/2014/main" id="{3C93FF99-5B07-4E0F-B9D7-94A9497D373F}"/>
              </a:ext>
            </a:extLst>
          </p:cNvPr>
          <p:cNvSpPr txBox="1"/>
          <p:nvPr/>
        </p:nvSpPr>
        <p:spPr>
          <a:xfrm>
            <a:off x="5562600" y="1435221"/>
            <a:ext cx="1676400" cy="307777"/>
          </a:xfrm>
          <a:prstGeom prst="rect">
            <a:avLst/>
          </a:prstGeom>
          <a:noFill/>
        </p:spPr>
        <p:txBody>
          <a:bodyPr wrap="square" rtlCol="0">
            <a:spAutoFit/>
          </a:bodyPr>
          <a:lstStyle/>
          <a:p>
            <a:pPr algn="ctr"/>
            <a:r>
              <a:rPr lang="en-US" sz="1400" b="1" dirty="0"/>
              <a:t>15.4 Figure 6</a:t>
            </a:r>
          </a:p>
        </p:txBody>
      </p:sp>
      <p:pic>
        <p:nvPicPr>
          <p:cNvPr id="9" name="Content Placeholder 4" descr="The molecular model of phenylalanine t R N A is L shaped. At one end is the anticodon adenine, adenine, guanine. At the other end is the attachment site for the amino acid phenylalanine.">
            <a:extLst>
              <a:ext uri="{FF2B5EF4-FFF2-40B4-BE49-F238E27FC236}">
                <a16:creationId xmlns:a16="http://schemas.microsoft.com/office/drawing/2014/main" id="{D8514FA8-8B2B-B92D-CA39-4C0D6BF56C69}"/>
              </a:ext>
            </a:extLst>
          </p:cNvPr>
          <p:cNvPicPr>
            <a:picLocks noChangeAspect="1"/>
          </p:cNvPicPr>
          <p:nvPr/>
        </p:nvPicPr>
        <p:blipFill>
          <a:blip r:embed="rId2"/>
          <a:srcRect l="24074" t="3390" r="24074" b="3001"/>
          <a:stretch/>
        </p:blipFill>
        <p:spPr>
          <a:xfrm>
            <a:off x="4876800" y="1830822"/>
            <a:ext cx="3581400" cy="3591957"/>
          </a:xfrm>
          <a:prstGeom prst="rect">
            <a:avLst/>
          </a:prstGeom>
        </p:spPr>
      </p:pic>
      <p:sp>
        <p:nvSpPr>
          <p:cNvPr id="5" name="TextBox 4">
            <a:extLst>
              <a:ext uri="{FF2B5EF4-FFF2-40B4-BE49-F238E27FC236}">
                <a16:creationId xmlns:a16="http://schemas.microsoft.com/office/drawing/2014/main" id="{9BD8C6D8-0DD9-BEA0-2CA9-F1E6F7CFCA65}"/>
              </a:ext>
            </a:extLst>
          </p:cNvPr>
          <p:cNvSpPr txBox="1"/>
          <p:nvPr/>
        </p:nvSpPr>
        <p:spPr>
          <a:xfrm>
            <a:off x="4267200" y="5425519"/>
            <a:ext cx="4572000" cy="246221"/>
          </a:xfrm>
          <a:prstGeom prst="rect">
            <a:avLst/>
          </a:prstGeom>
          <a:noFill/>
        </p:spPr>
        <p:txBody>
          <a:bodyPr wrap="square">
            <a:spAutoFit/>
          </a:bodyPr>
          <a:lstStyle/>
          <a:p>
            <a:pPr algn="ctr"/>
            <a:r>
              <a:rPr lang="en-US" sz="1000" dirty="0"/>
              <a:t>OpenStax. "tRNA." </a:t>
            </a:r>
          </a:p>
        </p:txBody>
      </p:sp>
    </p:spTree>
    <p:extLst>
      <p:ext uri="{BB962C8B-B14F-4D97-AF65-F5344CB8AC3E}">
        <p14:creationId xmlns:p14="http://schemas.microsoft.com/office/powerpoint/2010/main" val="245425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57E1-3B76-1BB9-F7FF-BAEE934A85DE}"/>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5E599FE-B0B4-C4C9-851A-E0B0984CBE60}"/>
              </a:ext>
            </a:extLst>
          </p:cNvPr>
          <p:cNvSpPr>
            <a:spLocks noGrp="1"/>
          </p:cNvSpPr>
          <p:nvPr>
            <p:ph idx="1"/>
          </p:nvPr>
        </p:nvSpPr>
        <p:spPr/>
        <p:txBody>
          <a:bodyPr/>
          <a:lstStyle/>
          <a:p>
            <a:r>
              <a:rPr lang="en-US" dirty="0"/>
              <a:t>Pre-mRNA must be processed prior to translation. </a:t>
            </a:r>
          </a:p>
          <a:p>
            <a:r>
              <a:rPr lang="en-US" b="1" dirty="0"/>
              <a:t>Introns</a:t>
            </a:r>
            <a:r>
              <a:rPr lang="en-US" dirty="0"/>
              <a:t> must be removed by the spliceosome.</a:t>
            </a:r>
          </a:p>
          <a:p>
            <a:r>
              <a:rPr lang="en-US" dirty="0"/>
              <a:t> A </a:t>
            </a:r>
            <a:r>
              <a:rPr lang="en-US" b="1" dirty="0"/>
              <a:t>5</a:t>
            </a:r>
            <a:r>
              <a:rPr lang="el-GR" b="1" dirty="0"/>
              <a:t>΄</a:t>
            </a:r>
            <a:r>
              <a:rPr lang="en-US" b="1" dirty="0"/>
              <a:t>cap </a:t>
            </a:r>
            <a:r>
              <a:rPr lang="en-US" dirty="0"/>
              <a:t>and </a:t>
            </a:r>
            <a:r>
              <a:rPr lang="en-US" b="1" dirty="0"/>
              <a:t>poly-A tail </a:t>
            </a:r>
            <a:r>
              <a:rPr lang="en-US" dirty="0"/>
              <a:t>must be added to prevent degradation and provide signaling. </a:t>
            </a:r>
          </a:p>
          <a:p>
            <a:r>
              <a:rPr lang="en-US" dirty="0"/>
              <a:t>Pre-tRNA’s and pre-rRNA’s must also be processed to produce mature structural molecules. </a:t>
            </a:r>
          </a:p>
          <a:p>
            <a:endParaRPr lang="en-US" dirty="0"/>
          </a:p>
        </p:txBody>
      </p:sp>
    </p:spTree>
    <p:extLst>
      <p:ext uri="{BB962C8B-B14F-4D97-AF65-F5344CB8AC3E}">
        <p14:creationId xmlns:p14="http://schemas.microsoft.com/office/powerpoint/2010/main" val="258738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588675"/>
          </a:xfrm>
          <a:prstGeom prst="rect">
            <a:avLst/>
          </a:prstGeom>
          <a:noFill/>
        </p:spPr>
        <p:txBody>
          <a:bodyPr>
            <a:spAutoFit/>
          </a:bodyPr>
          <a:lstStyle/>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Describe</a:t>
            </a:r>
            <a:r>
              <a:rPr lang="en-US" sz="3200" dirty="0">
                <a:effectLst/>
                <a:latin typeface="Calibri" panose="020F0502020204030204" pitchFamily="34" charset="0"/>
                <a:ea typeface="Times New Roman" panose="02020603050405020304" pitchFamily="18" charset="0"/>
              </a:rPr>
              <a:t> the different steps in RNA processing.</a:t>
            </a: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Explain</a:t>
            </a:r>
            <a:r>
              <a:rPr lang="en-US" sz="3200" dirty="0">
                <a:effectLst/>
                <a:latin typeface="Calibri" panose="020F0502020204030204" pitchFamily="34" charset="0"/>
                <a:ea typeface="Times New Roman" panose="02020603050405020304" pitchFamily="18" charset="0"/>
              </a:rPr>
              <a:t> how tRNAs and rRNAs are processed.</a:t>
            </a: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Understand</a:t>
            </a:r>
            <a:r>
              <a:rPr lang="en-US" sz="3200" dirty="0">
                <a:effectLst/>
                <a:latin typeface="Calibri" panose="020F0502020204030204" pitchFamily="34" charset="0"/>
                <a:ea typeface="Times New Roman" panose="02020603050405020304" pitchFamily="18" charset="0"/>
              </a:rPr>
              <a:t> the significance of exons, introns, and splicing for mRNAs.</a:t>
            </a:r>
            <a:endParaRPr lang="en-US" sz="32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Pre-mRNA processing </a:t>
            </a: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dirty="0">
                <a:solidFill>
                  <a:schemeClr val="tx1"/>
                </a:solidFill>
              </a:rPr>
              <a:t>Eukaryotic pre-mRNA must undergo processing prior to translation.</a:t>
            </a:r>
          </a:p>
          <a:p>
            <a:pPr marL="457200" indent="-457200">
              <a:buFont typeface="Arial" panose="020B0604020202020204" pitchFamily="34" charset="0"/>
              <a:buChar char="•"/>
              <a:tabLst>
                <a:tab pos="461963" algn="l"/>
              </a:tabLst>
            </a:pPr>
            <a:r>
              <a:rPr lang="en-US" b="1" dirty="0">
                <a:solidFill>
                  <a:schemeClr val="tx1"/>
                </a:solidFill>
              </a:rPr>
              <a:t>Exons </a:t>
            </a:r>
            <a:r>
              <a:rPr lang="en-US" dirty="0">
                <a:solidFill>
                  <a:schemeClr val="tx1"/>
                </a:solidFill>
              </a:rPr>
              <a:t>(coding sequences) are interrupted by </a:t>
            </a:r>
            <a:r>
              <a:rPr lang="en-US" b="1" dirty="0">
                <a:solidFill>
                  <a:schemeClr val="tx1"/>
                </a:solidFill>
              </a:rPr>
              <a:t>introns </a:t>
            </a:r>
            <a:r>
              <a:rPr lang="en-US" dirty="0">
                <a:solidFill>
                  <a:schemeClr val="tx1"/>
                </a:solidFill>
              </a:rPr>
              <a:t>(noncoding regions), which must be removed. </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Pre-mRNA must also be modified to increase stability of molecule. </a:t>
            </a:r>
          </a:p>
          <a:p>
            <a:pPr marL="457200" indent="-457200">
              <a:buFont typeface="Arial" panose="020B0604020202020204" pitchFamily="34" charset="0"/>
              <a:buChar char="•"/>
              <a:tabLst>
                <a:tab pos="461963" algn="l"/>
              </a:tabLst>
            </a:pPr>
            <a:r>
              <a:rPr lang="en-US" dirty="0">
                <a:solidFill>
                  <a:schemeClr val="tx1"/>
                </a:solidFill>
              </a:rPr>
              <a:t>Stabilizing and signaling factors are added to both the 5</a:t>
            </a:r>
            <a:r>
              <a:rPr lang="el-GR" dirty="0">
                <a:solidFill>
                  <a:schemeClr val="tx1"/>
                </a:solidFill>
              </a:rPr>
              <a:t>΄</a:t>
            </a:r>
            <a:r>
              <a:rPr lang="en-US" dirty="0">
                <a:solidFill>
                  <a:schemeClr val="tx1"/>
                </a:solidFill>
              </a:rPr>
              <a:t> and 3</a:t>
            </a:r>
            <a:r>
              <a:rPr lang="el-GR" dirty="0">
                <a:solidFill>
                  <a:schemeClr val="tx1"/>
                </a:solidFill>
              </a:rPr>
              <a:t>΄</a:t>
            </a:r>
            <a:r>
              <a:rPr lang="en-US" dirty="0">
                <a:solidFill>
                  <a:schemeClr val="tx1"/>
                </a:solidFill>
              </a:rPr>
              <a:t> end of the pre-mRNA molecule. </a:t>
            </a:r>
          </a:p>
          <a:p>
            <a:pPr marL="0" indent="0">
              <a:buNone/>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9835-64CC-C709-6EB3-8EFA24C156FA}"/>
              </a:ext>
            </a:extLst>
          </p:cNvPr>
          <p:cNvSpPr>
            <a:spLocks noGrp="1"/>
          </p:cNvSpPr>
          <p:nvPr>
            <p:ph type="title"/>
          </p:nvPr>
        </p:nvSpPr>
        <p:spPr/>
        <p:txBody>
          <a:bodyPr/>
          <a:lstStyle/>
          <a:p>
            <a:r>
              <a:rPr lang="en-US" dirty="0"/>
              <a:t>Lesson 15.4 Figure 1</a:t>
            </a:r>
            <a:endParaRPr lang="en-IN" dirty="0"/>
          </a:p>
        </p:txBody>
      </p:sp>
      <p:sp>
        <p:nvSpPr>
          <p:cNvPr id="4" name="TextBox 3">
            <a:extLst>
              <a:ext uri="{FF2B5EF4-FFF2-40B4-BE49-F238E27FC236}">
                <a16:creationId xmlns:a16="http://schemas.microsoft.com/office/drawing/2014/main" id="{3194E494-93C3-762E-5DBF-DF2C90A3CE54}"/>
              </a:ext>
            </a:extLst>
          </p:cNvPr>
          <p:cNvSpPr txBox="1"/>
          <p:nvPr/>
        </p:nvSpPr>
        <p:spPr>
          <a:xfrm>
            <a:off x="2286000" y="5615354"/>
            <a:ext cx="4572000" cy="400110"/>
          </a:xfrm>
          <a:prstGeom prst="rect">
            <a:avLst/>
          </a:prstGeom>
          <a:noFill/>
        </p:spPr>
        <p:txBody>
          <a:bodyPr wrap="square">
            <a:spAutoFit/>
          </a:bodyPr>
          <a:lstStyle/>
          <a:p>
            <a:pPr algn="ctr"/>
            <a:r>
              <a:rPr lang="en-US" sz="1000" dirty="0"/>
              <a:t>Rao, A., Ryan, K. Fletcher, S. and Tag, A. Department of Biology, Texas A&amp;M University. "Eukaryotic pre-mRNA processing."</a:t>
            </a:r>
          </a:p>
        </p:txBody>
      </p:sp>
      <p:pic>
        <p:nvPicPr>
          <p:cNvPr id="7" name="Content Placeholder 5" descr="An illustration shows that in pre-m R N A processing, there is a primary R N A transcript including regions labeled, left to right, as exon 1, intron, exon 2, intron, and exon 3. The introns are cut and exons are spliced together to produce m R N A. After R N A processing, there is a spliced R N A with these parts, left to right are a 5 prime cap, a 5 prime untranslated region, exon 1, exon 2, exon 3, a 3 prime untranslated region, and a poly-A tail.">
            <a:extLst>
              <a:ext uri="{FF2B5EF4-FFF2-40B4-BE49-F238E27FC236}">
                <a16:creationId xmlns:a16="http://schemas.microsoft.com/office/drawing/2014/main" id="{D9469E12-8CB3-D3E7-1950-85C3F4422B46}"/>
              </a:ext>
            </a:extLst>
          </p:cNvPr>
          <p:cNvPicPr>
            <a:picLocks noGrp="1" noChangeAspect="1"/>
          </p:cNvPicPr>
          <p:nvPr>
            <p:ph idx="1"/>
          </p:nvPr>
        </p:nvPicPr>
        <p:blipFill>
          <a:blip r:embed="rId3"/>
          <a:srcRect l="14815" t="3667" r="14815" b="3000"/>
          <a:stretch/>
        </p:blipFill>
        <p:spPr>
          <a:xfrm>
            <a:off x="1562099" y="1097280"/>
            <a:ext cx="6019801" cy="4435643"/>
          </a:xfrm>
        </p:spPr>
      </p:pic>
    </p:spTree>
    <p:extLst>
      <p:ext uri="{BB962C8B-B14F-4D97-AF65-F5344CB8AC3E}">
        <p14:creationId xmlns:p14="http://schemas.microsoft.com/office/powerpoint/2010/main" val="228603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Evolution Connection </a:t>
            </a:r>
          </a:p>
        </p:txBody>
      </p:sp>
      <p:sp>
        <p:nvSpPr>
          <p:cNvPr id="4" name="Content Placeholder 3">
            <a:extLst>
              <a:ext uri="{FF2B5EF4-FFF2-40B4-BE49-F238E27FC236}">
                <a16:creationId xmlns:a16="http://schemas.microsoft.com/office/drawing/2014/main" id="{367741B7-BAD3-F8F4-B80F-D20D69B96AB1}"/>
              </a:ext>
            </a:extLst>
          </p:cNvPr>
          <p:cNvSpPr>
            <a:spLocks noGrp="1"/>
          </p:cNvSpPr>
          <p:nvPr>
            <p:ph idx="1"/>
          </p:nvPr>
        </p:nvSpPr>
        <p:spPr/>
        <p:txBody>
          <a:bodyPr>
            <a:normAutofit fontScale="85000" lnSpcReduction="20000"/>
          </a:bodyPr>
          <a:lstStyle/>
          <a:p>
            <a:r>
              <a:rPr lang="en-US" i="1" dirty="0"/>
              <a:t>Trypanosoma brucei </a:t>
            </a:r>
            <a:r>
              <a:rPr lang="en-US" dirty="0"/>
              <a:t>cause sleeping sickness in humans</a:t>
            </a:r>
          </a:p>
          <a:p>
            <a:pPr marL="457200" indent="-457200">
              <a:buFont typeface="Arial" panose="020B0604020202020204" pitchFamily="34" charset="0"/>
              <a:buChar char="•"/>
            </a:pPr>
            <a:r>
              <a:rPr lang="en-US" dirty="0"/>
              <a:t>Mitochondria within </a:t>
            </a:r>
            <a:r>
              <a:rPr lang="en-US" i="1" dirty="0"/>
              <a:t>Trypanosoma</a:t>
            </a:r>
            <a:r>
              <a:rPr lang="en-US" dirty="0"/>
              <a:t> produce pre-mRNA which is non-functional </a:t>
            </a:r>
          </a:p>
          <a:p>
            <a:pPr marL="457200" indent="-457200">
              <a:buFont typeface="Arial" panose="020B0604020202020204" pitchFamily="34" charset="0"/>
              <a:buChar char="•"/>
            </a:pPr>
            <a:r>
              <a:rPr lang="en-US" dirty="0"/>
              <a:t>Cells use RNA editing to fix this issued during RNA processing </a:t>
            </a:r>
          </a:p>
          <a:p>
            <a:pPr marL="457200" indent="-457200">
              <a:buFont typeface="Arial" panose="020B0604020202020204" pitchFamily="34" charset="0"/>
              <a:buChar char="•"/>
            </a:pPr>
            <a:r>
              <a:rPr lang="en-US" dirty="0"/>
              <a:t>Guide RNA is used to add extra uracil to mRNA to create a functional protein </a:t>
            </a:r>
          </a:p>
        </p:txBody>
      </p:sp>
      <p:sp>
        <p:nvSpPr>
          <p:cNvPr id="12" name="TextBox 11">
            <a:extLst>
              <a:ext uri="{FF2B5EF4-FFF2-40B4-BE49-F238E27FC236}">
                <a16:creationId xmlns:a16="http://schemas.microsoft.com/office/drawing/2014/main" id="{F0166C7E-E3D9-82CA-95D0-B72D1D0D8C15}"/>
              </a:ext>
            </a:extLst>
          </p:cNvPr>
          <p:cNvSpPr txBox="1"/>
          <p:nvPr/>
        </p:nvSpPr>
        <p:spPr>
          <a:xfrm>
            <a:off x="5829299" y="1409799"/>
            <a:ext cx="1447800" cy="307777"/>
          </a:xfrm>
          <a:prstGeom prst="rect">
            <a:avLst/>
          </a:prstGeom>
          <a:noFill/>
        </p:spPr>
        <p:txBody>
          <a:bodyPr wrap="square" rtlCol="0">
            <a:spAutoFit/>
          </a:bodyPr>
          <a:lstStyle/>
          <a:p>
            <a:pPr algn="ctr"/>
            <a:r>
              <a:rPr lang="en-US" sz="1400" b="1" dirty="0"/>
              <a:t>15.4 Figure 2</a:t>
            </a:r>
          </a:p>
        </p:txBody>
      </p:sp>
      <p:pic>
        <p:nvPicPr>
          <p:cNvPr id="7" name="Content Placeholder 5" descr="A micrograph shows T. brucei, which has a u-shaped cell body and a long tail.">
            <a:extLst>
              <a:ext uri="{FF2B5EF4-FFF2-40B4-BE49-F238E27FC236}">
                <a16:creationId xmlns:a16="http://schemas.microsoft.com/office/drawing/2014/main" id="{25434E4B-3FF0-CF0A-EDBE-2DB7A57C67D6}"/>
              </a:ext>
            </a:extLst>
          </p:cNvPr>
          <p:cNvPicPr>
            <a:picLocks noChangeAspect="1"/>
          </p:cNvPicPr>
          <p:nvPr/>
        </p:nvPicPr>
        <p:blipFill>
          <a:blip r:embed="rId2"/>
          <a:srcRect l="25269" t="5333" r="24523" b="4210"/>
          <a:stretch/>
        </p:blipFill>
        <p:spPr>
          <a:xfrm>
            <a:off x="5105400" y="1937116"/>
            <a:ext cx="3200401" cy="3203309"/>
          </a:xfrm>
          <a:prstGeom prst="rect">
            <a:avLst/>
          </a:prstGeom>
        </p:spPr>
      </p:pic>
      <p:sp>
        <p:nvSpPr>
          <p:cNvPr id="5" name="TextBox 4">
            <a:extLst>
              <a:ext uri="{FF2B5EF4-FFF2-40B4-BE49-F238E27FC236}">
                <a16:creationId xmlns:a16="http://schemas.microsoft.com/office/drawing/2014/main" id="{DD8587FE-B723-6322-D56D-4831BEA83F5C}"/>
              </a:ext>
            </a:extLst>
          </p:cNvPr>
          <p:cNvSpPr txBox="1"/>
          <p:nvPr/>
        </p:nvSpPr>
        <p:spPr>
          <a:xfrm>
            <a:off x="4267199" y="5413473"/>
            <a:ext cx="4572000" cy="246221"/>
          </a:xfrm>
          <a:prstGeom prst="rect">
            <a:avLst/>
          </a:prstGeom>
          <a:noFill/>
        </p:spPr>
        <p:txBody>
          <a:bodyPr wrap="square">
            <a:spAutoFit/>
          </a:bodyPr>
          <a:lstStyle/>
          <a:p>
            <a:pPr algn="ctr"/>
            <a:r>
              <a:rPr lang="en-US" sz="1000" dirty="0"/>
              <a:t>Torsten Ochsenreiter on Wikimedia Commons. "Trypanosoma brucei."</a:t>
            </a:r>
          </a:p>
        </p:txBody>
      </p:sp>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782BD7-92DA-0877-C839-4D82DC782D69}"/>
              </a:ext>
            </a:extLst>
          </p:cNvPr>
          <p:cNvSpPr>
            <a:spLocks noGrp="1"/>
          </p:cNvSpPr>
          <p:nvPr>
            <p:ph type="title"/>
          </p:nvPr>
        </p:nvSpPr>
        <p:spPr/>
        <p:txBody>
          <a:bodyPr/>
          <a:lstStyle/>
          <a:p>
            <a:r>
              <a:rPr lang="en-US" dirty="0"/>
              <a:t>5</a:t>
            </a:r>
            <a:r>
              <a:rPr lang="el-GR" dirty="0"/>
              <a:t>΄</a:t>
            </a:r>
            <a:r>
              <a:rPr lang="en-US" dirty="0"/>
              <a:t> capping</a:t>
            </a:r>
          </a:p>
        </p:txBody>
      </p:sp>
      <p:sp>
        <p:nvSpPr>
          <p:cNvPr id="6" name="Content Placeholder 5">
            <a:extLst>
              <a:ext uri="{FF2B5EF4-FFF2-40B4-BE49-F238E27FC236}">
                <a16:creationId xmlns:a16="http://schemas.microsoft.com/office/drawing/2014/main" id="{FD166412-BDC8-7693-1C9F-828D2DFB382E}"/>
              </a:ext>
            </a:extLst>
          </p:cNvPr>
          <p:cNvSpPr>
            <a:spLocks noGrp="1"/>
          </p:cNvSpPr>
          <p:nvPr>
            <p:ph idx="1"/>
          </p:nvPr>
        </p:nvSpPr>
        <p:spPr/>
        <p:txBody>
          <a:bodyPr/>
          <a:lstStyle/>
          <a:p>
            <a:r>
              <a:rPr lang="en-US" dirty="0"/>
              <a:t>While pre-mRNA is still being synthesized, a modified guanine nucleotide is added to the 5</a:t>
            </a:r>
            <a:r>
              <a:rPr lang="el-GR" dirty="0"/>
              <a:t>΄</a:t>
            </a:r>
            <a:r>
              <a:rPr lang="en-US" dirty="0"/>
              <a:t> end of the growing transcript. </a:t>
            </a:r>
          </a:p>
          <a:p>
            <a:pPr marL="457200" indent="-457200">
              <a:buFont typeface="Arial" panose="020B0604020202020204" pitchFamily="34" charset="0"/>
              <a:buChar char="•"/>
            </a:pPr>
            <a:r>
              <a:rPr lang="en-US" dirty="0"/>
              <a:t>After being added, the nucleotide is methylated to form the </a:t>
            </a:r>
            <a:r>
              <a:rPr lang="en-US" b="1" dirty="0"/>
              <a:t>7-methylguanosine cap </a:t>
            </a:r>
            <a:r>
              <a:rPr lang="en-US" dirty="0"/>
              <a:t>(also called the 5</a:t>
            </a:r>
            <a:r>
              <a:rPr lang="el-GR" dirty="0"/>
              <a:t>΄</a:t>
            </a:r>
            <a:r>
              <a:rPr lang="en-US" dirty="0"/>
              <a:t> cap). </a:t>
            </a:r>
          </a:p>
          <a:p>
            <a:pPr marL="457200" indent="-457200">
              <a:buFont typeface="Arial" panose="020B0604020202020204" pitchFamily="34" charset="0"/>
              <a:buChar char="•"/>
            </a:pPr>
            <a:endParaRPr lang="en-US" dirty="0"/>
          </a:p>
          <a:p>
            <a:r>
              <a:rPr lang="en-US" dirty="0"/>
              <a:t>This cap protects the mRNA from degradation and helps initiate translation by the ribosome. </a:t>
            </a:r>
          </a:p>
        </p:txBody>
      </p:sp>
    </p:spTree>
    <p:extLst>
      <p:ext uri="{BB962C8B-B14F-4D97-AF65-F5344CB8AC3E}">
        <p14:creationId xmlns:p14="http://schemas.microsoft.com/office/powerpoint/2010/main" val="17698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51A7E-3171-7053-2C18-E25979AA3551}"/>
              </a:ext>
            </a:extLst>
          </p:cNvPr>
          <p:cNvSpPr>
            <a:spLocks noGrp="1"/>
          </p:cNvSpPr>
          <p:nvPr>
            <p:ph type="title"/>
          </p:nvPr>
        </p:nvSpPr>
        <p:spPr/>
        <p:txBody>
          <a:bodyPr/>
          <a:lstStyle/>
          <a:p>
            <a:r>
              <a:rPr lang="en-US" dirty="0"/>
              <a:t>3</a:t>
            </a:r>
            <a:r>
              <a:rPr lang="el-GR" dirty="0"/>
              <a:t>΄</a:t>
            </a:r>
            <a:r>
              <a:rPr lang="en-US" dirty="0"/>
              <a:t> poly-A Tail </a:t>
            </a:r>
          </a:p>
        </p:txBody>
      </p:sp>
      <p:sp>
        <p:nvSpPr>
          <p:cNvPr id="6" name="Content Placeholder 5">
            <a:extLst>
              <a:ext uri="{FF2B5EF4-FFF2-40B4-BE49-F238E27FC236}">
                <a16:creationId xmlns:a16="http://schemas.microsoft.com/office/drawing/2014/main" id="{6110FCA1-200F-1F77-9D9B-E833CA883818}"/>
              </a:ext>
            </a:extLst>
          </p:cNvPr>
          <p:cNvSpPr>
            <a:spLocks noGrp="1"/>
          </p:cNvSpPr>
          <p:nvPr>
            <p:ph idx="1"/>
          </p:nvPr>
        </p:nvSpPr>
        <p:spPr/>
        <p:txBody>
          <a:bodyPr>
            <a:normAutofit fontScale="92500"/>
          </a:bodyPr>
          <a:lstStyle/>
          <a:p>
            <a:r>
              <a:rPr lang="en-US" dirty="0"/>
              <a:t>Once pre-mRNA elongation is complete, an endonuclease cleaves between the AAUAAA consensus sequence and a GU-rich region. </a:t>
            </a:r>
          </a:p>
          <a:p>
            <a:pPr marL="457200" indent="-457200">
              <a:buFont typeface="Arial" panose="020B0604020202020204" pitchFamily="34" charset="0"/>
              <a:buChar char="•"/>
            </a:pPr>
            <a:r>
              <a:rPr lang="en-US" dirty="0"/>
              <a:t>The GU-rich region is removed. </a:t>
            </a:r>
          </a:p>
          <a:p>
            <a:pPr marL="457200" indent="-457200">
              <a:buFont typeface="Arial" panose="020B0604020202020204" pitchFamily="34" charset="0"/>
              <a:buChar char="•"/>
            </a:pPr>
            <a:r>
              <a:rPr lang="en-US" dirty="0"/>
              <a:t>An enzyme called poly-A polymerase adds approximately 200 A residues to the consensus sequence to create the </a:t>
            </a:r>
            <a:r>
              <a:rPr lang="en-US" b="1" dirty="0"/>
              <a:t>poly-A-tail</a:t>
            </a:r>
            <a:r>
              <a:rPr lang="en-US" dirty="0"/>
              <a:t>.</a:t>
            </a:r>
          </a:p>
          <a:p>
            <a:pPr marL="457200" indent="-457200">
              <a:buFont typeface="Arial" panose="020B0604020202020204" pitchFamily="34" charset="0"/>
              <a:buChar char="•"/>
            </a:pPr>
            <a:endParaRPr lang="en-US" dirty="0"/>
          </a:p>
          <a:p>
            <a:r>
              <a:rPr lang="en-US" dirty="0"/>
              <a:t>This modification helps prevent degradation and is required for exporting the processed mRNA from the nucleus. </a:t>
            </a:r>
          </a:p>
        </p:txBody>
      </p:sp>
    </p:spTree>
    <p:extLst>
      <p:ext uri="{BB962C8B-B14F-4D97-AF65-F5344CB8AC3E}">
        <p14:creationId xmlns:p14="http://schemas.microsoft.com/office/powerpoint/2010/main" val="393559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3638-8F49-1927-A440-0839E46E7C40}"/>
              </a:ext>
            </a:extLst>
          </p:cNvPr>
          <p:cNvSpPr>
            <a:spLocks noGrp="1"/>
          </p:cNvSpPr>
          <p:nvPr>
            <p:ph type="title"/>
          </p:nvPr>
        </p:nvSpPr>
        <p:spPr/>
        <p:txBody>
          <a:bodyPr/>
          <a:lstStyle/>
          <a:p>
            <a:r>
              <a:rPr lang="en-US" dirty="0"/>
              <a:t>Lesson 15.4 Figure 3</a:t>
            </a:r>
            <a:endParaRPr lang="en-IN" dirty="0"/>
          </a:p>
        </p:txBody>
      </p:sp>
      <p:sp>
        <p:nvSpPr>
          <p:cNvPr id="4" name="TextBox 3">
            <a:extLst>
              <a:ext uri="{FF2B5EF4-FFF2-40B4-BE49-F238E27FC236}">
                <a16:creationId xmlns:a16="http://schemas.microsoft.com/office/drawing/2014/main" id="{E244D338-88E5-102B-E9A5-7223AA477D54}"/>
              </a:ext>
            </a:extLst>
          </p:cNvPr>
          <p:cNvSpPr txBox="1"/>
          <p:nvPr/>
        </p:nvSpPr>
        <p:spPr>
          <a:xfrm>
            <a:off x="2286000" y="5760720"/>
            <a:ext cx="4572000" cy="246221"/>
          </a:xfrm>
          <a:prstGeom prst="rect">
            <a:avLst/>
          </a:prstGeom>
          <a:noFill/>
        </p:spPr>
        <p:txBody>
          <a:bodyPr wrap="square">
            <a:spAutoFit/>
          </a:bodyPr>
          <a:lstStyle/>
          <a:p>
            <a:pPr algn="ctr"/>
            <a:r>
              <a:rPr lang="en-US" sz="1000" dirty="0"/>
              <a:t>Christinelmiller on Wikimedia Commons. "Mature mRNA."</a:t>
            </a:r>
          </a:p>
        </p:txBody>
      </p:sp>
      <p:pic>
        <p:nvPicPr>
          <p:cNvPr id="7" name="Content Placeholder 5" descr="The image shows a schematic representation of a mature m R N A molecule and the two types of modifications commonly added to its ends: a five prime methylated cap and a three prime poly-A tail. The methylated cap is added to the five prime end during transcription, and the poly-A tail is added to the three prime end after transcription. Triplet codons that encode the amino sequence in the protein make up the exonic m R N A coding regions.">
            <a:extLst>
              <a:ext uri="{FF2B5EF4-FFF2-40B4-BE49-F238E27FC236}">
                <a16:creationId xmlns:a16="http://schemas.microsoft.com/office/drawing/2014/main" id="{831531F1-8A62-F1A6-EE8F-A2F301B1265D}"/>
              </a:ext>
            </a:extLst>
          </p:cNvPr>
          <p:cNvPicPr>
            <a:picLocks noGrp="1" noChangeAspect="1"/>
          </p:cNvPicPr>
          <p:nvPr>
            <p:ph idx="1"/>
          </p:nvPr>
        </p:nvPicPr>
        <p:blipFill>
          <a:blip r:embed="rId3"/>
          <a:srcRect l="38889" t="3667" r="30556" b="3000"/>
          <a:stretch/>
        </p:blipFill>
        <p:spPr>
          <a:xfrm>
            <a:off x="3200400" y="1097279"/>
            <a:ext cx="2743200" cy="4655127"/>
          </a:xfrm>
        </p:spPr>
      </p:pic>
    </p:spTree>
    <p:extLst>
      <p:ext uri="{BB962C8B-B14F-4D97-AF65-F5344CB8AC3E}">
        <p14:creationId xmlns:p14="http://schemas.microsoft.com/office/powerpoint/2010/main" val="270931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4C7F-BA45-96C4-0F0D-47B4B460B5DE}"/>
              </a:ext>
            </a:extLst>
          </p:cNvPr>
          <p:cNvSpPr>
            <a:spLocks noGrp="1"/>
          </p:cNvSpPr>
          <p:nvPr>
            <p:ph type="title"/>
          </p:nvPr>
        </p:nvSpPr>
        <p:spPr/>
        <p:txBody>
          <a:bodyPr/>
          <a:lstStyle/>
          <a:p>
            <a:r>
              <a:rPr lang="en-US" dirty="0"/>
              <a:t>Lesson 15.4 Figure 4</a:t>
            </a:r>
            <a:endParaRPr lang="en-IN" dirty="0"/>
          </a:p>
        </p:txBody>
      </p:sp>
      <p:sp>
        <p:nvSpPr>
          <p:cNvPr id="4" name="TextBox 3">
            <a:extLst>
              <a:ext uri="{FF2B5EF4-FFF2-40B4-BE49-F238E27FC236}">
                <a16:creationId xmlns:a16="http://schemas.microsoft.com/office/drawing/2014/main" id="{DF43EF3A-CAF1-6DEE-7455-791BADD60679}"/>
              </a:ext>
            </a:extLst>
          </p:cNvPr>
          <p:cNvSpPr txBox="1"/>
          <p:nvPr/>
        </p:nvSpPr>
        <p:spPr>
          <a:xfrm>
            <a:off x="2285318" y="5257800"/>
            <a:ext cx="4572000" cy="246221"/>
          </a:xfrm>
          <a:prstGeom prst="rect">
            <a:avLst/>
          </a:prstGeom>
          <a:noFill/>
        </p:spPr>
        <p:txBody>
          <a:bodyPr wrap="square">
            <a:spAutoFit/>
          </a:bodyPr>
          <a:lstStyle/>
          <a:p>
            <a:pPr algn="ctr"/>
            <a:r>
              <a:rPr lang="en-US" sz="1000" dirty="0"/>
              <a:t>Kep17 on Wikimedia Commons. "Mature mRNA transport."</a:t>
            </a:r>
          </a:p>
        </p:txBody>
      </p:sp>
      <p:pic>
        <p:nvPicPr>
          <p:cNvPr id="7" name="Content Placeholder 5" descr="A mature, spliced m R N A molecule is shown. The m R N A moves through a nuclear pore to exit the nucleus and enter the cytoplasm, starting with the five prime methylate cap and ending with the three prime poly-A tail.">
            <a:extLst>
              <a:ext uri="{FF2B5EF4-FFF2-40B4-BE49-F238E27FC236}">
                <a16:creationId xmlns:a16="http://schemas.microsoft.com/office/drawing/2014/main" id="{4B1DA0CF-C30A-B3FE-6CFD-5D84259D2148}"/>
              </a:ext>
            </a:extLst>
          </p:cNvPr>
          <p:cNvPicPr>
            <a:picLocks noGrp="1" noChangeAspect="1"/>
          </p:cNvPicPr>
          <p:nvPr>
            <p:ph idx="1"/>
          </p:nvPr>
        </p:nvPicPr>
        <p:blipFill>
          <a:blip r:embed="rId3"/>
          <a:srcRect t="3668" b="34666"/>
          <a:stretch/>
        </p:blipFill>
        <p:spPr>
          <a:xfrm>
            <a:off x="457200" y="1447800"/>
            <a:ext cx="8229600" cy="2819400"/>
          </a:xfrm>
        </p:spPr>
      </p:pic>
    </p:spTree>
    <p:extLst>
      <p:ext uri="{BB962C8B-B14F-4D97-AF65-F5344CB8AC3E}">
        <p14:creationId xmlns:p14="http://schemas.microsoft.com/office/powerpoint/2010/main" val="305696375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4676</TotalTime>
  <Words>967</Words>
  <Application>Microsoft Office PowerPoint</Application>
  <PresentationFormat>On-screen Show (4:3)</PresentationFormat>
  <Paragraphs>76</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Arial</vt:lpstr>
      <vt:lpstr>Courier New</vt:lpstr>
      <vt:lpstr>Office Theme</vt:lpstr>
      <vt:lpstr>Lesson 15.4</vt:lpstr>
      <vt:lpstr>Objectives</vt:lpstr>
      <vt:lpstr>Pre-mRNA processing </vt:lpstr>
      <vt:lpstr>Lesson 15.4 Figure 1</vt:lpstr>
      <vt:lpstr>Evolution Connection </vt:lpstr>
      <vt:lpstr>5΄ capping</vt:lpstr>
      <vt:lpstr>3΄ poly-A Tail </vt:lpstr>
      <vt:lpstr>Lesson 15.4 Figure 3</vt:lpstr>
      <vt:lpstr>Lesson 15.4 Figure 4</vt:lpstr>
      <vt:lpstr>Think It Through</vt:lpstr>
      <vt:lpstr>Pre-mRNA splicing </vt:lpstr>
      <vt:lpstr>Lesson 15.4 Figure 5</vt:lpstr>
      <vt:lpstr>Group Activity</vt:lpstr>
      <vt:lpstr>Processing of tRNAs and rRNAs</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180</cp:revision>
  <dcterms:created xsi:type="dcterms:W3CDTF">2013-04-26T14:43:13Z</dcterms:created>
  <dcterms:modified xsi:type="dcterms:W3CDTF">2024-10-09T17:38:13Z</dcterms:modified>
</cp:coreProperties>
</file>