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302" r:id="rId3"/>
    <p:sldId id="303" r:id="rId4"/>
    <p:sldId id="304" r:id="rId5"/>
    <p:sldId id="305" r:id="rId6"/>
    <p:sldId id="294" r:id="rId7"/>
    <p:sldId id="306" r:id="rId8"/>
    <p:sldId id="307" r:id="rId9"/>
    <p:sldId id="308" r:id="rId10"/>
    <p:sldId id="309" r:id="rId11"/>
    <p:sldId id="271" r:id="rId12"/>
    <p:sldId id="310" r:id="rId13"/>
    <p:sldId id="311" r:id="rId14"/>
    <p:sldId id="298" r:id="rId15"/>
    <p:sldId id="312" r:id="rId16"/>
    <p:sldId id="299" r:id="rId17"/>
    <p:sldId id="313" r:id="rId18"/>
    <p:sldId id="300" r:id="rId19"/>
    <p:sldId id="314" r:id="rId20"/>
    <p:sldId id="315" r:id="rId21"/>
    <p:sldId id="301" r:id="rId22"/>
    <p:sldId id="316" r:id="rId23"/>
    <p:sldId id="280"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95036" autoAdjust="0"/>
  </p:normalViewPr>
  <p:slideViewPr>
    <p:cSldViewPr>
      <p:cViewPr varScale="1">
        <p:scale>
          <a:sx n="105" d="100"/>
          <a:sy n="105" d="100"/>
        </p:scale>
        <p:origin x="1212" y="108"/>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polysome, the small ribosomal subunit binds the mRNA template while the large ribosomal subunit binds tRNA and catalyzes peptide bond formation.</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29677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translation, charged tRNAs enter the A-site, and the anticodon on the tRNA base pairs with the codon in the mRNA. The amino acid in the A-site forms a peptide bond with the growing polypeptide chain in the P-site. Then, the ribosome moves three nucleotides toward the 3′ end of the mRNA. This movement transfers the tRNA from the A-site to the P-site and allows the empty tRNA to exit at the E-site. The process repeats until the protein chain is complete.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29764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 begins when an initiator tRNA anticodon recognizes a start codon on mRNA bound to a small ribosomal subunit. The large ribosomal subunit joins the small subunit, and a second tRNA is recruited. As the mRNA moves relative to the ribosome, successive tRNAs move through the ribosome, and the polypeptide chain is formed. Entry of a release factor into the A-site terminates translation, and the components dissociate.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60700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 termination is active. Translation is terminated when a stop codon is in the A-site of the ribosome. Since there are no tRNAs corresponding to the stop codons, the release factor protein enters and catalyzes the dissociation between the last amino acid and its tRNA. This hydrolysis releases the free carboxyl terminus (C-terminus) of the protein. Additional factors use the energy in GTP hydrolysis to disassemble the large and small ribosomal subunits and mRNA.</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138178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Proteins destined for secretion from the cell are synthesized by ribosomes on rough endoplasmic reticulum (ER). As these proteins are synthesized, they are sent to the ER for folding and modification. These proteins contain a signal sequence at the N-terminus. The signal will be recognized by SRP as soon as the amino acids emerge from the ribosome, and the ribosome will be targeted to the translocation channel in the ER membrane. The rest of the protein will go directly from the ribosome, across the ER membrane, and into the ER lumen. From the ER, proteins will travel to the Golgi apparatus (the organelle that further modifies, sorts, and targets proteins to their final destinations), where they are packaged into vesicles for transport out of the cell.</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2199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7926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2576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p:spPr>
        <p:txBody>
          <a:bodyPr>
            <a:normAutofit/>
          </a:bodyPr>
          <a:lstStyle>
            <a:lvl1pPr marL="0" indent="0">
              <a:buFont typeface="Arial" panose="020B0604020202020204" pitchFamily="34" charset="0"/>
              <a:buNone/>
              <a:defRPr sz="2800" b="0" i="0" baseline="0">
                <a:solidFill>
                  <a:srgbClr val="366092"/>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4"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Chapter 15.5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Protein Synthesis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6150-05AD-68EF-3187-68CB6312FC9E}"/>
              </a:ext>
            </a:extLst>
          </p:cNvPr>
          <p:cNvSpPr>
            <a:spLocks noGrp="1"/>
          </p:cNvSpPr>
          <p:nvPr>
            <p:ph type="title"/>
          </p:nvPr>
        </p:nvSpPr>
        <p:spPr/>
        <p:txBody>
          <a:bodyPr/>
          <a:lstStyle/>
          <a:p>
            <a:r>
              <a:rPr lang="en-US" dirty="0"/>
              <a:t>The Mechanism of Protein Synthesis</a:t>
            </a:r>
            <a:endParaRPr lang="en-IN" dirty="0"/>
          </a:p>
        </p:txBody>
      </p:sp>
      <p:sp>
        <p:nvSpPr>
          <p:cNvPr id="3" name="Content Placeholder 2">
            <a:extLst>
              <a:ext uri="{FF2B5EF4-FFF2-40B4-BE49-F238E27FC236}">
                <a16:creationId xmlns:a16="http://schemas.microsoft.com/office/drawing/2014/main" id="{79F19C60-65C6-CE38-C440-F4BBC8874C8C}"/>
              </a:ext>
            </a:extLst>
          </p:cNvPr>
          <p:cNvSpPr>
            <a:spLocks noGrp="1"/>
          </p:cNvSpPr>
          <p:nvPr>
            <p:ph idx="1"/>
          </p:nvPr>
        </p:nvSpPr>
        <p:spPr/>
        <p:txBody>
          <a:bodyPr>
            <a:normAutofit fontScale="92500" lnSpcReduction="20000"/>
          </a:bodyPr>
          <a:lstStyle/>
          <a:p>
            <a:r>
              <a:rPr lang="en-US" dirty="0"/>
              <a:t>Translation of mRNA to proteins involves initiation, elongation, and termination phases, with general mechanistic similarities in prokaryotes and eukaryotes.</a:t>
            </a:r>
          </a:p>
          <a:p>
            <a:endParaRPr lang="en-US" dirty="0"/>
          </a:p>
          <a:p>
            <a:r>
              <a:rPr lang="en-IN" dirty="0"/>
              <a:t>Initiation of Translation</a:t>
            </a:r>
          </a:p>
          <a:p>
            <a:pPr marL="457200" indent="-457200">
              <a:buFont typeface="Arial" panose="020B0604020202020204" pitchFamily="34" charset="0"/>
              <a:buChar char="•"/>
            </a:pPr>
            <a:r>
              <a:rPr lang="en-IN" dirty="0"/>
              <a:t>Translation initiation in prokaryotes involves a translation complex composed of the 30S ribosomal subunit, mRNA, initiation factors, and the initiator tRNA</a:t>
            </a:r>
            <a:r>
              <a:rPr lang="en-IN" baseline="30000" dirty="0"/>
              <a:t>Metf</a:t>
            </a:r>
            <a:r>
              <a:rPr lang="en-IN" dirty="0"/>
              <a:t>.</a:t>
            </a:r>
          </a:p>
          <a:p>
            <a:pPr marL="457200" indent="-457200">
              <a:buFont typeface="Arial" panose="020B0604020202020204" pitchFamily="34" charset="0"/>
              <a:buChar char="•"/>
            </a:pPr>
            <a:r>
              <a:rPr lang="en-IN" dirty="0"/>
              <a:t>The </a:t>
            </a:r>
            <a:r>
              <a:rPr lang="en-IN" b="1" dirty="0"/>
              <a:t>Shine-Dalgarno sequence </a:t>
            </a:r>
            <a:r>
              <a:rPr lang="en-IN" dirty="0"/>
              <a:t>(AGGAGG) in mRNA interacts with rRNA to position 30S subunit correctly.</a:t>
            </a:r>
          </a:p>
          <a:p>
            <a:pPr marL="457200" indent="-457200">
              <a:buFont typeface="Arial" panose="020B0604020202020204" pitchFamily="34" charset="0"/>
              <a:buChar char="•"/>
            </a:pPr>
            <a:r>
              <a:rPr lang="en-IN" dirty="0"/>
              <a:t>GTP provides the energy for translation.</a:t>
            </a:r>
          </a:p>
        </p:txBody>
      </p:sp>
    </p:spTree>
    <p:extLst>
      <p:ext uri="{BB962C8B-B14F-4D97-AF65-F5344CB8AC3E}">
        <p14:creationId xmlns:p14="http://schemas.microsoft.com/office/powerpoint/2010/main" val="268880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normAutofit/>
          </a:bodyPr>
          <a:lstStyle/>
          <a:p>
            <a:r>
              <a:rPr lang="en-US" dirty="0"/>
              <a:t>How would mutating the Shine-Dalgarno sequence affect protein translation?</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E3AA-C153-5308-D2B8-454ACF132A7E}"/>
              </a:ext>
            </a:extLst>
          </p:cNvPr>
          <p:cNvSpPr>
            <a:spLocks noGrp="1"/>
          </p:cNvSpPr>
          <p:nvPr>
            <p:ph type="title"/>
          </p:nvPr>
        </p:nvSpPr>
        <p:spPr/>
        <p:txBody>
          <a:bodyPr/>
          <a:lstStyle/>
          <a:p>
            <a:r>
              <a:rPr lang="en-IN" dirty="0"/>
              <a:t>Initiation of Translation</a:t>
            </a:r>
          </a:p>
        </p:txBody>
      </p:sp>
      <p:sp>
        <p:nvSpPr>
          <p:cNvPr id="3" name="Content Placeholder 2">
            <a:extLst>
              <a:ext uri="{FF2B5EF4-FFF2-40B4-BE49-F238E27FC236}">
                <a16:creationId xmlns:a16="http://schemas.microsoft.com/office/drawing/2014/main" id="{C754BCED-837C-6DDF-04CE-19FE8A4B2907}"/>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IN" b="1" dirty="0"/>
              <a:t>Initiator tRNA </a:t>
            </a:r>
            <a:r>
              <a:rPr lang="en-IN" dirty="0"/>
              <a:t>(tRNA</a:t>
            </a:r>
            <a:r>
              <a:rPr lang="en-IN" baseline="30000" dirty="0"/>
              <a:t>Metf</a:t>
            </a:r>
            <a:r>
              <a:rPr lang="en-IN" dirty="0"/>
              <a:t> in prokaryotes, Met-tRNA</a:t>
            </a:r>
            <a:r>
              <a:rPr lang="en-IN" baseline="-25000" dirty="0"/>
              <a:t>i</a:t>
            </a:r>
            <a:r>
              <a:rPr lang="en-IN" dirty="0"/>
              <a:t> in eukaryotes) carries formylated and non-formylated methionine and binds to the </a:t>
            </a:r>
            <a:r>
              <a:rPr lang="en-IN" b="1" dirty="0"/>
              <a:t>start codon </a:t>
            </a:r>
            <a:r>
              <a:rPr lang="en-IN" dirty="0"/>
              <a:t>AUG.</a:t>
            </a:r>
          </a:p>
          <a:p>
            <a:pPr marL="457200" indent="-457200">
              <a:buFont typeface="Arial" panose="020B0604020202020204" pitchFamily="34" charset="0"/>
              <a:buChar char="•"/>
            </a:pPr>
            <a:r>
              <a:rPr lang="en-IN" dirty="0"/>
              <a:t>In eukaryotes, the initiation complex, including cap-binding proteins, recognizes the 7-methylguanosine cap and helps attach the 40S subunit to the 5' cap.</a:t>
            </a:r>
          </a:p>
          <a:p>
            <a:pPr marL="1200150" lvl="1" indent="-457200">
              <a:buFont typeface="Arial" panose="020B0604020202020204" pitchFamily="34" charset="0"/>
              <a:buChar char="•"/>
            </a:pPr>
            <a:r>
              <a:rPr lang="en-IN" b="1" dirty="0"/>
              <a:t>Kozak's rules </a:t>
            </a:r>
            <a:r>
              <a:rPr lang="en-IN" dirty="0"/>
              <a:t>guide the initiation complex to the start codon selection in eukaryotes based on nucleotide sequence that must be near AUG (5′-gccRccAUGG-3′ where R is a purine).</a:t>
            </a:r>
          </a:p>
          <a:p>
            <a:pPr marL="1200150" lvl="1" indent="-457200">
              <a:buFont typeface="Arial" panose="020B0604020202020204" pitchFamily="34" charset="0"/>
              <a:buChar char="•"/>
            </a:pPr>
            <a:r>
              <a:rPr lang="en-IN" dirty="0"/>
              <a:t>The 60S subunit joins 40S-mRNA-Met-tRNA</a:t>
            </a:r>
            <a:r>
              <a:rPr lang="en-IN" baseline="-25000" dirty="0"/>
              <a:t>i</a:t>
            </a:r>
            <a:r>
              <a:rPr lang="en-IN" dirty="0"/>
              <a:t> complex in eukaryotes after start codon recognition.</a:t>
            </a:r>
          </a:p>
        </p:txBody>
      </p:sp>
    </p:spTree>
    <p:extLst>
      <p:ext uri="{BB962C8B-B14F-4D97-AF65-F5344CB8AC3E}">
        <p14:creationId xmlns:p14="http://schemas.microsoft.com/office/powerpoint/2010/main" val="339014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DA03-4487-36FA-470D-2A5CED2B2EB9}"/>
              </a:ext>
            </a:extLst>
          </p:cNvPr>
          <p:cNvSpPr>
            <a:spLocks noGrp="1"/>
          </p:cNvSpPr>
          <p:nvPr>
            <p:ph type="title"/>
          </p:nvPr>
        </p:nvSpPr>
        <p:spPr/>
        <p:txBody>
          <a:bodyPr/>
          <a:lstStyle/>
          <a:p>
            <a:r>
              <a:rPr lang="en-IN" dirty="0"/>
              <a:t>Translation, Elongation, and Termination</a:t>
            </a:r>
            <a:r>
              <a:rPr lang="en-IN" sz="1600" baseline="-25000" dirty="0"/>
              <a:t>1</a:t>
            </a:r>
          </a:p>
        </p:txBody>
      </p:sp>
      <p:sp>
        <p:nvSpPr>
          <p:cNvPr id="3" name="Content Placeholder 2">
            <a:extLst>
              <a:ext uri="{FF2B5EF4-FFF2-40B4-BE49-F238E27FC236}">
                <a16:creationId xmlns:a16="http://schemas.microsoft.com/office/drawing/2014/main" id="{75E4051C-55AF-2812-6B0D-D4BB4D21FE1E}"/>
              </a:ext>
            </a:extLst>
          </p:cNvPr>
          <p:cNvSpPr>
            <a:spLocks noGrp="1"/>
          </p:cNvSpPr>
          <p:nvPr>
            <p:ph idx="1"/>
          </p:nvPr>
        </p:nvSpPr>
        <p:spPr/>
        <p:txBody>
          <a:bodyPr>
            <a:normAutofit/>
          </a:bodyPr>
          <a:lstStyle/>
          <a:p>
            <a:r>
              <a:rPr lang="en-IN" dirty="0"/>
              <a:t>Ribosome has three tRNA binding sites: the A-site for the incoming aminoacyl-tRNAs, the P-site for charged tRNAs with a polypeptide chain, and the E-site that releases uncharged tRNAs during elongation.</a:t>
            </a:r>
          </a:p>
          <a:p>
            <a:pPr marL="457200" indent="-457200">
              <a:buFont typeface="Arial" panose="020B0604020202020204" pitchFamily="34" charset="0"/>
              <a:buChar char="•"/>
            </a:pPr>
            <a:r>
              <a:rPr lang="en-IN" dirty="0"/>
              <a:t>The initiator Met-tRNA occupies P-site initially.</a:t>
            </a:r>
          </a:p>
          <a:p>
            <a:pPr marL="457200" indent="-457200">
              <a:buFont typeface="Arial" panose="020B0604020202020204" pitchFamily="34" charset="0"/>
              <a:buChar char="•"/>
            </a:pPr>
            <a:r>
              <a:rPr lang="en-IN" dirty="0"/>
              <a:t>Translocation shifts tRNAs through the ribosome binding sites until the stop codon reached.</a:t>
            </a:r>
          </a:p>
        </p:txBody>
      </p:sp>
    </p:spTree>
    <p:extLst>
      <p:ext uri="{BB962C8B-B14F-4D97-AF65-F5344CB8AC3E}">
        <p14:creationId xmlns:p14="http://schemas.microsoft.com/office/powerpoint/2010/main" val="140221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5040-0E04-5A66-6E26-6C9CDE148A21}"/>
              </a:ext>
            </a:extLst>
          </p:cNvPr>
          <p:cNvSpPr>
            <a:spLocks noGrp="1"/>
          </p:cNvSpPr>
          <p:nvPr>
            <p:ph type="title"/>
          </p:nvPr>
        </p:nvSpPr>
        <p:spPr/>
        <p:txBody>
          <a:bodyPr/>
          <a:lstStyle/>
          <a:p>
            <a:r>
              <a:rPr lang="en-US" dirty="0"/>
              <a:t>15.5 Figure 6</a:t>
            </a:r>
            <a:endParaRPr lang="en-IN" dirty="0"/>
          </a:p>
        </p:txBody>
      </p:sp>
      <p:sp>
        <p:nvSpPr>
          <p:cNvPr id="4" name="TextBox 3">
            <a:extLst>
              <a:ext uri="{FF2B5EF4-FFF2-40B4-BE49-F238E27FC236}">
                <a16:creationId xmlns:a16="http://schemas.microsoft.com/office/drawing/2014/main" id="{3238324B-DC53-1A88-9DFA-4FA811E339DA}"/>
              </a:ext>
            </a:extLst>
          </p:cNvPr>
          <p:cNvSpPr txBox="1"/>
          <p:nvPr/>
        </p:nvSpPr>
        <p:spPr>
          <a:xfrm>
            <a:off x="3040380" y="6096000"/>
            <a:ext cx="3063240" cy="400110"/>
          </a:xfrm>
          <a:prstGeom prst="rect">
            <a:avLst/>
          </a:prstGeom>
          <a:noFill/>
        </p:spPr>
        <p:txBody>
          <a:bodyPr wrap="square">
            <a:spAutoFit/>
          </a:bodyPr>
          <a:lstStyle/>
          <a:p>
            <a:pPr algn="ctr"/>
            <a:r>
              <a:rPr lang="en-US" sz="1000" dirty="0"/>
              <a:t>Rao, A., Ryan, K. and Fletcher, S. Department of Biology, Texas A&amp;M University. "Ribosome functions."</a:t>
            </a:r>
          </a:p>
        </p:txBody>
      </p:sp>
      <p:pic>
        <p:nvPicPr>
          <p:cNvPr id="6" name="Content Placeholder 4" descr="Ribosome structure is shown with the E-site, P-site, and A-site. As ribosomes move along m R N A, t R N As with amino acids bind to the sites. The polypeptide is assembled at the P-site, and the empty t R N A exits from the E-site.">
            <a:extLst>
              <a:ext uri="{FF2B5EF4-FFF2-40B4-BE49-F238E27FC236}">
                <a16:creationId xmlns:a16="http://schemas.microsoft.com/office/drawing/2014/main" id="{C7FD17D4-B327-1C81-6C36-002C7D76F446}"/>
              </a:ext>
            </a:extLst>
          </p:cNvPr>
          <p:cNvPicPr>
            <a:picLocks noGrp="1" noChangeAspect="1"/>
          </p:cNvPicPr>
          <p:nvPr>
            <p:ph idx="1"/>
          </p:nvPr>
        </p:nvPicPr>
        <p:blipFill>
          <a:blip r:embed="rId3"/>
          <a:srcRect l="30556" t="3667" r="30556" b="3000"/>
          <a:stretch/>
        </p:blipFill>
        <p:spPr>
          <a:xfrm>
            <a:off x="2783205" y="1097280"/>
            <a:ext cx="3577590" cy="4770120"/>
          </a:xfrm>
        </p:spPr>
      </p:pic>
    </p:spTree>
    <p:extLst>
      <p:ext uri="{BB962C8B-B14F-4D97-AF65-F5344CB8AC3E}">
        <p14:creationId xmlns:p14="http://schemas.microsoft.com/office/powerpoint/2010/main" val="122812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F9C12-E865-B72B-C7C9-7D04E23E492B}"/>
              </a:ext>
            </a:extLst>
          </p:cNvPr>
          <p:cNvSpPr>
            <a:spLocks noGrp="1"/>
          </p:cNvSpPr>
          <p:nvPr>
            <p:ph type="title"/>
          </p:nvPr>
        </p:nvSpPr>
        <p:spPr/>
        <p:txBody>
          <a:bodyPr/>
          <a:lstStyle/>
          <a:p>
            <a:r>
              <a:rPr lang="en-IN" dirty="0"/>
              <a:t>Translation, Elongation, and Termination</a:t>
            </a:r>
            <a:r>
              <a:rPr lang="en-IN" sz="1600" baseline="-25000" dirty="0"/>
              <a:t>2</a:t>
            </a:r>
            <a:endParaRPr lang="en-IN" dirty="0"/>
          </a:p>
        </p:txBody>
      </p:sp>
      <p:sp>
        <p:nvSpPr>
          <p:cNvPr id="5" name="Content Placeholder 4">
            <a:extLst>
              <a:ext uri="{FF2B5EF4-FFF2-40B4-BE49-F238E27FC236}">
                <a16:creationId xmlns:a16="http://schemas.microsoft.com/office/drawing/2014/main" id="{20452A32-F835-AAB5-A187-AEB1A8D948DD}"/>
              </a:ext>
            </a:extLst>
          </p:cNvPr>
          <p:cNvSpPr>
            <a:spLocks noGrp="1"/>
          </p:cNvSpPr>
          <p:nvPr>
            <p:ph idx="1"/>
          </p:nvPr>
        </p:nvSpPr>
        <p:spPr/>
        <p:txBody>
          <a:bodyPr>
            <a:normAutofit/>
          </a:bodyPr>
          <a:lstStyle/>
          <a:p>
            <a:pPr marL="457200" indent="-457200">
              <a:buFont typeface="Arial" panose="020B0604020202020204" pitchFamily="34" charset="0"/>
              <a:buChar char="•"/>
            </a:pPr>
            <a:r>
              <a:rPr lang="en-IN" dirty="0"/>
              <a:t>mRNA codon-anticodon binding in the A-site provides tRNA specificity during elongation.</a:t>
            </a:r>
          </a:p>
          <a:p>
            <a:pPr marL="457200" indent="-457200">
              <a:buFont typeface="Arial" panose="020B0604020202020204" pitchFamily="34" charset="0"/>
              <a:buChar char="•"/>
            </a:pPr>
            <a:r>
              <a:rPr lang="en-IN" b="1" dirty="0"/>
              <a:t>Peptidyl transferase </a:t>
            </a:r>
            <a:r>
              <a:rPr lang="en-IN" dirty="0"/>
              <a:t>forms peptide bonds between the new A-site aminoacyl-tRNA and P-site polypeptidyl-tRNA.</a:t>
            </a:r>
          </a:p>
          <a:p>
            <a:pPr marL="457200" indent="-457200">
              <a:buFont typeface="Arial" panose="020B0604020202020204" pitchFamily="34" charset="0"/>
              <a:buChar char="•"/>
            </a:pPr>
            <a:r>
              <a:rPr lang="en-IN" dirty="0"/>
              <a:t>The hydrolysis of GTP provides the energy for tRNAs to move through the ribosome binding sites.</a:t>
            </a:r>
          </a:p>
          <a:p>
            <a:pPr marL="457200" indent="-457200">
              <a:buFont typeface="Arial" panose="020B0604020202020204" pitchFamily="34" charset="0"/>
              <a:buChar char="•"/>
            </a:pPr>
            <a:r>
              <a:rPr lang="en-IN" dirty="0"/>
              <a:t>Example: </a:t>
            </a:r>
            <a:r>
              <a:rPr lang="en-IN" i="1" dirty="0"/>
              <a:t>E. coli </a:t>
            </a:r>
            <a:r>
              <a:rPr lang="en-IN" dirty="0"/>
              <a:t>elongation is rapid, adding 1 amino acid every 0.05 seconds.</a:t>
            </a:r>
          </a:p>
        </p:txBody>
      </p:sp>
    </p:spTree>
    <p:extLst>
      <p:ext uri="{BB962C8B-B14F-4D97-AF65-F5344CB8AC3E}">
        <p14:creationId xmlns:p14="http://schemas.microsoft.com/office/powerpoint/2010/main" val="266953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4265-F754-91D2-F012-1F61F63565FB}"/>
              </a:ext>
            </a:extLst>
          </p:cNvPr>
          <p:cNvSpPr>
            <a:spLocks noGrp="1"/>
          </p:cNvSpPr>
          <p:nvPr>
            <p:ph type="title"/>
          </p:nvPr>
        </p:nvSpPr>
        <p:spPr/>
        <p:txBody>
          <a:bodyPr/>
          <a:lstStyle/>
          <a:p>
            <a:r>
              <a:rPr lang="en-US" dirty="0"/>
              <a:t>15.5 Figure 7</a:t>
            </a:r>
            <a:endParaRPr lang="en-IN" dirty="0"/>
          </a:p>
        </p:txBody>
      </p:sp>
      <p:sp>
        <p:nvSpPr>
          <p:cNvPr id="4" name="TextBox 3">
            <a:extLst>
              <a:ext uri="{FF2B5EF4-FFF2-40B4-BE49-F238E27FC236}">
                <a16:creationId xmlns:a16="http://schemas.microsoft.com/office/drawing/2014/main" id="{3365D2D0-62BE-595A-CC27-69361E57324E}"/>
              </a:ext>
            </a:extLst>
          </p:cNvPr>
          <p:cNvSpPr txBox="1"/>
          <p:nvPr/>
        </p:nvSpPr>
        <p:spPr>
          <a:xfrm>
            <a:off x="606836" y="5621179"/>
            <a:ext cx="7930328" cy="246221"/>
          </a:xfrm>
          <a:prstGeom prst="rect">
            <a:avLst/>
          </a:prstGeom>
          <a:noFill/>
        </p:spPr>
        <p:txBody>
          <a:bodyPr wrap="square">
            <a:spAutoFit/>
          </a:bodyPr>
          <a:lstStyle/>
          <a:p>
            <a:pPr algn="ctr"/>
            <a:r>
              <a:rPr lang="en-US" sz="1000" dirty="0"/>
              <a:t>Rao, A., Ryan, K. and Fletcher, S. Department of Biology, Texas A&amp;M University. "Ribosome functions."</a:t>
            </a:r>
          </a:p>
        </p:txBody>
      </p:sp>
      <p:pic>
        <p:nvPicPr>
          <p:cNvPr id="6" name="Content Placeholder 4" descr="An illustration shows the steps of protein synthesis. First, the initiator t R N A recognizes the sequence A U G on an m R N A that is associated with the small ribosomal subunit. The large subunit then joins the complex. Next, a second t R N A is recruited at the A-site. A peptide bond is formed between the first amino acid, which is at the P-site, and the second amino acid, which is at the A-site. The m R N A then shifts and the first tRNA  is moved to the E-site, where it dissociates from the ribosome. Another t R N A binds at the A-site, and the process is repeated. Finally, entry of a release factor into the A-site terminates translation and the components dissociate at the stop codon.">
            <a:extLst>
              <a:ext uri="{FF2B5EF4-FFF2-40B4-BE49-F238E27FC236}">
                <a16:creationId xmlns:a16="http://schemas.microsoft.com/office/drawing/2014/main" id="{559C0366-1C3A-2CD0-C5AD-35B18B078A99}"/>
              </a:ext>
            </a:extLst>
          </p:cNvPr>
          <p:cNvPicPr>
            <a:picLocks noGrp="1" noChangeAspect="1"/>
          </p:cNvPicPr>
          <p:nvPr>
            <p:ph idx="1"/>
          </p:nvPr>
        </p:nvPicPr>
        <p:blipFill>
          <a:blip r:embed="rId3"/>
          <a:srcRect t="3667" b="3000"/>
          <a:stretch/>
        </p:blipFill>
        <p:spPr>
          <a:xfrm>
            <a:off x="457200" y="1189053"/>
            <a:ext cx="8229600" cy="4267200"/>
          </a:xfrm>
        </p:spPr>
      </p:pic>
    </p:spTree>
    <p:extLst>
      <p:ext uri="{BB962C8B-B14F-4D97-AF65-F5344CB8AC3E}">
        <p14:creationId xmlns:p14="http://schemas.microsoft.com/office/powerpoint/2010/main" val="304400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5A314A-06C6-40A5-AEB0-AA9B4D3D3B50}"/>
              </a:ext>
            </a:extLst>
          </p:cNvPr>
          <p:cNvSpPr>
            <a:spLocks noGrp="1"/>
          </p:cNvSpPr>
          <p:nvPr>
            <p:ph type="title"/>
          </p:nvPr>
        </p:nvSpPr>
        <p:spPr/>
        <p:txBody>
          <a:bodyPr/>
          <a:lstStyle/>
          <a:p>
            <a:r>
              <a:rPr lang="en-IN" dirty="0"/>
              <a:t>Translation, Elongation, and Termination</a:t>
            </a:r>
            <a:r>
              <a:rPr lang="en-IN" sz="1600" baseline="-25000" dirty="0"/>
              <a:t>3</a:t>
            </a:r>
            <a:endParaRPr lang="en-IN" dirty="0"/>
          </a:p>
        </p:txBody>
      </p:sp>
      <p:sp>
        <p:nvSpPr>
          <p:cNvPr id="5" name="Content Placeholder 4">
            <a:extLst>
              <a:ext uri="{FF2B5EF4-FFF2-40B4-BE49-F238E27FC236}">
                <a16:creationId xmlns:a16="http://schemas.microsoft.com/office/drawing/2014/main" id="{0C7AE4E8-DAD0-7444-D342-240519E30C8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Stop codons in the A-site recruit release factors that mimicking tRNAs during termination.</a:t>
            </a:r>
          </a:p>
          <a:p>
            <a:pPr marL="457200" indent="-457200">
              <a:buFont typeface="Arial" panose="020B0604020202020204" pitchFamily="34" charset="0"/>
              <a:buChar char="•"/>
            </a:pPr>
            <a:r>
              <a:rPr lang="en-US" dirty="0"/>
              <a:t>Release factors instruct peptidyl transferase to add a water molecule to the carboxyl end of the P-site amino acid, releasing the peptide.</a:t>
            </a:r>
          </a:p>
          <a:p>
            <a:pPr marL="457200" indent="-457200">
              <a:buFont typeface="Arial" panose="020B0604020202020204" pitchFamily="34" charset="0"/>
              <a:buChar char="•"/>
            </a:pPr>
            <a:r>
              <a:rPr lang="en-US" dirty="0"/>
              <a:t>Then the ribosomal subunits dissociate and are recycled; the mRNA degrades after multiple translation rounds.</a:t>
            </a:r>
            <a:endParaRPr lang="en-IN" dirty="0"/>
          </a:p>
        </p:txBody>
      </p:sp>
    </p:spTree>
    <p:extLst>
      <p:ext uri="{BB962C8B-B14F-4D97-AF65-F5344CB8AC3E}">
        <p14:creationId xmlns:p14="http://schemas.microsoft.com/office/powerpoint/2010/main" val="225176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D8E0-F8BD-6D55-A238-894C3B3254B9}"/>
              </a:ext>
            </a:extLst>
          </p:cNvPr>
          <p:cNvSpPr>
            <a:spLocks noGrp="1"/>
          </p:cNvSpPr>
          <p:nvPr>
            <p:ph type="title"/>
          </p:nvPr>
        </p:nvSpPr>
        <p:spPr/>
        <p:txBody>
          <a:bodyPr/>
          <a:lstStyle/>
          <a:p>
            <a:r>
              <a:rPr lang="en-US" dirty="0"/>
              <a:t>15.5 Figure 8</a:t>
            </a:r>
            <a:endParaRPr lang="en-IN" dirty="0"/>
          </a:p>
        </p:txBody>
      </p:sp>
      <p:sp>
        <p:nvSpPr>
          <p:cNvPr id="4" name="TextBox 3">
            <a:extLst>
              <a:ext uri="{FF2B5EF4-FFF2-40B4-BE49-F238E27FC236}">
                <a16:creationId xmlns:a16="http://schemas.microsoft.com/office/drawing/2014/main" id="{DCD019F1-345E-D17F-56CC-4B4F0DB66D44}"/>
              </a:ext>
            </a:extLst>
          </p:cNvPr>
          <p:cNvSpPr txBox="1"/>
          <p:nvPr/>
        </p:nvSpPr>
        <p:spPr>
          <a:xfrm>
            <a:off x="457201" y="5486400"/>
            <a:ext cx="8229600" cy="246221"/>
          </a:xfrm>
          <a:prstGeom prst="rect">
            <a:avLst/>
          </a:prstGeom>
          <a:noFill/>
        </p:spPr>
        <p:txBody>
          <a:bodyPr wrap="square">
            <a:spAutoFit/>
          </a:bodyPr>
          <a:lstStyle/>
          <a:p>
            <a:pPr algn="ctr"/>
            <a:r>
              <a:rPr lang="en-US" sz="1000" dirty="0"/>
              <a:t>Rao, A. and Ryan, K. Department of Biology, Texas A&amp;M University. "Translation termination."</a:t>
            </a:r>
          </a:p>
        </p:txBody>
      </p:sp>
      <p:pic>
        <p:nvPicPr>
          <p:cNvPr id="6" name="Content Placeholder 4" descr="The first section shows a ribosome reaching a stop codon on m R N A. The stop codon reaches the A-site of the ribosome, and a release factor interacts with the A-site as well. The second section shows the polypeptide being released. Two G T P molecules go through hydrolysis, leading to the third section. In the third section, the ribosome subunits are shown separating, and the R N A is no longer connected to it.">
            <a:extLst>
              <a:ext uri="{FF2B5EF4-FFF2-40B4-BE49-F238E27FC236}">
                <a16:creationId xmlns:a16="http://schemas.microsoft.com/office/drawing/2014/main" id="{EF56D1FE-9E76-7B84-E810-3BE5EAEA7A48}"/>
              </a:ext>
            </a:extLst>
          </p:cNvPr>
          <p:cNvPicPr>
            <a:picLocks noGrp="1" noChangeAspect="1"/>
          </p:cNvPicPr>
          <p:nvPr>
            <p:ph idx="1"/>
          </p:nvPr>
        </p:nvPicPr>
        <p:blipFill>
          <a:blip r:embed="rId3"/>
          <a:srcRect l="8333" t="3666" r="8333" b="2615"/>
          <a:stretch/>
        </p:blipFill>
        <p:spPr>
          <a:xfrm>
            <a:off x="1218082" y="1131475"/>
            <a:ext cx="6707835" cy="4191000"/>
          </a:xfrm>
        </p:spPr>
      </p:pic>
    </p:spTree>
    <p:extLst>
      <p:ext uri="{BB962C8B-B14F-4D97-AF65-F5344CB8AC3E}">
        <p14:creationId xmlns:p14="http://schemas.microsoft.com/office/powerpoint/2010/main" val="72538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How are protein release factors able to enter the A-site of the ribosomes, therefore terminating protein translation? </a:t>
            </a:r>
          </a:p>
        </p:txBody>
      </p:sp>
    </p:spTree>
    <p:extLst>
      <p:ext uri="{BB962C8B-B14F-4D97-AF65-F5344CB8AC3E}">
        <p14:creationId xmlns:p14="http://schemas.microsoft.com/office/powerpoint/2010/main" val="69738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CFD008-6A16-2306-7C76-5A9AE99E740A}"/>
              </a:ext>
            </a:extLst>
          </p:cNvPr>
          <p:cNvSpPr>
            <a:spLocks noGrp="1"/>
          </p:cNvSpPr>
          <p:nvPr>
            <p:ph type="title"/>
          </p:nvPr>
        </p:nvSpPr>
        <p:spPr/>
        <p:txBody>
          <a:bodyPr/>
          <a:lstStyle/>
          <a:p>
            <a:r>
              <a:rPr lang="en-IN" dirty="0"/>
              <a:t>Objectives</a:t>
            </a:r>
          </a:p>
        </p:txBody>
      </p:sp>
      <p:sp>
        <p:nvSpPr>
          <p:cNvPr id="5" name="Content Placeholder 4">
            <a:extLst>
              <a:ext uri="{FF2B5EF4-FFF2-40B4-BE49-F238E27FC236}">
                <a16:creationId xmlns:a16="http://schemas.microsoft.com/office/drawing/2014/main" id="{50F6594C-BD6D-2B4C-EFA7-AE668D4F8541}"/>
              </a:ext>
            </a:extLst>
          </p:cNvPr>
          <p:cNvSpPr>
            <a:spLocks noGrp="1"/>
          </p:cNvSpPr>
          <p:nvPr>
            <p:ph idx="1"/>
          </p:nvPr>
        </p:nvSpPr>
        <p:spPr/>
        <p:txBody>
          <a:bodyPr/>
          <a:lstStyle/>
          <a:p>
            <a:r>
              <a:rPr lang="en-US" b="1" dirty="0"/>
              <a:t>Describe</a:t>
            </a:r>
            <a:r>
              <a:rPr lang="en-US" dirty="0"/>
              <a:t> the different steps in protein synthesis</a:t>
            </a:r>
          </a:p>
          <a:p>
            <a:r>
              <a:rPr lang="en-US" b="1" dirty="0"/>
              <a:t>Discuss</a:t>
            </a:r>
            <a:r>
              <a:rPr lang="en-US" dirty="0"/>
              <a:t> the role of ribosomes in protein synthesis.</a:t>
            </a:r>
            <a:endParaRPr lang="en-IN" dirty="0"/>
          </a:p>
        </p:txBody>
      </p:sp>
    </p:spTree>
    <p:extLst>
      <p:ext uri="{BB962C8B-B14F-4D97-AF65-F5344CB8AC3E}">
        <p14:creationId xmlns:p14="http://schemas.microsoft.com/office/powerpoint/2010/main" val="260033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371CE-0E55-6DDC-2E86-978EE2B9AB02}"/>
              </a:ext>
            </a:extLst>
          </p:cNvPr>
          <p:cNvSpPr>
            <a:spLocks noGrp="1"/>
          </p:cNvSpPr>
          <p:nvPr>
            <p:ph type="title"/>
          </p:nvPr>
        </p:nvSpPr>
        <p:spPr/>
        <p:txBody>
          <a:bodyPr/>
          <a:lstStyle/>
          <a:p>
            <a:r>
              <a:rPr lang="en-US" dirty="0"/>
              <a:t>Protein Folding, Modification, and Targeting</a:t>
            </a:r>
            <a:endParaRPr lang="en-IN" dirty="0"/>
          </a:p>
        </p:txBody>
      </p:sp>
      <p:sp>
        <p:nvSpPr>
          <p:cNvPr id="5" name="Content Placeholder 4">
            <a:extLst>
              <a:ext uri="{FF2B5EF4-FFF2-40B4-BE49-F238E27FC236}">
                <a16:creationId xmlns:a16="http://schemas.microsoft.com/office/drawing/2014/main" id="{85B7B360-06D8-3B19-855E-85C4547CD14A}"/>
              </a:ext>
            </a:extLst>
          </p:cNvPr>
          <p:cNvSpPr>
            <a:spLocks noGrp="1"/>
          </p:cNvSpPr>
          <p:nvPr>
            <p:ph idx="1"/>
          </p:nvPr>
        </p:nvSpPr>
        <p:spPr/>
        <p:txBody>
          <a:bodyPr>
            <a:normAutofit fontScale="92500" lnSpcReduction="20000"/>
          </a:bodyPr>
          <a:lstStyle/>
          <a:p>
            <a:r>
              <a:rPr lang="en-US" dirty="0"/>
              <a:t>After translation, proteins fold due to intramolecular interactions and may be chemically modified; then they move to their destination.</a:t>
            </a:r>
          </a:p>
          <a:p>
            <a:pPr marL="457200" indent="-457200">
              <a:buFont typeface="Arial" panose="020B0604020202020204" pitchFamily="34" charset="0"/>
              <a:buChar char="•"/>
            </a:pPr>
            <a:r>
              <a:rPr lang="en-US" b="1" dirty="0"/>
              <a:t>Signal sequences</a:t>
            </a:r>
            <a:r>
              <a:rPr lang="en-US" dirty="0"/>
              <a:t> direct proteins to cellular compartments and are recognized by signal recognition proteins (SRPs).</a:t>
            </a:r>
          </a:p>
          <a:p>
            <a:pPr marL="1200150" lvl="1" indent="-457200">
              <a:buFont typeface="Arial" panose="020B0604020202020204" pitchFamily="34" charset="0"/>
              <a:buChar char="•"/>
            </a:pPr>
            <a:r>
              <a:rPr lang="en-US" dirty="0"/>
              <a:t>Located at a protein's amino end and removed after reaching the destination</a:t>
            </a:r>
          </a:p>
          <a:p>
            <a:pPr marL="457200" indent="-457200">
              <a:buFont typeface="Arial" panose="020B0604020202020204" pitchFamily="34" charset="0"/>
              <a:buChar char="•"/>
            </a:pPr>
            <a:r>
              <a:rPr lang="en-US" dirty="0"/>
              <a:t>Many proteins need </a:t>
            </a:r>
            <a:r>
              <a:rPr lang="en-US" i="1" dirty="0"/>
              <a:t>chaperones</a:t>
            </a:r>
            <a:r>
              <a:rPr lang="en-US" dirty="0"/>
              <a:t>, helper molecules that assist in folding and preventing aggregation.</a:t>
            </a:r>
          </a:p>
          <a:p>
            <a:pPr marL="1200150" lvl="1" indent="-457200">
              <a:buFont typeface="Arial" panose="020B0604020202020204" pitchFamily="34" charset="0"/>
              <a:buChar char="•"/>
            </a:pPr>
            <a:r>
              <a:rPr lang="en-US" dirty="0"/>
              <a:t>Misfolding causes dysfunctional structures.</a:t>
            </a:r>
          </a:p>
          <a:p>
            <a:pPr marL="1200150" lvl="1" indent="-457200">
              <a:buFont typeface="Arial" panose="020B0604020202020204" pitchFamily="34" charset="0"/>
              <a:buChar char="•"/>
            </a:pPr>
            <a:r>
              <a:rPr lang="en-US" dirty="0"/>
              <a:t>Abnormal temperature or pH disrupts folding.</a:t>
            </a:r>
            <a:endParaRPr lang="en-IN" dirty="0"/>
          </a:p>
        </p:txBody>
      </p:sp>
    </p:spTree>
    <p:extLst>
      <p:ext uri="{BB962C8B-B14F-4D97-AF65-F5344CB8AC3E}">
        <p14:creationId xmlns:p14="http://schemas.microsoft.com/office/powerpoint/2010/main" val="55977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09D3-46C2-DB95-8D09-3174F4671760}"/>
              </a:ext>
            </a:extLst>
          </p:cNvPr>
          <p:cNvSpPr>
            <a:spLocks noGrp="1"/>
          </p:cNvSpPr>
          <p:nvPr>
            <p:ph type="title"/>
          </p:nvPr>
        </p:nvSpPr>
        <p:spPr/>
        <p:txBody>
          <a:bodyPr/>
          <a:lstStyle/>
          <a:p>
            <a:r>
              <a:rPr lang="en-US" dirty="0"/>
              <a:t>15.5 Figure 9</a:t>
            </a:r>
            <a:endParaRPr lang="en-IN" dirty="0"/>
          </a:p>
        </p:txBody>
      </p:sp>
      <p:sp>
        <p:nvSpPr>
          <p:cNvPr id="4" name="TextBox 3">
            <a:extLst>
              <a:ext uri="{FF2B5EF4-FFF2-40B4-BE49-F238E27FC236}">
                <a16:creationId xmlns:a16="http://schemas.microsoft.com/office/drawing/2014/main" id="{84461686-3905-489A-62DA-D746C490399C}"/>
              </a:ext>
            </a:extLst>
          </p:cNvPr>
          <p:cNvSpPr txBox="1"/>
          <p:nvPr/>
        </p:nvSpPr>
        <p:spPr>
          <a:xfrm>
            <a:off x="457200" y="5791200"/>
            <a:ext cx="8229600" cy="246221"/>
          </a:xfrm>
          <a:prstGeom prst="rect">
            <a:avLst/>
          </a:prstGeom>
          <a:noFill/>
        </p:spPr>
        <p:txBody>
          <a:bodyPr wrap="square">
            <a:spAutoFit/>
          </a:bodyPr>
          <a:lstStyle/>
          <a:p>
            <a:pPr algn="ctr"/>
            <a:r>
              <a:rPr lang="en-US" sz="1000" dirty="0"/>
              <a:t>Rao, A. and Ryan, K. Department of Biology, Texas A&amp;M University. "Proteins and the ER."</a:t>
            </a:r>
          </a:p>
        </p:txBody>
      </p:sp>
      <p:pic>
        <p:nvPicPr>
          <p:cNvPr id="6" name="Content Placeholder 4" descr="In the cytosol, the m R N A and ribosome complex have a signal peptide that bonds with a signal recognition particle. Once combined, they interact with a translocation complex and signal recognition particle receptor protein in the endoplasmic reticulum lumen. The protein is then removed from the ribosome complex and go across the E R membrane into the E R lumen.">
            <a:extLst>
              <a:ext uri="{FF2B5EF4-FFF2-40B4-BE49-F238E27FC236}">
                <a16:creationId xmlns:a16="http://schemas.microsoft.com/office/drawing/2014/main" id="{76A4F224-0A34-F636-D09C-A4093575CFEB}"/>
              </a:ext>
            </a:extLst>
          </p:cNvPr>
          <p:cNvPicPr>
            <a:picLocks noGrp="1" noChangeAspect="1"/>
          </p:cNvPicPr>
          <p:nvPr>
            <p:ph idx="1"/>
          </p:nvPr>
        </p:nvPicPr>
        <p:blipFill>
          <a:blip r:embed="rId3"/>
          <a:srcRect l="14815" t="3667" r="14815" b="3000"/>
          <a:stretch/>
        </p:blipFill>
        <p:spPr>
          <a:xfrm>
            <a:off x="1438547" y="1120140"/>
            <a:ext cx="6266906" cy="4617720"/>
          </a:xfrm>
        </p:spPr>
      </p:pic>
    </p:spTree>
    <p:extLst>
      <p:ext uri="{BB962C8B-B14F-4D97-AF65-F5344CB8AC3E}">
        <p14:creationId xmlns:p14="http://schemas.microsoft.com/office/powerpoint/2010/main" val="159770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00841-4014-BD30-96DB-EB90CE8A1544}"/>
              </a:ext>
            </a:extLst>
          </p:cNvPr>
          <p:cNvSpPr>
            <a:spLocks noGrp="1"/>
          </p:cNvSpPr>
          <p:nvPr>
            <p:ph type="title"/>
          </p:nvPr>
        </p:nvSpPr>
        <p:spPr/>
        <p:txBody>
          <a:bodyPr/>
          <a:lstStyle/>
          <a:p>
            <a:r>
              <a:rPr lang="en-IN" dirty="0"/>
              <a:t>Summary</a:t>
            </a:r>
          </a:p>
        </p:txBody>
      </p:sp>
      <p:sp>
        <p:nvSpPr>
          <p:cNvPr id="5" name="Content Placeholder 4">
            <a:extLst>
              <a:ext uri="{FF2B5EF4-FFF2-40B4-BE49-F238E27FC236}">
                <a16:creationId xmlns:a16="http://schemas.microsoft.com/office/drawing/2014/main" id="{E457D63A-B3AB-ADB8-81B2-CE54B061E4D9}"/>
              </a:ext>
            </a:extLst>
          </p:cNvPr>
          <p:cNvSpPr>
            <a:spLocks noGrp="1"/>
          </p:cNvSpPr>
          <p:nvPr>
            <p:ph idx="1"/>
          </p:nvPr>
        </p:nvSpPr>
        <p:spPr/>
        <p:txBody>
          <a:bodyPr/>
          <a:lstStyle/>
          <a:p>
            <a:pPr marL="457200" indent="-457200">
              <a:buFont typeface="Arial" panose="020B0604020202020204" pitchFamily="34" charset="0"/>
              <a:buChar char="•"/>
            </a:pPr>
            <a:r>
              <a:rPr lang="en-IN" dirty="0"/>
              <a:t>Translation involves mRNA, ribosomes, tRNAs, and various enzymatic factors.</a:t>
            </a:r>
          </a:p>
          <a:p>
            <a:pPr marL="457200" indent="-457200">
              <a:buFont typeface="Arial" panose="020B0604020202020204" pitchFamily="34" charset="0"/>
              <a:buChar char="•"/>
            </a:pPr>
            <a:r>
              <a:rPr lang="en-IN" dirty="0"/>
              <a:t>Translation begins at the AUG codon which specifies for methionine.</a:t>
            </a:r>
          </a:p>
          <a:p>
            <a:pPr marL="457200" indent="-457200">
              <a:buFont typeface="Arial" panose="020B0604020202020204" pitchFamily="34" charset="0"/>
              <a:buChar char="•"/>
            </a:pPr>
            <a:r>
              <a:rPr lang="en-US" dirty="0"/>
              <a:t>The formation of peptide bonds occurs between sequential amino acids matched to the mRNA template by their tRNAs.</a:t>
            </a:r>
          </a:p>
          <a:p>
            <a:pPr marL="457200" indent="-457200">
              <a:buFont typeface="Arial" panose="020B0604020202020204" pitchFamily="34" charset="0"/>
              <a:buChar char="•"/>
            </a:pPr>
            <a:r>
              <a:rPr lang="en-IN" dirty="0"/>
              <a:t>Translation ends at a nonsense or stop codon that releases the new protein.</a:t>
            </a:r>
          </a:p>
        </p:txBody>
      </p:sp>
    </p:spTree>
    <p:extLst>
      <p:ext uri="{BB962C8B-B14F-4D97-AF65-F5344CB8AC3E}">
        <p14:creationId xmlns:p14="http://schemas.microsoft.com/office/powerpoint/2010/main" val="423987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D13ECC-77E9-2114-D185-2C4A8455E4E8}"/>
              </a:ext>
            </a:extLst>
          </p:cNvPr>
          <p:cNvSpPr>
            <a:spLocks noGrp="1"/>
          </p:cNvSpPr>
          <p:nvPr>
            <p:ph type="title"/>
          </p:nvPr>
        </p:nvSpPr>
        <p:spPr/>
        <p:txBody>
          <a:bodyPr/>
          <a:lstStyle/>
          <a:p>
            <a:r>
              <a:rPr lang="en-IN" dirty="0"/>
              <a:t>Protein Synthesis</a:t>
            </a:r>
          </a:p>
        </p:txBody>
      </p:sp>
      <p:sp>
        <p:nvSpPr>
          <p:cNvPr id="5" name="Content Placeholder 4">
            <a:extLst>
              <a:ext uri="{FF2B5EF4-FFF2-40B4-BE49-F238E27FC236}">
                <a16:creationId xmlns:a16="http://schemas.microsoft.com/office/drawing/2014/main" id="{6953A013-474B-3E65-CD8A-50FF9A09567A}"/>
              </a:ext>
            </a:extLst>
          </p:cNvPr>
          <p:cNvSpPr>
            <a:spLocks noGrp="1"/>
          </p:cNvSpPr>
          <p:nvPr>
            <p:ph idx="1"/>
          </p:nvPr>
        </p:nvSpPr>
        <p:spPr>
          <a:xfrm>
            <a:off x="457200" y="1280160"/>
            <a:ext cx="5181600" cy="4572000"/>
          </a:xfrm>
        </p:spPr>
        <p:txBody>
          <a:bodyPr>
            <a:normAutofit fontScale="85000" lnSpcReduction="20000"/>
          </a:bodyPr>
          <a:lstStyle/>
          <a:p>
            <a:pPr marL="457200" indent="-457200">
              <a:buFont typeface="Arial" panose="020B0604020202020204" pitchFamily="34" charset="0"/>
              <a:buChar char="•"/>
            </a:pPr>
            <a:r>
              <a:rPr lang="en-US" dirty="0"/>
              <a:t>Protein synthesis is the most energy-intensive metabolic process in cells.</a:t>
            </a:r>
          </a:p>
          <a:p>
            <a:pPr marL="1200150" lvl="1" indent="-457200">
              <a:buFont typeface="Arial" panose="020B0604020202020204" pitchFamily="34" charset="0"/>
              <a:buChar char="•"/>
            </a:pPr>
            <a:r>
              <a:rPr lang="en-US" dirty="0"/>
              <a:t>Proteins constitute the largest portion of an organism's mass after water.</a:t>
            </a:r>
          </a:p>
          <a:p>
            <a:pPr marL="457200" indent="-457200">
              <a:buFont typeface="Arial" panose="020B0604020202020204" pitchFamily="34" charset="0"/>
              <a:buChar char="•"/>
            </a:pPr>
            <a:r>
              <a:rPr lang="en-US" dirty="0"/>
              <a:t>Translation decodes mRNA into polypeptides 50 to over 1,000 amino acids long.</a:t>
            </a:r>
          </a:p>
          <a:p>
            <a:pPr marL="457200" indent="-457200">
              <a:buFont typeface="Arial" panose="020B0604020202020204" pitchFamily="34" charset="0"/>
              <a:buChar char="•"/>
            </a:pPr>
            <a:r>
              <a:rPr lang="en-US" dirty="0"/>
              <a:t>Ribosomes catalyze the formation of peptide bonds between amino acids, linking the carboxyl group of one amino acid to the amino group of the next.</a:t>
            </a:r>
          </a:p>
          <a:p>
            <a:pPr marL="1200150" lvl="1" indent="-457200">
              <a:buFont typeface="Arial" panose="020B0604020202020204" pitchFamily="34" charset="0"/>
              <a:buChar char="•"/>
            </a:pPr>
            <a:r>
              <a:rPr lang="en-US" dirty="0"/>
              <a:t>Releases a water molecule</a:t>
            </a:r>
            <a:endParaRPr lang="en-IN" dirty="0"/>
          </a:p>
        </p:txBody>
      </p:sp>
      <p:sp>
        <p:nvSpPr>
          <p:cNvPr id="7" name="TextBox 6">
            <a:extLst>
              <a:ext uri="{FF2B5EF4-FFF2-40B4-BE49-F238E27FC236}">
                <a16:creationId xmlns:a16="http://schemas.microsoft.com/office/drawing/2014/main" id="{4CD8F20C-C13C-5EA6-4993-8C20B8D3EBD9}"/>
              </a:ext>
              <a:ext uri="{C183D7F6-B498-43B3-948B-1728B52AA6E4}">
                <adec:decorative xmlns:adec="http://schemas.microsoft.com/office/drawing/2017/decorative" val="0"/>
              </a:ext>
            </a:extLst>
          </p:cNvPr>
          <p:cNvSpPr txBox="1"/>
          <p:nvPr/>
        </p:nvSpPr>
        <p:spPr>
          <a:xfrm>
            <a:off x="6577022" y="1399263"/>
            <a:ext cx="1181100" cy="307777"/>
          </a:xfrm>
          <a:prstGeom prst="rect">
            <a:avLst/>
          </a:prstGeom>
          <a:noFill/>
        </p:spPr>
        <p:txBody>
          <a:bodyPr wrap="square" rtlCol="0">
            <a:spAutoFit/>
          </a:bodyPr>
          <a:lstStyle/>
          <a:p>
            <a:r>
              <a:rPr lang="en-US" sz="1400" b="1" dirty="0"/>
              <a:t>15.5 Figure 1</a:t>
            </a:r>
          </a:p>
        </p:txBody>
      </p:sp>
      <p:pic>
        <p:nvPicPr>
          <p:cNvPr id="2" name="Content Placeholder 4" descr="This illustration shows two amino acids side-by-side. Each amino acid has an amino group, a carboxyl group, and a side chain labeled R or R prime. Upon formation of a peptide bond, the amino group is joined to the carboxyl group. A water molecule is released in the process.">
            <a:extLst>
              <a:ext uri="{FF2B5EF4-FFF2-40B4-BE49-F238E27FC236}">
                <a16:creationId xmlns:a16="http://schemas.microsoft.com/office/drawing/2014/main" id="{0F6B3589-CD09-94A2-FF26-7FFFB543BA9E}"/>
              </a:ext>
            </a:extLst>
          </p:cNvPr>
          <p:cNvPicPr>
            <a:picLocks noChangeAspect="1"/>
          </p:cNvPicPr>
          <p:nvPr/>
        </p:nvPicPr>
        <p:blipFill>
          <a:blip r:embed="rId2"/>
          <a:srcRect l="14815" t="3667" r="13889" b="3000"/>
          <a:stretch/>
        </p:blipFill>
        <p:spPr>
          <a:xfrm>
            <a:off x="5813820" y="1835124"/>
            <a:ext cx="2872980" cy="2089440"/>
          </a:xfrm>
          <a:prstGeom prst="rect">
            <a:avLst/>
          </a:prstGeom>
        </p:spPr>
      </p:pic>
      <p:sp>
        <p:nvSpPr>
          <p:cNvPr id="8" name="TextBox 7">
            <a:extLst>
              <a:ext uri="{FF2B5EF4-FFF2-40B4-BE49-F238E27FC236}">
                <a16:creationId xmlns:a16="http://schemas.microsoft.com/office/drawing/2014/main" id="{AD147D92-D000-972C-E4F2-B9C7D8555270}"/>
              </a:ext>
            </a:extLst>
          </p:cNvPr>
          <p:cNvSpPr txBox="1"/>
          <p:nvPr/>
        </p:nvSpPr>
        <p:spPr>
          <a:xfrm>
            <a:off x="5620712" y="4022169"/>
            <a:ext cx="3093719" cy="246221"/>
          </a:xfrm>
          <a:prstGeom prst="rect">
            <a:avLst/>
          </a:prstGeom>
          <a:noFill/>
        </p:spPr>
        <p:txBody>
          <a:bodyPr wrap="square">
            <a:spAutoFit/>
          </a:bodyPr>
          <a:lstStyle/>
          <a:p>
            <a:pPr algn="ctr"/>
            <a:r>
              <a:rPr lang="en-US" sz="1000" dirty="0"/>
              <a:t>OpenStax. "Peptide bond." Modified. </a:t>
            </a:r>
          </a:p>
        </p:txBody>
      </p:sp>
    </p:spTree>
    <p:extLst>
      <p:ext uri="{BB962C8B-B14F-4D97-AF65-F5344CB8AC3E}">
        <p14:creationId xmlns:p14="http://schemas.microsoft.com/office/powerpoint/2010/main" val="201892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F20E-02AF-603E-8467-69E00D35AF4B}"/>
              </a:ext>
            </a:extLst>
          </p:cNvPr>
          <p:cNvSpPr>
            <a:spLocks noGrp="1"/>
          </p:cNvSpPr>
          <p:nvPr>
            <p:ph type="title"/>
          </p:nvPr>
        </p:nvSpPr>
        <p:spPr/>
        <p:txBody>
          <a:bodyPr/>
          <a:lstStyle/>
          <a:p>
            <a:r>
              <a:rPr lang="en-IN" dirty="0"/>
              <a:t>The Protein Synthesis Machinery</a:t>
            </a:r>
          </a:p>
        </p:txBody>
      </p:sp>
      <p:sp>
        <p:nvSpPr>
          <p:cNvPr id="3" name="Content Placeholder 2">
            <a:extLst>
              <a:ext uri="{FF2B5EF4-FFF2-40B4-BE49-F238E27FC236}">
                <a16:creationId xmlns:a16="http://schemas.microsoft.com/office/drawing/2014/main" id="{EF083F7A-DA55-FED3-A949-62A06035F2B5}"/>
              </a:ext>
            </a:extLst>
          </p:cNvPr>
          <p:cNvSpPr>
            <a:spLocks noGrp="1"/>
          </p:cNvSpPr>
          <p:nvPr>
            <p:ph idx="1"/>
          </p:nvPr>
        </p:nvSpPr>
        <p:spPr/>
        <p:txBody>
          <a:bodyPr>
            <a:normAutofit/>
          </a:bodyPr>
          <a:lstStyle/>
          <a:p>
            <a:pPr marL="457200" indent="-457200">
              <a:buFont typeface="Arial" panose="020B0604020202020204" pitchFamily="34" charset="0"/>
              <a:buChar char="•"/>
            </a:pPr>
            <a:r>
              <a:rPr lang="en-IN" dirty="0"/>
              <a:t>Translation requires multiple components: mRNA template, ribosomes, tRNAs, and various enzymatic factors.</a:t>
            </a:r>
          </a:p>
          <a:p>
            <a:pPr marL="457200" indent="-457200">
              <a:buFont typeface="Arial" panose="020B0604020202020204" pitchFamily="34" charset="0"/>
              <a:buChar char="•"/>
            </a:pPr>
            <a:r>
              <a:rPr lang="en-US" dirty="0"/>
              <a:t>A ribosome can be thought of as an enzyme whose amino acid binding sites are specified by mRNA.</a:t>
            </a:r>
          </a:p>
          <a:p>
            <a:pPr marL="457200" indent="-457200">
              <a:buFont typeface="Arial" panose="020B0604020202020204" pitchFamily="34" charset="0"/>
              <a:buChar char="•"/>
            </a:pPr>
            <a:r>
              <a:rPr lang="en-US" dirty="0"/>
              <a:t>All amino acids share the same general structure: a central carbon atom attached to an amino (NH</a:t>
            </a:r>
            <a:r>
              <a:rPr lang="en-US" baseline="-25000" dirty="0"/>
              <a:t>2</a:t>
            </a:r>
            <a:r>
              <a:rPr lang="en-US" dirty="0"/>
              <a:t>) group, carboxyl (COOH) group, hydrogen (H) atom, and an R group, or side chain. </a:t>
            </a:r>
            <a:endParaRPr lang="en-IN" dirty="0"/>
          </a:p>
        </p:txBody>
      </p:sp>
    </p:spTree>
    <p:extLst>
      <p:ext uri="{BB962C8B-B14F-4D97-AF65-F5344CB8AC3E}">
        <p14:creationId xmlns:p14="http://schemas.microsoft.com/office/powerpoint/2010/main" val="18166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0C3E-4582-E4F3-1C53-4B66DA3FBA97}"/>
              </a:ext>
            </a:extLst>
          </p:cNvPr>
          <p:cNvSpPr>
            <a:spLocks noGrp="1"/>
          </p:cNvSpPr>
          <p:nvPr>
            <p:ph type="title"/>
          </p:nvPr>
        </p:nvSpPr>
        <p:spPr/>
        <p:txBody>
          <a:bodyPr/>
          <a:lstStyle/>
          <a:p>
            <a:r>
              <a:rPr lang="en-IN" dirty="0"/>
              <a:t>Ribosomes</a:t>
            </a:r>
          </a:p>
        </p:txBody>
      </p:sp>
      <p:sp>
        <p:nvSpPr>
          <p:cNvPr id="3" name="Content Placeholder 2">
            <a:extLst>
              <a:ext uri="{FF2B5EF4-FFF2-40B4-BE49-F238E27FC236}">
                <a16:creationId xmlns:a16="http://schemas.microsoft.com/office/drawing/2014/main" id="{4E77104C-CBF1-C24B-8697-988F0E1A754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IN" dirty="0"/>
              <a:t>Cells invest energy to build numerous </a:t>
            </a:r>
            <a:r>
              <a:rPr lang="en-IN" b="1" dirty="0"/>
              <a:t>ribosomes</a:t>
            </a:r>
            <a:r>
              <a:rPr lang="en-IN" dirty="0"/>
              <a:t>, complex molecules of rRNA and polypeptides </a:t>
            </a:r>
          </a:p>
          <a:p>
            <a:pPr marL="1200150" lvl="1" indent="-457200">
              <a:buFont typeface="Arial" panose="020B0604020202020204" pitchFamily="34" charset="0"/>
              <a:buChar char="•"/>
            </a:pPr>
            <a:r>
              <a:rPr lang="en-IN" dirty="0"/>
              <a:t>Approximately 10,000-70,000 ribosomes per </a:t>
            </a:r>
            <a:r>
              <a:rPr lang="en-IN" i="1" dirty="0"/>
              <a:t>E. coli </a:t>
            </a:r>
            <a:r>
              <a:rPr lang="en-IN" dirty="0"/>
              <a:t>bacterium</a:t>
            </a:r>
          </a:p>
          <a:p>
            <a:pPr marL="1200150" lvl="1" indent="-457200">
              <a:buFont typeface="Arial" panose="020B0604020202020204" pitchFamily="34" charset="0"/>
              <a:buChar char="•"/>
            </a:pPr>
            <a:r>
              <a:rPr lang="en-IN" dirty="0"/>
              <a:t>In eukaryotes, nucleolus specializes in rRNA synthesis and ribosome assembly.</a:t>
            </a:r>
          </a:p>
          <a:p>
            <a:pPr marL="457200" indent="-457200">
              <a:buFont typeface="Arial" panose="020B0604020202020204" pitchFamily="34" charset="0"/>
              <a:buChar char="•"/>
            </a:pPr>
            <a:r>
              <a:rPr lang="en-IN" dirty="0"/>
              <a:t>Ribosomes are located in the cytoplasm of prokaryotes and in the cytoplasm, rough endoplasmic reticulum, mitochondria, and chloroplast of eukaryotes.</a:t>
            </a:r>
          </a:p>
          <a:p>
            <a:pPr marL="1200150" lvl="1" indent="-457200">
              <a:buFont typeface="Arial" panose="020B0604020202020204" pitchFamily="34" charset="0"/>
              <a:buChar char="•"/>
            </a:pPr>
            <a:r>
              <a:rPr lang="en-IN" dirty="0"/>
              <a:t>Dissociate into small (30S in prokaryotes or 40S in eukaryotes) and large (50S in prokaryotes or 60S in eukaryotes) subunits when not translating.</a:t>
            </a:r>
          </a:p>
          <a:p>
            <a:pPr marL="457200" indent="-457200">
              <a:buFont typeface="Arial" panose="020B0604020202020204" pitchFamily="34" charset="0"/>
              <a:buChar char="•"/>
            </a:pPr>
            <a:r>
              <a:rPr lang="en-IN" dirty="0"/>
              <a:t>Multiple </a:t>
            </a:r>
            <a:r>
              <a:rPr lang="en-IN" b="1" dirty="0"/>
              <a:t>ribosomes</a:t>
            </a:r>
            <a:r>
              <a:rPr lang="en-IN" dirty="0"/>
              <a:t> (</a:t>
            </a:r>
            <a:r>
              <a:rPr lang="en-IN" b="1" dirty="0"/>
              <a:t>polysome</a:t>
            </a:r>
            <a:r>
              <a:rPr lang="en-IN" dirty="0"/>
              <a:t>) simultaneously translate a single mRNA, synthesizing the polypeptide 5' to 3'.</a:t>
            </a:r>
          </a:p>
        </p:txBody>
      </p:sp>
    </p:spTree>
    <p:extLst>
      <p:ext uri="{BB962C8B-B14F-4D97-AF65-F5344CB8AC3E}">
        <p14:creationId xmlns:p14="http://schemas.microsoft.com/office/powerpoint/2010/main" val="19559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44C6-65FB-E77F-CD9B-3531473FF27D}"/>
              </a:ext>
            </a:extLst>
          </p:cNvPr>
          <p:cNvSpPr>
            <a:spLocks noGrp="1"/>
          </p:cNvSpPr>
          <p:nvPr>
            <p:ph type="title"/>
          </p:nvPr>
        </p:nvSpPr>
        <p:spPr/>
        <p:txBody>
          <a:bodyPr/>
          <a:lstStyle/>
          <a:p>
            <a:r>
              <a:rPr lang="en-US" dirty="0"/>
              <a:t>15.5 Figure 2</a:t>
            </a:r>
            <a:endParaRPr lang="en-IN" dirty="0"/>
          </a:p>
        </p:txBody>
      </p:sp>
      <p:sp>
        <p:nvSpPr>
          <p:cNvPr id="5" name="TextBox 4">
            <a:extLst>
              <a:ext uri="{FF2B5EF4-FFF2-40B4-BE49-F238E27FC236}">
                <a16:creationId xmlns:a16="http://schemas.microsoft.com/office/drawing/2014/main" id="{90F23ADC-0EA2-4359-F59C-F310456386D2}"/>
              </a:ext>
            </a:extLst>
          </p:cNvPr>
          <p:cNvSpPr txBox="1"/>
          <p:nvPr/>
        </p:nvSpPr>
        <p:spPr>
          <a:xfrm>
            <a:off x="2245137" y="5377785"/>
            <a:ext cx="4893431" cy="246221"/>
          </a:xfrm>
          <a:prstGeom prst="rect">
            <a:avLst/>
          </a:prstGeom>
          <a:noFill/>
        </p:spPr>
        <p:txBody>
          <a:bodyPr wrap="square">
            <a:spAutoFit/>
          </a:bodyPr>
          <a:lstStyle/>
          <a:p>
            <a:pPr algn="ctr"/>
            <a:r>
              <a:rPr lang="en-US" sz="1000" dirty="0"/>
              <a:t>CNX OpenStax on Wikimedia Commons. "Ribosome translation."</a:t>
            </a:r>
          </a:p>
        </p:txBody>
      </p:sp>
      <p:pic>
        <p:nvPicPr>
          <p:cNvPr id="8" name="Content Placeholder 4" descr="The polysome is comprised of a ribosome large subunit and a ribosome small subunit, a strand of m R N A between them. Coming from the t R N A within the large subunit is a growing peptide chain made of amino acids.">
            <a:extLst>
              <a:ext uri="{FF2B5EF4-FFF2-40B4-BE49-F238E27FC236}">
                <a16:creationId xmlns:a16="http://schemas.microsoft.com/office/drawing/2014/main" id="{1754BD88-5270-EAF6-A509-62D2132AC4ED}"/>
              </a:ext>
            </a:extLst>
          </p:cNvPr>
          <p:cNvPicPr>
            <a:picLocks noGrp="1" noChangeAspect="1"/>
          </p:cNvPicPr>
          <p:nvPr>
            <p:ph idx="1"/>
          </p:nvPr>
        </p:nvPicPr>
        <p:blipFill>
          <a:blip r:embed="rId3"/>
          <a:srcRect l="17592" t="3667" r="17592" b="3000"/>
          <a:stretch/>
        </p:blipFill>
        <p:spPr>
          <a:xfrm>
            <a:off x="2125284" y="1097280"/>
            <a:ext cx="4893431" cy="3914745"/>
          </a:xfrm>
        </p:spPr>
      </p:pic>
    </p:spTree>
    <p:extLst>
      <p:ext uri="{BB962C8B-B14F-4D97-AF65-F5344CB8AC3E}">
        <p14:creationId xmlns:p14="http://schemas.microsoft.com/office/powerpoint/2010/main" val="172347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6F994-4261-CB04-EA4B-B9F09DFCA583}"/>
              </a:ext>
            </a:extLst>
          </p:cNvPr>
          <p:cNvSpPr>
            <a:spLocks noGrp="1"/>
          </p:cNvSpPr>
          <p:nvPr>
            <p:ph type="title"/>
          </p:nvPr>
        </p:nvSpPr>
        <p:spPr/>
        <p:txBody>
          <a:bodyPr/>
          <a:lstStyle/>
          <a:p>
            <a:r>
              <a:rPr lang="en-IN" dirty="0"/>
              <a:t>tRNAs</a:t>
            </a:r>
            <a:r>
              <a:rPr lang="en-IN" sz="1600" baseline="-25000" dirty="0"/>
              <a:t>1</a:t>
            </a:r>
          </a:p>
        </p:txBody>
      </p:sp>
      <p:sp>
        <p:nvSpPr>
          <p:cNvPr id="5" name="Content Placeholder 4">
            <a:extLst>
              <a:ext uri="{FF2B5EF4-FFF2-40B4-BE49-F238E27FC236}">
                <a16:creationId xmlns:a16="http://schemas.microsoft.com/office/drawing/2014/main" id="{3A754B83-B354-D83B-F069-4BD9791FFFC8}"/>
              </a:ext>
            </a:extLst>
          </p:cNvPr>
          <p:cNvSpPr>
            <a:spLocks noGrp="1"/>
          </p:cNvSpPr>
          <p:nvPr>
            <p:ph idx="1"/>
          </p:nvPr>
        </p:nvSpPr>
        <p:spPr>
          <a:xfrm>
            <a:off x="457200" y="1280160"/>
            <a:ext cx="6096000" cy="4572000"/>
          </a:xfrm>
        </p:spPr>
        <p:txBody>
          <a:bodyPr>
            <a:noAutofit/>
          </a:bodyPr>
          <a:lstStyle/>
          <a:p>
            <a:pPr marL="457200" indent="-457200">
              <a:buFont typeface="Arial" panose="020B0604020202020204" pitchFamily="34" charset="0"/>
              <a:buChar char="•"/>
            </a:pPr>
            <a:r>
              <a:rPr lang="en-IN" sz="2200" dirty="0"/>
              <a:t>tRNAs (transfer RNAs) are transcribed RNAs with </a:t>
            </a:r>
            <a:r>
              <a:rPr lang="en-IN" sz="2200" i="1" dirty="0"/>
              <a:t>anticodons</a:t>
            </a:r>
            <a:r>
              <a:rPr lang="en-IN" sz="2200" dirty="0"/>
              <a:t> that recognize mRNA codons and translate them into corresponding amino acids.</a:t>
            </a:r>
          </a:p>
          <a:p>
            <a:pPr marL="457200" indent="-457200">
              <a:buFont typeface="Arial" panose="020B0604020202020204" pitchFamily="34" charset="0"/>
              <a:buChar char="•"/>
            </a:pPr>
            <a:r>
              <a:rPr lang="en-IN" sz="2200" dirty="0"/>
              <a:t>tRNAs are charged with amino acids by </a:t>
            </a:r>
            <a:r>
              <a:rPr lang="en-IN" sz="2200" i="1" dirty="0"/>
              <a:t>aminoacyl-tRNA synthetases</a:t>
            </a:r>
            <a:r>
              <a:rPr lang="en-IN" sz="2200" dirty="0"/>
              <a:t>, forming </a:t>
            </a:r>
            <a:r>
              <a:rPr lang="en-IN" sz="2200" b="1" dirty="0"/>
              <a:t>aminoacyl-tRNAs</a:t>
            </a:r>
            <a:r>
              <a:rPr lang="en-IN" sz="2200" dirty="0"/>
              <a:t> that act as adaptors in protein synthesis.</a:t>
            </a:r>
          </a:p>
          <a:p>
            <a:pPr marL="457200" indent="-457200">
              <a:buFont typeface="Arial" panose="020B0604020202020204" pitchFamily="34" charset="0"/>
              <a:buChar char="•"/>
            </a:pPr>
            <a:r>
              <a:rPr lang="en-IN" sz="2200" dirty="0"/>
              <a:t>Of 64 possible mRNA codons, one (AUG) initiates translation while also coding for methionine and three terminate it.</a:t>
            </a:r>
          </a:p>
        </p:txBody>
      </p:sp>
      <p:sp>
        <p:nvSpPr>
          <p:cNvPr id="7" name="TextBox 6">
            <a:extLst>
              <a:ext uri="{FF2B5EF4-FFF2-40B4-BE49-F238E27FC236}">
                <a16:creationId xmlns:a16="http://schemas.microsoft.com/office/drawing/2014/main" id="{633BACC8-B944-DD96-6D78-32F9F3F9F58A}"/>
              </a:ext>
              <a:ext uri="{C183D7F6-B498-43B3-948B-1728B52AA6E4}">
                <adec:decorative xmlns:adec="http://schemas.microsoft.com/office/drawing/2017/decorative" val="0"/>
              </a:ext>
            </a:extLst>
          </p:cNvPr>
          <p:cNvSpPr txBox="1"/>
          <p:nvPr/>
        </p:nvSpPr>
        <p:spPr>
          <a:xfrm>
            <a:off x="6958693" y="1280160"/>
            <a:ext cx="1181100" cy="307777"/>
          </a:xfrm>
          <a:prstGeom prst="rect">
            <a:avLst/>
          </a:prstGeom>
          <a:noFill/>
        </p:spPr>
        <p:txBody>
          <a:bodyPr wrap="square" rtlCol="0">
            <a:spAutoFit/>
          </a:bodyPr>
          <a:lstStyle/>
          <a:p>
            <a:r>
              <a:rPr lang="en-US" sz="1400" b="1" dirty="0"/>
              <a:t>15.5 Figure 3</a:t>
            </a:r>
          </a:p>
        </p:txBody>
      </p:sp>
      <p:pic>
        <p:nvPicPr>
          <p:cNvPr id="2" name="Content Placeholder 4" descr="Acceptor stems are connected to the T-loop, variable loop, anticodon loop, and D-loop, in a clockwise fashion. An amino acid attachment site is at the three prime end.">
            <a:extLst>
              <a:ext uri="{FF2B5EF4-FFF2-40B4-BE49-F238E27FC236}">
                <a16:creationId xmlns:a16="http://schemas.microsoft.com/office/drawing/2014/main" id="{141A7BAC-F198-5382-D81F-45A52E49855B}"/>
              </a:ext>
            </a:extLst>
          </p:cNvPr>
          <p:cNvPicPr>
            <a:picLocks noChangeAspect="1"/>
          </p:cNvPicPr>
          <p:nvPr/>
        </p:nvPicPr>
        <p:blipFill>
          <a:blip r:embed="rId2"/>
          <a:srcRect l="32407" t="3666" r="32408"/>
          <a:stretch/>
        </p:blipFill>
        <p:spPr>
          <a:xfrm>
            <a:off x="6207625" y="1597081"/>
            <a:ext cx="2683236" cy="4081343"/>
          </a:xfrm>
          <a:prstGeom prst="rect">
            <a:avLst/>
          </a:prstGeom>
        </p:spPr>
      </p:pic>
    </p:spTree>
    <p:extLst>
      <p:ext uri="{BB962C8B-B14F-4D97-AF65-F5344CB8AC3E}">
        <p14:creationId xmlns:p14="http://schemas.microsoft.com/office/powerpoint/2010/main" val="120479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64FB-DD76-13FA-394F-D9570EB43F89}"/>
              </a:ext>
            </a:extLst>
          </p:cNvPr>
          <p:cNvSpPr>
            <a:spLocks noGrp="1"/>
          </p:cNvSpPr>
          <p:nvPr>
            <p:ph type="title"/>
          </p:nvPr>
        </p:nvSpPr>
        <p:spPr/>
        <p:txBody>
          <a:bodyPr/>
          <a:lstStyle/>
          <a:p>
            <a:r>
              <a:rPr lang="en-IN" dirty="0"/>
              <a:t>tRNAs</a:t>
            </a:r>
            <a:r>
              <a:rPr lang="en-IN" sz="1600" baseline="-25000" dirty="0"/>
              <a:t>2</a:t>
            </a:r>
            <a:endParaRPr lang="en-IN" dirty="0"/>
          </a:p>
        </p:txBody>
      </p:sp>
      <p:sp>
        <p:nvSpPr>
          <p:cNvPr id="3" name="Content Placeholder 2">
            <a:extLst>
              <a:ext uri="{FF2B5EF4-FFF2-40B4-BE49-F238E27FC236}">
                <a16:creationId xmlns:a16="http://schemas.microsoft.com/office/drawing/2014/main" id="{AB974B86-2972-387F-C814-700FF7FBD34D}"/>
              </a:ext>
            </a:extLst>
          </p:cNvPr>
          <p:cNvSpPr>
            <a:spLocks noGrp="1"/>
          </p:cNvSpPr>
          <p:nvPr>
            <p:ph idx="1"/>
          </p:nvPr>
        </p:nvSpPr>
        <p:spPr>
          <a:xfrm>
            <a:off x="457200" y="1280160"/>
            <a:ext cx="4953000" cy="4206240"/>
          </a:xfrm>
        </p:spPr>
        <p:txBody>
          <a:bodyPr>
            <a:normAutofit/>
          </a:bodyPr>
          <a:lstStyle/>
          <a:p>
            <a:r>
              <a:rPr lang="en-IN" dirty="0"/>
              <a:t>tRNAs interact with three factors:</a:t>
            </a:r>
          </a:p>
          <a:p>
            <a:pPr marL="457200" indent="-457200">
              <a:buFont typeface="Arial" panose="020B0604020202020204" pitchFamily="34" charset="0"/>
              <a:buChar char="•"/>
            </a:pPr>
            <a:r>
              <a:rPr lang="en-IN" dirty="0"/>
              <a:t>Must recognize correct aminoacyl-tRNA synthetase</a:t>
            </a:r>
          </a:p>
          <a:p>
            <a:pPr marL="457200" indent="-457200">
              <a:buFont typeface="Arial" panose="020B0604020202020204" pitchFamily="34" charset="0"/>
              <a:buChar char="•"/>
            </a:pPr>
            <a:r>
              <a:rPr lang="en-IN" dirty="0"/>
              <a:t>Must be recognized by ribosomes</a:t>
            </a:r>
          </a:p>
          <a:p>
            <a:pPr marL="457200" indent="-457200">
              <a:buFont typeface="Arial" panose="020B0604020202020204" pitchFamily="34" charset="0"/>
              <a:buChar char="•"/>
            </a:pPr>
            <a:r>
              <a:rPr lang="en-IN" dirty="0"/>
              <a:t>Must bind to the correct mRNA sequence</a:t>
            </a:r>
          </a:p>
        </p:txBody>
      </p:sp>
      <p:sp>
        <p:nvSpPr>
          <p:cNvPr id="5" name="TextBox 4">
            <a:extLst>
              <a:ext uri="{FF2B5EF4-FFF2-40B4-BE49-F238E27FC236}">
                <a16:creationId xmlns:a16="http://schemas.microsoft.com/office/drawing/2014/main" id="{C8040B09-7BD6-A75C-C4BF-CE02FC0E5E01}"/>
              </a:ext>
              <a:ext uri="{C183D7F6-B498-43B3-948B-1728B52AA6E4}">
                <adec:decorative xmlns:adec="http://schemas.microsoft.com/office/drawing/2017/decorative" val="0"/>
              </a:ext>
            </a:extLst>
          </p:cNvPr>
          <p:cNvSpPr txBox="1"/>
          <p:nvPr/>
        </p:nvSpPr>
        <p:spPr>
          <a:xfrm>
            <a:off x="6548697" y="1496218"/>
            <a:ext cx="1181100" cy="307777"/>
          </a:xfrm>
          <a:prstGeom prst="rect">
            <a:avLst/>
          </a:prstGeom>
          <a:noFill/>
        </p:spPr>
        <p:txBody>
          <a:bodyPr wrap="square" rtlCol="0">
            <a:spAutoFit/>
          </a:bodyPr>
          <a:lstStyle/>
          <a:p>
            <a:r>
              <a:rPr lang="en-US" sz="1400" b="1" dirty="0"/>
              <a:t>15.5 Figure 4</a:t>
            </a:r>
          </a:p>
        </p:txBody>
      </p:sp>
      <p:pic>
        <p:nvPicPr>
          <p:cNvPr id="4" name="Content Placeholder 4" descr="Shown is an illustration of the process of translation, which converts the genetic information in m R N A into a sequence of amino acids in a protein. The  m R N A is bound to the ribosome, which consists of two subunits and forms a functional complex. The ribosome has two sites for t R N A binding: the A-site and the P-site. The t R N A molecule has amino acids that bind to the codons in m R N A. The ribosome catalyzes the formation of a peptide bond between the amino acid on the t R N A in the P-site and the growing peptide chain on the t R N A in the A-site. The process continues until a stop codon is encountered on the m R N A, at which point the ribosome releases the completed protein. ">
            <a:extLst>
              <a:ext uri="{FF2B5EF4-FFF2-40B4-BE49-F238E27FC236}">
                <a16:creationId xmlns:a16="http://schemas.microsoft.com/office/drawing/2014/main" id="{2CCFE073-9C2F-FD26-5546-E50257D9E612}"/>
              </a:ext>
            </a:extLst>
          </p:cNvPr>
          <p:cNvPicPr>
            <a:picLocks noChangeAspect="1"/>
          </p:cNvPicPr>
          <p:nvPr/>
        </p:nvPicPr>
        <p:blipFill>
          <a:blip r:embed="rId2"/>
          <a:srcRect l="13888" t="4726" r="13890" b="3274"/>
          <a:stretch/>
        </p:blipFill>
        <p:spPr>
          <a:xfrm>
            <a:off x="5461588" y="2011646"/>
            <a:ext cx="3249596" cy="2299714"/>
          </a:xfrm>
          <a:prstGeom prst="rect">
            <a:avLst/>
          </a:prstGeom>
        </p:spPr>
      </p:pic>
      <p:sp>
        <p:nvSpPr>
          <p:cNvPr id="6" name="TextBox 5">
            <a:extLst>
              <a:ext uri="{FF2B5EF4-FFF2-40B4-BE49-F238E27FC236}">
                <a16:creationId xmlns:a16="http://schemas.microsoft.com/office/drawing/2014/main" id="{6F8A2FA4-75F2-79D4-6493-F77692A2F6B2}"/>
              </a:ext>
            </a:extLst>
          </p:cNvPr>
          <p:cNvSpPr txBox="1"/>
          <p:nvPr/>
        </p:nvSpPr>
        <p:spPr>
          <a:xfrm>
            <a:off x="5410201" y="4525108"/>
            <a:ext cx="3458094" cy="400110"/>
          </a:xfrm>
          <a:prstGeom prst="rect">
            <a:avLst/>
          </a:prstGeom>
          <a:noFill/>
        </p:spPr>
        <p:txBody>
          <a:bodyPr wrap="square">
            <a:spAutoFit/>
          </a:bodyPr>
          <a:lstStyle/>
          <a:p>
            <a:pPr algn="ctr"/>
            <a:r>
              <a:rPr lang="en-US" sz="1000" dirty="0"/>
              <a:t>Mariana Ruiz Villarreal on Wikimedia Commons. "Ribosome mRNA translation."</a:t>
            </a:r>
          </a:p>
        </p:txBody>
      </p:sp>
    </p:spTree>
    <p:extLst>
      <p:ext uri="{BB962C8B-B14F-4D97-AF65-F5344CB8AC3E}">
        <p14:creationId xmlns:p14="http://schemas.microsoft.com/office/powerpoint/2010/main" val="155342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4A2E-6361-8AB7-C4ED-4CC4E9F20D58}"/>
              </a:ext>
            </a:extLst>
          </p:cNvPr>
          <p:cNvSpPr>
            <a:spLocks noGrp="1"/>
          </p:cNvSpPr>
          <p:nvPr>
            <p:ph type="title"/>
          </p:nvPr>
        </p:nvSpPr>
        <p:spPr/>
        <p:txBody>
          <a:bodyPr/>
          <a:lstStyle/>
          <a:p>
            <a:r>
              <a:rPr lang="en-IN" dirty="0"/>
              <a:t>Aminoacyl-tRNA Synthetases</a:t>
            </a:r>
          </a:p>
        </p:txBody>
      </p:sp>
      <p:sp>
        <p:nvSpPr>
          <p:cNvPr id="3" name="Content Placeholder 2">
            <a:extLst>
              <a:ext uri="{FF2B5EF4-FFF2-40B4-BE49-F238E27FC236}">
                <a16:creationId xmlns:a16="http://schemas.microsoft.com/office/drawing/2014/main" id="{B5C53C0F-BDE4-F3F8-F667-0BC586C1A58E}"/>
              </a:ext>
            </a:extLst>
          </p:cNvPr>
          <p:cNvSpPr>
            <a:spLocks noGrp="1"/>
          </p:cNvSpPr>
          <p:nvPr>
            <p:ph idx="1"/>
          </p:nvPr>
        </p:nvSpPr>
        <p:spPr>
          <a:xfrm>
            <a:off x="457200" y="1280160"/>
            <a:ext cx="5105400" cy="4572000"/>
          </a:xfrm>
        </p:spPr>
        <p:txBody>
          <a:bodyPr>
            <a:normAutofit/>
          </a:bodyPr>
          <a:lstStyle/>
          <a:p>
            <a:pPr marL="457200" indent="-457200">
              <a:buFont typeface="Arial" panose="020B0604020202020204" pitchFamily="34" charset="0"/>
              <a:buChar char="•"/>
            </a:pPr>
            <a:r>
              <a:rPr lang="en-IN" b="1" dirty="0"/>
              <a:t>Aminoacyl-tRNA synthetases</a:t>
            </a:r>
            <a:r>
              <a:rPr lang="en-IN" dirty="0"/>
              <a:t> charge pre-tRNAs by forming high-energy amino acid-tRNA bonds.</a:t>
            </a:r>
          </a:p>
          <a:p>
            <a:pPr marL="1200150" lvl="1" indent="-457200">
              <a:buFont typeface="Arial" panose="020B0604020202020204" pitchFamily="34" charset="0"/>
              <a:buChar char="•"/>
            </a:pPr>
            <a:r>
              <a:rPr lang="en-IN" dirty="0"/>
              <a:t>Includes hydrolysis of ATP</a:t>
            </a:r>
          </a:p>
          <a:p>
            <a:pPr marL="457200" indent="-457200">
              <a:buFont typeface="Arial" panose="020B0604020202020204" pitchFamily="34" charset="0"/>
              <a:buChar char="•"/>
            </a:pPr>
            <a:r>
              <a:rPr lang="en-US" dirty="0"/>
              <a:t>The high-energy bond that attaches an amino acid to its tRNA is later used to drive the formation of the peptide bond.</a:t>
            </a:r>
            <a:endParaRPr lang="en-IN" dirty="0"/>
          </a:p>
        </p:txBody>
      </p:sp>
      <p:sp>
        <p:nvSpPr>
          <p:cNvPr id="8" name="TextBox 7">
            <a:extLst>
              <a:ext uri="{FF2B5EF4-FFF2-40B4-BE49-F238E27FC236}">
                <a16:creationId xmlns:a16="http://schemas.microsoft.com/office/drawing/2014/main" id="{56C07781-7616-E015-BB0E-80195E571648}"/>
              </a:ext>
              <a:ext uri="{C183D7F6-B498-43B3-948B-1728B52AA6E4}">
                <adec:decorative xmlns:adec="http://schemas.microsoft.com/office/drawing/2017/decorative" val="0"/>
              </a:ext>
            </a:extLst>
          </p:cNvPr>
          <p:cNvSpPr txBox="1"/>
          <p:nvPr/>
        </p:nvSpPr>
        <p:spPr>
          <a:xfrm>
            <a:off x="6767500" y="1386711"/>
            <a:ext cx="1181100" cy="307777"/>
          </a:xfrm>
          <a:prstGeom prst="rect">
            <a:avLst/>
          </a:prstGeom>
          <a:noFill/>
        </p:spPr>
        <p:txBody>
          <a:bodyPr wrap="square" rtlCol="0">
            <a:spAutoFit/>
          </a:bodyPr>
          <a:lstStyle/>
          <a:p>
            <a:r>
              <a:rPr lang="en-US" sz="1400" b="1" dirty="0"/>
              <a:t>15.5 Figure 5</a:t>
            </a:r>
          </a:p>
        </p:txBody>
      </p:sp>
      <p:pic>
        <p:nvPicPr>
          <p:cNvPr id="4" name="Content Placeholder 4" descr="In this case, cysteine amino acid and cis t R N A bind to the active site of aminoacyl t R N A. A T P is consumed. As a result, aminoacyl t R N A synthetase catalyzes covalent bonding.">
            <a:extLst>
              <a:ext uri="{FF2B5EF4-FFF2-40B4-BE49-F238E27FC236}">
                <a16:creationId xmlns:a16="http://schemas.microsoft.com/office/drawing/2014/main" id="{2C22623E-D299-61D1-9C4E-0F90E1E88621}"/>
              </a:ext>
            </a:extLst>
          </p:cNvPr>
          <p:cNvPicPr>
            <a:picLocks noChangeAspect="1"/>
          </p:cNvPicPr>
          <p:nvPr/>
        </p:nvPicPr>
        <p:blipFill>
          <a:blip r:embed="rId2"/>
          <a:srcRect l="22222" t="4687" r="22222" b="3000"/>
          <a:stretch/>
        </p:blipFill>
        <p:spPr>
          <a:xfrm>
            <a:off x="5732410" y="1828289"/>
            <a:ext cx="3251280" cy="3001367"/>
          </a:xfrm>
          <a:prstGeom prst="rect">
            <a:avLst/>
          </a:prstGeom>
        </p:spPr>
      </p:pic>
      <p:sp>
        <p:nvSpPr>
          <p:cNvPr id="9" name="TextBox 8">
            <a:extLst>
              <a:ext uri="{FF2B5EF4-FFF2-40B4-BE49-F238E27FC236}">
                <a16:creationId xmlns:a16="http://schemas.microsoft.com/office/drawing/2014/main" id="{B4663AD1-07A9-C27A-B27E-871CBCC6A75B}"/>
              </a:ext>
            </a:extLst>
          </p:cNvPr>
          <p:cNvSpPr txBox="1"/>
          <p:nvPr/>
        </p:nvSpPr>
        <p:spPr>
          <a:xfrm>
            <a:off x="5715000" y="4963457"/>
            <a:ext cx="3286100" cy="400110"/>
          </a:xfrm>
          <a:prstGeom prst="rect">
            <a:avLst/>
          </a:prstGeom>
          <a:noFill/>
        </p:spPr>
        <p:txBody>
          <a:bodyPr wrap="square">
            <a:spAutoFit/>
          </a:bodyPr>
          <a:lstStyle/>
          <a:p>
            <a:pPr algn="ctr"/>
            <a:r>
              <a:rPr lang="en-US" sz="1000" dirty="0"/>
              <a:t>Rao, A., Ryan, K. and Tag, A. Department of Biology, Texas A&amp;M University. "Charging of tRNAs."</a:t>
            </a:r>
          </a:p>
        </p:txBody>
      </p:sp>
    </p:spTree>
    <p:extLst>
      <p:ext uri="{BB962C8B-B14F-4D97-AF65-F5344CB8AC3E}">
        <p14:creationId xmlns:p14="http://schemas.microsoft.com/office/powerpoint/2010/main" val="139558348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1612</Words>
  <Application>Microsoft Office PowerPoint</Application>
  <PresentationFormat>On-screen Show (4:3)</PresentationFormat>
  <Paragraphs>108</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Gothic</vt:lpstr>
      <vt:lpstr>Arial</vt:lpstr>
      <vt:lpstr>Office Theme</vt:lpstr>
      <vt:lpstr>Chapter 15.5</vt:lpstr>
      <vt:lpstr>Objectives</vt:lpstr>
      <vt:lpstr>Protein Synthesis</vt:lpstr>
      <vt:lpstr>The Protein Synthesis Machinery</vt:lpstr>
      <vt:lpstr>Ribosomes</vt:lpstr>
      <vt:lpstr>15.5 Figure 2</vt:lpstr>
      <vt:lpstr>tRNAs1</vt:lpstr>
      <vt:lpstr>tRNAs2</vt:lpstr>
      <vt:lpstr>Aminoacyl-tRNA Synthetases</vt:lpstr>
      <vt:lpstr>The Mechanism of Protein Synthesis</vt:lpstr>
      <vt:lpstr>Think It Through1</vt:lpstr>
      <vt:lpstr>Initiation of Translation</vt:lpstr>
      <vt:lpstr>Translation, Elongation, and Termination1</vt:lpstr>
      <vt:lpstr>15.5 Figure 6</vt:lpstr>
      <vt:lpstr>Translation, Elongation, and Termination2</vt:lpstr>
      <vt:lpstr>15.5 Figure 7</vt:lpstr>
      <vt:lpstr>Translation, Elongation, and Termination3</vt:lpstr>
      <vt:lpstr>15.5 Figure 8</vt:lpstr>
      <vt:lpstr>Think It Through2</vt:lpstr>
      <vt:lpstr>Protein Folding, Modification, and Targeting</vt:lpstr>
      <vt:lpstr>15.5 Figure 9</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200</cp:revision>
  <dcterms:created xsi:type="dcterms:W3CDTF">2013-04-26T14:43:13Z</dcterms:created>
  <dcterms:modified xsi:type="dcterms:W3CDTF">2024-10-09T17:45:56Z</dcterms:modified>
</cp:coreProperties>
</file>