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72" r:id="rId2"/>
    <p:sldId id="264" r:id="rId3"/>
    <p:sldId id="265" r:id="rId4"/>
    <p:sldId id="278" r:id="rId5"/>
    <p:sldId id="280" r:id="rId6"/>
    <p:sldId id="279" r:id="rId7"/>
    <p:sldId id="270" r:id="rId8"/>
    <p:sldId id="281" r:id="rId9"/>
    <p:sldId id="282" r:id="rId10"/>
    <p:sldId id="283" r:id="rId11"/>
    <p:sldId id="284" r:id="rId12"/>
    <p:sldId id="285" r:id="rId13"/>
    <p:sldId id="286" r:id="rId14"/>
    <p:sldId id="275" r:id="rId15"/>
    <p:sldId id="287" r:id="rId16"/>
    <p:sldId id="271" r:id="rId17"/>
    <p:sldId id="274" r:id="rId18"/>
    <p:sldId id="288"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86486" autoAdjust="0"/>
  </p:normalViewPr>
  <p:slideViewPr>
    <p:cSldViewPr>
      <p:cViewPr varScale="1">
        <p:scale>
          <a:sx n="95" d="100"/>
          <a:sy n="95" d="100"/>
        </p:scale>
        <p:origin x="1176" y="96"/>
      </p:cViewPr>
      <p:guideLst>
        <p:guide orient="horz" pos="2160"/>
        <p:guide pos="2880"/>
      </p:guideLst>
    </p:cSldViewPr>
  </p:slideViewPr>
  <p:outlineViewPr>
    <p:cViewPr>
      <p:scale>
        <a:sx n="33" d="100"/>
        <a:sy n="33" d="100"/>
      </p:scale>
      <p:origin x="0" y="-4349"/>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latin typeface="Open Sans" panose="020F0502020204030204" pitchFamily="34" charset="0"/>
              </a:rPr>
              <a:t>16.1 Figure 4: The regulation of gene expression occurs at multiple steps, going from </a:t>
            </a:r>
            <a:r>
              <a:rPr lang="en-US" dirty="0"/>
              <a:t>DNA</a:t>
            </a:r>
            <a:r>
              <a:rPr lang="en-US" b="0" i="0" u="none" strike="noStrike" dirty="0">
                <a:solidFill>
                  <a:srgbClr val="4D4D4D"/>
                </a:solidFill>
                <a:effectLst/>
                <a:latin typeface="Open Sans" panose="020B0606030504020204" pitchFamily="34" charset="0"/>
              </a:rPr>
              <a:t> to the functional gene product, usually a protein. It begins with the chromatin structure making the </a:t>
            </a:r>
            <a:r>
              <a:rPr lang="en-US" dirty="0"/>
              <a:t>DNA </a:t>
            </a:r>
            <a:r>
              <a:rPr lang="en-US" b="0" i="0" u="none" strike="noStrike" dirty="0">
                <a:solidFill>
                  <a:srgbClr val="4D4D4D"/>
                </a:solidFill>
                <a:effectLst/>
                <a:latin typeface="Open Sans" panose="020B0606030504020204" pitchFamily="34" charset="0"/>
              </a:rPr>
              <a:t>more or less accessible for transcription by </a:t>
            </a:r>
            <a:r>
              <a:rPr lang="en-US" dirty="0"/>
              <a:t>RNA</a:t>
            </a:r>
            <a:r>
              <a:rPr lang="en-US" b="0" i="0" u="none" strike="noStrike" dirty="0">
                <a:solidFill>
                  <a:srgbClr val="4D4D4D"/>
                </a:solidFill>
                <a:effectLst/>
                <a:latin typeface="Open Sans" panose="020B0606030504020204" pitchFamily="34" charset="0"/>
              </a:rPr>
              <a:t> polymerase. In eukaryotes, the primary </a:t>
            </a:r>
            <a:r>
              <a:rPr lang="en-US" dirty="0"/>
              <a:t>mRNA </a:t>
            </a:r>
            <a:r>
              <a:rPr lang="en-US" b="0" i="0" u="none" strike="noStrike" dirty="0">
                <a:solidFill>
                  <a:srgbClr val="4D4D4D"/>
                </a:solidFill>
                <a:effectLst/>
                <a:latin typeface="Open Sans" panose="020B0606030504020204" pitchFamily="34" charset="0"/>
              </a:rPr>
              <a:t>transcript (the unprocessed </a:t>
            </a:r>
            <a:r>
              <a:rPr lang="en-US" dirty="0"/>
              <a:t>mRNA</a:t>
            </a:r>
            <a:r>
              <a:rPr lang="en-US" b="0" i="0" u="none" strike="noStrike" dirty="0">
                <a:solidFill>
                  <a:srgbClr val="4D4D4D"/>
                </a:solidFill>
                <a:effectLst/>
                <a:latin typeface="Open Sans" panose="020B0606030504020204" pitchFamily="34" charset="0"/>
              </a:rPr>
              <a:t>) must be processed before it can be translated in the cytoplasm. The final level of active protein in the cell depends not only on the rate of synthesis but also on the rate of degradation of </a:t>
            </a:r>
            <a:r>
              <a:rPr lang="en-US" dirty="0"/>
              <a:t>mRNA</a:t>
            </a:r>
            <a:r>
              <a:rPr lang="en-US" b="0" i="0" u="none" strike="noStrike" dirty="0">
                <a:solidFill>
                  <a:srgbClr val="4D4D4D"/>
                </a:solidFill>
                <a:effectLst/>
                <a:latin typeface="Open Sans" panose="020B0606030504020204" pitchFamily="34" charset="0"/>
              </a:rPr>
              <a:t> and protein.</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99118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8363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16.1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Regulation of Gene Expression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Prokaryotic Gene Expression and It Regulation</a:t>
            </a:r>
          </a:p>
        </p:txBody>
      </p:sp>
      <p:sp>
        <p:nvSpPr>
          <p:cNvPr id="11267" name="Rectangle 3"/>
          <p:cNvSpPr>
            <a:spLocks noGrp="1"/>
          </p:cNvSpPr>
          <p:nvPr>
            <p:ph idx="1"/>
          </p:nvPr>
        </p:nvSpPr>
        <p:spPr>
          <a:xfrm>
            <a:off x="304800" y="1097280"/>
            <a:ext cx="4267200" cy="4922520"/>
          </a:xfrm>
          <a:prstGeom prst="rect">
            <a:avLst/>
          </a:prstGeom>
        </p:spPr>
        <p:txBody>
          <a:bodyPr>
            <a:normAutofit fontScale="92500" lnSpcReduction="20000"/>
          </a:bodyPr>
          <a:lstStyle/>
          <a:p>
            <a:pPr>
              <a:tabLst>
                <a:tab pos="461963" algn="l"/>
              </a:tabLst>
            </a:pPr>
            <a:r>
              <a:rPr lang="en-US" dirty="0"/>
              <a:t>Prokaryotic organisms are single-celled and lack nuclei. </a:t>
            </a:r>
          </a:p>
          <a:p>
            <a:pPr>
              <a:tabLst>
                <a:tab pos="461963" algn="l"/>
              </a:tabLst>
            </a:pPr>
            <a:r>
              <a:rPr lang="en-US" dirty="0"/>
              <a:t>Transcription and translation occur at nearly the same time in the same location.</a:t>
            </a:r>
          </a:p>
          <a:p>
            <a:pPr>
              <a:tabLst>
                <a:tab pos="461963" algn="l"/>
              </a:tabLst>
            </a:pPr>
            <a:r>
              <a:rPr lang="en-US" dirty="0"/>
              <a:t>Transcription stops when a protein is no longer needed.</a:t>
            </a:r>
          </a:p>
          <a:p>
            <a:pPr>
              <a:tabLst>
                <a:tab pos="461963" algn="l"/>
              </a:tabLst>
            </a:pPr>
            <a:r>
              <a:rPr lang="en-US" dirty="0"/>
              <a:t>Summary: Gene expression is controlled mostly at the level of transcription.</a:t>
            </a:r>
          </a:p>
        </p:txBody>
      </p:sp>
      <p:sp>
        <p:nvSpPr>
          <p:cNvPr id="3" name="TextBox 2">
            <a:extLst>
              <a:ext uri="{FF2B5EF4-FFF2-40B4-BE49-F238E27FC236}">
                <a16:creationId xmlns:a16="http://schemas.microsoft.com/office/drawing/2014/main" id="{483E3EF3-6A3D-C954-3F63-371EB39FA4A8}"/>
              </a:ext>
            </a:extLst>
          </p:cNvPr>
          <p:cNvSpPr txBox="1"/>
          <p:nvPr/>
        </p:nvSpPr>
        <p:spPr>
          <a:xfrm>
            <a:off x="6242074" y="1136446"/>
            <a:ext cx="1138068" cy="307777"/>
          </a:xfrm>
          <a:prstGeom prst="rect">
            <a:avLst/>
          </a:prstGeom>
          <a:noFill/>
        </p:spPr>
        <p:txBody>
          <a:bodyPr wrap="none" rtlCol="0">
            <a:spAutoFit/>
          </a:bodyPr>
          <a:lstStyle/>
          <a:p>
            <a:r>
              <a:rPr lang="en-US" sz="1400" b="1" dirty="0"/>
              <a:t>16.1 Figure 3</a:t>
            </a:r>
          </a:p>
        </p:txBody>
      </p:sp>
      <p:pic>
        <p:nvPicPr>
          <p:cNvPr id="4" name="Content Placeholder 4" descr="Prokaryotic cells do not have a nucleus, and D N A is located in the cytoplasm. Ribosomes attach to the messenger R N A or m R N A as it is being transcribed from D N A. Thus, transcription and translation occur simultaneously. In eukaryotic cells, the D N A is located in the nucleus, and ribosomes are located in the cytoplasm. After being transcribed, pre-m R N A is processed in the nucleus to make the mature m R N A, which is then exported to the cytoplasm where ribosomes become associated with it and translation begins. Prokaryotic cells do not have a nucleus, and D N A is located in the cytoplasm. Ribosomes attach to the messenger R N A or m R N A as it is being transcribed from D N A. Thus, transcription and translation occur simultaneously. In eukaryotic cells, the D N A is located in the nucleus, and ribosomes are located in the cytoplasm. After being transcribed, pre-m R N A is processed in the nucleus to make the mature m R N A, which is then exported to the cytoplasm where ribosomes become associated with it and translation begins.">
            <a:extLst>
              <a:ext uri="{FF2B5EF4-FFF2-40B4-BE49-F238E27FC236}">
                <a16:creationId xmlns:a16="http://schemas.microsoft.com/office/drawing/2014/main" id="{EDAE983D-A519-FE11-03F4-165DC2B872D4}"/>
              </a:ext>
            </a:extLst>
          </p:cNvPr>
          <p:cNvPicPr>
            <a:picLocks noChangeAspect="1"/>
          </p:cNvPicPr>
          <p:nvPr/>
        </p:nvPicPr>
        <p:blipFill>
          <a:blip r:embed="rId2"/>
          <a:srcRect t="6999" r="50922" b="24668"/>
          <a:stretch/>
        </p:blipFill>
        <p:spPr>
          <a:xfrm>
            <a:off x="4627370" y="1722353"/>
            <a:ext cx="4309550" cy="3333518"/>
          </a:xfrm>
          <a:prstGeom prst="rect">
            <a:avLst/>
          </a:prstGeom>
        </p:spPr>
      </p:pic>
      <p:sp>
        <p:nvSpPr>
          <p:cNvPr id="5" name="TextBox 4">
            <a:extLst>
              <a:ext uri="{FF2B5EF4-FFF2-40B4-BE49-F238E27FC236}">
                <a16:creationId xmlns:a16="http://schemas.microsoft.com/office/drawing/2014/main" id="{99E2BA93-CB3E-0C4E-0A6C-C460CBEC35F4}"/>
              </a:ext>
            </a:extLst>
          </p:cNvPr>
          <p:cNvSpPr txBox="1"/>
          <p:nvPr/>
        </p:nvSpPr>
        <p:spPr>
          <a:xfrm>
            <a:off x="4496145" y="5334001"/>
            <a:ext cx="4572000" cy="523220"/>
          </a:xfrm>
          <a:prstGeom prst="rect">
            <a:avLst/>
          </a:prstGeom>
          <a:noFill/>
        </p:spPr>
        <p:txBody>
          <a:bodyPr wrap="square">
            <a:spAutoFit/>
          </a:bodyPr>
          <a:lstStyle/>
          <a:p>
            <a:pPr algn="ctr"/>
            <a:r>
              <a:rPr lang="en-US" sz="1000" dirty="0"/>
              <a:t>Rao, A., Ryan, K. Fletcher, S. and Tag, A. Department of Biology, Texas A&amp;M University. "Prokaryotic and eukaryotic expression</a:t>
            </a:r>
            <a:r>
              <a:rPr lang="en-US" dirty="0"/>
              <a:t>."</a:t>
            </a:r>
          </a:p>
        </p:txBody>
      </p:sp>
    </p:spTree>
    <p:extLst>
      <p:ext uri="{BB962C8B-B14F-4D97-AF65-F5344CB8AC3E}">
        <p14:creationId xmlns:p14="http://schemas.microsoft.com/office/powerpoint/2010/main" val="13615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Eukaryotic Gene Expression</a:t>
            </a:r>
          </a:p>
        </p:txBody>
      </p:sp>
      <p:sp>
        <p:nvSpPr>
          <p:cNvPr id="11267" name="Rectangle 3"/>
          <p:cNvSpPr>
            <a:spLocks noGrp="1"/>
          </p:cNvSpPr>
          <p:nvPr>
            <p:ph idx="1"/>
          </p:nvPr>
        </p:nvSpPr>
        <p:spPr>
          <a:xfrm>
            <a:off x="457200" y="1097280"/>
            <a:ext cx="4343400" cy="4922520"/>
          </a:xfrm>
          <a:prstGeom prst="rect">
            <a:avLst/>
          </a:prstGeom>
        </p:spPr>
        <p:txBody>
          <a:bodyPr>
            <a:normAutofit fontScale="92500" lnSpcReduction="20000"/>
          </a:bodyPr>
          <a:lstStyle/>
          <a:p>
            <a:pPr>
              <a:tabLst>
                <a:tab pos="461963" algn="l"/>
              </a:tabLst>
            </a:pPr>
            <a:r>
              <a:rPr lang="en-US" dirty="0"/>
              <a:t>Eukaryotic organisms have internal organelles. </a:t>
            </a:r>
          </a:p>
          <a:p>
            <a:pPr lvl="1">
              <a:tabLst>
                <a:tab pos="461963" algn="l"/>
              </a:tabLst>
            </a:pPr>
            <a:r>
              <a:rPr lang="en-US" dirty="0"/>
              <a:t>Transcription of RNA occurs in the nucleus.</a:t>
            </a:r>
          </a:p>
          <a:p>
            <a:pPr lvl="1">
              <a:tabLst>
                <a:tab pos="461963" algn="l"/>
              </a:tabLst>
            </a:pPr>
            <a:r>
              <a:rPr lang="en-US" dirty="0"/>
              <a:t>Newly made RNA is transported to the cytoplasm.</a:t>
            </a:r>
          </a:p>
          <a:p>
            <a:pPr lvl="1">
              <a:tabLst>
                <a:tab pos="461963" algn="l"/>
              </a:tabLst>
            </a:pPr>
            <a:r>
              <a:rPr lang="en-US" dirty="0"/>
              <a:t>Translation occurs in the cytoplasm.</a:t>
            </a:r>
          </a:p>
          <a:p>
            <a:pPr>
              <a:tabLst>
                <a:tab pos="461963" algn="l"/>
              </a:tabLst>
            </a:pPr>
            <a:r>
              <a:rPr lang="en-US" dirty="0"/>
              <a:t>Summary: The processes of transcription and translation are physically separated.</a:t>
            </a:r>
          </a:p>
        </p:txBody>
      </p:sp>
      <p:sp>
        <p:nvSpPr>
          <p:cNvPr id="3" name="TextBox 2">
            <a:extLst>
              <a:ext uri="{FF2B5EF4-FFF2-40B4-BE49-F238E27FC236}">
                <a16:creationId xmlns:a16="http://schemas.microsoft.com/office/drawing/2014/main" id="{483E3EF3-6A3D-C954-3F63-371EB39FA4A8}"/>
              </a:ext>
            </a:extLst>
          </p:cNvPr>
          <p:cNvSpPr txBox="1"/>
          <p:nvPr/>
        </p:nvSpPr>
        <p:spPr>
          <a:xfrm>
            <a:off x="6212766" y="1140023"/>
            <a:ext cx="1138068" cy="307777"/>
          </a:xfrm>
          <a:prstGeom prst="rect">
            <a:avLst/>
          </a:prstGeom>
          <a:noFill/>
        </p:spPr>
        <p:txBody>
          <a:bodyPr wrap="none" rtlCol="0">
            <a:spAutoFit/>
          </a:bodyPr>
          <a:lstStyle/>
          <a:p>
            <a:r>
              <a:rPr lang="en-US" sz="1400" b="1" dirty="0"/>
              <a:t>16.1 Figure 3</a:t>
            </a:r>
          </a:p>
        </p:txBody>
      </p:sp>
      <p:pic>
        <p:nvPicPr>
          <p:cNvPr id="5" name="Content Placeholder 4" descr="Prokaryotic cells do not have a nucleus, and D N A is located in the cytoplasm. Ribosomes attach to the messenger R N A or m R N A as it is being transcribed from D N A. Thus, transcription and translation occur simultaneously. In eukaryotic cells, the D N A is located in the nucleus, and ribosomes are located in the cytoplasm. After being transcribed, pre-m R N A is processed in the nucleus to make the mature m R N A, which is then exported to the cytoplasm where ribosomes become associated with it and translation begins. Prokaryotic cells do not have a nucleus, and D N A is located in the cytoplasm. Ribosomes attach to the messenger R N A or m R N A as it is being transcribed from D N A. Thus, transcription and translation occur simultaneously. In eukaryotic cells, the D N A is located in the nucleus, and ribosomes are located in the cytoplasm. After being transcribed, pre-m R N A is processed in the nucleus to make the mature m R N A, which is then exported to the cytoplasm where ribosomes become associated with it and translation begins.">
            <a:extLst>
              <a:ext uri="{FF2B5EF4-FFF2-40B4-BE49-F238E27FC236}">
                <a16:creationId xmlns:a16="http://schemas.microsoft.com/office/drawing/2014/main" id="{D3D00C3D-AF1D-BCD9-3E26-48E1A165C819}"/>
              </a:ext>
            </a:extLst>
          </p:cNvPr>
          <p:cNvPicPr>
            <a:picLocks noChangeAspect="1"/>
          </p:cNvPicPr>
          <p:nvPr/>
        </p:nvPicPr>
        <p:blipFill>
          <a:blip r:embed="rId2"/>
          <a:srcRect l="53806" t="6999" r="2676" b="24668"/>
          <a:stretch/>
        </p:blipFill>
        <p:spPr>
          <a:xfrm>
            <a:off x="4944452" y="1676400"/>
            <a:ext cx="3768306" cy="3287246"/>
          </a:xfrm>
          <a:prstGeom prst="rect">
            <a:avLst/>
          </a:prstGeom>
        </p:spPr>
      </p:pic>
      <p:sp>
        <p:nvSpPr>
          <p:cNvPr id="2" name="TextBox 1">
            <a:extLst>
              <a:ext uri="{FF2B5EF4-FFF2-40B4-BE49-F238E27FC236}">
                <a16:creationId xmlns:a16="http://schemas.microsoft.com/office/drawing/2014/main" id="{B8A526F2-81BE-E1BF-5D1D-EF3FA670ADFF}"/>
              </a:ext>
            </a:extLst>
          </p:cNvPr>
          <p:cNvSpPr txBox="1"/>
          <p:nvPr/>
        </p:nvSpPr>
        <p:spPr>
          <a:xfrm>
            <a:off x="4495800" y="5420393"/>
            <a:ext cx="4572000" cy="523220"/>
          </a:xfrm>
          <a:prstGeom prst="rect">
            <a:avLst/>
          </a:prstGeom>
          <a:noFill/>
        </p:spPr>
        <p:txBody>
          <a:bodyPr wrap="square">
            <a:spAutoFit/>
          </a:bodyPr>
          <a:lstStyle/>
          <a:p>
            <a:pPr algn="ctr"/>
            <a:r>
              <a:rPr lang="en-US" sz="1000" dirty="0"/>
              <a:t>Rao, A., Ryan, K. Fletcher, S. and Tag, A. Department of Biology, Texas A&amp;M University. "Prokaryotic and eukaryotic expression</a:t>
            </a:r>
            <a:r>
              <a:rPr lang="en-US" dirty="0"/>
              <a:t>."</a:t>
            </a:r>
          </a:p>
        </p:txBody>
      </p:sp>
    </p:spTree>
    <p:extLst>
      <p:ext uri="{BB962C8B-B14F-4D97-AF65-F5344CB8AC3E}">
        <p14:creationId xmlns:p14="http://schemas.microsoft.com/office/powerpoint/2010/main" val="58799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Eukaryotic Gene Expression: Regulation</a:t>
            </a:r>
          </a:p>
        </p:txBody>
      </p:sp>
      <p:sp>
        <p:nvSpPr>
          <p:cNvPr id="11267" name="Rectangle 3"/>
          <p:cNvSpPr>
            <a:spLocks noGrp="1"/>
          </p:cNvSpPr>
          <p:nvPr>
            <p:ph idx="1"/>
          </p:nvPr>
        </p:nvSpPr>
        <p:spPr>
          <a:xfrm>
            <a:off x="457200" y="1097280"/>
            <a:ext cx="8229600" cy="4922520"/>
          </a:xfrm>
          <a:prstGeom prst="rect">
            <a:avLst/>
          </a:prstGeom>
        </p:spPr>
        <p:txBody>
          <a:bodyPr>
            <a:normAutofit fontScale="92500"/>
          </a:bodyPr>
          <a:lstStyle/>
          <a:p>
            <a:pPr>
              <a:tabLst>
                <a:tab pos="461963" algn="l"/>
              </a:tabLst>
            </a:pPr>
            <a:r>
              <a:rPr lang="en-US" dirty="0"/>
              <a:t>Regulation of eukaryotic gene expression occurs at five levels. </a:t>
            </a:r>
          </a:p>
          <a:p>
            <a:pPr lvl="1">
              <a:tabLst>
                <a:tab pos="461963" algn="l"/>
              </a:tabLst>
            </a:pPr>
            <a:r>
              <a:rPr lang="en-US" b="1" dirty="0"/>
              <a:t>Epigenetic </a:t>
            </a:r>
            <a:r>
              <a:rPr lang="en-US" dirty="0"/>
              <a:t>level: when DNA is uncoiled and loosened from nucleosomes to bind to transcription factors</a:t>
            </a:r>
          </a:p>
          <a:p>
            <a:pPr lvl="1">
              <a:tabLst>
                <a:tab pos="461963" algn="l"/>
              </a:tabLst>
            </a:pPr>
            <a:r>
              <a:rPr lang="en-US" dirty="0"/>
              <a:t>Transcriptional level: when RNA is transcribed</a:t>
            </a:r>
          </a:p>
          <a:p>
            <a:pPr lvl="1">
              <a:tabLst>
                <a:tab pos="461963" algn="l"/>
              </a:tabLst>
            </a:pPr>
            <a:r>
              <a:rPr lang="en-US" b="1" dirty="0"/>
              <a:t>Post-transcriptional</a:t>
            </a:r>
            <a:r>
              <a:rPr lang="en-US" dirty="0"/>
              <a:t> level: when RNA is processed and exported to the cytoplasm</a:t>
            </a:r>
          </a:p>
          <a:p>
            <a:pPr lvl="1">
              <a:tabLst>
                <a:tab pos="461963" algn="l"/>
              </a:tabLst>
            </a:pPr>
            <a:r>
              <a:rPr lang="en-US" dirty="0"/>
              <a:t>Translational level: when RNA is translated into protein</a:t>
            </a:r>
          </a:p>
          <a:p>
            <a:pPr lvl="1">
              <a:tabLst>
                <a:tab pos="461963" algn="l"/>
              </a:tabLst>
            </a:pPr>
            <a:r>
              <a:rPr lang="en-US" b="1" dirty="0"/>
              <a:t>Post-translational</a:t>
            </a:r>
            <a:r>
              <a:rPr lang="en-US" dirty="0"/>
              <a:t> level: after the protein has been made</a:t>
            </a:r>
          </a:p>
        </p:txBody>
      </p:sp>
    </p:spTree>
    <p:extLst>
      <p:ext uri="{BB962C8B-B14F-4D97-AF65-F5344CB8AC3E}">
        <p14:creationId xmlns:p14="http://schemas.microsoft.com/office/powerpoint/2010/main" val="33449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16.1 Figure 4</a:t>
            </a:r>
          </a:p>
        </p:txBody>
      </p:sp>
      <p:sp>
        <p:nvSpPr>
          <p:cNvPr id="3" name="TextBox 2">
            <a:extLst>
              <a:ext uri="{FF2B5EF4-FFF2-40B4-BE49-F238E27FC236}">
                <a16:creationId xmlns:a16="http://schemas.microsoft.com/office/drawing/2014/main" id="{8B1BD30D-041B-526E-CCA4-4C81B57B4E8B}"/>
              </a:ext>
            </a:extLst>
          </p:cNvPr>
          <p:cNvSpPr txBox="1"/>
          <p:nvPr/>
        </p:nvSpPr>
        <p:spPr>
          <a:xfrm>
            <a:off x="1905000" y="5822687"/>
            <a:ext cx="5334000" cy="246221"/>
          </a:xfrm>
          <a:prstGeom prst="rect">
            <a:avLst/>
          </a:prstGeom>
          <a:noFill/>
        </p:spPr>
        <p:txBody>
          <a:bodyPr wrap="square">
            <a:spAutoFit/>
          </a:bodyPr>
          <a:lstStyle/>
          <a:p>
            <a:pPr algn="ctr"/>
            <a:r>
              <a:rPr lang="en-US" sz="1000" dirty="0"/>
              <a:t>Rao, A. and Ryan, K. Department of Biology, Texas A&amp;M University. "Gene expression locations."</a:t>
            </a:r>
          </a:p>
        </p:txBody>
      </p:sp>
      <p:pic>
        <p:nvPicPr>
          <p:cNvPr id="6" name="Content Placeholder 4" descr="A cell diagram is shown. A signal leads to chromatin unpacking, which triggers D N A transcription, R N A processing, and m R N A to leave the nucleus and enter the cytoplasm. In the cytoplasm, translation occurs, leading to an active protein and then degradation of the protein.">
            <a:extLst>
              <a:ext uri="{FF2B5EF4-FFF2-40B4-BE49-F238E27FC236}">
                <a16:creationId xmlns:a16="http://schemas.microsoft.com/office/drawing/2014/main" id="{4EEC1BAC-18D5-7D4A-434B-92EFCA07568C}"/>
              </a:ext>
            </a:extLst>
          </p:cNvPr>
          <p:cNvPicPr>
            <a:picLocks noGrp="1" noChangeAspect="1"/>
          </p:cNvPicPr>
          <p:nvPr>
            <p:ph idx="1"/>
          </p:nvPr>
        </p:nvPicPr>
        <p:blipFill>
          <a:blip r:embed="rId3"/>
          <a:srcRect l="20370" t="7000" r="14814" b="4668"/>
          <a:stretch/>
        </p:blipFill>
        <p:spPr>
          <a:xfrm>
            <a:off x="1600200" y="1097279"/>
            <a:ext cx="6248400" cy="4730931"/>
          </a:xfrm>
        </p:spPr>
      </p:pic>
    </p:spTree>
    <p:extLst>
      <p:ext uri="{BB962C8B-B14F-4D97-AF65-F5344CB8AC3E}">
        <p14:creationId xmlns:p14="http://schemas.microsoft.com/office/powerpoint/2010/main" val="78759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a:xfrm>
            <a:off x="304800" y="182880"/>
            <a:ext cx="8534400" cy="914400"/>
          </a:xfrm>
        </p:spPr>
        <p:txBody>
          <a:bodyPr>
            <a:normAutofit fontScale="90000"/>
          </a:bodyPr>
          <a:lstStyle/>
          <a:p>
            <a:r>
              <a:rPr lang="en-US" dirty="0"/>
              <a:t>Table 1. Differences in the Regulation of Gene Expression of Prokaryotic and Eukaryotic Organisms</a:t>
            </a:r>
          </a:p>
        </p:txBody>
      </p:sp>
      <p:graphicFrame>
        <p:nvGraphicFramePr>
          <p:cNvPr id="4" name="Content Placeholder 3" descr="Differences in the regulation of gene expression of prokaryotic and eukaryotic organisms. Prokaryotic organisms lack a membrane-bound nucleus, have D N A in the cytoplasm, have R N A transcription and protein formation occurring almost simultaneously, and have gene expression regulated primarily at the transcriptional level.">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663324817"/>
              </p:ext>
            </p:extLst>
          </p:nvPr>
        </p:nvGraphicFramePr>
        <p:xfrm>
          <a:off x="457200" y="1137174"/>
          <a:ext cx="8229600" cy="473022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22627793"/>
                    </a:ext>
                  </a:extLst>
                </a:gridCol>
                <a:gridCol w="4114800">
                  <a:extLst>
                    <a:ext uri="{9D8B030D-6E8A-4147-A177-3AD203B41FA5}">
                      <a16:colId xmlns:a16="http://schemas.microsoft.com/office/drawing/2014/main" val="4293862904"/>
                    </a:ext>
                  </a:extLst>
                </a:gridCol>
              </a:tblGrid>
              <a:tr h="784262">
                <a:tc>
                  <a:txBody>
                    <a:bodyPr/>
                    <a:lstStyle/>
                    <a:p>
                      <a:pPr algn="l"/>
                      <a:r>
                        <a:rPr lang="en-IN" b="0" dirty="0">
                          <a:solidFill>
                            <a:schemeClr val="bg1"/>
                          </a:solidFill>
                          <a:effectLst/>
                          <a:latin typeface="+mn-lt"/>
                        </a:rPr>
                        <a:t>Prokaryotic Organisms</a:t>
                      </a:r>
                    </a:p>
                  </a:txBody>
                  <a:tcPr anchor="ctr"/>
                </a:tc>
                <a:tc>
                  <a:txBody>
                    <a:bodyPr/>
                    <a:lstStyle/>
                    <a:p>
                      <a:pPr algn="l"/>
                      <a:r>
                        <a:rPr lang="en-IN" b="0" dirty="0">
                          <a:solidFill>
                            <a:schemeClr val="bg1"/>
                          </a:solidFill>
                          <a:effectLst/>
                          <a:latin typeface="+mn-lt"/>
                        </a:rPr>
                        <a:t>Eukaryotic Organisms</a:t>
                      </a:r>
                    </a:p>
                  </a:txBody>
                  <a:tcPr anchor="ctr"/>
                </a:tc>
                <a:extLst>
                  <a:ext uri="{0D108BD9-81ED-4DB2-BD59-A6C34878D82A}">
                    <a16:rowId xmlns:a16="http://schemas.microsoft.com/office/drawing/2014/main" val="1420373151"/>
                  </a:ext>
                </a:extLst>
              </a:tr>
              <a:tr h="784262">
                <a:tc>
                  <a:txBody>
                    <a:bodyPr/>
                    <a:lstStyle/>
                    <a:p>
                      <a:r>
                        <a:rPr lang="en-IN" b="0" dirty="0">
                          <a:solidFill>
                            <a:srgbClr val="1F497D"/>
                          </a:solidFill>
                          <a:effectLst/>
                          <a:latin typeface="+mn-lt"/>
                        </a:rPr>
                        <a:t>They lack a membrane-bound nucleus.</a:t>
                      </a:r>
                    </a:p>
                  </a:txBody>
                  <a:tcPr anchor="ctr"/>
                </a:tc>
                <a:tc>
                  <a:txBody>
                    <a:bodyPr/>
                    <a:lstStyle/>
                    <a:p>
                      <a:r>
                        <a:rPr lang="en-IN" b="0" dirty="0">
                          <a:solidFill>
                            <a:srgbClr val="1F497D"/>
                          </a:solidFill>
                          <a:effectLst/>
                          <a:latin typeface="+mn-lt"/>
                        </a:rPr>
                        <a:t>They contain a nucleus.</a:t>
                      </a:r>
                    </a:p>
                  </a:txBody>
                  <a:tcPr anchor="ctr"/>
                </a:tc>
                <a:extLst>
                  <a:ext uri="{0D108BD9-81ED-4DB2-BD59-A6C34878D82A}">
                    <a16:rowId xmlns:a16="http://schemas.microsoft.com/office/drawing/2014/main" val="3412931234"/>
                  </a:ext>
                </a:extLst>
              </a:tr>
              <a:tr h="784262">
                <a:tc>
                  <a:txBody>
                    <a:bodyPr/>
                    <a:lstStyle/>
                    <a:p>
                      <a:r>
                        <a:rPr lang="en-IN" b="0" dirty="0">
                          <a:solidFill>
                            <a:srgbClr val="1F497D"/>
                          </a:solidFill>
                          <a:effectLst/>
                          <a:latin typeface="+mn-lt"/>
                        </a:rPr>
                        <a:t>DNA is found in the cytoplasm.</a:t>
                      </a:r>
                    </a:p>
                  </a:txBody>
                  <a:tcPr anchor="ctr"/>
                </a:tc>
                <a:tc>
                  <a:txBody>
                    <a:bodyPr/>
                    <a:lstStyle/>
                    <a:p>
                      <a:r>
                        <a:rPr lang="en-IN" b="0" dirty="0">
                          <a:solidFill>
                            <a:srgbClr val="1F497D"/>
                          </a:solidFill>
                          <a:effectLst/>
                          <a:latin typeface="+mn-lt"/>
                        </a:rPr>
                        <a:t>DNA is confined to the nuclear compartment.</a:t>
                      </a:r>
                    </a:p>
                  </a:txBody>
                  <a:tcPr anchor="ctr"/>
                </a:tc>
                <a:extLst>
                  <a:ext uri="{0D108BD9-81ED-4DB2-BD59-A6C34878D82A}">
                    <a16:rowId xmlns:a16="http://schemas.microsoft.com/office/drawing/2014/main" val="1548708678"/>
                  </a:ext>
                </a:extLst>
              </a:tr>
              <a:tr h="1117545">
                <a:tc>
                  <a:txBody>
                    <a:bodyPr/>
                    <a:lstStyle/>
                    <a:p>
                      <a:r>
                        <a:rPr lang="en-IN" b="0" dirty="0">
                          <a:solidFill>
                            <a:srgbClr val="1F497D"/>
                          </a:solidFill>
                          <a:effectLst/>
                          <a:latin typeface="+mn-lt"/>
                        </a:rPr>
                        <a:t>RNA transcription and protein formation occur almost simultaneously.</a:t>
                      </a:r>
                    </a:p>
                  </a:txBody>
                  <a:tcPr anchor="ctr"/>
                </a:tc>
                <a:tc>
                  <a:txBody>
                    <a:bodyPr/>
                    <a:lstStyle/>
                    <a:p>
                      <a:r>
                        <a:rPr lang="en-IN" b="0" dirty="0">
                          <a:solidFill>
                            <a:srgbClr val="1F497D"/>
                          </a:solidFill>
                          <a:effectLst/>
                          <a:latin typeface="+mn-lt"/>
                        </a:rPr>
                        <a:t>RNA transcription occurs prior to protein formation and takes place in the nucleus. Translation of RNA to protein occurs in the cytoplasm.</a:t>
                      </a:r>
                    </a:p>
                  </a:txBody>
                  <a:tcPr anchor="ctr"/>
                </a:tc>
                <a:extLst>
                  <a:ext uri="{0D108BD9-81ED-4DB2-BD59-A6C34878D82A}">
                    <a16:rowId xmlns:a16="http://schemas.microsoft.com/office/drawing/2014/main" val="2157668464"/>
                  </a:ext>
                </a:extLst>
              </a:tr>
              <a:tr h="1117545">
                <a:tc>
                  <a:txBody>
                    <a:bodyPr/>
                    <a:lstStyle/>
                    <a:p>
                      <a:r>
                        <a:rPr lang="en-IN" b="0" dirty="0">
                          <a:solidFill>
                            <a:srgbClr val="1F497D"/>
                          </a:solidFill>
                          <a:effectLst/>
                          <a:latin typeface="+mn-lt"/>
                        </a:rPr>
                        <a:t>Gene expression is regulated primarily at the transcriptional level.</a:t>
                      </a:r>
                    </a:p>
                  </a:txBody>
                  <a:tcPr anchor="ctr"/>
                </a:tc>
                <a:tc>
                  <a:txBody>
                    <a:bodyPr/>
                    <a:lstStyle/>
                    <a:p>
                      <a:r>
                        <a:rPr lang="en-IN" b="0" dirty="0">
                          <a:solidFill>
                            <a:srgbClr val="1F497D"/>
                          </a:solidFill>
                          <a:effectLst/>
                          <a:latin typeface="+mn-lt"/>
                        </a:rPr>
                        <a:t>Gene expression is regulated at many levels: epigenetic, transcriptional, nuclear shuttling, post-transcriptional, translational, and post-translational.</a:t>
                      </a: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Evolution Connection</a:t>
            </a:r>
          </a:p>
        </p:txBody>
      </p:sp>
      <p:sp>
        <p:nvSpPr>
          <p:cNvPr id="11267" name="Rectangle 3"/>
          <p:cNvSpPr>
            <a:spLocks noGrp="1"/>
          </p:cNvSpPr>
          <p:nvPr>
            <p:ph idx="1"/>
          </p:nvPr>
        </p:nvSpPr>
        <p:spPr>
          <a:xfrm>
            <a:off x="457200" y="1097280"/>
            <a:ext cx="8229600" cy="4922520"/>
          </a:xfrm>
          <a:prstGeom prst="rect">
            <a:avLst/>
          </a:prstGeom>
        </p:spPr>
        <p:txBody>
          <a:bodyPr>
            <a:normAutofit fontScale="92500" lnSpcReduction="20000"/>
          </a:bodyPr>
          <a:lstStyle/>
          <a:p>
            <a:pPr marL="0" indent="0">
              <a:buNone/>
              <a:tabLst>
                <a:tab pos="461963" algn="l"/>
              </a:tabLst>
            </a:pPr>
            <a:r>
              <a:rPr lang="en-US" dirty="0"/>
              <a:t>Evolution of Gene Regulation</a:t>
            </a:r>
          </a:p>
          <a:p>
            <a:pPr>
              <a:tabLst>
                <a:tab pos="461963" algn="l"/>
              </a:tabLst>
            </a:pPr>
            <a:r>
              <a:rPr lang="en-US" dirty="0"/>
              <a:t>As eukaryotic cells became more structurally complex, this also increased the complexity of control of gene expression.</a:t>
            </a:r>
          </a:p>
          <a:p>
            <a:pPr lvl="1">
              <a:tabLst>
                <a:tab pos="461963" algn="l"/>
              </a:tabLst>
            </a:pPr>
            <a:r>
              <a:rPr lang="en-US" dirty="0"/>
              <a:t>The formation of the nucleus allowed for transcriptional regulation in the nucleus separate from post-transcriptional, translational, and post-translational levels of regulation outside the nucleus.</a:t>
            </a:r>
          </a:p>
          <a:p>
            <a:pPr>
              <a:tabLst>
                <a:tab pos="461963" algn="l"/>
              </a:tabLst>
            </a:pPr>
            <a:r>
              <a:rPr lang="en-US" dirty="0"/>
              <a:t>While most gene regulation conserves resources, sometimes it can be defensive.</a:t>
            </a:r>
          </a:p>
          <a:p>
            <a:pPr lvl="1">
              <a:tabLst>
                <a:tab pos="461963" algn="l"/>
              </a:tabLst>
            </a:pPr>
            <a:r>
              <a:rPr lang="en-US" dirty="0"/>
              <a:t>Gene silencing developed to protect cells from viral or parasitic infections, giving these cells a survival advantage.</a:t>
            </a:r>
          </a:p>
        </p:txBody>
      </p:sp>
    </p:spTree>
    <p:extLst>
      <p:ext uri="{BB962C8B-B14F-4D97-AF65-F5344CB8AC3E}">
        <p14:creationId xmlns:p14="http://schemas.microsoft.com/office/powerpoint/2010/main" val="26682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977640"/>
          </a:xfrm>
        </p:spPr>
        <p:txBody>
          <a:bodyPr/>
          <a:lstStyle/>
          <a:p>
            <a:r>
              <a:rPr lang="en-US" dirty="0"/>
              <a:t>Identify the correct phrase regarding gene expression. </a:t>
            </a:r>
          </a:p>
          <a:p>
            <a:pPr marL="457200" indent="-457200">
              <a:buFont typeface="Arial" panose="020B0604020202020204" pitchFamily="34" charset="0"/>
              <a:buChar char="•"/>
            </a:pPr>
            <a:r>
              <a:rPr lang="en-US" dirty="0"/>
              <a:t>Prokaryotic gene expression is mostly regulated at the transcriptional level.</a:t>
            </a:r>
          </a:p>
          <a:p>
            <a:pPr marL="457200" indent="-457200">
              <a:buFont typeface="Arial" panose="020B0604020202020204" pitchFamily="34" charset="0"/>
              <a:buChar char="•"/>
            </a:pPr>
            <a:r>
              <a:rPr lang="en-US" dirty="0"/>
              <a:t>Prokaryotic DNA is contained in the nucleus.</a:t>
            </a:r>
          </a:p>
          <a:p>
            <a:pPr marL="457200" indent="-457200">
              <a:buFont typeface="Arial" panose="020B0604020202020204" pitchFamily="34" charset="0"/>
              <a:buChar char="•"/>
            </a:pPr>
            <a:r>
              <a:rPr lang="en-US" dirty="0"/>
              <a:t>Eukaryotic gene expression is only regulated at the translational and post-translational levels.</a:t>
            </a:r>
          </a:p>
          <a:p>
            <a:pPr marL="457200" indent="-457200">
              <a:buFont typeface="Arial" panose="020B0604020202020204" pitchFamily="34" charset="0"/>
              <a:buChar char="•"/>
            </a:pPr>
            <a:r>
              <a:rPr lang="en-US" dirty="0"/>
              <a:t>Eukaryotic gene expression is only regulated at the translational and post-translational levels.</a:t>
            </a:r>
          </a:p>
        </p:txBody>
      </p:sp>
    </p:spTree>
    <p:extLst>
      <p:ext uri="{BB962C8B-B14F-4D97-AF65-F5344CB8AC3E}">
        <p14:creationId xmlns:p14="http://schemas.microsoft.com/office/powerpoint/2010/main" val="193357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228600" y="1097280"/>
            <a:ext cx="8610600" cy="5074920"/>
          </a:xfrm>
        </p:spPr>
        <p:txBody>
          <a:bodyPr>
            <a:normAutofit fontScale="85000" lnSpcReduction="10000"/>
          </a:bodyPr>
          <a:lstStyle/>
          <a:p>
            <a:pPr marL="457200" indent="-457200">
              <a:buFont typeface="Arial" panose="020B0604020202020204" pitchFamily="34" charset="0"/>
              <a:buChar char="•"/>
            </a:pPr>
            <a:r>
              <a:rPr lang="en-US" dirty="0"/>
              <a:t>Gene expression includes transcription and translation.</a:t>
            </a:r>
          </a:p>
          <a:p>
            <a:pPr marL="457200" indent="-457200">
              <a:buFont typeface="Arial" panose="020B0604020202020204" pitchFamily="34" charset="0"/>
              <a:buChar char="•"/>
            </a:pPr>
            <a:r>
              <a:rPr lang="en-US" dirty="0"/>
              <a:t>While all somatic cells within an organism generally contain the same DNA, they do not all express the same proteins.</a:t>
            </a:r>
          </a:p>
          <a:p>
            <a:pPr marL="457200" indent="-457200">
              <a:buFont typeface="Arial" panose="020B0604020202020204" pitchFamily="34" charset="0"/>
              <a:buChar char="•"/>
            </a:pPr>
            <a:r>
              <a:rPr lang="en-US" dirty="0"/>
              <a:t>Prokaryotic organisms express most of their genes most of the time, but some are expressed only when needed.</a:t>
            </a:r>
          </a:p>
          <a:p>
            <a:pPr marL="1200150" lvl="1" indent="-457200">
              <a:buFont typeface="Arial" panose="020B0604020202020204" pitchFamily="34" charset="0"/>
              <a:buChar char="•"/>
            </a:pPr>
            <a:r>
              <a:rPr lang="en-US" dirty="0"/>
              <a:t>Transcription and translation occur almost simultaneously.</a:t>
            </a:r>
          </a:p>
          <a:p>
            <a:pPr marL="1200150" lvl="1" indent="-457200">
              <a:buFont typeface="Arial" panose="020B0604020202020204" pitchFamily="34" charset="0"/>
              <a:buChar char="•"/>
            </a:pPr>
            <a:r>
              <a:rPr lang="en-US" dirty="0"/>
              <a:t>Gene expression is mostly regulated at the transcriptional level.</a:t>
            </a:r>
          </a:p>
          <a:p>
            <a:pPr marL="457200" indent="-457200">
              <a:buFont typeface="Arial" panose="020B0604020202020204" pitchFamily="34" charset="0"/>
              <a:buChar char="•"/>
            </a:pPr>
            <a:r>
              <a:rPr lang="en-US" dirty="0"/>
              <a:t>Eukaryotic cells each express only a subset of genes.</a:t>
            </a:r>
          </a:p>
          <a:p>
            <a:pPr marL="1200150" lvl="1" indent="-457200">
              <a:buFont typeface="Arial" panose="020B0604020202020204" pitchFamily="34" charset="0"/>
              <a:buChar char="•"/>
            </a:pPr>
            <a:r>
              <a:rPr lang="en-US" dirty="0"/>
              <a:t>The nucleus separates transcription from translation.</a:t>
            </a:r>
          </a:p>
          <a:p>
            <a:pPr marL="1200150" lvl="1" indent="-457200">
              <a:buFont typeface="Arial" panose="020B0604020202020204" pitchFamily="34" charset="0"/>
              <a:buChar char="•"/>
            </a:pPr>
            <a:r>
              <a:rPr lang="en-US" dirty="0"/>
              <a:t>Gene expression is regulated at the epigenetic, transcriptional, post-transcriptional, translational, and post-translational levels.</a:t>
            </a:r>
          </a:p>
        </p:txBody>
      </p:sp>
    </p:spTree>
    <p:extLst>
      <p:ext uri="{BB962C8B-B14F-4D97-AF65-F5344CB8AC3E}">
        <p14:creationId xmlns:p14="http://schemas.microsoft.com/office/powerpoint/2010/main" val="290095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745915"/>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prokaryotic gene regulation occurs at the transcriptional level.</a:t>
            </a:r>
          </a:p>
          <a:p>
            <a:pPr marL="457200" indent="-457200">
              <a:buFont typeface="Arial" panose="020B0604020202020204" pitchFamily="34" charset="0"/>
              <a:buChar char="•"/>
              <a:tabLst>
                <a:tab pos="457200" algn="l"/>
              </a:tabLst>
            </a:pPr>
            <a:r>
              <a:rPr lang="en-US" b="1" dirty="0"/>
              <a:t>Discuss</a:t>
            </a:r>
            <a:r>
              <a:rPr lang="en-US" dirty="0"/>
              <a:t> how eukaryotic gene regulation occurs at the epigenetic, transcriptional, post-transcriptional, translational, and post-transcriptional levels.</a:t>
            </a:r>
          </a:p>
          <a:p>
            <a:pPr marL="457200" indent="-457200">
              <a:buFont typeface="Arial" panose="020B0604020202020204" pitchFamily="34" charset="0"/>
              <a:buChar char="•"/>
              <a:tabLst>
                <a:tab pos="457200" algn="l"/>
              </a:tabLst>
            </a:pPr>
            <a:r>
              <a:rPr lang="en-US" b="1" dirty="0"/>
              <a:t>Discuss</a:t>
            </a:r>
            <a:r>
              <a:rPr lang="en-US" dirty="0"/>
              <a:t> why every cell does not express all of its genes all of the time.</a:t>
            </a:r>
          </a:p>
          <a:p>
            <a:pPr marL="457200" indent="-457200">
              <a:buFont typeface="Arial" panose="020B0604020202020204" pitchFamily="34" charset="0"/>
              <a:buChar char="•"/>
              <a:tabLst>
                <a:tab pos="457200" algn="l"/>
              </a:tabLst>
            </a:pPr>
            <a:r>
              <a:rPr lang="en-US" b="1" dirty="0"/>
              <a:t>Compare</a:t>
            </a:r>
            <a:r>
              <a:rPr lang="en-US" dirty="0"/>
              <a:t> prokaryotic and eukaryotic gene expression and regulation.</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Somatic Cells Generally Share Same DNA</a:t>
            </a:r>
            <a:endParaRPr lang="en-US" sz="3200" dirty="0">
              <a:solidFill>
                <a:schemeClr val="accent1"/>
              </a:solidFill>
            </a:endParaRPr>
          </a:p>
        </p:txBody>
      </p:sp>
      <p:sp>
        <p:nvSpPr>
          <p:cNvPr id="11267" name="Rectangle 3"/>
          <p:cNvSpPr>
            <a:spLocks noGrp="1"/>
          </p:cNvSpPr>
          <p:nvPr>
            <p:ph idx="1"/>
          </p:nvPr>
        </p:nvSpPr>
        <p:spPr>
          <a:xfrm>
            <a:off x="457200" y="1097280"/>
            <a:ext cx="8229600" cy="4754880"/>
          </a:xfrm>
          <a:prstGeom prst="rect">
            <a:avLst/>
          </a:prstGeom>
        </p:spPr>
        <p:txBody>
          <a:bodyPr>
            <a:normAutofit/>
          </a:bodyPr>
          <a:lstStyle/>
          <a:p>
            <a:pPr marL="0" indent="0">
              <a:buNone/>
              <a:tabLst>
                <a:tab pos="461963" algn="l"/>
              </a:tabLst>
            </a:pPr>
            <a:r>
              <a:rPr lang="en-US" dirty="0">
                <a:solidFill>
                  <a:schemeClr val="tx1"/>
                </a:solidFill>
              </a:rPr>
              <a:t>Somatic cells generally contain the same DNA, except:</a:t>
            </a:r>
          </a:p>
          <a:p>
            <a:pPr>
              <a:tabLst>
                <a:tab pos="461963" algn="l"/>
              </a:tabLst>
            </a:pPr>
            <a:r>
              <a:rPr lang="en-US" dirty="0">
                <a:solidFill>
                  <a:schemeClr val="tx1"/>
                </a:solidFill>
              </a:rPr>
              <a:t>Mature red blood cells (which have no DNA)</a:t>
            </a:r>
          </a:p>
          <a:p>
            <a:pPr>
              <a:tabLst>
                <a:tab pos="461963" algn="l"/>
              </a:tabLst>
            </a:pPr>
            <a:r>
              <a:rPr lang="en-US" dirty="0">
                <a:solidFill>
                  <a:schemeClr val="tx1"/>
                </a:solidFill>
              </a:rPr>
              <a:t>Some immune cells that rearrange their DNA while making antibodies</a:t>
            </a:r>
          </a:p>
          <a:p>
            <a:pPr marL="0" indent="0">
              <a:buNone/>
              <a:tabLst>
                <a:tab pos="461963" algn="l"/>
              </a:tabLst>
            </a:pPr>
            <a:r>
              <a:rPr lang="en-US" i="0" dirty="0">
                <a:solidFill>
                  <a:schemeClr val="tx1"/>
                </a:solidFill>
              </a:rPr>
              <a:t>The genes that determine a person’s characteristics (hair color, eye color, metabolic rate) are the same in all of their cells, although the various organs function differently.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Somatic Cells Express Different Sets of Proteins</a:t>
            </a:r>
            <a:endParaRPr lang="en-US" sz="3200" dirty="0">
              <a:solidFill>
                <a:schemeClr val="accent1"/>
              </a:solidFill>
            </a:endParaRPr>
          </a:p>
        </p:txBody>
      </p:sp>
      <p:sp>
        <p:nvSpPr>
          <p:cNvPr id="11267" name="Rectangle 3"/>
          <p:cNvSpPr>
            <a:spLocks noGrp="1"/>
          </p:cNvSpPr>
          <p:nvPr>
            <p:ph idx="1"/>
          </p:nvPr>
        </p:nvSpPr>
        <p:spPr>
          <a:xfrm>
            <a:off x="457200" y="914400"/>
            <a:ext cx="4800600" cy="5151120"/>
          </a:xfrm>
          <a:prstGeom prst="rect">
            <a:avLst/>
          </a:prstGeom>
        </p:spPr>
        <p:txBody>
          <a:bodyPr>
            <a:normAutofit fontScale="92500"/>
          </a:bodyPr>
          <a:lstStyle/>
          <a:p>
            <a:pPr marL="0" indent="0">
              <a:buNone/>
              <a:tabLst>
                <a:tab pos="461963" algn="l"/>
              </a:tabLst>
            </a:pPr>
            <a:r>
              <a:rPr lang="en-US" sz="3000" dirty="0">
                <a:solidFill>
                  <a:schemeClr val="tx1"/>
                </a:solidFill>
              </a:rPr>
              <a:t>Somatic cells each express a different sets of proteins.</a:t>
            </a:r>
          </a:p>
          <a:p>
            <a:pPr>
              <a:tabLst>
                <a:tab pos="461963" algn="l"/>
              </a:tabLst>
            </a:pPr>
            <a:r>
              <a:rPr lang="en-US" sz="3000" dirty="0">
                <a:solidFill>
                  <a:schemeClr val="tx1"/>
                </a:solidFill>
              </a:rPr>
              <a:t>DNA is transcribed into RNA.</a:t>
            </a:r>
          </a:p>
          <a:p>
            <a:pPr>
              <a:tabLst>
                <a:tab pos="461963" algn="l"/>
              </a:tabLst>
            </a:pPr>
            <a:r>
              <a:rPr lang="en-US" sz="3000" dirty="0">
                <a:solidFill>
                  <a:schemeClr val="tx1"/>
                </a:solidFill>
              </a:rPr>
              <a:t>RNA is translated into protein.</a:t>
            </a:r>
          </a:p>
          <a:p>
            <a:pPr marL="0" indent="0">
              <a:buNone/>
              <a:tabLst>
                <a:tab pos="461963" algn="l"/>
              </a:tabLst>
            </a:pPr>
            <a:r>
              <a:rPr lang="en-US" sz="3000" dirty="0">
                <a:solidFill>
                  <a:schemeClr val="tx1"/>
                </a:solidFill>
              </a:rPr>
              <a:t>At any given time, each type of cell expresses only a small subset of proteins specific for that cell type</a:t>
            </a:r>
            <a:r>
              <a:rPr lang="en-US" sz="3000" i="0" dirty="0">
                <a:solidFill>
                  <a:schemeClr val="tx1"/>
                </a:solidFill>
              </a:rPr>
              <a:t>.</a:t>
            </a:r>
            <a:r>
              <a:rPr lang="en-US" i="0" dirty="0">
                <a:solidFill>
                  <a:schemeClr val="tx1"/>
                </a:solidFill>
              </a:rPr>
              <a:t>	</a:t>
            </a:r>
          </a:p>
          <a:p>
            <a:pPr>
              <a:tabLst>
                <a:tab pos="461963" algn="l"/>
              </a:tabLst>
            </a:pPr>
            <a:r>
              <a:rPr lang="en-US" sz="3000" i="0" dirty="0">
                <a:solidFill>
                  <a:schemeClr val="tx1"/>
                </a:solidFill>
              </a:rPr>
              <a:t>This </a:t>
            </a:r>
            <a:r>
              <a:rPr lang="en-US" sz="3000" dirty="0">
                <a:solidFill>
                  <a:schemeClr val="tx1"/>
                </a:solidFill>
              </a:rPr>
              <a:t>expression is highly regulated.</a:t>
            </a:r>
            <a:r>
              <a:rPr lang="en-US" sz="3000" i="0" dirty="0">
                <a:solidFill>
                  <a:schemeClr val="tx1"/>
                </a:solidFill>
              </a:rPr>
              <a:t>	</a:t>
            </a:r>
            <a:endParaRPr lang="en-US" sz="3000" dirty="0">
              <a:solidFill>
                <a:srgbClr val="0000FF"/>
              </a:solidFill>
            </a:endParaRPr>
          </a:p>
        </p:txBody>
      </p:sp>
      <p:sp>
        <p:nvSpPr>
          <p:cNvPr id="4" name="TextBox 3">
            <a:extLst>
              <a:ext uri="{FF2B5EF4-FFF2-40B4-BE49-F238E27FC236}">
                <a16:creationId xmlns:a16="http://schemas.microsoft.com/office/drawing/2014/main" id="{6A65E412-C091-8F2A-D27F-D5457C4943A5}"/>
              </a:ext>
            </a:extLst>
          </p:cNvPr>
          <p:cNvSpPr txBox="1"/>
          <p:nvPr/>
        </p:nvSpPr>
        <p:spPr>
          <a:xfrm>
            <a:off x="6248400" y="998728"/>
            <a:ext cx="1378519" cy="307777"/>
          </a:xfrm>
          <a:prstGeom prst="rect">
            <a:avLst/>
          </a:prstGeom>
          <a:noFill/>
        </p:spPr>
        <p:txBody>
          <a:bodyPr wrap="none" rtlCol="0">
            <a:spAutoFit/>
          </a:bodyPr>
          <a:lstStyle/>
          <a:p>
            <a:r>
              <a:rPr lang="en-US" sz="1400" b="1" dirty="0"/>
              <a:t>16.1 Figure 1 (a)</a:t>
            </a:r>
          </a:p>
        </p:txBody>
      </p:sp>
      <p:pic>
        <p:nvPicPr>
          <p:cNvPr id="6" name="Content Placeholder 5" descr="(a) Shows a human eye">
            <a:extLst>
              <a:ext uri="{FF2B5EF4-FFF2-40B4-BE49-F238E27FC236}">
                <a16:creationId xmlns:a16="http://schemas.microsoft.com/office/drawing/2014/main" id="{2FBC9B83-6BE0-4422-C062-BC52668110FC}"/>
              </a:ext>
            </a:extLst>
          </p:cNvPr>
          <p:cNvPicPr>
            <a:picLocks noChangeAspect="1"/>
          </p:cNvPicPr>
          <p:nvPr/>
        </p:nvPicPr>
        <p:blipFill>
          <a:blip r:embed="rId2"/>
          <a:srcRect l="1852" t="5332" r="54630" b="41170"/>
          <a:stretch/>
        </p:blipFill>
        <p:spPr>
          <a:xfrm>
            <a:off x="5791200" y="1306505"/>
            <a:ext cx="2438400" cy="1665295"/>
          </a:xfrm>
          <a:prstGeom prst="rect">
            <a:avLst/>
          </a:prstGeom>
        </p:spPr>
      </p:pic>
      <p:sp>
        <p:nvSpPr>
          <p:cNvPr id="7" name="TextBox 6">
            <a:extLst>
              <a:ext uri="{FF2B5EF4-FFF2-40B4-BE49-F238E27FC236}">
                <a16:creationId xmlns:a16="http://schemas.microsoft.com/office/drawing/2014/main" id="{A9D3FD55-23FA-A76B-A3B5-8DD384C0B373}"/>
              </a:ext>
            </a:extLst>
          </p:cNvPr>
          <p:cNvSpPr txBox="1"/>
          <p:nvPr/>
        </p:nvSpPr>
        <p:spPr>
          <a:xfrm>
            <a:off x="4724400" y="3371647"/>
            <a:ext cx="4572000" cy="246221"/>
          </a:xfrm>
          <a:prstGeom prst="rect">
            <a:avLst/>
          </a:prstGeom>
          <a:noFill/>
        </p:spPr>
        <p:txBody>
          <a:bodyPr wrap="square">
            <a:spAutoFit/>
          </a:bodyPr>
          <a:lstStyle/>
          <a:p>
            <a:pPr algn="ctr"/>
            <a:r>
              <a:rPr lang="en-US" sz="1000" dirty="0"/>
              <a:t>3534679 on Pixabay. "Eye."</a:t>
            </a:r>
          </a:p>
        </p:txBody>
      </p:sp>
      <p:sp>
        <p:nvSpPr>
          <p:cNvPr id="5" name="TextBox 4">
            <a:extLst>
              <a:ext uri="{FF2B5EF4-FFF2-40B4-BE49-F238E27FC236}">
                <a16:creationId xmlns:a16="http://schemas.microsoft.com/office/drawing/2014/main" id="{CEB46971-297A-506C-3066-1DA2D3F867AB}"/>
              </a:ext>
            </a:extLst>
          </p:cNvPr>
          <p:cNvSpPr txBox="1"/>
          <p:nvPr/>
        </p:nvSpPr>
        <p:spPr>
          <a:xfrm>
            <a:off x="6317131" y="3602285"/>
            <a:ext cx="1386533" cy="307777"/>
          </a:xfrm>
          <a:prstGeom prst="rect">
            <a:avLst/>
          </a:prstGeom>
          <a:noFill/>
        </p:spPr>
        <p:txBody>
          <a:bodyPr wrap="none" rtlCol="0">
            <a:spAutoFit/>
          </a:bodyPr>
          <a:lstStyle/>
          <a:p>
            <a:r>
              <a:rPr lang="en-US" sz="1400" b="1" dirty="0"/>
              <a:t>16.1 Figure 1 (b)</a:t>
            </a:r>
          </a:p>
        </p:txBody>
      </p:sp>
      <p:pic>
        <p:nvPicPr>
          <p:cNvPr id="8" name="Content Placeholder 5" descr="(b) Shows a graphic of a human liver">
            <a:extLst>
              <a:ext uri="{FF2B5EF4-FFF2-40B4-BE49-F238E27FC236}">
                <a16:creationId xmlns:a16="http://schemas.microsoft.com/office/drawing/2014/main" id="{75A3C30C-1CFC-DDFD-2D1B-F899A1ADCA11}"/>
              </a:ext>
            </a:extLst>
          </p:cNvPr>
          <p:cNvPicPr>
            <a:picLocks noChangeAspect="1"/>
          </p:cNvPicPr>
          <p:nvPr/>
        </p:nvPicPr>
        <p:blipFill>
          <a:blip r:embed="rId2"/>
          <a:srcRect l="47222" t="16575" r="26852" b="50384"/>
          <a:stretch/>
        </p:blipFill>
        <p:spPr>
          <a:xfrm>
            <a:off x="5826220" y="4013559"/>
            <a:ext cx="2368354" cy="1676805"/>
          </a:xfrm>
          <a:prstGeom prst="rect">
            <a:avLst/>
          </a:prstGeom>
        </p:spPr>
      </p:pic>
      <p:sp>
        <p:nvSpPr>
          <p:cNvPr id="9" name="TextBox 8">
            <a:extLst>
              <a:ext uri="{FF2B5EF4-FFF2-40B4-BE49-F238E27FC236}">
                <a16:creationId xmlns:a16="http://schemas.microsoft.com/office/drawing/2014/main" id="{B2244F35-E966-7D81-2138-767425C9700E}"/>
              </a:ext>
            </a:extLst>
          </p:cNvPr>
          <p:cNvSpPr txBox="1"/>
          <p:nvPr/>
        </p:nvSpPr>
        <p:spPr>
          <a:xfrm>
            <a:off x="4611318" y="5793861"/>
            <a:ext cx="4652682" cy="246221"/>
          </a:xfrm>
          <a:prstGeom prst="rect">
            <a:avLst/>
          </a:prstGeom>
          <a:noFill/>
        </p:spPr>
        <p:txBody>
          <a:bodyPr wrap="square">
            <a:spAutoFit/>
          </a:bodyPr>
          <a:lstStyle/>
          <a:p>
            <a:pPr algn="ctr"/>
            <a:r>
              <a:rPr lang="en-US" sz="1000" dirty="0"/>
              <a:t>Database Center for Life Science on Wikimedia Commons. "Liver."</a:t>
            </a:r>
          </a:p>
        </p:txBody>
      </p:sp>
    </p:spTree>
    <p:extLst>
      <p:ext uri="{BB962C8B-B14F-4D97-AF65-F5344CB8AC3E}">
        <p14:creationId xmlns:p14="http://schemas.microsoft.com/office/powerpoint/2010/main" val="21558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Heart Cells Express Genes Specific to the Heart</a:t>
            </a:r>
            <a:endParaRPr lang="en-US" sz="3200" dirty="0">
              <a:solidFill>
                <a:schemeClr val="accent1"/>
              </a:solidFill>
            </a:endParaRPr>
          </a:p>
        </p:txBody>
      </p:sp>
      <p:sp>
        <p:nvSpPr>
          <p:cNvPr id="10" name="Rectangle 3">
            <a:extLst>
              <a:ext uri="{FF2B5EF4-FFF2-40B4-BE49-F238E27FC236}">
                <a16:creationId xmlns:a16="http://schemas.microsoft.com/office/drawing/2014/main" id="{9F814737-77AF-3901-6CEA-C7C35177F5CA}"/>
              </a:ext>
            </a:extLst>
          </p:cNvPr>
          <p:cNvSpPr txBox="1">
            <a:spLocks/>
          </p:cNvSpPr>
          <p:nvPr/>
        </p:nvSpPr>
        <p:spPr>
          <a:xfrm>
            <a:off x="457200" y="1335724"/>
            <a:ext cx="3339354" cy="441960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tabLst>
                <a:tab pos="461963" algn="l"/>
              </a:tabLst>
            </a:pPr>
            <a:r>
              <a:rPr lang="en-US" sz="3000" dirty="0">
                <a:solidFill>
                  <a:schemeClr val="tx1"/>
                </a:solidFill>
              </a:rPr>
              <a:t>Heart cells express specialized proteins that are not expressed in other tissues.	</a:t>
            </a:r>
            <a:endParaRPr lang="en-US" sz="3000" dirty="0">
              <a:solidFill>
                <a:srgbClr val="0000FF"/>
              </a:solidFill>
            </a:endParaRPr>
          </a:p>
        </p:txBody>
      </p:sp>
      <p:sp>
        <p:nvSpPr>
          <p:cNvPr id="5" name="TextBox 4">
            <a:extLst>
              <a:ext uri="{FF2B5EF4-FFF2-40B4-BE49-F238E27FC236}">
                <a16:creationId xmlns:a16="http://schemas.microsoft.com/office/drawing/2014/main" id="{CEB46971-297A-506C-3066-1DA2D3F867AB}"/>
              </a:ext>
            </a:extLst>
          </p:cNvPr>
          <p:cNvSpPr txBox="1"/>
          <p:nvPr/>
        </p:nvSpPr>
        <p:spPr>
          <a:xfrm>
            <a:off x="5672643" y="1044694"/>
            <a:ext cx="1138068" cy="307777"/>
          </a:xfrm>
          <a:prstGeom prst="rect">
            <a:avLst/>
          </a:prstGeom>
          <a:noFill/>
        </p:spPr>
        <p:txBody>
          <a:bodyPr wrap="none" rtlCol="0">
            <a:spAutoFit/>
          </a:bodyPr>
          <a:lstStyle/>
          <a:p>
            <a:r>
              <a:rPr lang="en-US" sz="1400" b="1" dirty="0"/>
              <a:t>16.1 Figure 2</a:t>
            </a:r>
          </a:p>
        </p:txBody>
      </p:sp>
      <p:pic>
        <p:nvPicPr>
          <p:cNvPr id="6" name="Content Placeholder 6" descr="A close up of heart cells">
            <a:extLst>
              <a:ext uri="{FF2B5EF4-FFF2-40B4-BE49-F238E27FC236}">
                <a16:creationId xmlns:a16="http://schemas.microsoft.com/office/drawing/2014/main" id="{7E33533F-47D1-B82E-84F1-F8E18C1388E8}"/>
              </a:ext>
            </a:extLst>
          </p:cNvPr>
          <p:cNvPicPr>
            <a:picLocks noGrp="1" noChangeAspect="1"/>
          </p:cNvPicPr>
          <p:nvPr>
            <p:ph idx="1"/>
          </p:nvPr>
        </p:nvPicPr>
        <p:blipFill>
          <a:blip r:embed="rId2"/>
          <a:srcRect l="20370" t="7000" r="19444" b="5909"/>
          <a:stretch/>
        </p:blipFill>
        <p:spPr>
          <a:xfrm>
            <a:off x="4095366" y="1600200"/>
            <a:ext cx="4432311" cy="3563241"/>
          </a:xfrm>
        </p:spPr>
      </p:pic>
      <p:sp>
        <p:nvSpPr>
          <p:cNvPr id="3" name="TextBox 2">
            <a:extLst>
              <a:ext uri="{FF2B5EF4-FFF2-40B4-BE49-F238E27FC236}">
                <a16:creationId xmlns:a16="http://schemas.microsoft.com/office/drawing/2014/main" id="{91BCB552-408B-527C-8FC9-4D2D97D5AA1A}"/>
              </a:ext>
            </a:extLst>
          </p:cNvPr>
          <p:cNvSpPr txBox="1"/>
          <p:nvPr/>
        </p:nvSpPr>
        <p:spPr>
          <a:xfrm>
            <a:off x="3955677" y="5582035"/>
            <a:ext cx="4572000" cy="246221"/>
          </a:xfrm>
          <a:prstGeom prst="rect">
            <a:avLst/>
          </a:prstGeom>
          <a:noFill/>
        </p:spPr>
        <p:txBody>
          <a:bodyPr wrap="square">
            <a:spAutoFit/>
          </a:bodyPr>
          <a:lstStyle/>
          <a:p>
            <a:pPr algn="ctr"/>
            <a:r>
              <a:rPr lang="en-US" sz="1000" dirty="0"/>
              <a:t>Wired. "Heart cells."</a:t>
            </a:r>
          </a:p>
        </p:txBody>
      </p:sp>
    </p:spTree>
    <p:extLst>
      <p:ext uri="{BB962C8B-B14F-4D97-AF65-F5344CB8AC3E}">
        <p14:creationId xmlns:p14="http://schemas.microsoft.com/office/powerpoint/2010/main" val="184123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76200" y="182880"/>
            <a:ext cx="8915400" cy="914400"/>
          </a:xfrm>
          <a:prstGeom prst="rect">
            <a:avLst/>
          </a:prstGeom>
        </p:spPr>
        <p:txBody>
          <a:bodyPr/>
          <a:lstStyle/>
          <a:p>
            <a:r>
              <a:rPr lang="en-US" sz="3200" dirty="0">
                <a:solidFill>
                  <a:schemeClr val="accent1"/>
                </a:solidFill>
              </a:rPr>
              <a:t>Different Cell </a:t>
            </a:r>
            <a:r>
              <a:rPr lang="en-US" dirty="0">
                <a:solidFill>
                  <a:schemeClr val="accent1"/>
                </a:solidFill>
              </a:rPr>
              <a:t>Types Make Up a Complete Organism</a:t>
            </a:r>
            <a:endParaRPr lang="en-US" sz="3200" dirty="0">
              <a:solidFill>
                <a:schemeClr val="accent1"/>
              </a:solidFill>
            </a:endParaRPr>
          </a:p>
        </p:txBody>
      </p:sp>
      <p:sp>
        <p:nvSpPr>
          <p:cNvPr id="11267" name="Rectangle 3"/>
          <p:cNvSpPr>
            <a:spLocks noGrp="1"/>
          </p:cNvSpPr>
          <p:nvPr>
            <p:ph idx="1"/>
          </p:nvPr>
        </p:nvSpPr>
        <p:spPr>
          <a:xfrm>
            <a:off x="457200" y="1143000"/>
            <a:ext cx="4267200" cy="4660500"/>
          </a:xfrm>
          <a:prstGeom prst="rect">
            <a:avLst/>
          </a:prstGeom>
        </p:spPr>
        <p:txBody>
          <a:bodyPr>
            <a:normAutofit/>
          </a:bodyPr>
          <a:lstStyle/>
          <a:p>
            <a:pPr marL="0" indent="0">
              <a:buNone/>
              <a:tabLst>
                <a:tab pos="461963" algn="l"/>
              </a:tabLst>
            </a:pPr>
            <a:r>
              <a:rPr lang="en-US" sz="3000" dirty="0">
                <a:solidFill>
                  <a:schemeClr val="tx1"/>
                </a:solidFill>
              </a:rPr>
              <a:t>The differential gene expression patterns that arise in different cell types give rise to their specialized functions, which together make up a complete complex organism.</a:t>
            </a:r>
            <a:endParaRPr lang="en-US" dirty="0">
              <a:solidFill>
                <a:srgbClr val="0000FF"/>
              </a:solidFill>
            </a:endParaRPr>
          </a:p>
        </p:txBody>
      </p:sp>
      <p:sp>
        <p:nvSpPr>
          <p:cNvPr id="5" name="TextBox 4">
            <a:extLst>
              <a:ext uri="{FF2B5EF4-FFF2-40B4-BE49-F238E27FC236}">
                <a16:creationId xmlns:a16="http://schemas.microsoft.com/office/drawing/2014/main" id="{CEB46971-297A-506C-3066-1DA2D3F867AB}"/>
              </a:ext>
            </a:extLst>
          </p:cNvPr>
          <p:cNvSpPr txBox="1"/>
          <p:nvPr/>
        </p:nvSpPr>
        <p:spPr>
          <a:xfrm>
            <a:off x="6216899" y="989111"/>
            <a:ext cx="1365695" cy="307777"/>
          </a:xfrm>
          <a:prstGeom prst="rect">
            <a:avLst/>
          </a:prstGeom>
          <a:noFill/>
        </p:spPr>
        <p:txBody>
          <a:bodyPr wrap="none" rtlCol="0">
            <a:spAutoFit/>
          </a:bodyPr>
          <a:lstStyle/>
          <a:p>
            <a:r>
              <a:rPr lang="en-US" sz="1400" b="1" dirty="0"/>
              <a:t>16.1 Figure 1 (c)</a:t>
            </a:r>
          </a:p>
        </p:txBody>
      </p:sp>
      <p:pic>
        <p:nvPicPr>
          <p:cNvPr id="2" name="Content Placeholder 5" descr="(c) Shows a diagram of a human body">
            <a:extLst>
              <a:ext uri="{FF2B5EF4-FFF2-40B4-BE49-F238E27FC236}">
                <a16:creationId xmlns:a16="http://schemas.microsoft.com/office/drawing/2014/main" id="{EB240B3E-EC66-C34A-E465-A3D4BD55A076}"/>
              </a:ext>
            </a:extLst>
          </p:cNvPr>
          <p:cNvPicPr>
            <a:picLocks noChangeAspect="1"/>
          </p:cNvPicPr>
          <p:nvPr/>
        </p:nvPicPr>
        <p:blipFill>
          <a:blip r:embed="rId2"/>
          <a:srcRect l="75000" t="5332" r="1852" b="41335"/>
          <a:stretch/>
        </p:blipFill>
        <p:spPr>
          <a:xfrm>
            <a:off x="5410200" y="1478280"/>
            <a:ext cx="3048000" cy="3901440"/>
          </a:xfrm>
          <a:prstGeom prst="rect">
            <a:avLst/>
          </a:prstGeom>
        </p:spPr>
      </p:pic>
      <p:sp>
        <p:nvSpPr>
          <p:cNvPr id="3" name="TextBox 2">
            <a:extLst>
              <a:ext uri="{FF2B5EF4-FFF2-40B4-BE49-F238E27FC236}">
                <a16:creationId xmlns:a16="http://schemas.microsoft.com/office/drawing/2014/main" id="{0DBA619D-7BF7-E69A-FD76-09A3C84D5418}"/>
              </a:ext>
            </a:extLst>
          </p:cNvPr>
          <p:cNvSpPr txBox="1"/>
          <p:nvPr/>
        </p:nvSpPr>
        <p:spPr>
          <a:xfrm>
            <a:off x="4613746" y="5803500"/>
            <a:ext cx="4572000" cy="246221"/>
          </a:xfrm>
          <a:prstGeom prst="rect">
            <a:avLst/>
          </a:prstGeom>
          <a:noFill/>
        </p:spPr>
        <p:txBody>
          <a:bodyPr wrap="square">
            <a:spAutoFit/>
          </a:bodyPr>
          <a:lstStyle/>
          <a:p>
            <a:pPr algn="ctr"/>
            <a:r>
              <a:rPr lang="en-US" sz="1000" dirty="0"/>
              <a:t>geralt on Pixabay. "Human diagram."</a:t>
            </a:r>
          </a:p>
        </p:txBody>
      </p:sp>
    </p:spTree>
    <p:extLst>
      <p:ext uri="{BB962C8B-B14F-4D97-AF65-F5344CB8AC3E}">
        <p14:creationId xmlns:p14="http://schemas.microsoft.com/office/powerpoint/2010/main" val="29463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539241"/>
          </a:xfrm>
        </p:spPr>
        <p:txBody>
          <a:bodyPr/>
          <a:lstStyle/>
          <a:p>
            <a:r>
              <a:rPr lang="en-US" dirty="0"/>
              <a:t>Think about your body. What type of expressed genes do you think would be unique to your stomach lining, skin cells, and muscles?</a:t>
            </a:r>
          </a:p>
        </p:txBody>
      </p:sp>
    </p:spTree>
    <p:extLst>
      <p:ext uri="{BB962C8B-B14F-4D97-AF65-F5344CB8AC3E}">
        <p14:creationId xmlns:p14="http://schemas.microsoft.com/office/powerpoint/2010/main" val="302916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Gene Expression is Carefully Controlled</a:t>
            </a:r>
          </a:p>
        </p:txBody>
      </p:sp>
      <p:sp>
        <p:nvSpPr>
          <p:cNvPr id="11267" name="Rectangle 3"/>
          <p:cNvSpPr>
            <a:spLocks noGrp="1"/>
          </p:cNvSpPr>
          <p:nvPr>
            <p:ph idx="1"/>
          </p:nvPr>
        </p:nvSpPr>
        <p:spPr>
          <a:xfrm>
            <a:off x="457200" y="1097280"/>
            <a:ext cx="8229600" cy="4754880"/>
          </a:xfrm>
          <a:prstGeom prst="rect">
            <a:avLst/>
          </a:prstGeom>
        </p:spPr>
        <p:txBody>
          <a:bodyPr>
            <a:normAutofit/>
          </a:bodyPr>
          <a:lstStyle/>
          <a:p>
            <a:pPr>
              <a:tabLst>
                <a:tab pos="461963" algn="l"/>
              </a:tabLst>
            </a:pPr>
            <a:r>
              <a:rPr lang="en-US" b="1" dirty="0">
                <a:solidFill>
                  <a:schemeClr val="tx1"/>
                </a:solidFill>
              </a:rPr>
              <a:t>Gene expression</a:t>
            </a:r>
            <a:r>
              <a:rPr lang="en-US" dirty="0">
                <a:solidFill>
                  <a:schemeClr val="tx1"/>
                </a:solidFill>
              </a:rPr>
              <a:t> is the process of turning on a gene to produce RNA and protein.</a:t>
            </a:r>
          </a:p>
          <a:p>
            <a:pPr>
              <a:tabLst>
                <a:tab pos="461963" algn="l"/>
              </a:tabLst>
            </a:pPr>
            <a:r>
              <a:rPr lang="en-US" dirty="0">
                <a:solidFill>
                  <a:schemeClr val="tx1"/>
                </a:solidFill>
              </a:rPr>
              <a:t>Each cell controls when and how its genes are expressed through the use of internal chemical signals that regulate:</a:t>
            </a:r>
          </a:p>
          <a:p>
            <a:pPr lvl="1">
              <a:tabLst>
                <a:tab pos="461963" algn="l"/>
              </a:tabLst>
            </a:pPr>
            <a:r>
              <a:rPr lang="en-US" dirty="0">
                <a:solidFill>
                  <a:schemeClr val="tx1"/>
                </a:solidFill>
              </a:rPr>
              <a:t>When a gene is expressed</a:t>
            </a:r>
          </a:p>
          <a:p>
            <a:pPr lvl="1">
              <a:tabLst>
                <a:tab pos="461963" algn="l"/>
              </a:tabLst>
            </a:pPr>
            <a:r>
              <a:rPr lang="en-US" dirty="0"/>
              <a:t>How much protein is made</a:t>
            </a:r>
          </a:p>
          <a:p>
            <a:pPr lvl="1">
              <a:tabLst>
                <a:tab pos="461963" algn="l"/>
              </a:tabLst>
            </a:pPr>
            <a:r>
              <a:rPr lang="en-US" dirty="0">
                <a:solidFill>
                  <a:schemeClr val="tx1"/>
                </a:solidFill>
              </a:rPr>
              <a:t>When it is time to stop making a protein</a:t>
            </a:r>
          </a:p>
        </p:txBody>
      </p:sp>
    </p:spTree>
    <p:extLst>
      <p:ext uri="{BB962C8B-B14F-4D97-AF65-F5344CB8AC3E}">
        <p14:creationId xmlns:p14="http://schemas.microsoft.com/office/powerpoint/2010/main" val="6433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Regulating Gene Expression: Purpose</a:t>
            </a:r>
          </a:p>
        </p:txBody>
      </p:sp>
      <p:sp>
        <p:nvSpPr>
          <p:cNvPr id="11267" name="Rectangle 3"/>
          <p:cNvSpPr>
            <a:spLocks noGrp="1"/>
          </p:cNvSpPr>
          <p:nvPr>
            <p:ph idx="1"/>
          </p:nvPr>
        </p:nvSpPr>
        <p:spPr>
          <a:xfrm>
            <a:off x="381000" y="1097280"/>
            <a:ext cx="8458200" cy="4922520"/>
          </a:xfrm>
          <a:prstGeom prst="rect">
            <a:avLst/>
          </a:prstGeom>
        </p:spPr>
        <p:txBody>
          <a:bodyPr>
            <a:normAutofit/>
          </a:bodyPr>
          <a:lstStyle/>
          <a:p>
            <a:pPr>
              <a:tabLst>
                <a:tab pos="461963" algn="l"/>
              </a:tabLst>
            </a:pPr>
            <a:r>
              <a:rPr lang="en-US" dirty="0">
                <a:solidFill>
                  <a:schemeClr val="tx1"/>
                </a:solidFill>
              </a:rPr>
              <a:t>Regulating gene expression conserves both energy and space.</a:t>
            </a:r>
          </a:p>
          <a:p>
            <a:pPr>
              <a:tabLst>
                <a:tab pos="461963" algn="l"/>
              </a:tabLst>
            </a:pPr>
            <a:r>
              <a:rPr lang="en-US" dirty="0">
                <a:solidFill>
                  <a:schemeClr val="tx1"/>
                </a:solidFill>
              </a:rPr>
              <a:t>Expressing all genes at all times would require:</a:t>
            </a:r>
          </a:p>
          <a:p>
            <a:pPr lvl="1">
              <a:tabLst>
                <a:tab pos="461963" algn="l"/>
              </a:tabLst>
            </a:pPr>
            <a:r>
              <a:rPr lang="en-US" dirty="0">
                <a:solidFill>
                  <a:schemeClr val="tx1"/>
                </a:solidFill>
              </a:rPr>
              <a:t>Lots of energy</a:t>
            </a:r>
          </a:p>
          <a:p>
            <a:pPr lvl="1">
              <a:tabLst>
                <a:tab pos="461963" algn="l"/>
              </a:tabLst>
            </a:pPr>
            <a:r>
              <a:rPr lang="en-US" dirty="0"/>
              <a:t>Lots of space for all of the normally tightly wound DNA to be unwound and accessible for transcription</a:t>
            </a:r>
          </a:p>
          <a:p>
            <a:pPr>
              <a:tabLst>
                <a:tab pos="461963" algn="l"/>
              </a:tabLst>
            </a:pPr>
            <a:r>
              <a:rPr lang="en-US" dirty="0">
                <a:solidFill>
                  <a:schemeClr val="tx1"/>
                </a:solidFill>
              </a:rPr>
              <a:t>When control of gene expression malfunctions: </a:t>
            </a:r>
          </a:p>
          <a:p>
            <a:pPr lvl="1">
              <a:tabLst>
                <a:tab pos="461963" algn="l"/>
              </a:tabLst>
            </a:pPr>
            <a:r>
              <a:rPr lang="en-US" dirty="0"/>
              <a:t>The development of diseases (including cancer) may occur</a:t>
            </a:r>
          </a:p>
        </p:txBody>
      </p:sp>
    </p:spTree>
    <p:extLst>
      <p:ext uri="{BB962C8B-B14F-4D97-AF65-F5344CB8AC3E}">
        <p14:creationId xmlns:p14="http://schemas.microsoft.com/office/powerpoint/2010/main" val="27173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1213</Words>
  <Application>Microsoft Office PowerPoint</Application>
  <PresentationFormat>On-screen Show (4:3)</PresentationFormat>
  <Paragraphs>108</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Century Gothic</vt:lpstr>
      <vt:lpstr>Aptos</vt:lpstr>
      <vt:lpstr>Open Sans</vt:lpstr>
      <vt:lpstr>Arial</vt:lpstr>
      <vt:lpstr>Office Theme</vt:lpstr>
      <vt:lpstr>Lesson 16.1</vt:lpstr>
      <vt:lpstr>Objectives</vt:lpstr>
      <vt:lpstr>Somatic Cells Generally Share Same DNA</vt:lpstr>
      <vt:lpstr>Somatic Cells Express Different Sets of Proteins</vt:lpstr>
      <vt:lpstr>Heart Cells Express Genes Specific to the Heart</vt:lpstr>
      <vt:lpstr>Different Cell Types Make Up a Complete Organism</vt:lpstr>
      <vt:lpstr>Reflection Question</vt:lpstr>
      <vt:lpstr>Gene Expression is Carefully Controlled</vt:lpstr>
      <vt:lpstr>Regulating Gene Expression: Purpose</vt:lpstr>
      <vt:lpstr>Prokaryotic Gene Expression and It Regulation</vt:lpstr>
      <vt:lpstr>Eukaryotic Gene Expression</vt:lpstr>
      <vt:lpstr>Eukaryotic Gene Expression: Regulation</vt:lpstr>
      <vt:lpstr>16.1 Figure 4</vt:lpstr>
      <vt:lpstr>Table 1. Differences in the Regulation of Gene Expression of Prokaryotic and Eukaryotic Organisms</vt:lpstr>
      <vt:lpstr>Evolution Connection</vt:lpstr>
      <vt:lpstr>Think It Through</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183</cp:revision>
  <dcterms:created xsi:type="dcterms:W3CDTF">2013-04-26T14:43:13Z</dcterms:created>
  <dcterms:modified xsi:type="dcterms:W3CDTF">2024-10-21T13:43:09Z</dcterms:modified>
</cp:coreProperties>
</file>