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7"/>
  </p:notesMasterIdLst>
  <p:handoutMasterIdLst>
    <p:handoutMasterId r:id="rId28"/>
  </p:handoutMasterIdLst>
  <p:sldIdLst>
    <p:sldId id="272" r:id="rId2"/>
    <p:sldId id="264" r:id="rId3"/>
    <p:sldId id="265" r:id="rId4"/>
    <p:sldId id="277" r:id="rId5"/>
    <p:sldId id="270" r:id="rId6"/>
    <p:sldId id="278" r:id="rId7"/>
    <p:sldId id="279" r:id="rId8"/>
    <p:sldId id="280" r:id="rId9"/>
    <p:sldId id="281" r:id="rId10"/>
    <p:sldId id="282" r:id="rId11"/>
    <p:sldId id="283" r:id="rId12"/>
    <p:sldId id="284" r:id="rId13"/>
    <p:sldId id="285" r:id="rId14"/>
    <p:sldId id="286" r:id="rId15"/>
    <p:sldId id="287" r:id="rId16"/>
    <p:sldId id="293" r:id="rId17"/>
    <p:sldId id="288" r:id="rId18"/>
    <p:sldId id="290" r:id="rId19"/>
    <p:sldId id="289" r:id="rId20"/>
    <p:sldId id="291" r:id="rId21"/>
    <p:sldId id="271" r:id="rId22"/>
    <p:sldId id="275" r:id="rId23"/>
    <p:sldId id="292" r:id="rId24"/>
    <p:sldId id="274" r:id="rId25"/>
    <p:sldId id="294" r:id="rId26"/>
  </p:sldIdLst>
  <p:sldSz cx="9144000" cy="6858000" type="screen4x3"/>
  <p:notesSz cx="6858000" cy="9144000"/>
  <p:embeddedFontLst>
    <p:embeddedFont>
      <p:font typeface="Century Gothic" panose="020B050202020202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3" autoAdjust="0"/>
    <p:restoredTop sz="86411" autoAdjust="0"/>
  </p:normalViewPr>
  <p:slideViewPr>
    <p:cSldViewPr>
      <p:cViewPr varScale="1">
        <p:scale>
          <a:sx n="95" d="100"/>
          <a:sy n="95" d="100"/>
        </p:scale>
        <p:origin x="1482" y="96"/>
      </p:cViewPr>
      <p:guideLst>
        <p:guide orient="horz" pos="2160"/>
        <p:guide pos="2880"/>
      </p:guideLst>
    </p:cSldViewPr>
  </p:slideViewPr>
  <p:outlineViewPr>
    <p:cViewPr>
      <p:scale>
        <a:sx n="33" d="100"/>
        <a:sy n="33" d="100"/>
      </p:scale>
      <p:origin x="0" y="-787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10/21/2024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4D4D4D"/>
                </a:solidFill>
                <a:effectLst/>
                <a:latin typeface="Open Sans" panose="020B0606030504020204" pitchFamily="34" charset="0"/>
              </a:rPr>
              <a:t>16.2 Figure 1: Prokaryotic </a:t>
            </a:r>
            <a:r>
              <a:rPr lang="en-US" dirty="0"/>
              <a:t>DNA</a:t>
            </a:r>
            <a:r>
              <a:rPr lang="en-US" b="0" i="0" u="none" strike="noStrike" dirty="0">
                <a:solidFill>
                  <a:srgbClr val="4D4D4D"/>
                </a:solidFill>
                <a:effectLst/>
                <a:latin typeface="Open Sans" panose="020B0606030504020204" pitchFamily="34" charset="0"/>
              </a:rPr>
              <a:t> comes in circular chromosomes that can be supercoiled to compact better inside the nucleoid region of the cell. In contrast, eukaryotic cells have linear chromosomes.</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319882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4D4D4D"/>
                </a:solidFill>
                <a:effectLst/>
                <a:latin typeface="Open Sans" panose="020B0606030504020204" pitchFamily="34" charset="0"/>
              </a:rPr>
              <a:t>16.2 Figure 2: Bacteria—such as the </a:t>
            </a:r>
            <a:r>
              <a:rPr lang="en-US" b="0" i="1" u="none" strike="noStrike" dirty="0">
                <a:solidFill>
                  <a:srgbClr val="4D4D4D"/>
                </a:solidFill>
                <a:effectLst/>
                <a:latin typeface="Open Sans" panose="020B0606030504020204" pitchFamily="34" charset="0"/>
              </a:rPr>
              <a:t>E. coli</a:t>
            </a:r>
            <a:r>
              <a:rPr lang="en-US" b="0" i="0" u="none" strike="noStrike" dirty="0">
                <a:solidFill>
                  <a:srgbClr val="4D4D4D"/>
                </a:solidFill>
                <a:effectLst/>
                <a:latin typeface="Open Sans" panose="020B0606030504020204" pitchFamily="34" charset="0"/>
              </a:rPr>
              <a:t> growing on this plate—are prokaryotic cells. Prokaryotic </a:t>
            </a:r>
            <a:r>
              <a:rPr lang="en-US" dirty="0"/>
              <a:t>DNA </a:t>
            </a:r>
            <a:r>
              <a:rPr lang="en-US" b="0" i="0" u="none" strike="noStrike" dirty="0">
                <a:solidFill>
                  <a:srgbClr val="4D4D4D"/>
                </a:solidFill>
                <a:effectLst/>
                <a:latin typeface="Open Sans" panose="020B0606030504020204" pitchFamily="34" charset="0"/>
              </a:rPr>
              <a:t>stores genes related to the same biochemical function together in coded blocks called operons.</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dirty="0"/>
          </a:p>
        </p:txBody>
      </p:sp>
    </p:spTree>
    <p:extLst>
      <p:ext uri="{BB962C8B-B14F-4D97-AF65-F5344CB8AC3E}">
        <p14:creationId xmlns:p14="http://schemas.microsoft.com/office/powerpoint/2010/main" val="4141089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4D4D4D"/>
                </a:solidFill>
                <a:effectLst/>
                <a:latin typeface="Open Sans" panose="020B0606030504020204" pitchFamily="34" charset="0"/>
              </a:rPr>
              <a:t>16.2 Figure 5: Commonly associated with milk, lactose is a disaccharide sugar made up of the monomers glucose and galactose. Lactose can serve as a food source for bacteria if they break it down into these components. Since lactose is less common than other sugars, bacteria don't make enzymes for breaking down lactose unless the bacteria are in contact with lactose.</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18</a:t>
            </a:fld>
            <a:endParaRPr lang="en-US" dirty="0"/>
          </a:p>
        </p:txBody>
      </p:sp>
    </p:spTree>
    <p:extLst>
      <p:ext uri="{BB962C8B-B14F-4D97-AF65-F5344CB8AC3E}">
        <p14:creationId xmlns:p14="http://schemas.microsoft.com/office/powerpoint/2010/main" val="741331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20</a:t>
            </a:fld>
            <a:endParaRPr lang="en-US" dirty="0"/>
          </a:p>
        </p:txBody>
      </p:sp>
    </p:spTree>
    <p:extLst>
      <p:ext uri="{BB962C8B-B14F-4D97-AF65-F5344CB8AC3E}">
        <p14:creationId xmlns:p14="http://schemas.microsoft.com/office/powerpoint/2010/main" val="912305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23</a:t>
            </a:fld>
            <a:endParaRPr lang="en-US" dirty="0"/>
          </a:p>
        </p:txBody>
      </p:sp>
    </p:spTree>
    <p:extLst>
      <p:ext uri="{BB962C8B-B14F-4D97-AF65-F5344CB8AC3E}">
        <p14:creationId xmlns:p14="http://schemas.microsoft.com/office/powerpoint/2010/main" val="886651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466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16.2</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Prokaryotic Gene Regulation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266700" y="182880"/>
            <a:ext cx="8610600" cy="914400"/>
          </a:xfrm>
          <a:prstGeom prst="rect">
            <a:avLst/>
          </a:prstGeom>
        </p:spPr>
        <p:txBody>
          <a:bodyPr>
            <a:normAutofit/>
          </a:bodyPr>
          <a:lstStyle/>
          <a:p>
            <a:r>
              <a:rPr lang="en-US" sz="3000" i="1" dirty="0"/>
              <a:t>trp</a:t>
            </a:r>
            <a:r>
              <a:rPr lang="en-US" sz="3000" dirty="0"/>
              <a:t> Operon Is Repressed When Tryptophan Is Present</a:t>
            </a:r>
            <a:endParaRPr lang="en-US" sz="3000" dirty="0">
              <a:solidFill>
                <a:schemeClr val="accent1"/>
              </a:solidFill>
            </a:endParaRPr>
          </a:p>
        </p:txBody>
      </p:sp>
      <p:sp>
        <p:nvSpPr>
          <p:cNvPr id="11267" name="Rectangle 3"/>
          <p:cNvSpPr>
            <a:spLocks noGrp="1"/>
          </p:cNvSpPr>
          <p:nvPr>
            <p:ph idx="1"/>
          </p:nvPr>
        </p:nvSpPr>
        <p:spPr>
          <a:xfrm>
            <a:off x="266700" y="990600"/>
            <a:ext cx="8610600" cy="5257800"/>
          </a:xfrm>
          <a:prstGeom prst="rect">
            <a:avLst/>
          </a:prstGeom>
        </p:spPr>
        <p:txBody>
          <a:bodyPr>
            <a:normAutofit/>
          </a:bodyPr>
          <a:lstStyle/>
          <a:p>
            <a:pPr>
              <a:tabLst>
                <a:tab pos="461963" algn="l"/>
              </a:tabLst>
            </a:pPr>
            <a:r>
              <a:rPr lang="en-US" sz="2200" dirty="0">
                <a:solidFill>
                  <a:schemeClr val="tx1"/>
                </a:solidFill>
              </a:rPr>
              <a:t>When tryptophan is present, two tryptophan molecules bind the repressor protein, which changes its shape and binds to the operator sequence, physically blocking the RNA polymerase from transcribing the coding region (</a:t>
            </a:r>
            <a:r>
              <a:rPr lang="en-US" sz="2200" i="1" dirty="0">
                <a:solidFill>
                  <a:schemeClr val="tx1"/>
                </a:solidFill>
              </a:rPr>
              <a:t>trp</a:t>
            </a:r>
            <a:r>
              <a:rPr lang="en-US" sz="2200" dirty="0">
                <a:solidFill>
                  <a:schemeClr val="tx1"/>
                </a:solidFill>
              </a:rPr>
              <a:t> E, D, C, B, and A). </a:t>
            </a:r>
          </a:p>
          <a:p>
            <a:pPr>
              <a:tabLst>
                <a:tab pos="461963" algn="l"/>
              </a:tabLst>
            </a:pPr>
            <a:r>
              <a:rPr lang="en-US" sz="2200" dirty="0">
                <a:solidFill>
                  <a:schemeClr val="tx1"/>
                </a:solidFill>
              </a:rPr>
              <a:t>Because the repressor protein binds the operator to </a:t>
            </a:r>
            <a:r>
              <a:rPr lang="en-US" sz="2200" i="1" dirty="0">
                <a:solidFill>
                  <a:schemeClr val="tx1"/>
                </a:solidFill>
              </a:rPr>
              <a:t>prevent</a:t>
            </a:r>
            <a:r>
              <a:rPr lang="en-US" sz="2200" dirty="0">
                <a:solidFill>
                  <a:schemeClr val="tx1"/>
                </a:solidFill>
              </a:rPr>
              <a:t> transcription, the repressor is a </a:t>
            </a:r>
            <a:r>
              <a:rPr lang="en-US" sz="2200" b="1" dirty="0">
                <a:solidFill>
                  <a:schemeClr val="tx1"/>
                </a:solidFill>
              </a:rPr>
              <a:t>negative regulator</a:t>
            </a:r>
            <a:r>
              <a:rPr lang="en-US" sz="2200" dirty="0">
                <a:solidFill>
                  <a:schemeClr val="tx1"/>
                </a:solidFill>
              </a:rPr>
              <a:t>.</a:t>
            </a:r>
            <a:endParaRPr lang="en-US" sz="2200" dirty="0">
              <a:solidFill>
                <a:srgbClr val="0000FF"/>
              </a:solidFill>
            </a:endParaRPr>
          </a:p>
        </p:txBody>
      </p:sp>
      <p:sp>
        <p:nvSpPr>
          <p:cNvPr id="3" name="TextBox 2">
            <a:extLst>
              <a:ext uri="{FF2B5EF4-FFF2-40B4-BE49-F238E27FC236}">
                <a16:creationId xmlns:a16="http://schemas.microsoft.com/office/drawing/2014/main" id="{265F63B5-4307-7248-4DFF-38C864726E51}"/>
              </a:ext>
            </a:extLst>
          </p:cNvPr>
          <p:cNvSpPr txBox="1"/>
          <p:nvPr/>
        </p:nvSpPr>
        <p:spPr>
          <a:xfrm>
            <a:off x="266700" y="4035623"/>
            <a:ext cx="1219200" cy="307777"/>
          </a:xfrm>
          <a:prstGeom prst="rect">
            <a:avLst/>
          </a:prstGeom>
          <a:noFill/>
        </p:spPr>
        <p:txBody>
          <a:bodyPr wrap="square" rtlCol="0">
            <a:spAutoFit/>
          </a:bodyPr>
          <a:lstStyle/>
          <a:p>
            <a:r>
              <a:rPr lang="en-US" sz="1400" b="1" dirty="0"/>
              <a:t>16.2 Figure 3</a:t>
            </a:r>
          </a:p>
        </p:txBody>
      </p:sp>
      <p:pic>
        <p:nvPicPr>
          <p:cNvPr id="4" name="Content Placeholder 10" descr="The trp operon has a promoter, an operator, and five genes named trp E, trp D, trp C, trp B, and trp A that are in sequential order on D N A. When tryptophan is present, it activates the trp repressor, which allows it to bind to the operator and prevents the R N A polymerase from moving past the operator. Therefore, R N A synthesis is blocked. In the absence of tryptophan, the repressor dissociates from the operator. R N A polymerase can now slide past the operator to bind to the promoter, and transcription can begin. The trp operon has a promoter, an operator, and five genes named trp E, trp D, trp C, trp B, and trp A that are in sequential order on D N A. When tryptophan is present, it activates the trp repressor, which allows it to bind to the operator and prevents the R N A polymerase from moving past the operator. Therefore, R N A synthesis is blocked. In the absence of tryptophan, the repressor dissociates from the operator. R N A polymerase can now slide past the operator to bind to the promoter, and transcription can begin.">
            <a:extLst>
              <a:ext uri="{FF2B5EF4-FFF2-40B4-BE49-F238E27FC236}">
                <a16:creationId xmlns:a16="http://schemas.microsoft.com/office/drawing/2014/main" id="{5E33DBB9-A4A2-8AE1-51C5-C67AAF6D3011}"/>
              </a:ext>
            </a:extLst>
          </p:cNvPr>
          <p:cNvPicPr>
            <a:picLocks noChangeAspect="1"/>
          </p:cNvPicPr>
          <p:nvPr/>
        </p:nvPicPr>
        <p:blipFill>
          <a:blip r:embed="rId2"/>
          <a:srcRect l="16667" t="5333" r="17593" b="49667"/>
          <a:stretch/>
        </p:blipFill>
        <p:spPr>
          <a:xfrm>
            <a:off x="1866900" y="3314700"/>
            <a:ext cx="6712656" cy="2552700"/>
          </a:xfrm>
          <a:prstGeom prst="rect">
            <a:avLst/>
          </a:prstGeom>
        </p:spPr>
      </p:pic>
    </p:spTree>
    <p:extLst>
      <p:ext uri="{BB962C8B-B14F-4D97-AF65-F5344CB8AC3E}">
        <p14:creationId xmlns:p14="http://schemas.microsoft.com/office/powerpoint/2010/main" val="115644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223234" y="187817"/>
            <a:ext cx="8610600" cy="914400"/>
          </a:xfrm>
          <a:prstGeom prst="rect">
            <a:avLst/>
          </a:prstGeom>
        </p:spPr>
        <p:txBody>
          <a:bodyPr>
            <a:normAutofit/>
          </a:bodyPr>
          <a:lstStyle/>
          <a:p>
            <a:r>
              <a:rPr lang="en-US" sz="3000" i="1" dirty="0"/>
              <a:t>trp</a:t>
            </a:r>
            <a:r>
              <a:rPr lang="en-US" sz="3000" dirty="0"/>
              <a:t> Operon Is Transcribed When Tryptophan Is Absent</a:t>
            </a:r>
            <a:endParaRPr lang="en-US" sz="3000" dirty="0">
              <a:solidFill>
                <a:schemeClr val="accent1"/>
              </a:solidFill>
            </a:endParaRPr>
          </a:p>
        </p:txBody>
      </p:sp>
      <p:sp>
        <p:nvSpPr>
          <p:cNvPr id="11267" name="Rectangle 3"/>
          <p:cNvSpPr>
            <a:spLocks noGrp="1"/>
          </p:cNvSpPr>
          <p:nvPr>
            <p:ph idx="1"/>
          </p:nvPr>
        </p:nvSpPr>
        <p:spPr>
          <a:xfrm>
            <a:off x="266700" y="1066800"/>
            <a:ext cx="8610600" cy="5257800"/>
          </a:xfrm>
          <a:prstGeom prst="rect">
            <a:avLst/>
          </a:prstGeom>
        </p:spPr>
        <p:txBody>
          <a:bodyPr>
            <a:normAutofit/>
          </a:bodyPr>
          <a:lstStyle/>
          <a:p>
            <a:pPr>
              <a:tabLst>
                <a:tab pos="461963" algn="l"/>
              </a:tabLst>
            </a:pPr>
            <a:r>
              <a:rPr lang="en-US" dirty="0">
                <a:solidFill>
                  <a:schemeClr val="tx1"/>
                </a:solidFill>
              </a:rPr>
              <a:t>When tryptophan is absent, the repressor protein does </a:t>
            </a:r>
            <a:r>
              <a:rPr lang="en-US" i="1" dirty="0">
                <a:solidFill>
                  <a:schemeClr val="tx1"/>
                </a:solidFill>
              </a:rPr>
              <a:t>not</a:t>
            </a:r>
            <a:r>
              <a:rPr lang="en-US" dirty="0">
                <a:solidFill>
                  <a:schemeClr val="tx1"/>
                </a:solidFill>
              </a:rPr>
              <a:t> bind to the operator, the coding region (</a:t>
            </a:r>
            <a:r>
              <a:rPr lang="en-US" i="1" dirty="0">
                <a:solidFill>
                  <a:schemeClr val="tx1"/>
                </a:solidFill>
              </a:rPr>
              <a:t>trp</a:t>
            </a:r>
            <a:r>
              <a:rPr lang="en-US" dirty="0">
                <a:solidFill>
                  <a:schemeClr val="tx1"/>
                </a:solidFill>
              </a:rPr>
              <a:t> E, D, C, B, and A) is transcribed by RNA polymerase, and tryptophan is synthesized.</a:t>
            </a:r>
            <a:endParaRPr lang="en-US" dirty="0">
              <a:solidFill>
                <a:srgbClr val="0000FF"/>
              </a:solidFill>
            </a:endParaRPr>
          </a:p>
        </p:txBody>
      </p:sp>
      <p:sp>
        <p:nvSpPr>
          <p:cNvPr id="3" name="TextBox 2">
            <a:extLst>
              <a:ext uri="{FF2B5EF4-FFF2-40B4-BE49-F238E27FC236}">
                <a16:creationId xmlns:a16="http://schemas.microsoft.com/office/drawing/2014/main" id="{265F63B5-4307-7248-4DFF-38C864726E51}"/>
              </a:ext>
            </a:extLst>
          </p:cNvPr>
          <p:cNvSpPr txBox="1"/>
          <p:nvPr/>
        </p:nvSpPr>
        <p:spPr>
          <a:xfrm>
            <a:off x="228600" y="3733799"/>
            <a:ext cx="1219200" cy="307777"/>
          </a:xfrm>
          <a:prstGeom prst="rect">
            <a:avLst/>
          </a:prstGeom>
          <a:noFill/>
        </p:spPr>
        <p:txBody>
          <a:bodyPr wrap="square" rtlCol="0">
            <a:spAutoFit/>
          </a:bodyPr>
          <a:lstStyle/>
          <a:p>
            <a:r>
              <a:rPr lang="en-US" sz="1400" b="1" dirty="0"/>
              <a:t>16.2 Figure 3</a:t>
            </a:r>
          </a:p>
        </p:txBody>
      </p:sp>
      <p:pic>
        <p:nvPicPr>
          <p:cNvPr id="2" name="Content Placeholder 10" descr="The trp operon has a promoter, an operator, and five genes named trp E, trp D, trp C, trp B, and trp A that are in sequential order on D N A. When tryptophan is present, it activates the trp repressor, which allows it to bind to the operator and prevents the R N A polymerase from moving past the operator. Therefore, R N A synthesis is blocked. In the absence of tryptophan, the repressor dissociates from the operator. R N A polymerase can now slide past the operator to bind to the promoter, and transcription can begin. The trp operon has a promoter, an operator, and five genes named trp E, trp D, trp C, trp B, and trp A that are in sequential order on D N A. When tryptophan is present, it activates the trp repressor, which allows it to bind to the operator and prevents the R N A polymerase from moving past the operator. Therefore, R N A synthesis is blocked. In the absence of tryptophan, the repressor dissociates from the operator. R N A polymerase can now slide past the operator to bind to the promoter, and transcription can begin.">
            <a:extLst>
              <a:ext uri="{FF2B5EF4-FFF2-40B4-BE49-F238E27FC236}">
                <a16:creationId xmlns:a16="http://schemas.microsoft.com/office/drawing/2014/main" id="{E68066BC-1EA9-7261-4750-C7CC7CB8D943}"/>
              </a:ext>
            </a:extLst>
          </p:cNvPr>
          <p:cNvPicPr>
            <a:picLocks noChangeAspect="1"/>
          </p:cNvPicPr>
          <p:nvPr/>
        </p:nvPicPr>
        <p:blipFill>
          <a:blip r:embed="rId2"/>
          <a:srcRect l="16667" t="52001" r="17593" b="4666"/>
          <a:stretch/>
        </p:blipFill>
        <p:spPr>
          <a:xfrm>
            <a:off x="1676400" y="3048000"/>
            <a:ext cx="6866792" cy="2514600"/>
          </a:xfrm>
          <a:prstGeom prst="rect">
            <a:avLst/>
          </a:prstGeom>
        </p:spPr>
      </p:pic>
    </p:spTree>
    <p:extLst>
      <p:ext uri="{BB962C8B-B14F-4D97-AF65-F5344CB8AC3E}">
        <p14:creationId xmlns:p14="http://schemas.microsoft.com/office/powerpoint/2010/main" val="153597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52400" y="182880"/>
            <a:ext cx="8839200" cy="914400"/>
          </a:xfrm>
          <a:prstGeom prst="rect">
            <a:avLst/>
          </a:prstGeom>
        </p:spPr>
        <p:txBody>
          <a:bodyPr>
            <a:normAutofit/>
          </a:bodyPr>
          <a:lstStyle/>
          <a:p>
            <a:r>
              <a:rPr lang="en-US" dirty="0"/>
              <a:t>Positive Regulation by Activation</a:t>
            </a:r>
            <a:endParaRPr lang="en-US" dirty="0">
              <a:solidFill>
                <a:schemeClr val="accent1"/>
              </a:solidFill>
            </a:endParaRPr>
          </a:p>
        </p:txBody>
      </p:sp>
      <p:sp>
        <p:nvSpPr>
          <p:cNvPr id="11267" name="Rectangle 3"/>
          <p:cNvSpPr>
            <a:spLocks noGrp="1"/>
          </p:cNvSpPr>
          <p:nvPr>
            <p:ph idx="1"/>
          </p:nvPr>
        </p:nvSpPr>
        <p:spPr>
          <a:xfrm>
            <a:off x="266700" y="990600"/>
            <a:ext cx="8610600" cy="5105400"/>
          </a:xfrm>
          <a:prstGeom prst="rect">
            <a:avLst/>
          </a:prstGeom>
        </p:spPr>
        <p:txBody>
          <a:bodyPr>
            <a:normAutofit/>
          </a:bodyPr>
          <a:lstStyle/>
          <a:p>
            <a:pPr>
              <a:tabLst>
                <a:tab pos="461963" algn="l"/>
              </a:tabLst>
            </a:pPr>
            <a:r>
              <a:rPr lang="en-US" dirty="0">
                <a:solidFill>
                  <a:schemeClr val="tx1"/>
                </a:solidFill>
              </a:rPr>
              <a:t>Activators are </a:t>
            </a:r>
            <a:r>
              <a:rPr lang="en-US" b="1" dirty="0">
                <a:solidFill>
                  <a:schemeClr val="tx1"/>
                </a:solidFill>
              </a:rPr>
              <a:t>positive regulators</a:t>
            </a:r>
            <a:r>
              <a:rPr lang="en-US" dirty="0">
                <a:solidFill>
                  <a:schemeClr val="tx1"/>
                </a:solidFill>
              </a:rPr>
              <a:t> that turn genes on and activate them.</a:t>
            </a:r>
          </a:p>
          <a:p>
            <a:pPr>
              <a:tabLst>
                <a:tab pos="461963" algn="l"/>
              </a:tabLst>
            </a:pPr>
            <a:r>
              <a:rPr lang="en-US" dirty="0"/>
              <a:t>For example, to use other sugar sources as fuel when glucose is scarce, </a:t>
            </a:r>
            <a:r>
              <a:rPr lang="en-US" i="1" dirty="0"/>
              <a:t>E. coli</a:t>
            </a:r>
            <a:r>
              <a:rPr lang="en-US" dirty="0"/>
              <a:t> must transcribe genes coding for proteins to process these other sugars.</a:t>
            </a:r>
            <a:endParaRPr lang="en-US" i="1" dirty="0">
              <a:solidFill>
                <a:srgbClr val="0000FF"/>
              </a:solidFill>
            </a:endParaRPr>
          </a:p>
        </p:txBody>
      </p:sp>
    </p:spTree>
    <p:extLst>
      <p:ext uri="{BB962C8B-B14F-4D97-AF65-F5344CB8AC3E}">
        <p14:creationId xmlns:p14="http://schemas.microsoft.com/office/powerpoint/2010/main" val="151210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52400" y="182880"/>
            <a:ext cx="8839200" cy="914400"/>
          </a:xfrm>
          <a:prstGeom prst="rect">
            <a:avLst/>
          </a:prstGeom>
        </p:spPr>
        <p:txBody>
          <a:bodyPr>
            <a:normAutofit/>
          </a:bodyPr>
          <a:lstStyle/>
          <a:p>
            <a:r>
              <a:rPr lang="en-US" sz="2900" dirty="0"/>
              <a:t>Catabolite Activator Protein (CAP) Activates Transcription</a:t>
            </a:r>
            <a:endParaRPr lang="en-US" sz="2900" dirty="0">
              <a:solidFill>
                <a:schemeClr val="accent1"/>
              </a:solidFill>
            </a:endParaRPr>
          </a:p>
        </p:txBody>
      </p:sp>
      <p:sp>
        <p:nvSpPr>
          <p:cNvPr id="11267" name="Rectangle 3"/>
          <p:cNvSpPr>
            <a:spLocks noGrp="1"/>
          </p:cNvSpPr>
          <p:nvPr>
            <p:ph idx="1"/>
          </p:nvPr>
        </p:nvSpPr>
        <p:spPr>
          <a:xfrm>
            <a:off x="266700" y="990600"/>
            <a:ext cx="8610600" cy="5105400"/>
          </a:xfrm>
          <a:prstGeom prst="rect">
            <a:avLst/>
          </a:prstGeom>
        </p:spPr>
        <p:txBody>
          <a:bodyPr>
            <a:normAutofit/>
          </a:bodyPr>
          <a:lstStyle/>
          <a:p>
            <a:pPr marL="0" indent="0">
              <a:buNone/>
              <a:tabLst>
                <a:tab pos="461963" algn="l"/>
              </a:tabLst>
            </a:pPr>
            <a:r>
              <a:rPr lang="en-US" sz="2200" dirty="0"/>
              <a:t>When glucose levels drop, </a:t>
            </a:r>
            <a:r>
              <a:rPr lang="en-US" sz="2200" i="1" dirty="0"/>
              <a:t>E. coli </a:t>
            </a:r>
            <a:r>
              <a:rPr lang="en-US" sz="2200" dirty="0"/>
              <a:t>produces cyclic AMP (cAMP), a signaling molecule common in all forms of life.</a:t>
            </a:r>
          </a:p>
          <a:p>
            <a:pPr>
              <a:tabLst>
                <a:tab pos="461963" algn="l"/>
              </a:tabLst>
            </a:pPr>
            <a:r>
              <a:rPr lang="en-US" sz="2200" dirty="0"/>
              <a:t>Accumulating cAMP binds to </a:t>
            </a:r>
            <a:r>
              <a:rPr lang="en-US" sz="2200" b="1" dirty="0"/>
              <a:t>catabolite activator protein (CAP)</a:t>
            </a:r>
            <a:r>
              <a:rPr lang="en-US" sz="2200" dirty="0"/>
              <a:t>.</a:t>
            </a:r>
          </a:p>
          <a:p>
            <a:pPr>
              <a:tabLst>
                <a:tab pos="461963" algn="l"/>
              </a:tabLst>
            </a:pPr>
            <a:r>
              <a:rPr lang="en-US" sz="2200" dirty="0"/>
              <a:t>cAMP-CAP then binds to CAP-binding sites found upstream of the RNA-polymerase-binding sites in the promoters of operons encoding proteins in processing alternative sugars.</a:t>
            </a:r>
          </a:p>
          <a:p>
            <a:pPr>
              <a:tabLst>
                <a:tab pos="461963" algn="l"/>
              </a:tabLst>
            </a:pPr>
            <a:r>
              <a:rPr lang="en-US" sz="2200" dirty="0"/>
              <a:t>Binding of cAMP-CAP to CAP-binding sites stabilizes the binding of RNA polymerase to the promoter, activating transcription.</a:t>
            </a:r>
          </a:p>
        </p:txBody>
      </p:sp>
      <p:sp>
        <p:nvSpPr>
          <p:cNvPr id="3" name="TextBox 2">
            <a:extLst>
              <a:ext uri="{FF2B5EF4-FFF2-40B4-BE49-F238E27FC236}">
                <a16:creationId xmlns:a16="http://schemas.microsoft.com/office/drawing/2014/main" id="{789DB6B8-37BE-A51A-6425-317E17D7A8D1}"/>
              </a:ext>
            </a:extLst>
          </p:cNvPr>
          <p:cNvSpPr txBox="1"/>
          <p:nvPr/>
        </p:nvSpPr>
        <p:spPr>
          <a:xfrm>
            <a:off x="361950" y="4419600"/>
            <a:ext cx="1219200" cy="307777"/>
          </a:xfrm>
          <a:prstGeom prst="rect">
            <a:avLst/>
          </a:prstGeom>
          <a:noFill/>
        </p:spPr>
        <p:txBody>
          <a:bodyPr wrap="square" rtlCol="0">
            <a:spAutoFit/>
          </a:bodyPr>
          <a:lstStyle/>
          <a:p>
            <a:r>
              <a:rPr lang="en-US" sz="1400" b="1" dirty="0"/>
              <a:t>16.2 Figure 4</a:t>
            </a:r>
          </a:p>
        </p:txBody>
      </p:sp>
      <p:sp>
        <p:nvSpPr>
          <p:cNvPr id="5" name="TextBox 4">
            <a:extLst>
              <a:ext uri="{FF2B5EF4-FFF2-40B4-BE49-F238E27FC236}">
                <a16:creationId xmlns:a16="http://schemas.microsoft.com/office/drawing/2014/main" id="{3B99D861-5190-1588-8396-C0FF5B5A0DA7}"/>
              </a:ext>
            </a:extLst>
          </p:cNvPr>
          <p:cNvSpPr txBox="1"/>
          <p:nvPr/>
        </p:nvSpPr>
        <p:spPr>
          <a:xfrm>
            <a:off x="2286000" y="5802869"/>
            <a:ext cx="4572000" cy="246221"/>
          </a:xfrm>
          <a:prstGeom prst="rect">
            <a:avLst/>
          </a:prstGeom>
          <a:noFill/>
        </p:spPr>
        <p:txBody>
          <a:bodyPr wrap="square">
            <a:spAutoFit/>
          </a:bodyPr>
          <a:lstStyle/>
          <a:p>
            <a:pPr algn="ctr"/>
            <a:r>
              <a:rPr lang="en-US" sz="1000" dirty="0"/>
              <a:t>CNX OpenStax on Wikimedia Commons. "CAP and cAMP." Modified. </a:t>
            </a:r>
          </a:p>
        </p:txBody>
      </p:sp>
      <p:pic>
        <p:nvPicPr>
          <p:cNvPr id="4" name="Content Placeholder 4" descr="The lac operon consists of a promoter, an operator, and three genes named lac Z, lac Y, and lac A that are located in sequential order on the D N A. In the absence of cAMP, the CAP protein does not bind the D N A. R N A polymerase binds the promoter, and transcription occurs at a slow rate. In the presence of cAMP, a CAP, cAMP complex binds to the promoter and increases R N A polymerase activity. As a result, the rate of R N A synthesis is increased. The lac operon consists of a promoter, an operator, and three genes named lac Z, lac Y, and lac A that are located in sequential order on the D N A. In the absence of c A M P, the CAP protein does not bind the D N A. R N A polymerase binds the promoter, and transcription occurs at a slow rate. In the presence of c A M P, a CAP, c A M P complex binds to the promoter and increases R N A polymerase activity. As a result, the rate of R N A synthesis is increased.">
            <a:extLst>
              <a:ext uri="{FF2B5EF4-FFF2-40B4-BE49-F238E27FC236}">
                <a16:creationId xmlns:a16="http://schemas.microsoft.com/office/drawing/2014/main" id="{1C73B4B6-813D-1F04-7267-2B5251B51A6E}"/>
              </a:ext>
            </a:extLst>
          </p:cNvPr>
          <p:cNvPicPr>
            <a:picLocks noChangeAspect="1"/>
          </p:cNvPicPr>
          <p:nvPr/>
        </p:nvPicPr>
        <p:blipFill>
          <a:blip r:embed="rId2"/>
          <a:srcRect l="8333" t="50333" r="3704" b="4668"/>
          <a:stretch/>
        </p:blipFill>
        <p:spPr>
          <a:xfrm>
            <a:off x="1695450" y="3905219"/>
            <a:ext cx="6800850" cy="1932873"/>
          </a:xfrm>
          <a:prstGeom prst="rect">
            <a:avLst/>
          </a:prstGeom>
        </p:spPr>
      </p:pic>
    </p:spTree>
    <p:extLst>
      <p:ext uri="{BB962C8B-B14F-4D97-AF65-F5344CB8AC3E}">
        <p14:creationId xmlns:p14="http://schemas.microsoft.com/office/powerpoint/2010/main" val="88382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52400" y="182880"/>
            <a:ext cx="8839200" cy="914400"/>
          </a:xfrm>
          <a:prstGeom prst="rect">
            <a:avLst/>
          </a:prstGeom>
        </p:spPr>
        <p:txBody>
          <a:bodyPr>
            <a:normAutofit/>
          </a:bodyPr>
          <a:lstStyle/>
          <a:p>
            <a:r>
              <a:rPr lang="en-US" sz="2900" dirty="0"/>
              <a:t>High Glucose Levels Prevent cAMP Accumulation</a:t>
            </a:r>
            <a:endParaRPr lang="en-US" sz="2900" dirty="0">
              <a:solidFill>
                <a:schemeClr val="accent1"/>
              </a:solidFill>
            </a:endParaRPr>
          </a:p>
        </p:txBody>
      </p:sp>
      <p:sp>
        <p:nvSpPr>
          <p:cNvPr id="11267" name="Rectangle 3"/>
          <p:cNvSpPr>
            <a:spLocks noGrp="1"/>
          </p:cNvSpPr>
          <p:nvPr>
            <p:ph idx="1"/>
          </p:nvPr>
        </p:nvSpPr>
        <p:spPr>
          <a:xfrm>
            <a:off x="266700" y="990600"/>
            <a:ext cx="8610600" cy="5105400"/>
          </a:xfrm>
          <a:prstGeom prst="rect">
            <a:avLst/>
          </a:prstGeom>
        </p:spPr>
        <p:txBody>
          <a:bodyPr>
            <a:normAutofit/>
          </a:bodyPr>
          <a:lstStyle/>
          <a:p>
            <a:pPr marL="0" indent="0">
              <a:buNone/>
              <a:tabLst>
                <a:tab pos="461963" algn="l"/>
              </a:tabLst>
            </a:pPr>
            <a:r>
              <a:rPr lang="en-US" dirty="0"/>
              <a:t>When glucose levels are high, cAMP does </a:t>
            </a:r>
            <a:r>
              <a:rPr lang="en-US" i="1" dirty="0"/>
              <a:t>not</a:t>
            </a:r>
            <a:r>
              <a:rPr lang="en-US" dirty="0"/>
              <a:t> accumulate.</a:t>
            </a:r>
          </a:p>
          <a:p>
            <a:pPr>
              <a:tabLst>
                <a:tab pos="461963" algn="l"/>
              </a:tabLst>
            </a:pPr>
            <a:r>
              <a:rPr lang="en-US" dirty="0"/>
              <a:t>CAP does </a:t>
            </a:r>
            <a:r>
              <a:rPr lang="en-US" i="1" dirty="0"/>
              <a:t>not</a:t>
            </a:r>
            <a:r>
              <a:rPr lang="en-US" dirty="0"/>
              <a:t> bind to the promoters of operons encoding proteins in processing alternative sugars.</a:t>
            </a:r>
          </a:p>
          <a:p>
            <a:pPr>
              <a:tabLst>
                <a:tab pos="461963" algn="l"/>
              </a:tabLst>
            </a:pPr>
            <a:r>
              <a:rPr lang="en-US" dirty="0"/>
              <a:t>Activation of these operons does </a:t>
            </a:r>
            <a:r>
              <a:rPr lang="en-US" i="1" dirty="0"/>
              <a:t>not</a:t>
            </a:r>
            <a:r>
              <a:rPr lang="en-US" dirty="0"/>
              <a:t> occur.</a:t>
            </a:r>
          </a:p>
        </p:txBody>
      </p:sp>
      <p:sp>
        <p:nvSpPr>
          <p:cNvPr id="3" name="TextBox 2">
            <a:extLst>
              <a:ext uri="{FF2B5EF4-FFF2-40B4-BE49-F238E27FC236}">
                <a16:creationId xmlns:a16="http://schemas.microsoft.com/office/drawing/2014/main" id="{2BF46361-17E9-AC6A-773A-8702D26E202A}"/>
              </a:ext>
            </a:extLst>
          </p:cNvPr>
          <p:cNvSpPr txBox="1"/>
          <p:nvPr/>
        </p:nvSpPr>
        <p:spPr>
          <a:xfrm>
            <a:off x="57150" y="3296992"/>
            <a:ext cx="1219200" cy="307777"/>
          </a:xfrm>
          <a:prstGeom prst="rect">
            <a:avLst/>
          </a:prstGeom>
          <a:noFill/>
        </p:spPr>
        <p:txBody>
          <a:bodyPr wrap="square" rtlCol="0">
            <a:spAutoFit/>
          </a:bodyPr>
          <a:lstStyle/>
          <a:p>
            <a:r>
              <a:rPr lang="en-US" sz="1400" b="1" dirty="0"/>
              <a:t>16.2 Figure 4</a:t>
            </a:r>
          </a:p>
        </p:txBody>
      </p:sp>
      <p:sp>
        <p:nvSpPr>
          <p:cNvPr id="4" name="TextBox 3">
            <a:extLst>
              <a:ext uri="{FF2B5EF4-FFF2-40B4-BE49-F238E27FC236}">
                <a16:creationId xmlns:a16="http://schemas.microsoft.com/office/drawing/2014/main" id="{353F07FD-920C-A80E-191B-B1D4BE568009}"/>
              </a:ext>
            </a:extLst>
          </p:cNvPr>
          <p:cNvSpPr txBox="1"/>
          <p:nvPr/>
        </p:nvSpPr>
        <p:spPr>
          <a:xfrm>
            <a:off x="2286000" y="5802869"/>
            <a:ext cx="4572000" cy="246221"/>
          </a:xfrm>
          <a:prstGeom prst="rect">
            <a:avLst/>
          </a:prstGeom>
          <a:noFill/>
        </p:spPr>
        <p:txBody>
          <a:bodyPr wrap="square">
            <a:spAutoFit/>
          </a:bodyPr>
          <a:lstStyle/>
          <a:p>
            <a:pPr algn="ctr"/>
            <a:r>
              <a:rPr lang="en-US" sz="1000" dirty="0"/>
              <a:t>CNX OpenStax on Wikimedia Commons. "CAP and cAMP." Modified. </a:t>
            </a:r>
          </a:p>
        </p:txBody>
      </p:sp>
      <p:pic>
        <p:nvPicPr>
          <p:cNvPr id="5" name="Content Placeholder 4" descr="The lac operon consists of a promoter, an operator, and three genes named lac Z, lac Y, and lac A that are located in sequential order on the D N A. In the absence of cAMP, the CAP protein does not bind the D N A. R N A polymerase binds the promoter, and transcription occurs at a slow rate. In the presence of cAMP, a CAP, cAMP complex binds to the promoter and increases R N A polymerase activity. As a result, the rate of R N A synthesis is increased. The lac operon consists of a promoter, an operator, and three genes named lac Z, lac Y, and lac A that are located in sequential order on the D N A. In the absence of c A M P, the CAP protein does not bind the D N A. R N A polymerase binds the promoter, and transcription occurs at a slow rate. In the presence of c A M P, a CAP, c A M P complex binds to the promoter and increases R N A polymerase activity. As a result, the rate of R N A synthesis is increased.">
            <a:extLst>
              <a:ext uri="{FF2B5EF4-FFF2-40B4-BE49-F238E27FC236}">
                <a16:creationId xmlns:a16="http://schemas.microsoft.com/office/drawing/2014/main" id="{AD606D2B-5BA6-B7EF-1AE3-1F897452F0C5}"/>
              </a:ext>
            </a:extLst>
          </p:cNvPr>
          <p:cNvPicPr>
            <a:picLocks noChangeAspect="1"/>
          </p:cNvPicPr>
          <p:nvPr/>
        </p:nvPicPr>
        <p:blipFill>
          <a:blip r:embed="rId2"/>
          <a:srcRect l="8333" t="5333" r="3704" b="49156"/>
          <a:stretch/>
        </p:blipFill>
        <p:spPr>
          <a:xfrm>
            <a:off x="1390650" y="3430783"/>
            <a:ext cx="7239000" cy="2080769"/>
          </a:xfrm>
          <a:prstGeom prst="rect">
            <a:avLst/>
          </a:prstGeom>
        </p:spPr>
      </p:pic>
    </p:spTree>
    <p:extLst>
      <p:ext uri="{BB962C8B-B14F-4D97-AF65-F5344CB8AC3E}">
        <p14:creationId xmlns:p14="http://schemas.microsoft.com/office/powerpoint/2010/main" val="348227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52400" y="182880"/>
            <a:ext cx="8839200" cy="914400"/>
          </a:xfrm>
          <a:prstGeom prst="rect">
            <a:avLst/>
          </a:prstGeom>
        </p:spPr>
        <p:txBody>
          <a:bodyPr>
            <a:normAutofit/>
          </a:bodyPr>
          <a:lstStyle/>
          <a:p>
            <a:r>
              <a:rPr lang="en-US" sz="2900" dirty="0"/>
              <a:t>Inducible Operons</a:t>
            </a:r>
            <a:endParaRPr lang="en-US" sz="2900" dirty="0">
              <a:solidFill>
                <a:schemeClr val="accent1"/>
              </a:solidFill>
            </a:endParaRPr>
          </a:p>
        </p:txBody>
      </p:sp>
      <p:sp>
        <p:nvSpPr>
          <p:cNvPr id="11267" name="Rectangle 3"/>
          <p:cNvSpPr>
            <a:spLocks noGrp="1"/>
          </p:cNvSpPr>
          <p:nvPr>
            <p:ph idx="1"/>
          </p:nvPr>
        </p:nvSpPr>
        <p:spPr>
          <a:xfrm>
            <a:off x="266700" y="990600"/>
            <a:ext cx="8610600" cy="5105400"/>
          </a:xfrm>
          <a:prstGeom prst="rect">
            <a:avLst/>
          </a:prstGeom>
        </p:spPr>
        <p:txBody>
          <a:bodyPr>
            <a:normAutofit/>
          </a:bodyPr>
          <a:lstStyle/>
          <a:p>
            <a:pPr marL="0" indent="0">
              <a:buNone/>
              <a:tabLst>
                <a:tab pos="461963" algn="l"/>
              </a:tabLst>
            </a:pPr>
            <a:r>
              <a:rPr lang="en-US" dirty="0"/>
              <a:t>An </a:t>
            </a:r>
            <a:r>
              <a:rPr lang="en-US" b="1" dirty="0"/>
              <a:t>inducible operon</a:t>
            </a:r>
            <a:r>
              <a:rPr lang="en-US" dirty="0"/>
              <a:t> involves an inducer molecule binding to an inactive repressor.</a:t>
            </a:r>
          </a:p>
          <a:p>
            <a:pPr>
              <a:tabLst>
                <a:tab pos="461963" algn="l"/>
              </a:tabLst>
            </a:pPr>
            <a:r>
              <a:rPr lang="en-US" dirty="0"/>
              <a:t>This binding inactivates the repressor. </a:t>
            </a:r>
          </a:p>
          <a:p>
            <a:pPr>
              <a:tabLst>
                <a:tab pos="461963" algn="l"/>
              </a:tabLst>
            </a:pPr>
            <a:r>
              <a:rPr lang="en-US" dirty="0"/>
              <a:t>Transcription of the operon is increased.</a:t>
            </a:r>
          </a:p>
        </p:txBody>
      </p:sp>
    </p:spTree>
    <p:extLst>
      <p:ext uri="{BB962C8B-B14F-4D97-AF65-F5344CB8AC3E}">
        <p14:creationId xmlns:p14="http://schemas.microsoft.com/office/powerpoint/2010/main" val="334246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52400" y="182880"/>
            <a:ext cx="8839200" cy="914400"/>
          </a:xfrm>
          <a:prstGeom prst="rect">
            <a:avLst/>
          </a:prstGeom>
        </p:spPr>
        <p:txBody>
          <a:bodyPr>
            <a:normAutofit/>
          </a:bodyPr>
          <a:lstStyle/>
          <a:p>
            <a:r>
              <a:rPr lang="en-US" sz="2900" dirty="0">
                <a:solidFill>
                  <a:schemeClr val="accent1"/>
                </a:solidFill>
              </a:rPr>
              <a:t>Comparing Inducible and Repressible Operons</a:t>
            </a:r>
          </a:p>
        </p:txBody>
      </p:sp>
      <p:sp>
        <p:nvSpPr>
          <p:cNvPr id="11267" name="Rectangle 3"/>
          <p:cNvSpPr>
            <a:spLocks noGrp="1"/>
          </p:cNvSpPr>
          <p:nvPr>
            <p:ph idx="1"/>
          </p:nvPr>
        </p:nvSpPr>
        <p:spPr>
          <a:xfrm>
            <a:off x="266700" y="990600"/>
            <a:ext cx="8610600" cy="5105400"/>
          </a:xfrm>
          <a:prstGeom prst="rect">
            <a:avLst/>
          </a:prstGeom>
        </p:spPr>
        <p:txBody>
          <a:bodyPr>
            <a:normAutofit/>
          </a:bodyPr>
          <a:lstStyle/>
          <a:p>
            <a:pPr>
              <a:tabLst>
                <a:tab pos="461963" algn="l"/>
              </a:tabLst>
            </a:pPr>
            <a:r>
              <a:rPr lang="en-US" dirty="0"/>
              <a:t>Inducible operons are turned off by default </a:t>
            </a:r>
            <a:r>
              <a:rPr lang="en-US" dirty="0">
                <a:sym typeface="Wingdings" pitchFamily="2" charset="2"/>
              </a:rPr>
              <a:t> </a:t>
            </a:r>
            <a:r>
              <a:rPr lang="en-US" dirty="0"/>
              <a:t>That's why they must be "induced.”</a:t>
            </a:r>
          </a:p>
          <a:p>
            <a:pPr>
              <a:tabLst>
                <a:tab pos="461963" algn="l"/>
              </a:tabLst>
            </a:pPr>
            <a:r>
              <a:rPr lang="en-US" dirty="0"/>
              <a:t>Repressible operons are turned on by default </a:t>
            </a:r>
            <a:r>
              <a:rPr lang="en-US" dirty="0">
                <a:sym typeface="Wingdings" pitchFamily="2" charset="2"/>
              </a:rPr>
              <a:t> </a:t>
            </a:r>
            <a:r>
              <a:rPr lang="en-US" dirty="0"/>
              <a:t>That's why they must be "repressed.”</a:t>
            </a:r>
          </a:p>
        </p:txBody>
      </p:sp>
    </p:spTree>
    <p:extLst>
      <p:ext uri="{BB962C8B-B14F-4D97-AF65-F5344CB8AC3E}">
        <p14:creationId xmlns:p14="http://schemas.microsoft.com/office/powerpoint/2010/main" val="166321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52400" y="182880"/>
            <a:ext cx="8839200" cy="914400"/>
          </a:xfrm>
          <a:prstGeom prst="rect">
            <a:avLst/>
          </a:prstGeom>
        </p:spPr>
        <p:txBody>
          <a:bodyPr>
            <a:normAutofit/>
          </a:bodyPr>
          <a:lstStyle/>
          <a:p>
            <a:r>
              <a:rPr lang="en-US" sz="2900" dirty="0"/>
              <a:t>Inducible Operon: The </a:t>
            </a:r>
            <a:r>
              <a:rPr lang="en-US" sz="2900" i="1" dirty="0"/>
              <a:t>lac</a:t>
            </a:r>
            <a:r>
              <a:rPr lang="en-US" sz="2900" dirty="0"/>
              <a:t> Operon</a:t>
            </a:r>
            <a:endParaRPr lang="en-US" sz="2900" dirty="0">
              <a:solidFill>
                <a:schemeClr val="accent1"/>
              </a:solidFill>
            </a:endParaRPr>
          </a:p>
        </p:txBody>
      </p:sp>
      <p:sp>
        <p:nvSpPr>
          <p:cNvPr id="11267" name="Rectangle 3"/>
          <p:cNvSpPr>
            <a:spLocks noGrp="1"/>
          </p:cNvSpPr>
          <p:nvPr>
            <p:ph idx="1"/>
          </p:nvPr>
        </p:nvSpPr>
        <p:spPr>
          <a:xfrm>
            <a:off x="266700" y="990600"/>
            <a:ext cx="8610600" cy="5105400"/>
          </a:xfrm>
          <a:prstGeom prst="rect">
            <a:avLst/>
          </a:prstGeom>
        </p:spPr>
        <p:txBody>
          <a:bodyPr>
            <a:normAutofit/>
          </a:bodyPr>
          <a:lstStyle/>
          <a:p>
            <a:pPr>
              <a:tabLst>
                <a:tab pos="461963" algn="l"/>
              </a:tabLst>
            </a:pPr>
            <a:r>
              <a:rPr lang="en-US" dirty="0"/>
              <a:t>In </a:t>
            </a:r>
            <a:r>
              <a:rPr lang="en-US" i="1" dirty="0"/>
              <a:t>E. coli</a:t>
            </a:r>
            <a:r>
              <a:rPr lang="en-US" dirty="0"/>
              <a:t>, lactose is a sugar source that the cell can use when glucose is scarce.</a:t>
            </a:r>
          </a:p>
          <a:p>
            <a:pPr>
              <a:tabLst>
                <a:tab pos="461963" algn="l"/>
              </a:tabLst>
            </a:pPr>
            <a:r>
              <a:rPr lang="en-US" dirty="0"/>
              <a:t>The </a:t>
            </a:r>
            <a:r>
              <a:rPr lang="en-US" b="1" i="1" dirty="0"/>
              <a:t>lac</a:t>
            </a:r>
            <a:r>
              <a:rPr lang="en-US" b="1" dirty="0"/>
              <a:t> operon</a:t>
            </a:r>
            <a:r>
              <a:rPr lang="en-US" dirty="0"/>
              <a:t> encodes the genes necessary to acquire and process lactose.</a:t>
            </a:r>
          </a:p>
          <a:p>
            <a:pPr lvl="1">
              <a:tabLst>
                <a:tab pos="461963" algn="l"/>
              </a:tabLst>
            </a:pPr>
            <a:r>
              <a:rPr lang="en-US" dirty="0"/>
              <a:t>The Z genes encodes </a:t>
            </a:r>
            <a:r>
              <a:rPr lang="el-GR" dirty="0"/>
              <a:t>β-</a:t>
            </a:r>
            <a:r>
              <a:rPr lang="en-US" dirty="0"/>
              <a:t>galactosidase, which breaks lactose down to glucose and galactose.</a:t>
            </a:r>
          </a:p>
        </p:txBody>
      </p:sp>
    </p:spTree>
    <p:extLst>
      <p:ext uri="{BB962C8B-B14F-4D97-AF65-F5344CB8AC3E}">
        <p14:creationId xmlns:p14="http://schemas.microsoft.com/office/powerpoint/2010/main" val="3852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16.2 Figure 5</a:t>
            </a:r>
            <a:endParaRPr lang="en-US" sz="3200" dirty="0">
              <a:solidFill>
                <a:schemeClr val="accent1"/>
              </a:solidFill>
            </a:endParaRPr>
          </a:p>
        </p:txBody>
      </p:sp>
      <p:sp>
        <p:nvSpPr>
          <p:cNvPr id="3" name="TextBox 2">
            <a:extLst>
              <a:ext uri="{FF2B5EF4-FFF2-40B4-BE49-F238E27FC236}">
                <a16:creationId xmlns:a16="http://schemas.microsoft.com/office/drawing/2014/main" id="{DE584F55-00B4-5EB3-2195-BF46E03067A0}"/>
              </a:ext>
            </a:extLst>
          </p:cNvPr>
          <p:cNvSpPr txBox="1"/>
          <p:nvPr/>
        </p:nvSpPr>
        <p:spPr>
          <a:xfrm>
            <a:off x="2286000" y="5845154"/>
            <a:ext cx="4572000" cy="246221"/>
          </a:xfrm>
          <a:prstGeom prst="rect">
            <a:avLst/>
          </a:prstGeom>
          <a:noFill/>
        </p:spPr>
        <p:txBody>
          <a:bodyPr wrap="square">
            <a:spAutoFit/>
          </a:bodyPr>
          <a:lstStyle/>
          <a:p>
            <a:pPr algn="ctr"/>
            <a:r>
              <a:rPr lang="en-US" sz="1000" dirty="0"/>
              <a:t>Pixabay on Pexels. "Milk."</a:t>
            </a:r>
          </a:p>
        </p:txBody>
      </p:sp>
      <p:pic>
        <p:nvPicPr>
          <p:cNvPr id="6" name="Content Placeholder 6" descr="A photograph of three containers of milk">
            <a:extLst>
              <a:ext uri="{FF2B5EF4-FFF2-40B4-BE49-F238E27FC236}">
                <a16:creationId xmlns:a16="http://schemas.microsoft.com/office/drawing/2014/main" id="{0A8F2C93-01DC-5F03-EB07-F6AC85C43C5C}"/>
              </a:ext>
            </a:extLst>
          </p:cNvPr>
          <p:cNvPicPr>
            <a:picLocks noGrp="1" noChangeAspect="1"/>
          </p:cNvPicPr>
          <p:nvPr>
            <p:ph idx="1"/>
          </p:nvPr>
        </p:nvPicPr>
        <p:blipFill>
          <a:blip r:embed="rId3"/>
          <a:srcRect l="32408" t="5332" r="31481" b="4668"/>
          <a:stretch/>
        </p:blipFill>
        <p:spPr>
          <a:xfrm>
            <a:off x="2857490" y="1097280"/>
            <a:ext cx="3429020" cy="4747874"/>
          </a:xfrm>
        </p:spPr>
      </p:pic>
    </p:spTree>
    <p:extLst>
      <p:ext uri="{BB962C8B-B14F-4D97-AF65-F5344CB8AC3E}">
        <p14:creationId xmlns:p14="http://schemas.microsoft.com/office/powerpoint/2010/main" val="652018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52400" y="182880"/>
            <a:ext cx="8839200" cy="914400"/>
          </a:xfrm>
          <a:prstGeom prst="rect">
            <a:avLst/>
          </a:prstGeom>
        </p:spPr>
        <p:txBody>
          <a:bodyPr>
            <a:normAutofit/>
          </a:bodyPr>
          <a:lstStyle/>
          <a:p>
            <a:r>
              <a:rPr lang="en-US" sz="2900" dirty="0"/>
              <a:t>Activation of the </a:t>
            </a:r>
            <a:r>
              <a:rPr lang="en-US" sz="2900" i="1" dirty="0"/>
              <a:t>lac</a:t>
            </a:r>
            <a:r>
              <a:rPr lang="en-US" sz="2900" dirty="0"/>
              <a:t> Operon</a:t>
            </a:r>
            <a:endParaRPr lang="en-US" sz="2900" dirty="0">
              <a:solidFill>
                <a:schemeClr val="accent1"/>
              </a:solidFill>
            </a:endParaRPr>
          </a:p>
        </p:txBody>
      </p:sp>
      <p:sp>
        <p:nvSpPr>
          <p:cNvPr id="11267" name="Rectangle 3"/>
          <p:cNvSpPr>
            <a:spLocks noGrp="1"/>
          </p:cNvSpPr>
          <p:nvPr>
            <p:ph idx="1"/>
          </p:nvPr>
        </p:nvSpPr>
        <p:spPr>
          <a:xfrm>
            <a:off x="266700" y="1066800"/>
            <a:ext cx="8610600" cy="5105400"/>
          </a:xfrm>
          <a:prstGeom prst="rect">
            <a:avLst/>
          </a:prstGeom>
        </p:spPr>
        <p:txBody>
          <a:bodyPr>
            <a:normAutofit fontScale="92500" lnSpcReduction="20000"/>
          </a:bodyPr>
          <a:lstStyle/>
          <a:p>
            <a:pPr marL="0" indent="0">
              <a:buNone/>
              <a:tabLst>
                <a:tab pos="461963" algn="l"/>
              </a:tabLst>
            </a:pPr>
            <a:r>
              <a:rPr lang="en-US" dirty="0"/>
              <a:t>For the </a:t>
            </a:r>
            <a:r>
              <a:rPr lang="en-US" i="1" dirty="0"/>
              <a:t>lac </a:t>
            </a:r>
            <a:r>
              <a:rPr lang="en-US" dirty="0"/>
              <a:t>operon to be activated, two conditions must be met:</a:t>
            </a:r>
          </a:p>
          <a:p>
            <a:pPr marL="514350" indent="-514350">
              <a:buFont typeface="+mj-lt"/>
              <a:buAutoNum type="arabicPeriod"/>
              <a:tabLst>
                <a:tab pos="461963" algn="l"/>
              </a:tabLst>
            </a:pPr>
            <a:r>
              <a:rPr lang="en-US" dirty="0"/>
              <a:t>Lactose must be present.</a:t>
            </a:r>
          </a:p>
          <a:p>
            <a:pPr lvl="1">
              <a:tabLst>
                <a:tab pos="461963" algn="l"/>
              </a:tabLst>
            </a:pPr>
            <a:r>
              <a:rPr lang="en-US" dirty="0"/>
              <a:t>Some lactose is modified to allolactose, which binds to the </a:t>
            </a:r>
            <a:r>
              <a:rPr lang="en-US" i="1" dirty="0"/>
              <a:t>lac </a:t>
            </a:r>
            <a:r>
              <a:rPr lang="en-US" dirty="0"/>
              <a:t>repressor.</a:t>
            </a:r>
          </a:p>
          <a:p>
            <a:pPr lvl="1">
              <a:tabLst>
                <a:tab pos="461963" algn="l"/>
              </a:tabLst>
            </a:pPr>
            <a:r>
              <a:rPr lang="en-US" dirty="0"/>
              <a:t>Allolactose-repressor binding changes the repressor’s shape, releasing it from the operator.</a:t>
            </a:r>
          </a:p>
          <a:p>
            <a:pPr lvl="1">
              <a:tabLst>
                <a:tab pos="461963" algn="l"/>
              </a:tabLst>
            </a:pPr>
            <a:r>
              <a:rPr lang="en-US" dirty="0"/>
              <a:t>Transcription is allowed.</a:t>
            </a:r>
          </a:p>
          <a:p>
            <a:pPr marL="514350" indent="-514350">
              <a:buFont typeface="+mj-lt"/>
              <a:buAutoNum type="arabicPeriod"/>
              <a:tabLst>
                <a:tab pos="461963" algn="l"/>
              </a:tabLst>
            </a:pPr>
            <a:r>
              <a:rPr lang="en-US" dirty="0"/>
              <a:t>Glucose must be absent.</a:t>
            </a:r>
          </a:p>
          <a:p>
            <a:pPr lvl="1">
              <a:tabLst>
                <a:tab pos="461963" algn="l"/>
              </a:tabLst>
            </a:pPr>
            <a:r>
              <a:rPr lang="en-US" dirty="0"/>
              <a:t>Glucose depletion stimulates cAMP accumulation</a:t>
            </a:r>
          </a:p>
          <a:p>
            <a:pPr lvl="1">
              <a:tabLst>
                <a:tab pos="461963" algn="l"/>
              </a:tabLst>
            </a:pPr>
            <a:r>
              <a:rPr lang="en-US" dirty="0"/>
              <a:t>cAMP binds to CAP.</a:t>
            </a:r>
          </a:p>
          <a:p>
            <a:pPr lvl="1">
              <a:tabLst>
                <a:tab pos="461963" algn="l"/>
              </a:tabLst>
            </a:pPr>
            <a:r>
              <a:rPr lang="en-US" dirty="0"/>
              <a:t>cAMP-CAP binds to the promoter.</a:t>
            </a:r>
          </a:p>
          <a:p>
            <a:pPr lvl="1">
              <a:tabLst>
                <a:tab pos="461963" algn="l"/>
              </a:tabLst>
            </a:pPr>
            <a:r>
              <a:rPr lang="en-US" dirty="0"/>
              <a:t>Transcription is increased (activated).</a:t>
            </a:r>
          </a:p>
        </p:txBody>
      </p:sp>
    </p:spTree>
    <p:extLst>
      <p:ext uri="{BB962C8B-B14F-4D97-AF65-F5344CB8AC3E}">
        <p14:creationId xmlns:p14="http://schemas.microsoft.com/office/powerpoint/2010/main" val="360347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2419124"/>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steps involved in prokaryotic gene regulation.</a:t>
            </a:r>
          </a:p>
          <a:p>
            <a:pPr marL="457200" indent="-457200">
              <a:buFont typeface="Arial" panose="020B0604020202020204" pitchFamily="34" charset="0"/>
              <a:buChar char="•"/>
              <a:tabLst>
                <a:tab pos="457200" algn="l"/>
              </a:tabLst>
            </a:pPr>
            <a:r>
              <a:rPr lang="en-US" b="1" dirty="0"/>
              <a:t>Explain</a:t>
            </a:r>
            <a:r>
              <a:rPr lang="en-US" dirty="0"/>
              <a:t> the roles of activators, inducers, and repressors in gene regulation.</a:t>
            </a: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52400" y="182880"/>
            <a:ext cx="8839200" cy="914400"/>
          </a:xfrm>
          <a:prstGeom prst="rect">
            <a:avLst/>
          </a:prstGeom>
        </p:spPr>
        <p:txBody>
          <a:bodyPr>
            <a:normAutofit/>
          </a:bodyPr>
          <a:lstStyle/>
          <a:p>
            <a:r>
              <a:rPr lang="en-US" sz="3200" dirty="0"/>
              <a:t>16.2 Figure 6</a:t>
            </a:r>
          </a:p>
        </p:txBody>
      </p:sp>
      <p:sp>
        <p:nvSpPr>
          <p:cNvPr id="8" name="TextBox 7">
            <a:extLst>
              <a:ext uri="{FF2B5EF4-FFF2-40B4-BE49-F238E27FC236}">
                <a16:creationId xmlns:a16="http://schemas.microsoft.com/office/drawing/2014/main" id="{05CF62AF-DCE4-5565-FA05-6E2D43A7F8A4}"/>
              </a:ext>
            </a:extLst>
          </p:cNvPr>
          <p:cNvSpPr txBox="1"/>
          <p:nvPr/>
        </p:nvSpPr>
        <p:spPr>
          <a:xfrm>
            <a:off x="1143000" y="1097280"/>
            <a:ext cx="2057400" cy="369332"/>
          </a:xfrm>
          <a:prstGeom prst="rect">
            <a:avLst/>
          </a:prstGeom>
          <a:noFill/>
        </p:spPr>
        <p:txBody>
          <a:bodyPr wrap="square" rtlCol="0">
            <a:spAutoFit/>
          </a:bodyPr>
          <a:lstStyle/>
          <a:p>
            <a:pPr algn="ctr"/>
            <a:r>
              <a:rPr lang="en-US" b="1" dirty="0"/>
              <a:t>Lactose Absent</a:t>
            </a:r>
          </a:p>
        </p:txBody>
      </p:sp>
      <p:pic>
        <p:nvPicPr>
          <p:cNvPr id="13" name="Content Placeholder 4" descr="The lac operon consists of a promoter, an operator, and three genes named lac Z, lac Y, and lac A. R N A polymerase binds to the promoter. In the absence of lactose, the lac repressor binds to the operator and prevents R N A polymerase from transcribing the operon. In the presence of lactose, the repressor is released from the operator, and transcription proceeds at a slow rate. Binding of the cyclic A M P plus sign catabolite activator protein complex to the promoter stimulates R N A polymerase activity and increases R N A synthesis. However, even in the presence of the c A M P plus sign C A P complex, R N A synthesis is blocked if the repressor binds to the promoter. The lac operon consists of a promoter, an operator, and three genes named lac Z, lac Y, and lac A. R N A polymerase binds to the promoter. In the absence of lactose, the lac repressor binds to the operator and prevents R N A polymerase from transcribing the operon. In the presence of lactose, the repressor is released from the operator, and transcription proceeds at a slow rate. Binding of the cyclic A M P plus sign catabolite activator protein complex to the promoter stimulates R N A polymerase activity and increases R N A synthesis. However, even in the presence of the c A M P plus sign C A P complex, R N A synthesis is blocked if the repressor binds to the promoter.">
            <a:extLst>
              <a:ext uri="{FF2B5EF4-FFF2-40B4-BE49-F238E27FC236}">
                <a16:creationId xmlns:a16="http://schemas.microsoft.com/office/drawing/2014/main" id="{E7FE3DEF-65DA-DA3E-EF45-1C0952428A7F}"/>
              </a:ext>
            </a:extLst>
          </p:cNvPr>
          <p:cNvPicPr>
            <a:picLocks noGrp="1" noChangeAspect="1"/>
          </p:cNvPicPr>
          <p:nvPr>
            <p:ph idx="1"/>
          </p:nvPr>
        </p:nvPicPr>
        <p:blipFill>
          <a:blip r:embed="rId3"/>
          <a:srcRect l="34259" t="4077" r="32408" b="75923"/>
          <a:stretch/>
        </p:blipFill>
        <p:spPr>
          <a:xfrm>
            <a:off x="238308" y="1808088"/>
            <a:ext cx="4367187" cy="1455729"/>
          </a:xfrm>
        </p:spPr>
      </p:pic>
      <p:sp>
        <p:nvSpPr>
          <p:cNvPr id="9" name="TextBox 8">
            <a:extLst>
              <a:ext uri="{FF2B5EF4-FFF2-40B4-BE49-F238E27FC236}">
                <a16:creationId xmlns:a16="http://schemas.microsoft.com/office/drawing/2014/main" id="{DCE48643-2B19-9A89-ECFE-9FF11F2B2B8F}"/>
              </a:ext>
            </a:extLst>
          </p:cNvPr>
          <p:cNvSpPr txBox="1"/>
          <p:nvPr/>
        </p:nvSpPr>
        <p:spPr>
          <a:xfrm>
            <a:off x="1143000" y="3416217"/>
            <a:ext cx="2057400" cy="369332"/>
          </a:xfrm>
          <a:prstGeom prst="rect">
            <a:avLst/>
          </a:prstGeom>
          <a:noFill/>
        </p:spPr>
        <p:txBody>
          <a:bodyPr wrap="square" rtlCol="0">
            <a:spAutoFit/>
          </a:bodyPr>
          <a:lstStyle/>
          <a:p>
            <a:pPr algn="ctr"/>
            <a:r>
              <a:rPr lang="en-US" b="1" dirty="0"/>
              <a:t>Lactose Present</a:t>
            </a:r>
          </a:p>
        </p:txBody>
      </p:sp>
      <p:pic>
        <p:nvPicPr>
          <p:cNvPr id="14" name="Content Placeholder 4" descr="The lac operon consists of a promoter, an operator, and three genes named lac Z, lac Y, and lac A. R N A polymerase binds to the promoter. In the absence of lactose, the lac repressor binds to the operator and prevents R N A polymerase from transcribing the operon. In the presence of lactose, the repressor is released from the operator, and transcription proceeds at a slow rate. Binding of the cyclic A M P plus sign catabolite activator protein complex to the promoter stimulates R N A polymerase activity and increases R N A synthesis. However, even in the presence of the c A M P plus sign C A P complex, R N A synthesis is blocked if the repressor binds to the promoter. The lac operon consists of a promoter, an operator, and three genes named lac Z, lac Y, and lac A. R N A polymerase binds to the promoter. In the absence of lactose, the lac repressor binds to the operator and prevents R N A polymerase from transcribing the operon. In the presence of lactose, the repressor is released from the operator, and transcription proceeds at a slow rate. Binding of the cyclic A M P plus sign catabolite activator protein complex to the promoter stimulates R N A polymerase activity and increases R N A synthesis. However, even in the presence of the c A M P plus sign C A P complex, R N A synthesis is blocked if the repressor binds to the promoter.">
            <a:extLst>
              <a:ext uri="{FF2B5EF4-FFF2-40B4-BE49-F238E27FC236}">
                <a16:creationId xmlns:a16="http://schemas.microsoft.com/office/drawing/2014/main" id="{A039072E-6BA9-4360-05BF-6EB8B2E5E6EF}"/>
              </a:ext>
            </a:extLst>
          </p:cNvPr>
          <p:cNvPicPr>
            <a:picLocks noChangeAspect="1"/>
          </p:cNvPicPr>
          <p:nvPr/>
        </p:nvPicPr>
        <p:blipFill>
          <a:blip r:embed="rId3"/>
          <a:srcRect l="34259" t="25333" r="32408" b="50189"/>
          <a:stretch/>
        </p:blipFill>
        <p:spPr>
          <a:xfrm>
            <a:off x="215102" y="3935799"/>
            <a:ext cx="4602334" cy="1877552"/>
          </a:xfrm>
          <a:prstGeom prst="rect">
            <a:avLst/>
          </a:prstGeom>
        </p:spPr>
      </p:pic>
      <p:sp>
        <p:nvSpPr>
          <p:cNvPr id="10" name="TextBox 9">
            <a:extLst>
              <a:ext uri="{FF2B5EF4-FFF2-40B4-BE49-F238E27FC236}">
                <a16:creationId xmlns:a16="http://schemas.microsoft.com/office/drawing/2014/main" id="{EBA20A0B-5401-6A20-000C-ADE6EBAF2262}"/>
              </a:ext>
            </a:extLst>
          </p:cNvPr>
          <p:cNvSpPr txBox="1"/>
          <p:nvPr/>
        </p:nvSpPr>
        <p:spPr>
          <a:xfrm>
            <a:off x="5638800" y="1097280"/>
            <a:ext cx="2057400" cy="369332"/>
          </a:xfrm>
          <a:prstGeom prst="rect">
            <a:avLst/>
          </a:prstGeom>
          <a:noFill/>
        </p:spPr>
        <p:txBody>
          <a:bodyPr wrap="square" rtlCol="0">
            <a:spAutoFit/>
          </a:bodyPr>
          <a:lstStyle/>
          <a:p>
            <a:pPr algn="ctr"/>
            <a:r>
              <a:rPr lang="en-US" b="1" dirty="0"/>
              <a:t>Glucose Absent</a:t>
            </a:r>
          </a:p>
        </p:txBody>
      </p:sp>
      <p:pic>
        <p:nvPicPr>
          <p:cNvPr id="15" name="Content Placeholder 4" descr="The lac operon consists of a promoter, an operator, and three genes named lac Z, lac Y, and lac A. R N A polymerase binds to the promoter. In the absence of lactose, the lac repressor binds to the operator and prevents R N A polymerase from transcribing the operon. In the presence of lactose, the repressor is released from the operator, and transcription proceeds at a slow rate. Binding of the cyclic A M P plus sign catabolite activator protein complex to the promoter stimulates R N A polymerase activity and increases R N A synthesis. However, even in the presence of the c A M P plus sign C A P complex, R N A synthesis is blocked if the repressor binds to the promoter. The lac operon consists of a promoter, an operator, and three genes named lac Z, lac Y, and lac A. R N A polymerase binds to the promoter. In the absence of lactose, the lac repressor binds to the operator and prevents R N A polymerase from transcribing the operon. In the presence of lactose, the repressor is released from the operator, and transcription proceeds at a slow rate. Binding of the cyclic A M P plus sign catabolite activator protein complex to the promoter stimulates R N A polymerase activity and increases R N A synthesis. However, even in the presence of the c A M P plus sign C A P complex, R N A synthesis is blocked if the repressor binds to the promoter.">
            <a:extLst>
              <a:ext uri="{FF2B5EF4-FFF2-40B4-BE49-F238E27FC236}">
                <a16:creationId xmlns:a16="http://schemas.microsoft.com/office/drawing/2014/main" id="{271B99B9-40E3-5F34-EEDD-D17CBAEF335D}"/>
              </a:ext>
            </a:extLst>
          </p:cNvPr>
          <p:cNvPicPr>
            <a:picLocks noChangeAspect="1"/>
          </p:cNvPicPr>
          <p:nvPr/>
        </p:nvPicPr>
        <p:blipFill>
          <a:blip r:embed="rId3"/>
          <a:srcRect l="34259" t="51999" r="33585" b="26716"/>
          <a:stretch/>
        </p:blipFill>
        <p:spPr>
          <a:xfrm>
            <a:off x="4827902" y="1643511"/>
            <a:ext cx="4163698" cy="1531126"/>
          </a:xfrm>
          <a:prstGeom prst="rect">
            <a:avLst/>
          </a:prstGeom>
        </p:spPr>
      </p:pic>
      <p:sp>
        <p:nvSpPr>
          <p:cNvPr id="11" name="TextBox 10">
            <a:extLst>
              <a:ext uri="{FF2B5EF4-FFF2-40B4-BE49-F238E27FC236}">
                <a16:creationId xmlns:a16="http://schemas.microsoft.com/office/drawing/2014/main" id="{3FD034B3-E692-7469-81F0-025127B43961}"/>
              </a:ext>
            </a:extLst>
          </p:cNvPr>
          <p:cNvSpPr txBox="1"/>
          <p:nvPr/>
        </p:nvSpPr>
        <p:spPr>
          <a:xfrm>
            <a:off x="5011730" y="3466514"/>
            <a:ext cx="3690866" cy="369332"/>
          </a:xfrm>
          <a:prstGeom prst="rect">
            <a:avLst/>
          </a:prstGeom>
          <a:noFill/>
        </p:spPr>
        <p:txBody>
          <a:bodyPr wrap="square" rtlCol="0">
            <a:spAutoFit/>
          </a:bodyPr>
          <a:lstStyle/>
          <a:p>
            <a:pPr algn="ctr"/>
            <a:r>
              <a:rPr lang="en-US" b="1" dirty="0"/>
              <a:t>Glucose Absent and Lactose Absent</a:t>
            </a:r>
          </a:p>
        </p:txBody>
      </p:sp>
      <p:pic>
        <p:nvPicPr>
          <p:cNvPr id="16" name="Content Placeholder 4" descr="The lac operon consists of a promoter, an operator, and three genes named lac Z, lac Y, and lac A. R N A polymerase binds to the promoter. In the absence of lactose, the lac repressor binds to the operator and prevents R N A polymerase from transcribing the operon. In the presence of lactose, the repressor is released from the operator, and transcription proceeds at a slow rate. Binding of the cyclic A M P plus sign catabolite activator protein complex to the promoter stimulates R N A polymerase activity and increases R N A synthesis. However, even in the presence of the c A M P plus sign C A P complex, R N A synthesis is blocked if the repressor binds to the promoter. The lac operon consists of a promoter, an operator, and three genes named lac Z, lac Y, and lac A. R N A polymerase binds to the promoter. In the absence of lactose, the lac repressor binds to the operator and prevents R N A polymerase from transcribing the operon. In the presence of lactose, the repressor is released from the operator, and transcription proceeds at a slow rate. Binding of the cyclic A M P plus sign catabolite activator protein complex to the promoter stimulates R N A polymerase activity and increases R N A synthesis. However, even in the presence of the c A M P plus sign C A P complex, R N A synthesis is blocked if the repressor binds to the promoter.">
            <a:extLst>
              <a:ext uri="{FF2B5EF4-FFF2-40B4-BE49-F238E27FC236}">
                <a16:creationId xmlns:a16="http://schemas.microsoft.com/office/drawing/2014/main" id="{810C1854-F4E3-8D83-E57E-FC8B19B28F3B}"/>
              </a:ext>
            </a:extLst>
          </p:cNvPr>
          <p:cNvPicPr>
            <a:picLocks noChangeAspect="1"/>
          </p:cNvPicPr>
          <p:nvPr/>
        </p:nvPicPr>
        <p:blipFill>
          <a:blip r:embed="rId3"/>
          <a:srcRect l="34259" t="73284" r="34959" b="4668"/>
          <a:stretch/>
        </p:blipFill>
        <p:spPr>
          <a:xfrm>
            <a:off x="4754734" y="3909442"/>
            <a:ext cx="4236866" cy="1685988"/>
          </a:xfrm>
          <a:prstGeom prst="rect">
            <a:avLst/>
          </a:prstGeom>
        </p:spPr>
      </p:pic>
      <p:sp>
        <p:nvSpPr>
          <p:cNvPr id="3" name="TextBox 2">
            <a:extLst>
              <a:ext uri="{FF2B5EF4-FFF2-40B4-BE49-F238E27FC236}">
                <a16:creationId xmlns:a16="http://schemas.microsoft.com/office/drawing/2014/main" id="{B3FF6195-8DCE-2E87-E759-0A5DC4DA4506}"/>
              </a:ext>
            </a:extLst>
          </p:cNvPr>
          <p:cNvSpPr txBox="1"/>
          <p:nvPr/>
        </p:nvSpPr>
        <p:spPr>
          <a:xfrm>
            <a:off x="2285163" y="5791200"/>
            <a:ext cx="4572000" cy="246221"/>
          </a:xfrm>
          <a:prstGeom prst="rect">
            <a:avLst/>
          </a:prstGeom>
          <a:noFill/>
        </p:spPr>
        <p:txBody>
          <a:bodyPr wrap="square">
            <a:spAutoFit/>
          </a:bodyPr>
          <a:lstStyle/>
          <a:p>
            <a:pPr algn="ctr"/>
            <a:r>
              <a:rPr lang="en-US" sz="1000" dirty="0"/>
              <a:t>CNX OpenStax on Wikimedia Commons. "lac operon." Modified. </a:t>
            </a:r>
          </a:p>
        </p:txBody>
      </p:sp>
    </p:spTree>
    <p:extLst>
      <p:ext uri="{BB962C8B-B14F-4D97-AF65-F5344CB8AC3E}">
        <p14:creationId xmlns:p14="http://schemas.microsoft.com/office/powerpoint/2010/main" val="2582341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3291840"/>
          </a:xfrm>
        </p:spPr>
        <p:txBody>
          <a:bodyPr/>
          <a:lstStyle/>
          <a:p>
            <a:r>
              <a:rPr lang="en-US" dirty="0"/>
              <a:t>If lactose is present and glucose is absent, the </a:t>
            </a:r>
            <a:r>
              <a:rPr lang="en-US" i="1" dirty="0"/>
              <a:t>lac </a:t>
            </a:r>
            <a:r>
              <a:rPr lang="en-US" dirty="0"/>
              <a:t>operon will be </a:t>
            </a:r>
            <a:r>
              <a:rPr lang="en-US" i="1" dirty="0"/>
              <a:t>[blank].</a:t>
            </a:r>
          </a:p>
          <a:p>
            <a:pPr marL="457200" indent="-457200">
              <a:buFont typeface="Arial" panose="020B0604020202020204" pitchFamily="34" charset="0"/>
              <a:buChar char="•"/>
            </a:pPr>
            <a:r>
              <a:rPr lang="en-US" dirty="0"/>
              <a:t>activated</a:t>
            </a:r>
          </a:p>
          <a:p>
            <a:pPr marL="457200" indent="-457200">
              <a:buFont typeface="Arial" panose="020B0604020202020204" pitchFamily="34" charset="0"/>
              <a:buChar char="•"/>
            </a:pPr>
            <a:r>
              <a:rPr lang="en-US" dirty="0"/>
              <a:t>repressed</a:t>
            </a:r>
          </a:p>
          <a:p>
            <a:pPr marL="457200" indent="-457200">
              <a:buFont typeface="Arial" panose="020B0604020202020204" pitchFamily="34" charset="0"/>
              <a:buChar char="•"/>
            </a:pPr>
            <a:r>
              <a:rPr lang="en-US" dirty="0"/>
              <a:t>activated, but only partially</a:t>
            </a:r>
          </a:p>
          <a:p>
            <a:pPr marL="457200" indent="-457200">
              <a:buFont typeface="Arial" panose="020B0604020202020204" pitchFamily="34" charset="0"/>
              <a:buChar char="•"/>
            </a:pPr>
            <a:r>
              <a:rPr lang="en-US" dirty="0"/>
              <a:t>mutated</a:t>
            </a:r>
          </a:p>
          <a:p>
            <a:endParaRPr lang="en-US" dirty="0"/>
          </a:p>
        </p:txBody>
      </p:sp>
    </p:spTree>
    <p:extLst>
      <p:ext uri="{BB962C8B-B14F-4D97-AF65-F5344CB8AC3E}">
        <p14:creationId xmlns:p14="http://schemas.microsoft.com/office/powerpoint/2010/main" val="1933572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1. Signals that Induce or Repress Transcription of the </a:t>
            </a:r>
            <a:r>
              <a:rPr lang="en-US" i="1" dirty="0"/>
              <a:t>lac </a:t>
            </a:r>
            <a:r>
              <a:rPr lang="en-US" dirty="0"/>
              <a:t>Operon</a:t>
            </a:r>
          </a:p>
        </p:txBody>
      </p:sp>
      <p:graphicFrame>
        <p:nvGraphicFramePr>
          <p:cNvPr id="4" name="Content Placeholder 3" descr="Table 1. Signals that induce or repress transcription of the lac operon. There is no transcription when glucose is present and the repressor binds to the lac operon. When glucose and lactose are present, there is some transcription. When CAP binds and the repressor binds there is no transcription. When CAP binds and lactose is present there is transcription of the lac operon.">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885951688"/>
              </p:ext>
            </p:extLst>
          </p:nvPr>
        </p:nvGraphicFramePr>
        <p:xfrm>
          <a:off x="457200" y="1219200"/>
          <a:ext cx="8229600" cy="4587876"/>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522627793"/>
                    </a:ext>
                  </a:extLst>
                </a:gridCol>
                <a:gridCol w="1645920">
                  <a:extLst>
                    <a:ext uri="{9D8B030D-6E8A-4147-A177-3AD203B41FA5}">
                      <a16:colId xmlns:a16="http://schemas.microsoft.com/office/drawing/2014/main" val="4293862904"/>
                    </a:ext>
                  </a:extLst>
                </a:gridCol>
                <a:gridCol w="1645920">
                  <a:extLst>
                    <a:ext uri="{9D8B030D-6E8A-4147-A177-3AD203B41FA5}">
                      <a16:colId xmlns:a16="http://schemas.microsoft.com/office/drawing/2014/main" val="1570581887"/>
                    </a:ext>
                  </a:extLst>
                </a:gridCol>
                <a:gridCol w="1645920">
                  <a:extLst>
                    <a:ext uri="{9D8B030D-6E8A-4147-A177-3AD203B41FA5}">
                      <a16:colId xmlns:a16="http://schemas.microsoft.com/office/drawing/2014/main" val="435066104"/>
                    </a:ext>
                  </a:extLst>
                </a:gridCol>
                <a:gridCol w="1645920">
                  <a:extLst>
                    <a:ext uri="{9D8B030D-6E8A-4147-A177-3AD203B41FA5}">
                      <a16:colId xmlns:a16="http://schemas.microsoft.com/office/drawing/2014/main" val="2958427124"/>
                    </a:ext>
                  </a:extLst>
                </a:gridCol>
              </a:tblGrid>
              <a:tr h="949996">
                <a:tc>
                  <a:txBody>
                    <a:bodyPr/>
                    <a:lstStyle/>
                    <a:p>
                      <a:pPr algn="l"/>
                      <a:r>
                        <a:rPr lang="en-IN" b="0" dirty="0">
                          <a:solidFill>
                            <a:schemeClr val="bg1"/>
                          </a:solidFill>
                          <a:effectLst/>
                          <a:latin typeface="+mn-lt"/>
                        </a:rPr>
                        <a:t>Glucose</a:t>
                      </a:r>
                    </a:p>
                  </a:txBody>
                  <a:tcPr anchor="ctr"/>
                </a:tc>
                <a:tc>
                  <a:txBody>
                    <a:bodyPr/>
                    <a:lstStyle/>
                    <a:p>
                      <a:pPr algn="l"/>
                      <a:r>
                        <a:rPr lang="en-IN" b="0" dirty="0">
                          <a:solidFill>
                            <a:schemeClr val="bg1"/>
                          </a:solidFill>
                          <a:effectLst/>
                          <a:latin typeface="+mn-lt"/>
                        </a:rPr>
                        <a:t>CAP Binds</a:t>
                      </a:r>
                    </a:p>
                  </a:txBody>
                  <a:tcPr anchor="ctr"/>
                </a:tc>
                <a:tc>
                  <a:txBody>
                    <a:bodyPr/>
                    <a:lstStyle/>
                    <a:p>
                      <a:pPr algn="l"/>
                      <a:r>
                        <a:rPr lang="en-IN" b="0" dirty="0">
                          <a:solidFill>
                            <a:schemeClr val="bg1"/>
                          </a:solidFill>
                          <a:effectLst/>
                          <a:latin typeface="+mn-lt"/>
                        </a:rPr>
                        <a:t>Lactose</a:t>
                      </a:r>
                    </a:p>
                  </a:txBody>
                  <a:tcPr anchor="ctr"/>
                </a:tc>
                <a:tc>
                  <a:txBody>
                    <a:bodyPr/>
                    <a:lstStyle/>
                    <a:p>
                      <a:pPr algn="l"/>
                      <a:r>
                        <a:rPr lang="en-IN" b="0" dirty="0">
                          <a:solidFill>
                            <a:schemeClr val="bg1"/>
                          </a:solidFill>
                          <a:effectLst/>
                          <a:latin typeface="+mn-lt"/>
                        </a:rPr>
                        <a:t>Repressor Binds</a:t>
                      </a:r>
                    </a:p>
                  </a:txBody>
                  <a:tcPr anchor="ctr"/>
                </a:tc>
                <a:tc>
                  <a:txBody>
                    <a:bodyPr/>
                    <a:lstStyle/>
                    <a:p>
                      <a:pPr algn="l"/>
                      <a:r>
                        <a:rPr lang="en-IN" b="0" dirty="0">
                          <a:solidFill>
                            <a:schemeClr val="bg1"/>
                          </a:solidFill>
                          <a:effectLst/>
                          <a:latin typeface="+mn-lt"/>
                        </a:rPr>
                        <a:t>Transcription</a:t>
                      </a:r>
                    </a:p>
                  </a:txBody>
                  <a:tcPr anchor="ctr"/>
                </a:tc>
                <a:extLst>
                  <a:ext uri="{0D108BD9-81ED-4DB2-BD59-A6C34878D82A}">
                    <a16:rowId xmlns:a16="http://schemas.microsoft.com/office/drawing/2014/main" val="1420373151"/>
                  </a:ext>
                </a:extLst>
              </a:tr>
              <a:tr h="909470">
                <a:tc>
                  <a:txBody>
                    <a:bodyPr/>
                    <a:lstStyle/>
                    <a:p>
                      <a:r>
                        <a:rPr lang="en-IN" b="0" dirty="0">
                          <a:solidFill>
                            <a:srgbClr val="366092"/>
                          </a:solidFill>
                          <a:effectLst/>
                          <a:latin typeface="+mn-lt"/>
                        </a:rPr>
                        <a:t>+</a:t>
                      </a:r>
                    </a:p>
                  </a:txBody>
                  <a:tcPr anchor="ctr"/>
                </a:tc>
                <a:tc>
                  <a:txBody>
                    <a:bodyPr/>
                    <a:lstStyle/>
                    <a:p>
                      <a:r>
                        <a:rPr lang="en-IN" b="0" dirty="0">
                          <a:solidFill>
                            <a:srgbClr val="366092"/>
                          </a:solidFill>
                          <a:effectLst/>
                          <a:latin typeface="+mn-lt"/>
                        </a:rPr>
                        <a:t>-</a:t>
                      </a:r>
                    </a:p>
                  </a:txBody>
                  <a:tcPr anchor="ctr"/>
                </a:tc>
                <a:tc>
                  <a:txBody>
                    <a:bodyPr/>
                    <a:lstStyle/>
                    <a:p>
                      <a:r>
                        <a:rPr lang="en-IN" b="0" dirty="0">
                          <a:solidFill>
                            <a:srgbClr val="366092"/>
                          </a:solidFill>
                          <a:effectLst/>
                          <a:latin typeface="+mn-lt"/>
                        </a:rPr>
                        <a:t>-</a:t>
                      </a:r>
                    </a:p>
                  </a:txBody>
                  <a:tcPr anchor="ctr"/>
                </a:tc>
                <a:tc>
                  <a:txBody>
                    <a:bodyPr/>
                    <a:lstStyle/>
                    <a:p>
                      <a:r>
                        <a:rPr lang="en-IN" b="0" dirty="0">
                          <a:solidFill>
                            <a:srgbClr val="366092"/>
                          </a:solidFill>
                          <a:effectLst/>
                          <a:latin typeface="+mn-lt"/>
                        </a:rPr>
                        <a:t>+</a:t>
                      </a:r>
                    </a:p>
                  </a:txBody>
                  <a:tcPr anchor="ctr"/>
                </a:tc>
                <a:tc>
                  <a:txBody>
                    <a:bodyPr/>
                    <a:lstStyle/>
                    <a:p>
                      <a:r>
                        <a:rPr lang="en-IN" b="0" dirty="0">
                          <a:solidFill>
                            <a:srgbClr val="366092"/>
                          </a:solidFill>
                          <a:effectLst/>
                          <a:latin typeface="+mn-lt"/>
                        </a:rPr>
                        <a:t>no</a:t>
                      </a:r>
                    </a:p>
                  </a:txBody>
                  <a:tcPr anchor="ctr"/>
                </a:tc>
                <a:extLst>
                  <a:ext uri="{0D108BD9-81ED-4DB2-BD59-A6C34878D82A}">
                    <a16:rowId xmlns:a16="http://schemas.microsoft.com/office/drawing/2014/main" val="3412931234"/>
                  </a:ext>
                </a:extLst>
              </a:tr>
              <a:tr h="909470">
                <a:tc>
                  <a:txBody>
                    <a:bodyPr/>
                    <a:lstStyle/>
                    <a:p>
                      <a:r>
                        <a:rPr lang="en-IN" b="0" dirty="0">
                          <a:solidFill>
                            <a:srgbClr val="366092"/>
                          </a:solidFill>
                          <a:effectLst/>
                          <a:latin typeface="+mn-lt"/>
                        </a:rPr>
                        <a:t>+</a:t>
                      </a:r>
                    </a:p>
                  </a:txBody>
                  <a:tcPr anchor="ctr"/>
                </a:tc>
                <a:tc>
                  <a:txBody>
                    <a:bodyPr/>
                    <a:lstStyle/>
                    <a:p>
                      <a:r>
                        <a:rPr lang="en-IN" b="0" dirty="0">
                          <a:solidFill>
                            <a:srgbClr val="366092"/>
                          </a:solidFill>
                          <a:effectLst/>
                          <a:latin typeface="+mn-lt"/>
                        </a:rPr>
                        <a:t>-</a:t>
                      </a:r>
                    </a:p>
                  </a:txBody>
                  <a:tcPr anchor="ctr"/>
                </a:tc>
                <a:tc>
                  <a:txBody>
                    <a:bodyPr/>
                    <a:lstStyle/>
                    <a:p>
                      <a:r>
                        <a:rPr lang="en-IN" b="0" dirty="0">
                          <a:solidFill>
                            <a:srgbClr val="366092"/>
                          </a:solidFill>
                          <a:effectLst/>
                          <a:latin typeface="+mn-lt"/>
                        </a:rPr>
                        <a:t>+</a:t>
                      </a:r>
                    </a:p>
                  </a:txBody>
                  <a:tcPr anchor="ctr"/>
                </a:tc>
                <a:tc>
                  <a:txBody>
                    <a:bodyPr/>
                    <a:lstStyle/>
                    <a:p>
                      <a:r>
                        <a:rPr lang="en-IN" b="0" dirty="0">
                          <a:solidFill>
                            <a:srgbClr val="366092"/>
                          </a:solidFill>
                          <a:effectLst/>
                          <a:latin typeface="+mn-lt"/>
                        </a:rPr>
                        <a:t>-</a:t>
                      </a:r>
                    </a:p>
                  </a:txBody>
                  <a:tcPr anchor="ctr"/>
                </a:tc>
                <a:tc>
                  <a:txBody>
                    <a:bodyPr/>
                    <a:lstStyle/>
                    <a:p>
                      <a:r>
                        <a:rPr lang="en-IN" b="0" dirty="0">
                          <a:solidFill>
                            <a:srgbClr val="366092"/>
                          </a:solidFill>
                          <a:effectLst/>
                          <a:latin typeface="+mn-lt"/>
                        </a:rPr>
                        <a:t>some</a:t>
                      </a:r>
                    </a:p>
                  </a:txBody>
                  <a:tcPr anchor="ctr"/>
                </a:tc>
                <a:extLst>
                  <a:ext uri="{0D108BD9-81ED-4DB2-BD59-A6C34878D82A}">
                    <a16:rowId xmlns:a16="http://schemas.microsoft.com/office/drawing/2014/main" val="1548708678"/>
                  </a:ext>
                </a:extLst>
              </a:tr>
              <a:tr h="909470">
                <a:tc>
                  <a:txBody>
                    <a:bodyPr/>
                    <a:lstStyle/>
                    <a:p>
                      <a:r>
                        <a:rPr lang="en-IN" b="0" dirty="0">
                          <a:solidFill>
                            <a:srgbClr val="366092"/>
                          </a:solidFill>
                          <a:effectLst/>
                          <a:latin typeface="+mn-lt"/>
                        </a:rPr>
                        <a:t>-</a:t>
                      </a:r>
                    </a:p>
                  </a:txBody>
                  <a:tcPr anchor="ctr"/>
                </a:tc>
                <a:tc>
                  <a:txBody>
                    <a:bodyPr/>
                    <a:lstStyle/>
                    <a:p>
                      <a:r>
                        <a:rPr lang="en-IN" b="0" dirty="0">
                          <a:solidFill>
                            <a:srgbClr val="366092"/>
                          </a:solidFill>
                          <a:effectLst/>
                          <a:latin typeface="+mn-lt"/>
                        </a:rPr>
                        <a:t>+</a:t>
                      </a:r>
                    </a:p>
                  </a:txBody>
                  <a:tcPr anchor="ctr"/>
                </a:tc>
                <a:tc>
                  <a:txBody>
                    <a:bodyPr/>
                    <a:lstStyle/>
                    <a:p>
                      <a:r>
                        <a:rPr lang="en-IN" b="0" dirty="0">
                          <a:solidFill>
                            <a:srgbClr val="366092"/>
                          </a:solidFill>
                          <a:effectLst/>
                          <a:latin typeface="+mn-lt"/>
                        </a:rPr>
                        <a:t>-</a:t>
                      </a:r>
                    </a:p>
                  </a:txBody>
                  <a:tcPr anchor="ctr"/>
                </a:tc>
                <a:tc>
                  <a:txBody>
                    <a:bodyPr/>
                    <a:lstStyle/>
                    <a:p>
                      <a:r>
                        <a:rPr lang="en-IN" b="0" dirty="0">
                          <a:solidFill>
                            <a:srgbClr val="366092"/>
                          </a:solidFill>
                          <a:effectLst/>
                          <a:latin typeface="+mn-lt"/>
                        </a:rPr>
                        <a:t>+</a:t>
                      </a:r>
                    </a:p>
                  </a:txBody>
                  <a:tcPr anchor="ctr"/>
                </a:tc>
                <a:tc>
                  <a:txBody>
                    <a:bodyPr/>
                    <a:lstStyle/>
                    <a:p>
                      <a:r>
                        <a:rPr lang="en-IN" b="0" dirty="0">
                          <a:solidFill>
                            <a:srgbClr val="366092"/>
                          </a:solidFill>
                          <a:effectLst/>
                          <a:latin typeface="+mn-lt"/>
                        </a:rPr>
                        <a:t>no</a:t>
                      </a:r>
                    </a:p>
                  </a:txBody>
                  <a:tcPr anchor="ctr"/>
                </a:tc>
                <a:extLst>
                  <a:ext uri="{0D108BD9-81ED-4DB2-BD59-A6C34878D82A}">
                    <a16:rowId xmlns:a16="http://schemas.microsoft.com/office/drawing/2014/main" val="2157668464"/>
                  </a:ext>
                </a:extLst>
              </a:tr>
              <a:tr h="909470">
                <a:tc>
                  <a:txBody>
                    <a:bodyPr/>
                    <a:lstStyle/>
                    <a:p>
                      <a:r>
                        <a:rPr lang="en-IN" b="0" dirty="0">
                          <a:solidFill>
                            <a:srgbClr val="366092"/>
                          </a:solidFill>
                          <a:effectLst/>
                          <a:latin typeface="+mn-lt"/>
                        </a:rPr>
                        <a:t>-</a:t>
                      </a:r>
                    </a:p>
                  </a:txBody>
                  <a:tcPr anchor="ctr"/>
                </a:tc>
                <a:tc>
                  <a:txBody>
                    <a:bodyPr/>
                    <a:lstStyle/>
                    <a:p>
                      <a:r>
                        <a:rPr lang="en-IN" b="0" dirty="0">
                          <a:solidFill>
                            <a:srgbClr val="366092"/>
                          </a:solidFill>
                          <a:effectLst/>
                          <a:latin typeface="+mn-lt"/>
                        </a:rPr>
                        <a:t>+</a:t>
                      </a:r>
                    </a:p>
                  </a:txBody>
                  <a:tcPr anchor="ctr"/>
                </a:tc>
                <a:tc>
                  <a:txBody>
                    <a:bodyPr/>
                    <a:lstStyle/>
                    <a:p>
                      <a:r>
                        <a:rPr lang="en-IN" b="0" dirty="0">
                          <a:solidFill>
                            <a:srgbClr val="366092"/>
                          </a:solidFill>
                          <a:effectLst/>
                          <a:latin typeface="+mn-lt"/>
                        </a:rPr>
                        <a:t>+</a:t>
                      </a:r>
                    </a:p>
                  </a:txBody>
                  <a:tcPr anchor="ctr"/>
                </a:tc>
                <a:tc>
                  <a:txBody>
                    <a:bodyPr/>
                    <a:lstStyle/>
                    <a:p>
                      <a:r>
                        <a:rPr lang="en-IN" b="0" dirty="0">
                          <a:solidFill>
                            <a:srgbClr val="366092"/>
                          </a:solidFill>
                          <a:effectLst/>
                          <a:latin typeface="+mn-lt"/>
                        </a:rPr>
                        <a:t>-</a:t>
                      </a:r>
                    </a:p>
                  </a:txBody>
                  <a:tcPr anchor="ctr"/>
                </a:tc>
                <a:tc>
                  <a:txBody>
                    <a:bodyPr/>
                    <a:lstStyle/>
                    <a:p>
                      <a:r>
                        <a:rPr lang="en-IN" b="0" dirty="0">
                          <a:solidFill>
                            <a:srgbClr val="366092"/>
                          </a:solidFill>
                          <a:effectLst/>
                          <a:latin typeface="+mn-lt"/>
                        </a:rPr>
                        <a:t>yes</a:t>
                      </a:r>
                    </a:p>
                  </a:txBody>
                  <a:tcPr anchor="ctr"/>
                </a:tc>
                <a:extLst>
                  <a:ext uri="{0D108BD9-81ED-4DB2-BD59-A6C34878D82A}">
                    <a16:rowId xmlns:a16="http://schemas.microsoft.com/office/drawing/2014/main" val="236598913"/>
                  </a:ext>
                </a:extLst>
              </a:tr>
            </a:tbl>
          </a:graphicData>
        </a:graphic>
      </p:graphicFrame>
    </p:spTree>
    <p:extLst>
      <p:ext uri="{BB962C8B-B14F-4D97-AF65-F5344CB8AC3E}">
        <p14:creationId xmlns:p14="http://schemas.microsoft.com/office/powerpoint/2010/main" val="619121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996440"/>
          </a:xfrm>
        </p:spPr>
        <p:txBody>
          <a:bodyPr/>
          <a:lstStyle/>
          <a:p>
            <a:r>
              <a:rPr lang="en-US" dirty="0"/>
              <a:t>In </a:t>
            </a:r>
            <a:r>
              <a:rPr lang="en-US" i="1" dirty="0"/>
              <a:t>E. coli</a:t>
            </a:r>
            <a:r>
              <a:rPr lang="en-US" dirty="0"/>
              <a:t>, the </a:t>
            </a:r>
            <a:r>
              <a:rPr lang="en-US" i="1" dirty="0"/>
              <a:t>trp</a:t>
            </a:r>
            <a:r>
              <a:rPr lang="en-US" dirty="0"/>
              <a:t> operon is on by default, while the </a:t>
            </a:r>
            <a:r>
              <a:rPr lang="en-US" i="1" dirty="0"/>
              <a:t>lac</a:t>
            </a:r>
            <a:r>
              <a:rPr lang="en-US" dirty="0"/>
              <a:t> operon is off by default. </a:t>
            </a:r>
          </a:p>
          <a:p>
            <a:pPr marL="457200" indent="-457200">
              <a:buFont typeface="Arial" panose="020B0604020202020204" pitchFamily="34" charset="0"/>
              <a:buChar char="•"/>
            </a:pPr>
            <a:r>
              <a:rPr lang="en-US" dirty="0"/>
              <a:t>Why do you think these operons have different default states?</a:t>
            </a:r>
          </a:p>
        </p:txBody>
      </p:sp>
    </p:spTree>
    <p:extLst>
      <p:ext uri="{BB962C8B-B14F-4D97-AF65-F5344CB8AC3E}">
        <p14:creationId xmlns:p14="http://schemas.microsoft.com/office/powerpoint/2010/main" val="3852821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190500" y="1021080"/>
            <a:ext cx="8763000" cy="5379720"/>
          </a:xfrm>
        </p:spPr>
        <p:txBody>
          <a:bodyPr>
            <a:normAutofit fontScale="77500" lnSpcReduction="20000"/>
          </a:bodyPr>
          <a:lstStyle/>
          <a:p>
            <a:pPr marL="457200" indent="-457200">
              <a:buFont typeface="Arial" panose="020B0604020202020204" pitchFamily="34" charset="0"/>
              <a:buChar char="•"/>
            </a:pPr>
            <a:r>
              <a:rPr lang="en-US" dirty="0"/>
              <a:t>Prokaryotic gene expression is regulated at the transcriptional level.</a:t>
            </a:r>
          </a:p>
          <a:p>
            <a:pPr marL="457200" indent="-457200">
              <a:buFont typeface="Arial" panose="020B0604020202020204" pitchFamily="34" charset="0"/>
              <a:buChar char="•"/>
            </a:pPr>
            <a:r>
              <a:rPr lang="en-US" dirty="0"/>
              <a:t>There are two kinds of proteins that control prokaryotic transcription:</a:t>
            </a:r>
          </a:p>
          <a:p>
            <a:pPr marL="1200150" lvl="1" indent="-457200">
              <a:buFont typeface="Arial" panose="020B0604020202020204" pitchFamily="34" charset="0"/>
              <a:buChar char="•"/>
            </a:pPr>
            <a:r>
              <a:rPr lang="en-US" dirty="0"/>
              <a:t>Repressors bind to operators to block the action of RNA polymerase.</a:t>
            </a:r>
          </a:p>
          <a:p>
            <a:pPr marL="1200150" lvl="1" indent="-457200">
              <a:buFont typeface="Arial" panose="020B0604020202020204" pitchFamily="34" charset="0"/>
              <a:buChar char="•"/>
            </a:pPr>
            <a:r>
              <a:rPr lang="en-US" dirty="0"/>
              <a:t>Activators bind to the promoter to aid RNA polymerase binding.</a:t>
            </a:r>
          </a:p>
          <a:p>
            <a:pPr marL="457200" indent="-457200">
              <a:buFont typeface="Arial" panose="020B0604020202020204" pitchFamily="34" charset="0"/>
              <a:buChar char="•"/>
            </a:pPr>
            <a:r>
              <a:rPr lang="en-US" dirty="0"/>
              <a:t>Inducer molecules increase transcription by either inactivating repressors or activating activators.</a:t>
            </a:r>
          </a:p>
          <a:p>
            <a:pPr marL="457200" indent="-457200">
              <a:buFont typeface="Arial" panose="020B0604020202020204" pitchFamily="34" charset="0"/>
              <a:buChar char="•"/>
            </a:pPr>
            <a:r>
              <a:rPr lang="en-US" dirty="0"/>
              <a:t>For the </a:t>
            </a:r>
            <a:r>
              <a:rPr lang="en-US" i="1" dirty="0"/>
              <a:t>trp </a:t>
            </a:r>
            <a:r>
              <a:rPr lang="en-US" dirty="0"/>
              <a:t>operon, tryptophan is an inducer, binding to the </a:t>
            </a:r>
            <a:r>
              <a:rPr lang="en-US" i="1" dirty="0"/>
              <a:t>trp</a:t>
            </a:r>
            <a:r>
              <a:rPr lang="en-US" dirty="0"/>
              <a:t> repressor to remove it from the operator, allowing for transcription.</a:t>
            </a:r>
          </a:p>
          <a:p>
            <a:pPr marL="457200" indent="-457200">
              <a:buFont typeface="Arial" panose="020B0604020202020204" pitchFamily="34" charset="0"/>
              <a:buChar char="•"/>
            </a:pPr>
            <a:r>
              <a:rPr lang="en-US" dirty="0"/>
              <a:t>For the effective transcription of the </a:t>
            </a:r>
            <a:r>
              <a:rPr lang="en-US" i="1" dirty="0"/>
              <a:t>lac </a:t>
            </a:r>
            <a:r>
              <a:rPr lang="en-US" dirty="0"/>
              <a:t>operon, </a:t>
            </a:r>
          </a:p>
          <a:p>
            <a:pPr marL="1200150" lvl="1" indent="-457200">
              <a:buFont typeface="Arial" panose="020B0604020202020204" pitchFamily="34" charset="0"/>
              <a:buChar char="•"/>
            </a:pPr>
            <a:r>
              <a:rPr lang="en-US" dirty="0"/>
              <a:t>Glucose must be absent, allowing for cAMP to accumulate and bind to CAP, which then binds to the promoter, aiding RNA polymerase binding.</a:t>
            </a:r>
          </a:p>
          <a:p>
            <a:pPr marL="1200150" lvl="1" indent="-457200">
              <a:buFont typeface="Arial" panose="020B0604020202020204" pitchFamily="34" charset="0"/>
              <a:buChar char="•"/>
            </a:pPr>
            <a:r>
              <a:rPr lang="en-US" dirty="0"/>
              <a:t>Lactose must be present, allowing for allolactose to bind to the </a:t>
            </a:r>
            <a:r>
              <a:rPr lang="en-US" i="1" dirty="0"/>
              <a:t>lac</a:t>
            </a:r>
            <a:r>
              <a:rPr lang="en-US" dirty="0"/>
              <a:t> repressor, removing it from the operator and allowing for RNA polymerase to transcribe the lactose processing genes.</a:t>
            </a:r>
          </a:p>
          <a:p>
            <a:pPr marL="1200150"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900955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Prokaryotic Genome Structure</a:t>
            </a:r>
            <a:endParaRPr lang="en-US" sz="3200" dirty="0">
              <a:solidFill>
                <a:schemeClr val="accent1"/>
              </a:solidFill>
            </a:endParaRPr>
          </a:p>
        </p:txBody>
      </p:sp>
      <p:sp>
        <p:nvSpPr>
          <p:cNvPr id="11267" name="Rectangle 3"/>
          <p:cNvSpPr>
            <a:spLocks noGrp="1"/>
          </p:cNvSpPr>
          <p:nvPr>
            <p:ph idx="1"/>
          </p:nvPr>
        </p:nvSpPr>
        <p:spPr>
          <a:xfrm>
            <a:off x="457200" y="1143000"/>
            <a:ext cx="8229600" cy="5257800"/>
          </a:xfrm>
          <a:prstGeom prst="rect">
            <a:avLst/>
          </a:prstGeom>
        </p:spPr>
        <p:txBody>
          <a:bodyPr>
            <a:normAutofit lnSpcReduction="10000"/>
          </a:bodyPr>
          <a:lstStyle/>
          <a:p>
            <a:pPr marL="0" indent="0">
              <a:buNone/>
              <a:tabLst>
                <a:tab pos="461963" algn="l"/>
              </a:tabLst>
            </a:pPr>
            <a:r>
              <a:rPr lang="en-US" dirty="0">
                <a:solidFill>
                  <a:schemeClr val="tx1"/>
                </a:solidFill>
              </a:rPr>
              <a:t>The DNA of prokaryotes is:</a:t>
            </a:r>
          </a:p>
          <a:p>
            <a:pPr marL="457200" indent="-457200">
              <a:buFont typeface="Arial" panose="020B0604020202020204" pitchFamily="34" charset="0"/>
              <a:buChar char="•"/>
              <a:tabLst>
                <a:tab pos="461963" algn="l"/>
              </a:tabLst>
            </a:pPr>
            <a:r>
              <a:rPr lang="en-US" dirty="0">
                <a:solidFill>
                  <a:schemeClr val="tx1"/>
                </a:solidFill>
              </a:rPr>
              <a:t>Organized into a circular chromosome</a:t>
            </a:r>
            <a:endParaRPr lang="en-US" i="0" dirty="0">
              <a:solidFill>
                <a:schemeClr val="tx1"/>
              </a:solidFill>
            </a:endParaRPr>
          </a:p>
          <a:p>
            <a:pPr marL="457200" indent="-457200">
              <a:buFont typeface="Arial" panose="020B0604020202020204" pitchFamily="34" charset="0"/>
              <a:buChar char="•"/>
              <a:tabLst>
                <a:tab pos="461963" algn="l"/>
              </a:tabLst>
            </a:pPr>
            <a:r>
              <a:rPr lang="en-US" dirty="0">
                <a:solidFill>
                  <a:schemeClr val="tx1"/>
                </a:solidFill>
              </a:rPr>
              <a:t>Supercoiled within the nucleoid region of the cytoplasm.</a:t>
            </a:r>
          </a:p>
          <a:p>
            <a:pPr marL="0" indent="0">
              <a:buNone/>
              <a:tabLst>
                <a:tab pos="461963" algn="l"/>
              </a:tabLst>
            </a:pPr>
            <a:r>
              <a:rPr lang="en-US" i="0" dirty="0">
                <a:solidFill>
                  <a:schemeClr val="tx1"/>
                </a:solidFill>
              </a:rPr>
              <a:t>Proteins needed for a specific function or involved in the same biochemical pathway are encoded together in blocks called </a:t>
            </a:r>
            <a:r>
              <a:rPr lang="en-US" b="1" i="0" dirty="0">
                <a:solidFill>
                  <a:schemeClr val="tx1"/>
                </a:solidFill>
              </a:rPr>
              <a:t>operons</a:t>
            </a:r>
            <a:r>
              <a:rPr lang="en-US" i="0" dirty="0">
                <a:solidFill>
                  <a:schemeClr val="tx1"/>
                </a:solidFill>
              </a:rPr>
              <a:t>.</a:t>
            </a:r>
          </a:p>
          <a:p>
            <a:pPr>
              <a:tabLst>
                <a:tab pos="461963" algn="l"/>
              </a:tabLst>
            </a:pPr>
            <a:r>
              <a:rPr lang="en-US" dirty="0">
                <a:solidFill>
                  <a:schemeClr val="tx1"/>
                </a:solidFill>
              </a:rPr>
              <a:t>For example, the all of the genes needed for using lactose as an energy source are coded next to each other in the </a:t>
            </a:r>
            <a:r>
              <a:rPr lang="en-US" i="1" dirty="0">
                <a:solidFill>
                  <a:schemeClr val="tx1"/>
                </a:solidFill>
              </a:rPr>
              <a:t>lac</a:t>
            </a:r>
            <a:r>
              <a:rPr lang="en-US" dirty="0">
                <a:solidFill>
                  <a:schemeClr val="tx1"/>
                </a:solidFill>
              </a:rPr>
              <a:t> operon and transcribed into a single mRNA.</a:t>
            </a:r>
            <a:endParaRPr lang="en-US" i="0" dirty="0">
              <a:solidFill>
                <a:schemeClr val="tx1"/>
              </a:solidFill>
            </a:endParaRPr>
          </a:p>
          <a:p>
            <a:pPr marL="0" indent="3175">
              <a:spcBef>
                <a:spcPts val="1200"/>
              </a:spcBef>
              <a:buFont typeface="Courier New" pitchFamily="49" charset="0"/>
              <a:buNone/>
              <a:tabLst>
                <a:tab pos="457200" algn="l"/>
              </a:tabLst>
            </a:pPr>
            <a:r>
              <a:rPr lang="en-US" i="0" dirty="0">
                <a:solidFill>
                  <a:schemeClr val="tx1"/>
                </a:solidFill>
              </a:rPr>
              <a:t>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16.2 Figure 1</a:t>
            </a:r>
            <a:endParaRPr lang="en-US" sz="3200" dirty="0">
              <a:solidFill>
                <a:schemeClr val="accent1"/>
              </a:solidFill>
            </a:endParaRPr>
          </a:p>
        </p:txBody>
      </p:sp>
      <p:sp>
        <p:nvSpPr>
          <p:cNvPr id="4" name="TextBox 3">
            <a:extLst>
              <a:ext uri="{FF2B5EF4-FFF2-40B4-BE49-F238E27FC236}">
                <a16:creationId xmlns:a16="http://schemas.microsoft.com/office/drawing/2014/main" id="{8EAD09E0-2581-2E54-C36D-85BBE075606C}"/>
              </a:ext>
            </a:extLst>
          </p:cNvPr>
          <p:cNvSpPr txBox="1"/>
          <p:nvPr/>
        </p:nvSpPr>
        <p:spPr>
          <a:xfrm>
            <a:off x="2286000" y="5802105"/>
            <a:ext cx="4572000" cy="246221"/>
          </a:xfrm>
          <a:prstGeom prst="rect">
            <a:avLst/>
          </a:prstGeom>
          <a:noFill/>
        </p:spPr>
        <p:txBody>
          <a:bodyPr wrap="square">
            <a:spAutoFit/>
          </a:bodyPr>
          <a:lstStyle/>
          <a:p>
            <a:pPr algn="ctr"/>
            <a:r>
              <a:rPr lang="en-US" sz="1000" dirty="0"/>
              <a:t>de:Benutzer:Sec11 on Wikimedia Commons. "Plasmids."</a:t>
            </a:r>
          </a:p>
        </p:txBody>
      </p:sp>
      <p:pic>
        <p:nvPicPr>
          <p:cNvPr id="3" name="Content Placeholder 6" descr="Three examples of D N A structure: linear (a single line), open circular (open), and supercoiled (wrapped around itself).">
            <a:extLst>
              <a:ext uri="{FF2B5EF4-FFF2-40B4-BE49-F238E27FC236}">
                <a16:creationId xmlns:a16="http://schemas.microsoft.com/office/drawing/2014/main" id="{5FE098A6-694F-8D8D-B2D7-002407A42544}"/>
              </a:ext>
            </a:extLst>
          </p:cNvPr>
          <p:cNvPicPr>
            <a:picLocks noGrp="1" noChangeAspect="1"/>
          </p:cNvPicPr>
          <p:nvPr>
            <p:ph idx="1"/>
          </p:nvPr>
        </p:nvPicPr>
        <p:blipFill>
          <a:blip r:embed="rId3"/>
          <a:srcRect l="12962" t="5332" r="11111" b="4668"/>
          <a:stretch/>
        </p:blipFill>
        <p:spPr>
          <a:xfrm>
            <a:off x="990600" y="1145788"/>
            <a:ext cx="6934200" cy="4566424"/>
          </a:xfrm>
        </p:spPr>
      </p:pic>
    </p:spTree>
    <p:extLst>
      <p:ext uri="{BB962C8B-B14F-4D97-AF65-F5344CB8AC3E}">
        <p14:creationId xmlns:p14="http://schemas.microsoft.com/office/powerpoint/2010/main" val="1589067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3901441"/>
          </a:xfrm>
        </p:spPr>
        <p:txBody>
          <a:bodyPr/>
          <a:lstStyle/>
          <a:p>
            <a:pPr marL="457200" indent="-457200">
              <a:buFont typeface="Arial" panose="020B0604020202020204" pitchFamily="34" charset="0"/>
              <a:buChar char="•"/>
            </a:pPr>
            <a:r>
              <a:rPr lang="en-US" dirty="0"/>
              <a:t>In casual conversation, what does it mean to say you "repress" something? Give an example of something you might repress. </a:t>
            </a:r>
          </a:p>
          <a:p>
            <a:pPr marL="457200" indent="-457200">
              <a:buFont typeface="Arial" panose="020B0604020202020204" pitchFamily="34" charset="0"/>
              <a:buChar char="•"/>
            </a:pPr>
            <a:r>
              <a:rPr lang="en-US" dirty="0"/>
              <a:t>What does it mean to "activate" something? Give an example. </a:t>
            </a:r>
          </a:p>
          <a:p>
            <a:pPr marL="457200" indent="-457200">
              <a:buFont typeface="Arial" panose="020B0604020202020204" pitchFamily="34" charset="0"/>
              <a:buChar char="•"/>
            </a:pPr>
            <a:r>
              <a:rPr lang="en-US" dirty="0"/>
              <a:t>Use your responses to explain the difference between a "repressor" and "activator" in the field of genetics.</a:t>
            </a:r>
          </a:p>
        </p:txBody>
      </p:sp>
    </p:spTree>
    <p:extLst>
      <p:ext uri="{BB962C8B-B14F-4D97-AF65-F5344CB8AC3E}">
        <p14:creationId xmlns:p14="http://schemas.microsoft.com/office/powerpoint/2010/main" val="3029162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Three Types of Regulatory Molecules Affecting the Expression of Operons in Prokaryotes</a:t>
            </a:r>
            <a:endParaRPr lang="en-US" sz="3200" dirty="0">
              <a:solidFill>
                <a:schemeClr val="accent1"/>
              </a:solidFill>
            </a:endParaRPr>
          </a:p>
        </p:txBody>
      </p:sp>
      <p:sp>
        <p:nvSpPr>
          <p:cNvPr id="11267" name="Rectangle 3"/>
          <p:cNvSpPr>
            <a:spLocks noGrp="1"/>
          </p:cNvSpPr>
          <p:nvPr>
            <p:ph idx="1"/>
          </p:nvPr>
        </p:nvSpPr>
        <p:spPr>
          <a:xfrm>
            <a:off x="266700" y="1143000"/>
            <a:ext cx="8610600" cy="5532120"/>
          </a:xfrm>
          <a:prstGeom prst="rect">
            <a:avLst/>
          </a:prstGeom>
        </p:spPr>
        <p:txBody>
          <a:bodyPr>
            <a:normAutofit fontScale="77500" lnSpcReduction="20000"/>
          </a:bodyPr>
          <a:lstStyle/>
          <a:p>
            <a:pPr marL="0" indent="0">
              <a:buNone/>
              <a:tabLst>
                <a:tab pos="461963" algn="l"/>
              </a:tabLst>
            </a:pPr>
            <a:r>
              <a:rPr lang="en-US" sz="3100" dirty="0">
                <a:solidFill>
                  <a:schemeClr val="tx1"/>
                </a:solidFill>
              </a:rPr>
              <a:t>There are three types of regulatory molecules that can affect the expression of operons in prokaryotes:</a:t>
            </a:r>
          </a:p>
          <a:p>
            <a:pPr marL="514350" indent="-514350">
              <a:buFont typeface="+mj-lt"/>
              <a:buAutoNum type="arabicPeriod"/>
              <a:tabLst>
                <a:tab pos="461963" algn="l"/>
              </a:tabLst>
            </a:pPr>
            <a:r>
              <a:rPr lang="en-US" sz="3100" dirty="0">
                <a:solidFill>
                  <a:schemeClr val="tx1"/>
                </a:solidFill>
              </a:rPr>
              <a:t>A </a:t>
            </a:r>
            <a:r>
              <a:rPr lang="en-US" sz="3100" b="1" dirty="0">
                <a:solidFill>
                  <a:schemeClr val="tx1"/>
                </a:solidFill>
              </a:rPr>
              <a:t>repressor</a:t>
            </a:r>
            <a:r>
              <a:rPr lang="en-US" sz="3100" dirty="0">
                <a:solidFill>
                  <a:schemeClr val="tx1"/>
                </a:solidFill>
              </a:rPr>
              <a:t> </a:t>
            </a:r>
            <a:r>
              <a:rPr lang="en-US" sz="3100" i="1" dirty="0">
                <a:solidFill>
                  <a:schemeClr val="tx1"/>
                </a:solidFill>
              </a:rPr>
              <a:t>prevents</a:t>
            </a:r>
            <a:r>
              <a:rPr lang="en-US" sz="3100" dirty="0">
                <a:solidFill>
                  <a:schemeClr val="tx1"/>
                </a:solidFill>
              </a:rPr>
              <a:t> transcription of a gene or operon in response to an external stimulus.</a:t>
            </a:r>
          </a:p>
          <a:p>
            <a:pPr lvl="1">
              <a:tabLst>
                <a:tab pos="461963" algn="l"/>
              </a:tabLst>
            </a:pPr>
            <a:r>
              <a:rPr lang="en-US" sz="3100" dirty="0"/>
              <a:t>Repressors generally bind to operator regions of DNA (DNA sequences to which proteins bind to regulate transcription).</a:t>
            </a:r>
            <a:endParaRPr lang="en-US" sz="3100" i="0" dirty="0">
              <a:solidFill>
                <a:schemeClr val="tx1"/>
              </a:solidFill>
            </a:endParaRPr>
          </a:p>
          <a:p>
            <a:pPr marL="514350" indent="-514350">
              <a:buFont typeface="+mj-lt"/>
              <a:buAutoNum type="arabicPeriod"/>
              <a:tabLst>
                <a:tab pos="461963" algn="l"/>
              </a:tabLst>
            </a:pPr>
            <a:r>
              <a:rPr lang="en-US" sz="3100" dirty="0">
                <a:solidFill>
                  <a:schemeClr val="tx1"/>
                </a:solidFill>
              </a:rPr>
              <a:t>An </a:t>
            </a:r>
            <a:r>
              <a:rPr lang="en-US" sz="3100" b="1" dirty="0">
                <a:solidFill>
                  <a:schemeClr val="tx1"/>
                </a:solidFill>
              </a:rPr>
              <a:t>activator</a:t>
            </a:r>
            <a:r>
              <a:rPr lang="en-US" sz="3100" dirty="0">
                <a:solidFill>
                  <a:schemeClr val="tx1"/>
                </a:solidFill>
              </a:rPr>
              <a:t> </a:t>
            </a:r>
            <a:r>
              <a:rPr lang="en-US" sz="3100" i="1" dirty="0">
                <a:solidFill>
                  <a:schemeClr val="tx1"/>
                </a:solidFill>
              </a:rPr>
              <a:t>increases</a:t>
            </a:r>
            <a:r>
              <a:rPr lang="en-US" sz="3100" dirty="0">
                <a:solidFill>
                  <a:schemeClr val="tx1"/>
                </a:solidFill>
              </a:rPr>
              <a:t> transcription of a gene or operon in response to an external stimulus.</a:t>
            </a:r>
          </a:p>
          <a:p>
            <a:pPr lvl="1">
              <a:tabLst>
                <a:tab pos="461963" algn="l"/>
              </a:tabLst>
            </a:pPr>
            <a:r>
              <a:rPr lang="en-US" sz="3100" dirty="0"/>
              <a:t>Activators generally bind to promoter sites (regions upstream of genes or operons to which RNA polymerase binds to initiate transcription).</a:t>
            </a:r>
          </a:p>
          <a:p>
            <a:pPr marL="514350" indent="-514350">
              <a:buFont typeface="+mj-lt"/>
              <a:buAutoNum type="arabicPeriod"/>
              <a:tabLst>
                <a:tab pos="461963" algn="l"/>
              </a:tabLst>
            </a:pPr>
            <a:r>
              <a:rPr lang="en-US" sz="3100" dirty="0">
                <a:solidFill>
                  <a:schemeClr val="tx1"/>
                </a:solidFill>
              </a:rPr>
              <a:t>An </a:t>
            </a:r>
            <a:r>
              <a:rPr lang="en-US" sz="3100" b="1" dirty="0">
                <a:solidFill>
                  <a:schemeClr val="tx1"/>
                </a:solidFill>
              </a:rPr>
              <a:t>inducer</a:t>
            </a:r>
            <a:r>
              <a:rPr lang="en-US" sz="3100" dirty="0">
                <a:solidFill>
                  <a:schemeClr val="tx1"/>
                </a:solidFill>
              </a:rPr>
              <a:t> is a small molecule that may be made by the cell or nearby cells that either turns on an activator or turns off a repressor, allowing a cell to regulate gene expression based on environmental conditions.</a:t>
            </a:r>
            <a:endParaRPr lang="en-US" dirty="0">
              <a:solidFill>
                <a:schemeClr val="tx1"/>
              </a:solidFill>
            </a:endParaRPr>
          </a:p>
          <a:p>
            <a:pPr marL="0" indent="3175">
              <a:spcBef>
                <a:spcPts val="1200"/>
              </a:spcBef>
              <a:buFont typeface="Courier New" pitchFamily="49" charset="0"/>
              <a:buNone/>
              <a:tabLst>
                <a:tab pos="457200" algn="l"/>
              </a:tabLst>
            </a:pPr>
            <a:r>
              <a:rPr lang="en-US" i="0" dirty="0">
                <a:solidFill>
                  <a:schemeClr val="tx1"/>
                </a:solidFill>
              </a:rPr>
              <a:t>		</a:t>
            </a:r>
            <a:endParaRPr lang="en-US" dirty="0">
              <a:solidFill>
                <a:srgbClr val="0000FF"/>
              </a:solidFill>
            </a:endParaRPr>
          </a:p>
        </p:txBody>
      </p:sp>
    </p:spTree>
    <p:extLst>
      <p:ext uri="{BB962C8B-B14F-4D97-AF65-F5344CB8AC3E}">
        <p14:creationId xmlns:p14="http://schemas.microsoft.com/office/powerpoint/2010/main" val="35980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16.2 Figure 2</a:t>
            </a:r>
            <a:endParaRPr lang="en-US" sz="3200" dirty="0">
              <a:solidFill>
                <a:schemeClr val="accent1"/>
              </a:solidFill>
            </a:endParaRPr>
          </a:p>
        </p:txBody>
      </p:sp>
      <p:sp>
        <p:nvSpPr>
          <p:cNvPr id="4" name="TextBox 3">
            <a:extLst>
              <a:ext uri="{FF2B5EF4-FFF2-40B4-BE49-F238E27FC236}">
                <a16:creationId xmlns:a16="http://schemas.microsoft.com/office/drawing/2014/main" id="{8A11E47C-DC79-022A-8759-F8F61F799B9C}"/>
              </a:ext>
            </a:extLst>
          </p:cNvPr>
          <p:cNvSpPr txBox="1"/>
          <p:nvPr/>
        </p:nvSpPr>
        <p:spPr>
          <a:xfrm>
            <a:off x="2286000" y="5776127"/>
            <a:ext cx="4572000" cy="246221"/>
          </a:xfrm>
          <a:prstGeom prst="rect">
            <a:avLst/>
          </a:prstGeom>
          <a:noFill/>
        </p:spPr>
        <p:txBody>
          <a:bodyPr wrap="square">
            <a:spAutoFit/>
          </a:bodyPr>
          <a:lstStyle/>
          <a:p>
            <a:pPr algn="ctr"/>
            <a:r>
              <a:rPr lang="en-US" sz="1000" dirty="0"/>
              <a:t>Stockvault.net. "E. coli."</a:t>
            </a:r>
          </a:p>
        </p:txBody>
      </p:sp>
      <p:pic>
        <p:nvPicPr>
          <p:cNvPr id="6" name="Content Placeholder 6" descr="A petri dish of E. coli">
            <a:extLst>
              <a:ext uri="{FF2B5EF4-FFF2-40B4-BE49-F238E27FC236}">
                <a16:creationId xmlns:a16="http://schemas.microsoft.com/office/drawing/2014/main" id="{423EBB64-6D3E-7AA4-3C44-E0DD979B145C}"/>
              </a:ext>
            </a:extLst>
          </p:cNvPr>
          <p:cNvPicPr>
            <a:picLocks noGrp="1" noChangeAspect="1"/>
          </p:cNvPicPr>
          <p:nvPr>
            <p:ph idx="1"/>
          </p:nvPr>
        </p:nvPicPr>
        <p:blipFill>
          <a:blip r:embed="rId3"/>
          <a:srcRect l="12964" t="5333" r="12037" b="4667"/>
          <a:stretch/>
        </p:blipFill>
        <p:spPr>
          <a:xfrm>
            <a:off x="1524000" y="1524000"/>
            <a:ext cx="6172200" cy="4114800"/>
          </a:xfrm>
        </p:spPr>
      </p:pic>
    </p:spTree>
    <p:extLst>
      <p:ext uri="{BB962C8B-B14F-4D97-AF65-F5344CB8AC3E}">
        <p14:creationId xmlns:p14="http://schemas.microsoft.com/office/powerpoint/2010/main" val="2084545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A Repressible Operon: </a:t>
            </a:r>
            <a:r>
              <a:rPr lang="en-US" i="1" dirty="0"/>
              <a:t>trp</a:t>
            </a:r>
            <a:r>
              <a:rPr lang="en-US" dirty="0"/>
              <a:t> Operon Structure</a:t>
            </a:r>
            <a:r>
              <a:rPr lang="en-US" sz="1400" baseline="-25000" dirty="0"/>
              <a:t>1</a:t>
            </a:r>
            <a:endParaRPr lang="en-US" sz="3200" dirty="0">
              <a:solidFill>
                <a:schemeClr val="accent1"/>
              </a:solidFill>
            </a:endParaRPr>
          </a:p>
        </p:txBody>
      </p:sp>
      <p:sp>
        <p:nvSpPr>
          <p:cNvPr id="11267" name="Rectangle 3"/>
          <p:cNvSpPr>
            <a:spLocks noGrp="1"/>
          </p:cNvSpPr>
          <p:nvPr>
            <p:ph idx="1"/>
          </p:nvPr>
        </p:nvSpPr>
        <p:spPr>
          <a:xfrm>
            <a:off x="266700" y="1143000"/>
            <a:ext cx="8610600" cy="5257800"/>
          </a:xfrm>
          <a:prstGeom prst="rect">
            <a:avLst/>
          </a:prstGeom>
        </p:spPr>
        <p:txBody>
          <a:bodyPr>
            <a:normAutofit/>
          </a:bodyPr>
          <a:lstStyle/>
          <a:p>
            <a:pPr>
              <a:tabLst>
                <a:tab pos="461963" algn="l"/>
              </a:tabLst>
            </a:pPr>
            <a:r>
              <a:rPr lang="en-US" dirty="0">
                <a:solidFill>
                  <a:schemeClr val="tx1"/>
                </a:solidFill>
              </a:rPr>
              <a:t>Bacteria such as </a:t>
            </a:r>
            <a:r>
              <a:rPr lang="en-US" i="1" dirty="0">
                <a:solidFill>
                  <a:schemeClr val="tx1"/>
                </a:solidFill>
              </a:rPr>
              <a:t>Escherichia coli</a:t>
            </a:r>
            <a:r>
              <a:rPr lang="en-US" dirty="0">
                <a:solidFill>
                  <a:schemeClr val="tx1"/>
                </a:solidFill>
              </a:rPr>
              <a:t>, need amino acids (like </a:t>
            </a:r>
            <a:r>
              <a:rPr lang="en-US" b="1" dirty="0">
                <a:solidFill>
                  <a:schemeClr val="tx1"/>
                </a:solidFill>
              </a:rPr>
              <a:t>tryptophan</a:t>
            </a:r>
            <a:r>
              <a:rPr lang="en-US" dirty="0">
                <a:solidFill>
                  <a:schemeClr val="tx1"/>
                </a:solidFill>
              </a:rPr>
              <a:t>) to survive and can make many of them.</a:t>
            </a:r>
          </a:p>
          <a:p>
            <a:pPr marL="457200" indent="-457200">
              <a:buFont typeface="Arial" panose="020B0604020202020204" pitchFamily="34" charset="0"/>
              <a:buChar char="•"/>
              <a:tabLst>
                <a:tab pos="461963" algn="l"/>
              </a:tabLst>
            </a:pPr>
            <a:r>
              <a:rPr lang="en-US" i="1" dirty="0">
                <a:solidFill>
                  <a:schemeClr val="tx1"/>
                </a:solidFill>
              </a:rPr>
              <a:t>E. coli </a:t>
            </a:r>
            <a:r>
              <a:rPr lang="en-US" dirty="0">
                <a:solidFill>
                  <a:schemeClr val="tx1"/>
                </a:solidFill>
              </a:rPr>
              <a:t>can either ingest tryptophan or synthesize it using enzymes encoded by five genes found in the </a:t>
            </a:r>
            <a:r>
              <a:rPr lang="en-US" b="1" dirty="0">
                <a:solidFill>
                  <a:schemeClr val="tx1"/>
                </a:solidFill>
              </a:rPr>
              <a:t>tryptophan (</a:t>
            </a:r>
            <a:r>
              <a:rPr lang="en-US" b="1" i="1" dirty="0">
                <a:solidFill>
                  <a:schemeClr val="tx1"/>
                </a:solidFill>
              </a:rPr>
              <a:t>trp</a:t>
            </a:r>
            <a:r>
              <a:rPr lang="en-US" b="1" dirty="0">
                <a:solidFill>
                  <a:schemeClr val="tx1"/>
                </a:solidFill>
              </a:rPr>
              <a:t>) operon</a:t>
            </a:r>
            <a:r>
              <a:rPr lang="en-US" dirty="0">
                <a:solidFill>
                  <a:schemeClr val="tx1"/>
                </a:solidFill>
              </a:rPr>
              <a:t>.</a:t>
            </a:r>
          </a:p>
          <a:p>
            <a:pPr lvl="1">
              <a:tabLst>
                <a:tab pos="461963" algn="l"/>
              </a:tabLst>
            </a:pPr>
            <a:r>
              <a:rPr lang="en-US" i="0" dirty="0"/>
              <a:t>These genes are transcribed together into a single mRNA, which is then translated to make all five enzymes.</a:t>
            </a:r>
            <a:r>
              <a:rPr lang="en-US" i="0" dirty="0">
                <a:solidFill>
                  <a:schemeClr val="tx1"/>
                </a:solidFill>
              </a:rPr>
              <a:t>	</a:t>
            </a:r>
            <a:endParaRPr lang="en-US" dirty="0">
              <a:solidFill>
                <a:srgbClr val="0000FF"/>
              </a:solidFill>
            </a:endParaRPr>
          </a:p>
        </p:txBody>
      </p:sp>
    </p:spTree>
    <p:extLst>
      <p:ext uri="{BB962C8B-B14F-4D97-AF65-F5344CB8AC3E}">
        <p14:creationId xmlns:p14="http://schemas.microsoft.com/office/powerpoint/2010/main" val="313959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A Repressible Operon: </a:t>
            </a:r>
            <a:r>
              <a:rPr lang="en-US" i="1" dirty="0"/>
              <a:t>trp</a:t>
            </a:r>
            <a:r>
              <a:rPr lang="en-US" dirty="0"/>
              <a:t> Operon Structure</a:t>
            </a:r>
            <a:r>
              <a:rPr lang="en-US" sz="1400" baseline="-25000" dirty="0"/>
              <a:t>2</a:t>
            </a:r>
            <a:endParaRPr lang="en-US" sz="3200" dirty="0">
              <a:solidFill>
                <a:schemeClr val="accent1"/>
              </a:solidFill>
            </a:endParaRPr>
          </a:p>
        </p:txBody>
      </p:sp>
      <p:sp>
        <p:nvSpPr>
          <p:cNvPr id="11267" name="Rectangle 3"/>
          <p:cNvSpPr>
            <a:spLocks noGrp="1"/>
          </p:cNvSpPr>
          <p:nvPr>
            <p:ph idx="1"/>
          </p:nvPr>
        </p:nvSpPr>
        <p:spPr>
          <a:xfrm>
            <a:off x="266700" y="1143000"/>
            <a:ext cx="8610600" cy="5257800"/>
          </a:xfrm>
          <a:prstGeom prst="rect">
            <a:avLst/>
          </a:prstGeom>
        </p:spPr>
        <p:txBody>
          <a:bodyPr>
            <a:normAutofit/>
          </a:bodyPr>
          <a:lstStyle/>
          <a:p>
            <a:pPr marL="0" indent="0">
              <a:buNone/>
              <a:tabLst>
                <a:tab pos="461963" algn="l"/>
              </a:tabLst>
            </a:pPr>
            <a:r>
              <a:rPr lang="en-US" dirty="0">
                <a:solidFill>
                  <a:schemeClr val="tx1"/>
                </a:solidFill>
              </a:rPr>
              <a:t>The </a:t>
            </a:r>
            <a:r>
              <a:rPr lang="en-US" i="1" dirty="0">
                <a:solidFill>
                  <a:schemeClr val="tx1"/>
                </a:solidFill>
              </a:rPr>
              <a:t>trp </a:t>
            </a:r>
            <a:r>
              <a:rPr lang="en-US" dirty="0">
                <a:solidFill>
                  <a:schemeClr val="tx1"/>
                </a:solidFill>
              </a:rPr>
              <a:t>operon includes three important regions:</a:t>
            </a:r>
          </a:p>
          <a:p>
            <a:pPr marL="514350" indent="-514350">
              <a:buFont typeface="+mj-lt"/>
              <a:buAutoNum type="arabicPeriod"/>
              <a:tabLst>
                <a:tab pos="461963" algn="l"/>
              </a:tabLst>
            </a:pPr>
            <a:r>
              <a:rPr lang="en-US" dirty="0"/>
              <a:t>The coding region includes the genes for the five tryptophan biosynthesis enzymes.</a:t>
            </a:r>
          </a:p>
          <a:p>
            <a:pPr marL="514350" indent="-514350">
              <a:buFont typeface="+mj-lt"/>
              <a:buAutoNum type="arabicPeriod"/>
              <a:tabLst>
                <a:tab pos="461963" algn="l"/>
              </a:tabLst>
            </a:pPr>
            <a:r>
              <a:rPr lang="en-US" dirty="0"/>
              <a:t>The </a:t>
            </a:r>
            <a:r>
              <a:rPr lang="en-US" b="1" dirty="0"/>
              <a:t>transcriptional start site </a:t>
            </a:r>
            <a:r>
              <a:rPr lang="en-US" dirty="0"/>
              <a:t>is just before the coding region, and the </a:t>
            </a:r>
            <a:r>
              <a:rPr lang="en-US" i="1" dirty="0"/>
              <a:t>trp</a:t>
            </a:r>
            <a:r>
              <a:rPr lang="en-US" dirty="0"/>
              <a:t> promoter to which RNA polymerase binds is just before (“upstream”) of the transcriptional start site.</a:t>
            </a:r>
          </a:p>
          <a:p>
            <a:pPr marL="514350" indent="-514350">
              <a:buFont typeface="+mj-lt"/>
              <a:buAutoNum type="arabicPeriod"/>
              <a:tabLst>
                <a:tab pos="461963" algn="l"/>
              </a:tabLst>
            </a:pPr>
            <a:r>
              <a:rPr lang="en-US" dirty="0"/>
              <a:t>The </a:t>
            </a:r>
            <a:r>
              <a:rPr lang="en-US" i="1" dirty="0"/>
              <a:t>trp</a:t>
            </a:r>
            <a:r>
              <a:rPr lang="en-US" dirty="0"/>
              <a:t> </a:t>
            </a:r>
            <a:r>
              <a:rPr lang="en-US" b="1" dirty="0"/>
              <a:t>operator </a:t>
            </a:r>
            <a:r>
              <a:rPr lang="en-US" dirty="0"/>
              <a:t>is located between the promoter and the transcriptional start site.</a:t>
            </a:r>
            <a:endParaRPr lang="en-US" b="1" dirty="0"/>
          </a:p>
          <a:p>
            <a:pPr lvl="1">
              <a:tabLst>
                <a:tab pos="461963" algn="l"/>
              </a:tabLst>
            </a:pPr>
            <a:endParaRPr lang="en-US" dirty="0">
              <a:solidFill>
                <a:srgbClr val="0000FF"/>
              </a:solidFill>
            </a:endParaRPr>
          </a:p>
        </p:txBody>
      </p:sp>
    </p:spTree>
    <p:extLst>
      <p:ext uri="{BB962C8B-B14F-4D97-AF65-F5344CB8AC3E}">
        <p14:creationId xmlns:p14="http://schemas.microsoft.com/office/powerpoint/2010/main" val="116334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1878</TotalTime>
  <Words>1530</Words>
  <Application>Microsoft Office PowerPoint</Application>
  <PresentationFormat>On-screen Show (4:3)</PresentationFormat>
  <Paragraphs>149</Paragraphs>
  <Slides>25</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Calibri</vt:lpstr>
      <vt:lpstr>Century Gothic</vt:lpstr>
      <vt:lpstr>Open Sans</vt:lpstr>
      <vt:lpstr>Aptos</vt:lpstr>
      <vt:lpstr>Wingdings</vt:lpstr>
      <vt:lpstr>Arial</vt:lpstr>
      <vt:lpstr>Courier New</vt:lpstr>
      <vt:lpstr>Office Theme</vt:lpstr>
      <vt:lpstr>Lesson 16.2</vt:lpstr>
      <vt:lpstr>Objectives</vt:lpstr>
      <vt:lpstr>Prokaryotic Genome Structure</vt:lpstr>
      <vt:lpstr>16.2 Figure 1</vt:lpstr>
      <vt:lpstr>Reflection Question</vt:lpstr>
      <vt:lpstr>Three Types of Regulatory Molecules Affecting the Expression of Operons in Prokaryotes</vt:lpstr>
      <vt:lpstr>16.2 Figure 2</vt:lpstr>
      <vt:lpstr>A Repressible Operon: trp Operon Structure1</vt:lpstr>
      <vt:lpstr>A Repressible Operon: trp Operon Structure2</vt:lpstr>
      <vt:lpstr>trp Operon Is Repressed When Tryptophan Is Present</vt:lpstr>
      <vt:lpstr>trp Operon Is Transcribed When Tryptophan Is Absent</vt:lpstr>
      <vt:lpstr>Positive Regulation by Activation</vt:lpstr>
      <vt:lpstr>Catabolite Activator Protein (CAP) Activates Transcription</vt:lpstr>
      <vt:lpstr>High Glucose Levels Prevent cAMP Accumulation</vt:lpstr>
      <vt:lpstr>Inducible Operons</vt:lpstr>
      <vt:lpstr>Comparing Inducible and Repressible Operons</vt:lpstr>
      <vt:lpstr>Inducible Operon: The lac Operon</vt:lpstr>
      <vt:lpstr>16.2 Figure 5</vt:lpstr>
      <vt:lpstr>Activation of the lac Operon</vt:lpstr>
      <vt:lpstr>16.2 Figure 6</vt:lpstr>
      <vt:lpstr>Think It Through1</vt:lpstr>
      <vt:lpstr>Table 1. Signals that Induce or Repress Transcription of the lac Operon</vt:lpstr>
      <vt:lpstr>Think It Through2</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184</cp:revision>
  <dcterms:created xsi:type="dcterms:W3CDTF">2013-04-26T14:43:13Z</dcterms:created>
  <dcterms:modified xsi:type="dcterms:W3CDTF">2024-10-21T13:52:42Z</dcterms:modified>
</cp:coreProperties>
</file>