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5"/>
  </p:notesMasterIdLst>
  <p:handoutMasterIdLst>
    <p:handoutMasterId r:id="rId46"/>
  </p:handoutMasterIdLst>
  <p:sldIdLst>
    <p:sldId id="272" r:id="rId2"/>
    <p:sldId id="264" r:id="rId3"/>
    <p:sldId id="265" r:id="rId4"/>
    <p:sldId id="277" r:id="rId5"/>
    <p:sldId id="278" r:id="rId6"/>
    <p:sldId id="279" r:id="rId7"/>
    <p:sldId id="280" r:id="rId8"/>
    <p:sldId id="281" r:id="rId9"/>
    <p:sldId id="282" r:id="rId10"/>
    <p:sldId id="283" r:id="rId11"/>
    <p:sldId id="284" r:id="rId12"/>
    <p:sldId id="271" r:id="rId13"/>
    <p:sldId id="285" r:id="rId14"/>
    <p:sldId id="286" r:id="rId15"/>
    <p:sldId id="276" r:id="rId16"/>
    <p:sldId id="287" r:id="rId17"/>
    <p:sldId id="288" r:id="rId18"/>
    <p:sldId id="289" r:id="rId19"/>
    <p:sldId id="290" r:id="rId20"/>
    <p:sldId id="294" r:id="rId21"/>
    <p:sldId id="292" r:id="rId22"/>
    <p:sldId id="293"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268" r:id="rId42"/>
    <p:sldId id="267" r:id="rId43"/>
    <p:sldId id="313" r:id="rId44"/>
  </p:sldIdLst>
  <p:sldSz cx="9144000" cy="6858000" type="screen4x3"/>
  <p:notesSz cx="6858000" cy="9144000"/>
  <p:embeddedFontLst>
    <p:embeddedFont>
      <p:font typeface="Century Gothic" panose="020B0502020202020204" pitchFamily="34" charset="0"/>
      <p:regular r:id="rId47"/>
      <p:bold r:id="rId48"/>
      <p:italic r:id="rId49"/>
      <p:boldItalic r:id="rId50"/>
    </p:embeddedFont>
    <p:embeddedFont>
      <p:font typeface="Open Sans" panose="020B060603050402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3" autoAdjust="0"/>
    <p:restoredTop sz="86486" autoAdjust="0"/>
  </p:normalViewPr>
  <p:slideViewPr>
    <p:cSldViewPr>
      <p:cViewPr varScale="1">
        <p:scale>
          <a:sx n="95" d="100"/>
          <a:sy n="95" d="100"/>
        </p:scale>
        <p:origin x="1296" y="96"/>
      </p:cViewPr>
      <p:guideLst>
        <p:guide orient="horz" pos="2160"/>
        <p:guide pos="2880"/>
      </p:guideLst>
    </p:cSldViewPr>
  </p:slideViewPr>
  <p:outlineViewPr>
    <p:cViewPr>
      <p:scale>
        <a:sx n="33" d="100"/>
        <a:sy n="33" d="100"/>
      </p:scale>
      <p:origin x="0" y="-1976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10/21/2024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10/21/2024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4D4D4D"/>
                </a:solidFill>
                <a:effectLst/>
                <a:latin typeface="Open Sans" panose="020B0606030504020204" pitchFamily="34" charset="0"/>
              </a:rPr>
              <a:t>16.3 Figure 1: This child inherited not only their male parent's genome but also some of their epigenome. Epigenetic changes are not based on changes in the </a:t>
            </a:r>
            <a:r>
              <a:rPr lang="en-US" dirty="0"/>
              <a:t>DNA</a:t>
            </a:r>
            <a:r>
              <a:rPr lang="en-US" b="0" i="0" u="none" strike="noStrike" dirty="0">
                <a:solidFill>
                  <a:srgbClr val="4D4D4D"/>
                </a:solidFill>
                <a:effectLst/>
                <a:latin typeface="Open Sans" panose="020B0606030504020204" pitchFamily="34" charset="0"/>
              </a:rPr>
              <a:t> sequence but rather on how the genes are expressed.</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4</a:t>
            </a:fld>
            <a:endParaRPr lang="en-US" dirty="0"/>
          </a:p>
        </p:txBody>
      </p:sp>
    </p:spTree>
    <p:extLst>
      <p:ext uri="{BB962C8B-B14F-4D97-AF65-F5344CB8AC3E}">
        <p14:creationId xmlns:p14="http://schemas.microsoft.com/office/powerpoint/2010/main" val="763809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24</a:t>
            </a:fld>
            <a:endParaRPr lang="en-US" dirty="0"/>
          </a:p>
        </p:txBody>
      </p:sp>
    </p:spTree>
    <p:extLst>
      <p:ext uri="{BB962C8B-B14F-4D97-AF65-F5344CB8AC3E}">
        <p14:creationId xmlns:p14="http://schemas.microsoft.com/office/powerpoint/2010/main" val="1310583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25</a:t>
            </a:fld>
            <a:endParaRPr lang="en-US" dirty="0"/>
          </a:p>
        </p:txBody>
      </p:sp>
    </p:spTree>
    <p:extLst>
      <p:ext uri="{BB962C8B-B14F-4D97-AF65-F5344CB8AC3E}">
        <p14:creationId xmlns:p14="http://schemas.microsoft.com/office/powerpoint/2010/main" val="3210137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26</a:t>
            </a:fld>
            <a:endParaRPr lang="en-US" dirty="0"/>
          </a:p>
        </p:txBody>
      </p:sp>
    </p:spTree>
    <p:extLst>
      <p:ext uri="{BB962C8B-B14F-4D97-AF65-F5344CB8AC3E}">
        <p14:creationId xmlns:p14="http://schemas.microsoft.com/office/powerpoint/2010/main" val="1983609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27</a:t>
            </a:fld>
            <a:endParaRPr lang="en-US" dirty="0"/>
          </a:p>
        </p:txBody>
      </p:sp>
    </p:spTree>
    <p:extLst>
      <p:ext uri="{BB962C8B-B14F-4D97-AF65-F5344CB8AC3E}">
        <p14:creationId xmlns:p14="http://schemas.microsoft.com/office/powerpoint/2010/main" val="4037659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28</a:t>
            </a:fld>
            <a:endParaRPr lang="en-US" dirty="0"/>
          </a:p>
        </p:txBody>
      </p:sp>
    </p:spTree>
    <p:extLst>
      <p:ext uri="{BB962C8B-B14F-4D97-AF65-F5344CB8AC3E}">
        <p14:creationId xmlns:p14="http://schemas.microsoft.com/office/powerpoint/2010/main" val="2101753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16.3 Figure 8: </a:t>
            </a:r>
            <a:r>
              <a:rPr lang="en-US" b="0" i="0" u="none" strike="noStrike" dirty="0">
                <a:solidFill>
                  <a:srgbClr val="4D4D4D"/>
                </a:solidFill>
                <a:effectLst/>
                <a:latin typeface="Open Sans" panose="020B0606030504020204" pitchFamily="34" charset="0"/>
              </a:rPr>
              <a:t>The exons from a pre-mRNA transcript can be alternatively spliced, or spliced (combined) in different ways to create different proteins. Exons are depicted as rectangles and introns as the lines connecting them.</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29</a:t>
            </a:fld>
            <a:endParaRPr lang="en-US" dirty="0"/>
          </a:p>
        </p:txBody>
      </p:sp>
    </p:spTree>
    <p:extLst>
      <p:ext uri="{BB962C8B-B14F-4D97-AF65-F5344CB8AC3E}">
        <p14:creationId xmlns:p14="http://schemas.microsoft.com/office/powerpoint/2010/main" val="3986358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30</a:t>
            </a:fld>
            <a:endParaRPr lang="en-US" dirty="0"/>
          </a:p>
        </p:txBody>
      </p:sp>
    </p:spTree>
    <p:extLst>
      <p:ext uri="{BB962C8B-B14F-4D97-AF65-F5344CB8AC3E}">
        <p14:creationId xmlns:p14="http://schemas.microsoft.com/office/powerpoint/2010/main" val="662271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31</a:t>
            </a:fld>
            <a:endParaRPr lang="en-US" dirty="0"/>
          </a:p>
        </p:txBody>
      </p:sp>
    </p:spTree>
    <p:extLst>
      <p:ext uri="{BB962C8B-B14F-4D97-AF65-F5344CB8AC3E}">
        <p14:creationId xmlns:p14="http://schemas.microsoft.com/office/powerpoint/2010/main" val="3715030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32</a:t>
            </a:fld>
            <a:endParaRPr lang="en-US" dirty="0"/>
          </a:p>
        </p:txBody>
      </p:sp>
    </p:spTree>
    <p:extLst>
      <p:ext uri="{BB962C8B-B14F-4D97-AF65-F5344CB8AC3E}">
        <p14:creationId xmlns:p14="http://schemas.microsoft.com/office/powerpoint/2010/main" val="2741368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33</a:t>
            </a:fld>
            <a:endParaRPr lang="en-US" dirty="0"/>
          </a:p>
        </p:txBody>
      </p:sp>
    </p:spTree>
    <p:extLst>
      <p:ext uri="{BB962C8B-B14F-4D97-AF65-F5344CB8AC3E}">
        <p14:creationId xmlns:p14="http://schemas.microsoft.com/office/powerpoint/2010/main" val="401751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p>
          <a:p>
            <a:endParaRPr lang="en-US"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4D4D4D"/>
                </a:solidFill>
                <a:effectLst/>
                <a:latin typeface="Open Sans" panose="020B0606030504020204" pitchFamily="34" charset="0"/>
              </a:rPr>
              <a:t>16.3 Figure 4: The tortoiseshell coloration in this cat results from variance in the epigenetic expression of a gene that determines coat color. This coat-color gene can code for either orange or black fur and is located on the X chromosome. Female cats have two X chromosomes, and therefore it's possible to have both an orange and a black version. Different splotches of the cat's coat express different X chromosomes, hence the tortoiseshell pattern. Since this coloration requires the cat to have two X-type chromosomes, almost all cats with this coloration are female.</a:t>
            </a:r>
            <a:endParaRPr lang="en-US" dirty="0"/>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34</a:t>
            </a:fld>
            <a:endParaRPr lang="en-US" dirty="0"/>
          </a:p>
        </p:txBody>
      </p:sp>
    </p:spTree>
    <p:extLst>
      <p:ext uri="{BB962C8B-B14F-4D97-AF65-F5344CB8AC3E}">
        <p14:creationId xmlns:p14="http://schemas.microsoft.com/office/powerpoint/2010/main" val="610362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35</a:t>
            </a:fld>
            <a:endParaRPr lang="en-US" dirty="0"/>
          </a:p>
        </p:txBody>
      </p:sp>
    </p:spTree>
    <p:extLst>
      <p:ext uri="{BB962C8B-B14F-4D97-AF65-F5344CB8AC3E}">
        <p14:creationId xmlns:p14="http://schemas.microsoft.com/office/powerpoint/2010/main" val="576500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36</a:t>
            </a:fld>
            <a:endParaRPr lang="en-US" dirty="0"/>
          </a:p>
        </p:txBody>
      </p:sp>
    </p:spTree>
    <p:extLst>
      <p:ext uri="{BB962C8B-B14F-4D97-AF65-F5344CB8AC3E}">
        <p14:creationId xmlns:p14="http://schemas.microsoft.com/office/powerpoint/2010/main" val="1511464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37</a:t>
            </a:fld>
            <a:endParaRPr lang="en-US" dirty="0"/>
          </a:p>
        </p:txBody>
      </p:sp>
    </p:spTree>
    <p:extLst>
      <p:ext uri="{BB962C8B-B14F-4D97-AF65-F5344CB8AC3E}">
        <p14:creationId xmlns:p14="http://schemas.microsoft.com/office/powerpoint/2010/main" val="928863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38</a:t>
            </a:fld>
            <a:endParaRPr lang="en-US" dirty="0"/>
          </a:p>
        </p:txBody>
      </p:sp>
    </p:spTree>
    <p:extLst>
      <p:ext uri="{BB962C8B-B14F-4D97-AF65-F5344CB8AC3E}">
        <p14:creationId xmlns:p14="http://schemas.microsoft.com/office/powerpoint/2010/main" val="2143542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39</a:t>
            </a:fld>
            <a:endParaRPr lang="en-US" dirty="0"/>
          </a:p>
        </p:txBody>
      </p:sp>
    </p:spTree>
    <p:extLst>
      <p:ext uri="{BB962C8B-B14F-4D97-AF65-F5344CB8AC3E}">
        <p14:creationId xmlns:p14="http://schemas.microsoft.com/office/powerpoint/2010/main" val="4094602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40</a:t>
            </a:fld>
            <a:endParaRPr lang="en-US" dirty="0"/>
          </a:p>
        </p:txBody>
      </p:sp>
    </p:spTree>
    <p:extLst>
      <p:ext uri="{BB962C8B-B14F-4D97-AF65-F5344CB8AC3E}">
        <p14:creationId xmlns:p14="http://schemas.microsoft.com/office/powerpoint/2010/main" val="563528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41</a:t>
            </a:fld>
            <a:endParaRPr lang="en-US" dirty="0"/>
          </a:p>
        </p:txBody>
      </p:sp>
    </p:spTree>
    <p:extLst>
      <p:ext uri="{BB962C8B-B14F-4D97-AF65-F5344CB8AC3E}">
        <p14:creationId xmlns:p14="http://schemas.microsoft.com/office/powerpoint/2010/main" val="3342089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16.3 </a:t>
            </a:r>
            <a:r>
              <a:rPr lang="en-US" b="0" i="0" u="none" strike="noStrike" dirty="0">
                <a:solidFill>
                  <a:srgbClr val="4D4D4D"/>
                </a:solidFill>
                <a:effectLst/>
                <a:latin typeface="Open Sans" panose="020B0606030504020204" pitchFamily="34" charset="0"/>
              </a:rPr>
              <a:t>Figure 5: Histone proteins and </a:t>
            </a:r>
            <a:r>
              <a:rPr lang="en-US" dirty="0"/>
              <a:t>DNA</a:t>
            </a:r>
            <a:r>
              <a:rPr lang="en-US" b="0" i="0" u="none" strike="noStrike" dirty="0">
                <a:solidFill>
                  <a:srgbClr val="4D4D4D"/>
                </a:solidFill>
                <a:effectLst/>
                <a:latin typeface="Open Sans" panose="020B0606030504020204" pitchFamily="34" charset="0"/>
              </a:rPr>
              <a:t> nucleotides can be modified chemically. Modifications affect nucleosome spacing and gene expression.</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2413889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15</a:t>
            </a:fld>
            <a:endParaRPr lang="en-US" dirty="0"/>
          </a:p>
        </p:txBody>
      </p:sp>
    </p:spTree>
    <p:extLst>
      <p:ext uri="{BB962C8B-B14F-4D97-AF65-F5344CB8AC3E}">
        <p14:creationId xmlns:p14="http://schemas.microsoft.com/office/powerpoint/2010/main" val="2104564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16.3 </a:t>
            </a:r>
            <a:r>
              <a:rPr lang="en-US" b="0" i="0" u="none" strike="noStrike" dirty="0">
                <a:solidFill>
                  <a:srgbClr val="4D4D4D"/>
                </a:solidFill>
                <a:effectLst/>
                <a:latin typeface="Open Sans" panose="020B0606030504020204" pitchFamily="34" charset="0"/>
              </a:rPr>
              <a:t>Figure 6: This image shows colorectal (of the colon and/or rectum) cancer cells. Cell nuclei are stained blue, </a:t>
            </a:r>
            <a:r>
              <a:rPr lang="en-US" dirty="0"/>
              <a:t>DNA</a:t>
            </a:r>
            <a:r>
              <a:rPr lang="en-US" b="0" i="0" u="none" strike="noStrike" dirty="0">
                <a:solidFill>
                  <a:srgbClr val="4D4D4D"/>
                </a:solidFill>
                <a:effectLst/>
                <a:latin typeface="Open Sans" panose="020B0606030504020204" pitchFamily="34" charset="0"/>
              </a:rPr>
              <a:t> damage is red, and </a:t>
            </a:r>
            <a:r>
              <a:rPr lang="en-US" dirty="0"/>
              <a:t>DNA</a:t>
            </a:r>
            <a:r>
              <a:rPr lang="en-US" b="0" i="0" u="none" strike="noStrike" dirty="0">
                <a:solidFill>
                  <a:srgbClr val="4D4D4D"/>
                </a:solidFill>
                <a:effectLst/>
                <a:latin typeface="Open Sans" panose="020B0606030504020204" pitchFamily="34" charset="0"/>
              </a:rPr>
              <a:t> replication appears in green. Damaged DNA will not be properly expressed. At the same time, the damage can result in an increase rate of binding of transcription factors to genes that control cell growth and division, resulting in uncontrolled growth of the abnormal cells.</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19</a:t>
            </a:fld>
            <a:endParaRPr lang="en-US" dirty="0"/>
          </a:p>
        </p:txBody>
      </p:sp>
    </p:spTree>
    <p:extLst>
      <p:ext uri="{BB962C8B-B14F-4D97-AF65-F5344CB8AC3E}">
        <p14:creationId xmlns:p14="http://schemas.microsoft.com/office/powerpoint/2010/main" val="385955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p>
          <a:p>
            <a:endParaRPr lang="en-US" sz="1800" dirty="0">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20</a:t>
            </a:fld>
            <a:endParaRPr lang="en-US" dirty="0"/>
          </a:p>
        </p:txBody>
      </p:sp>
    </p:spTree>
    <p:extLst>
      <p:ext uri="{BB962C8B-B14F-4D97-AF65-F5344CB8AC3E}">
        <p14:creationId xmlns:p14="http://schemas.microsoft.com/office/powerpoint/2010/main" val="104186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21</a:t>
            </a:fld>
            <a:endParaRPr lang="en-US" dirty="0"/>
          </a:p>
        </p:txBody>
      </p:sp>
    </p:spTree>
    <p:extLst>
      <p:ext uri="{BB962C8B-B14F-4D97-AF65-F5344CB8AC3E}">
        <p14:creationId xmlns:p14="http://schemas.microsoft.com/office/powerpoint/2010/main" val="2817929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22</a:t>
            </a:fld>
            <a:endParaRPr lang="en-US" dirty="0"/>
          </a:p>
        </p:txBody>
      </p:sp>
    </p:spTree>
    <p:extLst>
      <p:ext uri="{BB962C8B-B14F-4D97-AF65-F5344CB8AC3E}">
        <p14:creationId xmlns:p14="http://schemas.microsoft.com/office/powerpoint/2010/main" val="4195206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23</a:t>
            </a:fld>
            <a:endParaRPr lang="en-US" dirty="0"/>
          </a:p>
        </p:txBody>
      </p:sp>
    </p:spTree>
    <p:extLst>
      <p:ext uri="{BB962C8B-B14F-4D97-AF65-F5344CB8AC3E}">
        <p14:creationId xmlns:p14="http://schemas.microsoft.com/office/powerpoint/2010/main" val="3310847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80290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16.3</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Eukaryotic Gene Regulation</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dirty="0">
                <a:solidFill>
                  <a:schemeClr val="accent1"/>
                </a:solidFill>
              </a:rPr>
              <a:t>Making DNA Within Nucleosomes Accessible: DNA Methylation</a:t>
            </a:r>
            <a:r>
              <a:rPr lang="en-US" sz="1400" baseline="-25000" dirty="0">
                <a:solidFill>
                  <a:schemeClr val="accent1"/>
                </a:solidFill>
              </a:rPr>
              <a:t>1</a:t>
            </a:r>
            <a:endParaRPr lang="en-US" baseline="-25000" dirty="0">
              <a:solidFill>
                <a:schemeClr val="accent1"/>
              </a:solidFill>
            </a:endParaRPr>
          </a:p>
        </p:txBody>
      </p:sp>
      <p:sp>
        <p:nvSpPr>
          <p:cNvPr id="11267" name="Rectangle 3"/>
          <p:cNvSpPr>
            <a:spLocks noGrp="1"/>
          </p:cNvSpPr>
          <p:nvPr>
            <p:ph idx="1"/>
          </p:nvPr>
        </p:nvSpPr>
        <p:spPr>
          <a:xfrm>
            <a:off x="347660" y="990600"/>
            <a:ext cx="8448680" cy="5029200"/>
          </a:xfrm>
          <a:prstGeom prst="rect">
            <a:avLst/>
          </a:prstGeom>
        </p:spPr>
        <p:txBody>
          <a:bodyPr>
            <a:normAutofit/>
          </a:bodyPr>
          <a:lstStyle/>
          <a:p>
            <a:pPr marL="0" indent="0">
              <a:buNone/>
              <a:tabLst>
                <a:tab pos="461963" algn="l"/>
              </a:tabLst>
            </a:pPr>
            <a:r>
              <a:rPr lang="en-US" sz="2400" b="1" dirty="0">
                <a:solidFill>
                  <a:schemeClr val="tx1"/>
                </a:solidFill>
              </a:rPr>
              <a:t>DNA methylation</a:t>
            </a:r>
            <a:r>
              <a:rPr lang="en-US" sz="2400" dirty="0">
                <a:solidFill>
                  <a:schemeClr val="tx1"/>
                </a:solidFill>
              </a:rPr>
              <a:t> modifies DNA specifically in CpG islands, stretches with lots of CG DNA pairs found in promoter regions of genes.</a:t>
            </a:r>
          </a:p>
          <a:p>
            <a:pPr>
              <a:tabLst>
                <a:tab pos="461963" algn="l"/>
              </a:tabLst>
            </a:pPr>
            <a:r>
              <a:rPr lang="en-US" sz="2400" dirty="0">
                <a:solidFill>
                  <a:schemeClr val="tx1"/>
                </a:solidFill>
              </a:rPr>
              <a:t>The cytosines can be methylated.</a:t>
            </a:r>
          </a:p>
        </p:txBody>
      </p:sp>
      <p:sp>
        <p:nvSpPr>
          <p:cNvPr id="6" name="TextBox 5">
            <a:extLst>
              <a:ext uri="{FF2B5EF4-FFF2-40B4-BE49-F238E27FC236}">
                <a16:creationId xmlns:a16="http://schemas.microsoft.com/office/drawing/2014/main" id="{067B7649-F78A-377B-1F76-BA0946F26D6C}"/>
              </a:ext>
            </a:extLst>
          </p:cNvPr>
          <p:cNvSpPr txBox="1"/>
          <p:nvPr/>
        </p:nvSpPr>
        <p:spPr>
          <a:xfrm>
            <a:off x="1180360" y="3351311"/>
            <a:ext cx="2209800" cy="307777"/>
          </a:xfrm>
          <a:prstGeom prst="rect">
            <a:avLst/>
          </a:prstGeom>
          <a:noFill/>
        </p:spPr>
        <p:txBody>
          <a:bodyPr wrap="square" rtlCol="0">
            <a:spAutoFit/>
          </a:bodyPr>
          <a:lstStyle/>
          <a:p>
            <a:pPr algn="ctr"/>
            <a:r>
              <a:rPr lang="en-US" sz="1400" b="1" dirty="0"/>
              <a:t>16.3 Figure 3</a:t>
            </a:r>
          </a:p>
        </p:txBody>
      </p:sp>
      <p:sp>
        <p:nvSpPr>
          <p:cNvPr id="2" name="TextBox 1">
            <a:extLst>
              <a:ext uri="{FF2B5EF4-FFF2-40B4-BE49-F238E27FC236}">
                <a16:creationId xmlns:a16="http://schemas.microsoft.com/office/drawing/2014/main" id="{E20D37D5-54A5-6C2A-17D1-97EEBDAFA4A8}"/>
              </a:ext>
            </a:extLst>
          </p:cNvPr>
          <p:cNvSpPr txBox="1"/>
          <p:nvPr/>
        </p:nvSpPr>
        <p:spPr>
          <a:xfrm>
            <a:off x="3614998" y="5803284"/>
            <a:ext cx="4572000" cy="246221"/>
          </a:xfrm>
          <a:prstGeom prst="rect">
            <a:avLst/>
          </a:prstGeom>
          <a:noFill/>
        </p:spPr>
        <p:txBody>
          <a:bodyPr wrap="square">
            <a:spAutoFit/>
          </a:bodyPr>
          <a:lstStyle/>
          <a:p>
            <a:pPr algn="ctr"/>
            <a:r>
              <a:rPr lang="en-US" sz="1000" dirty="0"/>
              <a:t>CNX OpenStax on Wikimedia Commons. "Histone acetylation." </a:t>
            </a:r>
          </a:p>
        </p:txBody>
      </p:sp>
      <p:pic>
        <p:nvPicPr>
          <p:cNvPr id="3" name="Content Placeholder 4" descr="Nucleosomes are depicted as wheel-like structures. The nucleosomes are made up of histones and have D N A wrapped around the outside. Each histone has a tail that juts out from the wheel. When D N A and the histone tails are methylated, the nucleosomes pack tightly together so that there is no free D N A. Transcription factors cannot bind, and genes are not expressed. Acetylation of histone tails results in a looser packing of the nucleosomes. Free D N A is exposed between the nucleosomes, and transcription factors are able to bind genes on this exposed D N A.">
            <a:extLst>
              <a:ext uri="{FF2B5EF4-FFF2-40B4-BE49-F238E27FC236}">
                <a16:creationId xmlns:a16="http://schemas.microsoft.com/office/drawing/2014/main" id="{93A7AB88-3356-E316-F8EA-4E04807DB4B0}"/>
              </a:ext>
            </a:extLst>
          </p:cNvPr>
          <p:cNvPicPr>
            <a:picLocks noChangeAspect="1"/>
          </p:cNvPicPr>
          <p:nvPr/>
        </p:nvPicPr>
        <p:blipFill>
          <a:blip r:embed="rId2"/>
          <a:srcRect l="34259" t="5333" r="28704" b="49667"/>
          <a:stretch/>
        </p:blipFill>
        <p:spPr>
          <a:xfrm>
            <a:off x="3405812" y="2756793"/>
            <a:ext cx="4465976" cy="3014534"/>
          </a:xfrm>
          <a:prstGeom prst="rect">
            <a:avLst/>
          </a:prstGeom>
        </p:spPr>
      </p:pic>
    </p:spTree>
    <p:extLst>
      <p:ext uri="{BB962C8B-B14F-4D97-AF65-F5344CB8AC3E}">
        <p14:creationId xmlns:p14="http://schemas.microsoft.com/office/powerpoint/2010/main" val="35015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dirty="0">
                <a:solidFill>
                  <a:schemeClr val="accent1"/>
                </a:solidFill>
              </a:rPr>
              <a:t>Making DNA Within Nucleosomes Accessible: DNA Methylation</a:t>
            </a:r>
            <a:r>
              <a:rPr lang="en-US" sz="1400" baseline="-25000" dirty="0">
                <a:solidFill>
                  <a:schemeClr val="accent1"/>
                </a:solidFill>
              </a:rPr>
              <a:t>2</a:t>
            </a:r>
            <a:endParaRPr lang="en-US" baseline="-25000" dirty="0">
              <a:solidFill>
                <a:schemeClr val="accent1"/>
              </a:solidFill>
            </a:endParaRPr>
          </a:p>
        </p:txBody>
      </p:sp>
      <p:sp>
        <p:nvSpPr>
          <p:cNvPr id="11267" name="Rectangle 3"/>
          <p:cNvSpPr>
            <a:spLocks noGrp="1"/>
          </p:cNvSpPr>
          <p:nvPr>
            <p:ph idx="1"/>
          </p:nvPr>
        </p:nvSpPr>
        <p:spPr>
          <a:xfrm>
            <a:off x="347660" y="990600"/>
            <a:ext cx="8448680" cy="5181600"/>
          </a:xfrm>
          <a:prstGeom prst="rect">
            <a:avLst/>
          </a:prstGeom>
        </p:spPr>
        <p:txBody>
          <a:bodyPr>
            <a:noAutofit/>
          </a:bodyPr>
          <a:lstStyle/>
          <a:p>
            <a:pPr marL="0" indent="0">
              <a:buNone/>
              <a:tabLst>
                <a:tab pos="461963" algn="l"/>
              </a:tabLst>
            </a:pPr>
            <a:r>
              <a:rPr lang="en-US" sz="2400" dirty="0">
                <a:solidFill>
                  <a:schemeClr val="tx1"/>
                </a:solidFill>
              </a:rPr>
              <a:t>Methylated genes are usually silenced.</a:t>
            </a:r>
          </a:p>
          <a:p>
            <a:pPr>
              <a:tabLst>
                <a:tab pos="461963" algn="l"/>
              </a:tabLst>
            </a:pPr>
            <a:r>
              <a:rPr lang="en-US" sz="2400" dirty="0">
                <a:solidFill>
                  <a:schemeClr val="tx1"/>
                </a:solidFill>
              </a:rPr>
              <a:t>Genes silenced during gamete development in one parent can be transmitted to offspring and are said to be imprinted.</a:t>
            </a:r>
          </a:p>
          <a:p>
            <a:pPr marL="0" indent="0">
              <a:buNone/>
              <a:tabLst>
                <a:tab pos="461963" algn="l"/>
              </a:tabLst>
            </a:pPr>
            <a:r>
              <a:rPr lang="en-US" sz="2400" dirty="0">
                <a:solidFill>
                  <a:schemeClr val="tx1"/>
                </a:solidFill>
              </a:rPr>
              <a:t>Methylation can be affected by:</a:t>
            </a:r>
          </a:p>
          <a:p>
            <a:pPr>
              <a:tabLst>
                <a:tab pos="461963" algn="l"/>
              </a:tabLst>
            </a:pPr>
            <a:r>
              <a:rPr lang="en-US" sz="2400" dirty="0">
                <a:solidFill>
                  <a:schemeClr val="tx1"/>
                </a:solidFill>
              </a:rPr>
              <a:t>Parental diet</a:t>
            </a:r>
          </a:p>
          <a:p>
            <a:pPr>
              <a:tabLst>
                <a:tab pos="461963" algn="l"/>
              </a:tabLst>
            </a:pPr>
            <a:r>
              <a:rPr lang="en-US" sz="2400" dirty="0">
                <a:solidFill>
                  <a:schemeClr val="tx1"/>
                </a:solidFill>
              </a:rPr>
              <a:t>Environmental conditions</a:t>
            </a:r>
          </a:p>
          <a:p>
            <a:pPr marL="0" indent="0">
              <a:buNone/>
              <a:tabLst>
                <a:tab pos="461963" algn="l"/>
              </a:tabLst>
            </a:pPr>
            <a:r>
              <a:rPr lang="en-US" sz="2400" dirty="0">
                <a:solidFill>
                  <a:schemeClr val="tx1"/>
                </a:solidFill>
              </a:rPr>
              <a:t>Changes in chromatin organization interact with DNA methylation.</a:t>
            </a:r>
          </a:p>
          <a:p>
            <a:pPr>
              <a:tabLst>
                <a:tab pos="461963" algn="l"/>
              </a:tabLst>
            </a:pPr>
            <a:r>
              <a:rPr lang="en-US" sz="2400" dirty="0">
                <a:solidFill>
                  <a:schemeClr val="tx1"/>
                </a:solidFill>
              </a:rPr>
              <a:t>DNA methyltransferases (that add methyl groups to DNA) are attracted to chromatin with specific histone modifications.</a:t>
            </a:r>
          </a:p>
          <a:p>
            <a:pPr>
              <a:tabLst>
                <a:tab pos="461963" algn="l"/>
              </a:tabLst>
            </a:pPr>
            <a:r>
              <a:rPr lang="en-US" sz="2400" dirty="0">
                <a:solidFill>
                  <a:schemeClr val="tx1"/>
                </a:solidFill>
              </a:rPr>
              <a:t>Hypermethylated (highly methylated) DNA with deacetylated histones is tightly coiled and transcriptionally inactive.</a:t>
            </a:r>
          </a:p>
        </p:txBody>
      </p:sp>
    </p:spTree>
    <p:extLst>
      <p:ext uri="{BB962C8B-B14F-4D97-AF65-F5344CB8AC3E}">
        <p14:creationId xmlns:p14="http://schemas.microsoft.com/office/powerpoint/2010/main" val="123939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97280"/>
            <a:ext cx="8229600" cy="4846320"/>
          </a:xfrm>
        </p:spPr>
        <p:txBody>
          <a:bodyPr>
            <a:normAutofit/>
          </a:bodyPr>
          <a:lstStyle/>
          <a:p>
            <a:r>
              <a:rPr lang="en-US" sz="2600" dirty="0"/>
              <a:t>In females, one of the two X chromosomes is inactivated during embryonic development because of epigenetic changes to the chromatin. </a:t>
            </a:r>
          </a:p>
          <a:p>
            <a:pPr marL="457200" indent="-457200">
              <a:buFont typeface="Arial" panose="020B0604020202020204" pitchFamily="34" charset="0"/>
              <a:buChar char="•"/>
            </a:pPr>
            <a:r>
              <a:rPr lang="en-US" sz="2600" dirty="0"/>
              <a:t>What impact do you think these changes would have on nucleosome packing?</a:t>
            </a:r>
          </a:p>
        </p:txBody>
      </p:sp>
      <p:sp>
        <p:nvSpPr>
          <p:cNvPr id="5" name="TextBox 4">
            <a:extLst>
              <a:ext uri="{FF2B5EF4-FFF2-40B4-BE49-F238E27FC236}">
                <a16:creationId xmlns:a16="http://schemas.microsoft.com/office/drawing/2014/main" id="{FAB2C19B-7BC4-99A7-85BB-4951428D53F3}"/>
              </a:ext>
            </a:extLst>
          </p:cNvPr>
          <p:cNvSpPr txBox="1"/>
          <p:nvPr/>
        </p:nvSpPr>
        <p:spPr>
          <a:xfrm>
            <a:off x="2354664" y="3275111"/>
            <a:ext cx="2209800" cy="307777"/>
          </a:xfrm>
          <a:prstGeom prst="rect">
            <a:avLst/>
          </a:prstGeom>
          <a:noFill/>
        </p:spPr>
        <p:txBody>
          <a:bodyPr wrap="square" rtlCol="0">
            <a:spAutoFit/>
          </a:bodyPr>
          <a:lstStyle/>
          <a:p>
            <a:pPr algn="ctr"/>
            <a:r>
              <a:rPr lang="en-US" sz="1400" b="1" dirty="0">
                <a:solidFill>
                  <a:schemeClr val="bg1"/>
                </a:solidFill>
              </a:rPr>
              <a:t>16.3 Figure 4</a:t>
            </a:r>
          </a:p>
        </p:txBody>
      </p:sp>
      <p:sp>
        <p:nvSpPr>
          <p:cNvPr id="7" name="TextBox 6">
            <a:extLst>
              <a:ext uri="{FF2B5EF4-FFF2-40B4-BE49-F238E27FC236}">
                <a16:creationId xmlns:a16="http://schemas.microsoft.com/office/drawing/2014/main" id="{60DEF42D-D4C7-81D8-F224-7C137647A4EF}"/>
              </a:ext>
            </a:extLst>
          </p:cNvPr>
          <p:cNvSpPr txBox="1"/>
          <p:nvPr/>
        </p:nvSpPr>
        <p:spPr>
          <a:xfrm>
            <a:off x="3962400" y="5668089"/>
            <a:ext cx="4572000" cy="246221"/>
          </a:xfrm>
          <a:prstGeom prst="rect">
            <a:avLst/>
          </a:prstGeom>
          <a:noFill/>
        </p:spPr>
        <p:txBody>
          <a:bodyPr wrap="square">
            <a:spAutoFit/>
          </a:bodyPr>
          <a:lstStyle/>
          <a:p>
            <a:pPr algn="ctr"/>
            <a:r>
              <a:rPr lang="en-US" sz="1000" dirty="0">
                <a:solidFill>
                  <a:schemeClr val="bg1"/>
                </a:solidFill>
              </a:rPr>
              <a:t>Herman Delgado on Unsplash. "Cat."</a:t>
            </a:r>
          </a:p>
        </p:txBody>
      </p:sp>
      <p:pic>
        <p:nvPicPr>
          <p:cNvPr id="6" name="Content Placeholder 6" descr="A photograph of a cat with tortoiseshell coloring">
            <a:extLst>
              <a:ext uri="{FF2B5EF4-FFF2-40B4-BE49-F238E27FC236}">
                <a16:creationId xmlns:a16="http://schemas.microsoft.com/office/drawing/2014/main" id="{2692110E-2F94-1980-4195-E76A7EC9083A}"/>
              </a:ext>
            </a:extLst>
          </p:cNvPr>
          <p:cNvPicPr>
            <a:picLocks noChangeAspect="1"/>
          </p:cNvPicPr>
          <p:nvPr/>
        </p:nvPicPr>
        <p:blipFill>
          <a:blip r:embed="rId3"/>
          <a:srcRect l="20332" t="7000" r="17593" b="6334"/>
          <a:stretch/>
        </p:blipFill>
        <p:spPr>
          <a:xfrm>
            <a:off x="4543530" y="3120832"/>
            <a:ext cx="3284136" cy="2547257"/>
          </a:xfrm>
          <a:prstGeom prst="rect">
            <a:avLst/>
          </a:prstGeom>
          <a:solidFill>
            <a:srgbClr val="1F497D"/>
          </a:solidFill>
        </p:spPr>
      </p:pic>
    </p:spTree>
    <p:extLst>
      <p:ext uri="{BB962C8B-B14F-4D97-AF65-F5344CB8AC3E}">
        <p14:creationId xmlns:p14="http://schemas.microsoft.com/office/powerpoint/2010/main" val="1933572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sz="2900" dirty="0"/>
              <a:t>16.3 Figure 5</a:t>
            </a:r>
            <a:endParaRPr lang="en-US" sz="2900" dirty="0">
              <a:solidFill>
                <a:schemeClr val="accent1"/>
              </a:solidFill>
            </a:endParaRPr>
          </a:p>
        </p:txBody>
      </p:sp>
      <p:sp>
        <p:nvSpPr>
          <p:cNvPr id="3" name="TextBox 2">
            <a:extLst>
              <a:ext uri="{FF2B5EF4-FFF2-40B4-BE49-F238E27FC236}">
                <a16:creationId xmlns:a16="http://schemas.microsoft.com/office/drawing/2014/main" id="{AB945197-EC7C-D48E-43AF-AA1C8A4DA5AA}"/>
              </a:ext>
            </a:extLst>
          </p:cNvPr>
          <p:cNvSpPr txBox="1"/>
          <p:nvPr/>
        </p:nvSpPr>
        <p:spPr>
          <a:xfrm>
            <a:off x="2133600" y="5797564"/>
            <a:ext cx="4572000" cy="246221"/>
          </a:xfrm>
          <a:prstGeom prst="rect">
            <a:avLst/>
          </a:prstGeom>
          <a:noFill/>
        </p:spPr>
        <p:txBody>
          <a:bodyPr wrap="square">
            <a:spAutoFit/>
          </a:bodyPr>
          <a:lstStyle/>
          <a:p>
            <a:pPr algn="ctr"/>
            <a:r>
              <a:rPr lang="en-US" sz="1000" dirty="0"/>
              <a:t>NIH on Wikimedia Commons. "Gene packing."</a:t>
            </a:r>
          </a:p>
        </p:txBody>
      </p:sp>
      <p:pic>
        <p:nvPicPr>
          <p:cNvPr id="5" name="Content Placeholder 4" descr="An illustration shows a chromosome that is partially unraveled and magnified, revealing histone proteins wound around the D N A double helix. Histones are proteins around which D N A winds for compaction and gene regulation. Methylation of D N A and chemical modification of histone tails are known as epigenetic changes. Epigenetic changes alter the spacing of nucleosomes and change gene expression. Epigenetic changes may result from development, either in utero or in childhood, environmental chemicals, drugs, aging, or diet. Epigenetic changes may result in cancer, autoimmune disease, mental disorders, and diabetes.">
            <a:extLst>
              <a:ext uri="{FF2B5EF4-FFF2-40B4-BE49-F238E27FC236}">
                <a16:creationId xmlns:a16="http://schemas.microsoft.com/office/drawing/2014/main" id="{294982E0-7695-265B-4650-FFDB8987ECF8}"/>
              </a:ext>
            </a:extLst>
          </p:cNvPr>
          <p:cNvPicPr>
            <a:picLocks noGrp="1" noChangeAspect="1"/>
          </p:cNvPicPr>
          <p:nvPr>
            <p:ph idx="1"/>
          </p:nvPr>
        </p:nvPicPr>
        <p:blipFill>
          <a:blip r:embed="rId3"/>
          <a:srcRect l="15741" t="7000" r="10185" b="4668"/>
          <a:stretch/>
        </p:blipFill>
        <p:spPr>
          <a:xfrm>
            <a:off x="1035359" y="1111515"/>
            <a:ext cx="7073282" cy="4686049"/>
          </a:xfrm>
        </p:spPr>
      </p:pic>
    </p:spTree>
    <p:extLst>
      <p:ext uri="{BB962C8B-B14F-4D97-AF65-F5344CB8AC3E}">
        <p14:creationId xmlns:p14="http://schemas.microsoft.com/office/powerpoint/2010/main" val="1096785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dirty="0">
                <a:solidFill>
                  <a:schemeClr val="accent1"/>
                </a:solidFill>
              </a:rPr>
              <a:t>Epigenetics Changes Are Not Permanent</a:t>
            </a:r>
            <a:endParaRPr lang="en-US" baseline="-25000" dirty="0">
              <a:solidFill>
                <a:schemeClr val="accent1"/>
              </a:solidFill>
            </a:endParaRPr>
          </a:p>
        </p:txBody>
      </p:sp>
      <p:sp>
        <p:nvSpPr>
          <p:cNvPr id="11267" name="Rectangle 3"/>
          <p:cNvSpPr>
            <a:spLocks noGrp="1"/>
          </p:cNvSpPr>
          <p:nvPr>
            <p:ph idx="1"/>
          </p:nvPr>
        </p:nvSpPr>
        <p:spPr>
          <a:xfrm>
            <a:off x="304800" y="990600"/>
            <a:ext cx="8610600" cy="5181600"/>
          </a:xfrm>
          <a:prstGeom prst="rect">
            <a:avLst/>
          </a:prstGeom>
        </p:spPr>
        <p:txBody>
          <a:bodyPr>
            <a:noAutofit/>
          </a:bodyPr>
          <a:lstStyle/>
          <a:p>
            <a:pPr marL="0" indent="0">
              <a:buNone/>
              <a:tabLst>
                <a:tab pos="461963" algn="l"/>
              </a:tabLst>
            </a:pPr>
            <a:r>
              <a:rPr lang="en-US" sz="2400" dirty="0">
                <a:solidFill>
                  <a:schemeClr val="tx1"/>
                </a:solidFill>
              </a:rPr>
              <a:t>Epigenetic changes are not permanent, but</a:t>
            </a:r>
          </a:p>
          <a:p>
            <a:pPr>
              <a:tabLst>
                <a:tab pos="461963" algn="l"/>
              </a:tabLst>
            </a:pPr>
            <a:r>
              <a:rPr lang="en-US" sz="2400" dirty="0">
                <a:solidFill>
                  <a:schemeClr val="tx1"/>
                </a:solidFill>
              </a:rPr>
              <a:t>They may persist through multiple rounds of cell division</a:t>
            </a:r>
          </a:p>
          <a:p>
            <a:pPr>
              <a:tabLst>
                <a:tab pos="461963" algn="l"/>
              </a:tabLst>
            </a:pPr>
            <a:r>
              <a:rPr lang="en-US" sz="2400" dirty="0">
                <a:solidFill>
                  <a:schemeClr val="tx1"/>
                </a:solidFill>
              </a:rPr>
              <a:t>They may cross generational lines</a:t>
            </a:r>
          </a:p>
          <a:p>
            <a:pPr marL="0" indent="0">
              <a:buNone/>
              <a:tabLst>
                <a:tab pos="461963" algn="l"/>
              </a:tabLst>
            </a:pPr>
            <a:r>
              <a:rPr lang="en-US" sz="2400" dirty="0">
                <a:solidFill>
                  <a:schemeClr val="tx1"/>
                </a:solidFill>
              </a:rPr>
              <a:t>Chromatin remodeling alters the chromosomal structure.</a:t>
            </a:r>
          </a:p>
          <a:p>
            <a:pPr>
              <a:tabLst>
                <a:tab pos="461963" algn="l"/>
              </a:tabLst>
            </a:pPr>
            <a:r>
              <a:rPr lang="en-US" sz="2400" dirty="0">
                <a:solidFill>
                  <a:schemeClr val="tx1"/>
                </a:solidFill>
              </a:rPr>
              <a:t>If a gene is to be transcribed,</a:t>
            </a:r>
          </a:p>
          <a:p>
            <a:pPr lvl="1">
              <a:tabLst>
                <a:tab pos="461963" algn="l"/>
              </a:tabLst>
            </a:pPr>
            <a:r>
              <a:rPr lang="en-US" sz="2400" dirty="0">
                <a:solidFill>
                  <a:schemeClr val="tx1"/>
                </a:solidFill>
              </a:rPr>
              <a:t>The histone proteins and chromosomal region are modified to </a:t>
            </a:r>
            <a:r>
              <a:rPr lang="en-US" sz="2400" i="1" dirty="0">
                <a:solidFill>
                  <a:schemeClr val="tx1"/>
                </a:solidFill>
              </a:rPr>
              <a:t>open</a:t>
            </a:r>
            <a:r>
              <a:rPr lang="en-US" sz="2400" dirty="0">
                <a:solidFill>
                  <a:schemeClr val="tx1"/>
                </a:solidFill>
              </a:rPr>
              <a:t> the promoter region to allow RNA polymerase and transcription factors to bind.</a:t>
            </a:r>
          </a:p>
          <a:p>
            <a:pPr>
              <a:tabLst>
                <a:tab pos="461963" algn="l"/>
              </a:tabLst>
            </a:pPr>
            <a:r>
              <a:rPr lang="en-US" sz="2400" dirty="0">
                <a:solidFill>
                  <a:schemeClr val="tx1"/>
                </a:solidFill>
              </a:rPr>
              <a:t>If a gene is silenced, </a:t>
            </a:r>
          </a:p>
          <a:p>
            <a:pPr lvl="1">
              <a:tabLst>
                <a:tab pos="461963" algn="l"/>
              </a:tabLst>
            </a:pPr>
            <a:r>
              <a:rPr lang="en-US" sz="2400" dirty="0">
                <a:solidFill>
                  <a:schemeClr val="tx1"/>
                </a:solidFill>
              </a:rPr>
              <a:t>The histone proteins and chromosomal region are modified to keep the DNA with the promoter region </a:t>
            </a:r>
            <a:r>
              <a:rPr lang="en-US" sz="2400" i="1" dirty="0">
                <a:solidFill>
                  <a:schemeClr val="tx1"/>
                </a:solidFill>
              </a:rPr>
              <a:t>closed</a:t>
            </a:r>
            <a:r>
              <a:rPr lang="en-US" sz="2400" dirty="0">
                <a:solidFill>
                  <a:schemeClr val="tx1"/>
                </a:solidFill>
              </a:rPr>
              <a:t> so that RNA polymerase and transcription factors cannot access it.</a:t>
            </a:r>
          </a:p>
        </p:txBody>
      </p:sp>
    </p:spTree>
    <p:extLst>
      <p:ext uri="{BB962C8B-B14F-4D97-AF65-F5344CB8AC3E}">
        <p14:creationId xmlns:p14="http://schemas.microsoft.com/office/powerpoint/2010/main" val="272690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a:xfrm>
            <a:off x="457200" y="1219200"/>
            <a:ext cx="8229600" cy="4572000"/>
          </a:xfrm>
        </p:spPr>
        <p:txBody>
          <a:bodyPr>
            <a:normAutofit fontScale="92500"/>
          </a:bodyPr>
          <a:lstStyle/>
          <a:p>
            <a:r>
              <a:rPr lang="en-US" dirty="0"/>
              <a:t>One example of how epigenetics affected a generation occurred in World War II. During the Dutch Hunger Winter (1944 ), Nazis blocked food supplies into the Netherlands, resulting in the starvation death of over 20,000 people. During this time, pregnant women gave birth to children that later grew up to show higher rates of obesity and higher triglyceride levels than those born immediately before or after them. Scientists believe that being in utero during the Dutch Hunger Winter changed the individuals' epigenetic profile, leading to lifelong struggles with obesity and high triglyceride levels.</a:t>
            </a:r>
          </a:p>
        </p:txBody>
      </p:sp>
    </p:spTree>
    <p:extLst>
      <p:ext uri="{BB962C8B-B14F-4D97-AF65-F5344CB8AC3E}">
        <p14:creationId xmlns:p14="http://schemas.microsoft.com/office/powerpoint/2010/main" val="1146028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dirty="0"/>
              <a:t>Transcription Factors Facilitate Transcription in Eukaryotic Cells</a:t>
            </a:r>
            <a:endParaRPr lang="en-US" dirty="0">
              <a:solidFill>
                <a:schemeClr val="accent1"/>
              </a:solidFill>
            </a:endParaRPr>
          </a:p>
        </p:txBody>
      </p:sp>
      <p:sp>
        <p:nvSpPr>
          <p:cNvPr id="11267" name="Rectangle 3"/>
          <p:cNvSpPr>
            <a:spLocks noGrp="1"/>
          </p:cNvSpPr>
          <p:nvPr>
            <p:ph idx="1"/>
          </p:nvPr>
        </p:nvSpPr>
        <p:spPr>
          <a:xfrm>
            <a:off x="457200" y="1280160"/>
            <a:ext cx="8229600" cy="4892040"/>
          </a:xfrm>
          <a:prstGeom prst="rect">
            <a:avLst/>
          </a:prstGeom>
        </p:spPr>
        <p:txBody>
          <a:bodyPr>
            <a:normAutofit fontScale="92500" lnSpcReduction="10000"/>
          </a:bodyPr>
          <a:lstStyle/>
          <a:p>
            <a:pPr marL="0" indent="0">
              <a:buNone/>
              <a:tabLst>
                <a:tab pos="461963" algn="l"/>
              </a:tabLst>
            </a:pPr>
            <a:r>
              <a:rPr lang="en-US" dirty="0">
                <a:solidFill>
                  <a:schemeClr val="tx1"/>
                </a:solidFill>
              </a:rPr>
              <a:t>Because eukaryotic RNA polymerase cannot initiate transcription alone, other proteins called </a:t>
            </a:r>
            <a:r>
              <a:rPr lang="en-US" b="1" dirty="0">
                <a:solidFill>
                  <a:schemeClr val="tx1"/>
                </a:solidFill>
              </a:rPr>
              <a:t>transcription factors</a:t>
            </a:r>
            <a:r>
              <a:rPr lang="en-US" dirty="0">
                <a:solidFill>
                  <a:schemeClr val="tx1"/>
                </a:solidFill>
              </a:rPr>
              <a:t> are required. </a:t>
            </a:r>
          </a:p>
          <a:p>
            <a:pPr>
              <a:tabLst>
                <a:tab pos="461963" algn="l"/>
              </a:tabLst>
            </a:pPr>
            <a:r>
              <a:rPr lang="en-US" dirty="0"/>
              <a:t>Prokaryotic cells do not require transcription factors</a:t>
            </a:r>
            <a:r>
              <a:rPr lang="en-US" i="0" dirty="0">
                <a:solidFill>
                  <a:schemeClr val="tx1"/>
                </a:solidFill>
              </a:rPr>
              <a:t>.</a:t>
            </a:r>
          </a:p>
          <a:p>
            <a:pPr marL="0" indent="0">
              <a:buNone/>
              <a:tabLst>
                <a:tab pos="461963" algn="l"/>
              </a:tabLst>
            </a:pPr>
            <a:r>
              <a:rPr lang="en-US" dirty="0">
                <a:solidFill>
                  <a:schemeClr val="tx1"/>
                </a:solidFill>
              </a:rPr>
              <a:t>There are two types of eukaryotic transcription factors:</a:t>
            </a:r>
          </a:p>
          <a:p>
            <a:pPr>
              <a:tabLst>
                <a:tab pos="461963" algn="l"/>
              </a:tabLst>
            </a:pPr>
            <a:r>
              <a:rPr lang="en-US" i="1" dirty="0">
                <a:solidFill>
                  <a:schemeClr val="tx1"/>
                </a:solidFill>
              </a:rPr>
              <a:t>General (or basal) transcription factors </a:t>
            </a:r>
            <a:r>
              <a:rPr lang="en-US" dirty="0"/>
              <a:t>bind to </a:t>
            </a:r>
            <a:r>
              <a:rPr lang="en-US" dirty="0">
                <a:solidFill>
                  <a:schemeClr val="tx1"/>
                </a:solidFill>
              </a:rPr>
              <a:t>the core promoter region to assist with the binding of RNA polymerase.</a:t>
            </a:r>
          </a:p>
          <a:p>
            <a:pPr>
              <a:tabLst>
                <a:tab pos="461963" algn="l"/>
              </a:tabLst>
            </a:pPr>
            <a:r>
              <a:rPr lang="en-US" i="1" dirty="0">
                <a:solidFill>
                  <a:schemeClr val="tx1"/>
                </a:solidFill>
              </a:rPr>
              <a:t>Specific transcription factors </a:t>
            </a:r>
            <a:r>
              <a:rPr lang="en-US" dirty="0"/>
              <a:t>bind</a:t>
            </a:r>
            <a:r>
              <a:rPr lang="en-US" dirty="0">
                <a:solidFill>
                  <a:schemeClr val="tx1"/>
                </a:solidFill>
              </a:rPr>
              <a:t> to various regions outside of the core promoter region and interact with proteins at the core promoter to enhance or repress polymerase activity.</a:t>
            </a:r>
            <a:r>
              <a:rPr lang="en-US" i="0" dirty="0">
                <a:solidFill>
                  <a:schemeClr val="tx1"/>
                </a:solidFill>
              </a:rPr>
              <a:t>	</a:t>
            </a:r>
            <a:endParaRPr lang="en-US" dirty="0">
              <a:solidFill>
                <a:srgbClr val="0000FF"/>
              </a:solidFill>
            </a:endParaRPr>
          </a:p>
        </p:txBody>
      </p:sp>
    </p:spTree>
    <p:extLst>
      <p:ext uri="{BB962C8B-B14F-4D97-AF65-F5344CB8AC3E}">
        <p14:creationId xmlns:p14="http://schemas.microsoft.com/office/powerpoint/2010/main" val="4391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dirty="0"/>
              <a:t>Gene Structure Influences Transcription</a:t>
            </a:r>
            <a:endParaRPr lang="en-US" dirty="0">
              <a:solidFill>
                <a:schemeClr val="accent1"/>
              </a:solidFill>
            </a:endParaRPr>
          </a:p>
        </p:txBody>
      </p:sp>
      <p:sp>
        <p:nvSpPr>
          <p:cNvPr id="11267" name="Rectangle 3"/>
          <p:cNvSpPr>
            <a:spLocks noGrp="1"/>
          </p:cNvSpPr>
          <p:nvPr>
            <p:ph idx="1"/>
          </p:nvPr>
        </p:nvSpPr>
        <p:spPr>
          <a:xfrm>
            <a:off x="304800" y="1280160"/>
            <a:ext cx="8534400" cy="4892040"/>
          </a:xfrm>
          <a:prstGeom prst="rect">
            <a:avLst/>
          </a:prstGeom>
        </p:spPr>
        <p:txBody>
          <a:bodyPr>
            <a:normAutofit/>
          </a:bodyPr>
          <a:lstStyle/>
          <a:p>
            <a:pPr marL="0" indent="0">
              <a:buNone/>
              <a:tabLst>
                <a:tab pos="461963" algn="l"/>
              </a:tabLst>
            </a:pPr>
            <a:r>
              <a:rPr lang="en-US" dirty="0">
                <a:solidFill>
                  <a:schemeClr val="tx1"/>
                </a:solidFill>
              </a:rPr>
              <a:t>Each gene has a promoter region immediately upstream of the coding sequence. </a:t>
            </a:r>
          </a:p>
          <a:p>
            <a:pPr>
              <a:tabLst>
                <a:tab pos="461963" algn="l"/>
              </a:tabLst>
            </a:pPr>
            <a:r>
              <a:rPr lang="en-US" dirty="0"/>
              <a:t>The promoter region can vary from a few nucleotides to hundreds of nucleotides long, leading to variation in the control of gene expression</a:t>
            </a:r>
            <a:r>
              <a:rPr lang="en-US" i="0" dirty="0">
                <a:solidFill>
                  <a:schemeClr val="tx1"/>
                </a:solidFill>
              </a:rPr>
              <a:t>.</a:t>
            </a:r>
            <a:endParaRPr lang="en-US" dirty="0">
              <a:solidFill>
                <a:schemeClr val="tx1"/>
              </a:solidFill>
            </a:endParaRPr>
          </a:p>
          <a:p>
            <a:pPr lvl="1">
              <a:tabLst>
                <a:tab pos="461963" algn="l"/>
              </a:tabLst>
            </a:pPr>
            <a:r>
              <a:rPr lang="en-US" i="0" dirty="0">
                <a:solidFill>
                  <a:schemeClr val="tx1"/>
                </a:solidFill>
              </a:rPr>
              <a:t>The longer the promoter, the more space there is for transcription factors to bind, adding more control of transcription.</a:t>
            </a:r>
          </a:p>
          <a:p>
            <a:pPr lvl="1">
              <a:tabLst>
                <a:tab pos="461963" algn="l"/>
              </a:tabLst>
            </a:pPr>
            <a:r>
              <a:rPr lang="en-US" dirty="0"/>
              <a:t>Promoter length is gene-specific.</a:t>
            </a:r>
          </a:p>
        </p:txBody>
      </p:sp>
    </p:spTree>
    <p:extLst>
      <p:ext uri="{BB962C8B-B14F-4D97-AF65-F5344CB8AC3E}">
        <p14:creationId xmlns:p14="http://schemas.microsoft.com/office/powerpoint/2010/main" val="256529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52400" y="182880"/>
            <a:ext cx="8686800" cy="914400"/>
          </a:xfrm>
          <a:prstGeom prst="rect">
            <a:avLst/>
          </a:prstGeom>
        </p:spPr>
        <p:txBody>
          <a:bodyPr>
            <a:normAutofit/>
          </a:bodyPr>
          <a:lstStyle/>
          <a:p>
            <a:r>
              <a:rPr lang="en-US" dirty="0"/>
              <a:t>The Core Promoter Region’s Role in Transcription Initiation</a:t>
            </a:r>
            <a:endParaRPr lang="en-US" dirty="0">
              <a:solidFill>
                <a:schemeClr val="accent1"/>
              </a:solidFill>
            </a:endParaRPr>
          </a:p>
        </p:txBody>
      </p:sp>
      <p:sp>
        <p:nvSpPr>
          <p:cNvPr id="11267" name="Rectangle 3"/>
          <p:cNvSpPr>
            <a:spLocks noGrp="1"/>
          </p:cNvSpPr>
          <p:nvPr>
            <p:ph idx="1"/>
          </p:nvPr>
        </p:nvSpPr>
        <p:spPr>
          <a:xfrm>
            <a:off x="152400" y="914400"/>
            <a:ext cx="8839200" cy="5227320"/>
          </a:xfrm>
          <a:prstGeom prst="rect">
            <a:avLst/>
          </a:prstGeom>
        </p:spPr>
        <p:txBody>
          <a:bodyPr>
            <a:normAutofit lnSpcReduction="10000"/>
          </a:bodyPr>
          <a:lstStyle/>
          <a:p>
            <a:pPr marL="0" indent="0">
              <a:buNone/>
              <a:tabLst>
                <a:tab pos="461963" algn="l"/>
              </a:tabLst>
            </a:pPr>
            <a:r>
              <a:rPr lang="en-US" dirty="0">
                <a:solidFill>
                  <a:schemeClr val="tx1"/>
                </a:solidFill>
              </a:rPr>
              <a:t>The core promoter sequence: </a:t>
            </a:r>
          </a:p>
          <a:p>
            <a:pPr>
              <a:tabLst>
                <a:tab pos="461963" algn="l"/>
              </a:tabLst>
            </a:pPr>
            <a:r>
              <a:rPr lang="en-US" dirty="0"/>
              <a:t>Is located 25–35 bases upstream of the transcriptional start site</a:t>
            </a:r>
          </a:p>
          <a:p>
            <a:pPr>
              <a:tabLst>
                <a:tab pos="461963" algn="l"/>
              </a:tabLst>
            </a:pPr>
            <a:r>
              <a:rPr lang="en-US" dirty="0">
                <a:solidFill>
                  <a:schemeClr val="tx1"/>
                </a:solidFill>
              </a:rPr>
              <a:t>Contains the TATA box having the consensus sequence of 5′-TATAAA-3′</a:t>
            </a:r>
          </a:p>
          <a:p>
            <a:pPr lvl="1">
              <a:tabLst>
                <a:tab pos="461963" algn="l"/>
              </a:tabLst>
            </a:pPr>
            <a:r>
              <a:rPr lang="en-US" i="0" dirty="0">
                <a:solidFill>
                  <a:schemeClr val="tx1"/>
                </a:solidFill>
              </a:rPr>
              <a:t>TFIID, a general transcription factor, binds to the TATA box.</a:t>
            </a:r>
          </a:p>
          <a:p>
            <a:pPr lvl="1">
              <a:tabLst>
                <a:tab pos="461963" algn="l"/>
              </a:tabLst>
            </a:pPr>
            <a:r>
              <a:rPr lang="en-US" dirty="0"/>
              <a:t>TFIID binding recruits additional general transcription factors (TFIIB, TFIIE, TFIIF, and TFIIH).</a:t>
            </a:r>
          </a:p>
          <a:p>
            <a:pPr lvl="2">
              <a:tabLst>
                <a:tab pos="461963" algn="l"/>
              </a:tabLst>
            </a:pPr>
            <a:r>
              <a:rPr lang="en-US" sz="2600" dirty="0"/>
              <a:t>Some help to bind RNA polymerase to the promoter.</a:t>
            </a:r>
          </a:p>
          <a:p>
            <a:pPr lvl="2">
              <a:tabLst>
                <a:tab pos="461963" algn="l"/>
              </a:tabLst>
            </a:pPr>
            <a:r>
              <a:rPr lang="en-US" sz="2600" dirty="0"/>
              <a:t>Others help to activate the transcription initiation complex.</a:t>
            </a:r>
          </a:p>
        </p:txBody>
      </p:sp>
    </p:spTree>
    <p:extLst>
      <p:ext uri="{BB962C8B-B14F-4D97-AF65-F5344CB8AC3E}">
        <p14:creationId xmlns:p14="http://schemas.microsoft.com/office/powerpoint/2010/main" val="177734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52400" y="182880"/>
            <a:ext cx="8686800" cy="914400"/>
          </a:xfrm>
          <a:prstGeom prst="rect">
            <a:avLst/>
          </a:prstGeom>
        </p:spPr>
        <p:txBody>
          <a:bodyPr>
            <a:normAutofit/>
          </a:bodyPr>
          <a:lstStyle/>
          <a:p>
            <a:r>
              <a:rPr lang="en-US" dirty="0">
                <a:solidFill>
                  <a:schemeClr val="accent1"/>
                </a:solidFill>
              </a:rPr>
              <a:t>16.3 Figure 6</a:t>
            </a:r>
          </a:p>
        </p:txBody>
      </p:sp>
      <p:sp>
        <p:nvSpPr>
          <p:cNvPr id="4" name="TextBox 3">
            <a:extLst>
              <a:ext uri="{FF2B5EF4-FFF2-40B4-BE49-F238E27FC236}">
                <a16:creationId xmlns:a16="http://schemas.microsoft.com/office/drawing/2014/main" id="{A42D6A06-24D4-AFF7-5502-D736D27B7BA5}"/>
              </a:ext>
            </a:extLst>
          </p:cNvPr>
          <p:cNvSpPr txBox="1"/>
          <p:nvPr/>
        </p:nvSpPr>
        <p:spPr>
          <a:xfrm>
            <a:off x="2426916" y="5760720"/>
            <a:ext cx="4572000" cy="246221"/>
          </a:xfrm>
          <a:prstGeom prst="rect">
            <a:avLst/>
          </a:prstGeom>
          <a:noFill/>
        </p:spPr>
        <p:txBody>
          <a:bodyPr wrap="square">
            <a:spAutoFit/>
          </a:bodyPr>
          <a:lstStyle/>
          <a:p>
            <a:pPr algn="ctr"/>
            <a:r>
              <a:rPr lang="en-US" sz="1000" dirty="0"/>
              <a:t>National Cancer Institute on Unsplash. "Cancer cells."</a:t>
            </a:r>
          </a:p>
        </p:txBody>
      </p:sp>
      <p:pic>
        <p:nvPicPr>
          <p:cNvPr id="6" name="Content Placeholder 6" descr="An electron micrograph shows colorectal cancer cells. The nuclei are stained blue and the D N A damage is stained red, giving the cells an overall purple appearance due to the severe damage. Inside the cell, D N A replication appears in green, which appear as small green dots within the purple cells.">
            <a:extLst>
              <a:ext uri="{FF2B5EF4-FFF2-40B4-BE49-F238E27FC236}">
                <a16:creationId xmlns:a16="http://schemas.microsoft.com/office/drawing/2014/main" id="{547E0E7B-DCAC-D31F-90EB-6906B19B0022}"/>
              </a:ext>
            </a:extLst>
          </p:cNvPr>
          <p:cNvPicPr>
            <a:picLocks noGrp="1" noChangeAspect="1"/>
          </p:cNvPicPr>
          <p:nvPr>
            <p:ph idx="1"/>
          </p:nvPr>
        </p:nvPicPr>
        <p:blipFill>
          <a:blip r:embed="rId3"/>
          <a:srcRect l="25926" t="7000" r="25000" b="6334"/>
          <a:stretch/>
        </p:blipFill>
        <p:spPr>
          <a:xfrm>
            <a:off x="2426916" y="1210600"/>
            <a:ext cx="4652985" cy="4565193"/>
          </a:xfrm>
        </p:spPr>
      </p:pic>
    </p:spTree>
    <p:extLst>
      <p:ext uri="{BB962C8B-B14F-4D97-AF65-F5344CB8AC3E}">
        <p14:creationId xmlns:p14="http://schemas.microsoft.com/office/powerpoint/2010/main" val="2011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4832092"/>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how DNA methylation is related to epigenetic gene changes.</a:t>
            </a:r>
          </a:p>
          <a:p>
            <a:pPr marL="457200" indent="-457200">
              <a:buFont typeface="Arial" panose="020B0604020202020204" pitchFamily="34" charset="0"/>
              <a:buChar char="•"/>
              <a:tabLst>
                <a:tab pos="457200" algn="l"/>
              </a:tabLst>
            </a:pPr>
            <a:r>
              <a:rPr lang="en-US" b="1" dirty="0"/>
              <a:t>Identify</a:t>
            </a:r>
            <a:r>
              <a:rPr lang="en-US" dirty="0"/>
              <a:t> the roles histone proteins play in epigenetic gene regulation.</a:t>
            </a:r>
          </a:p>
          <a:p>
            <a:pPr marL="457200" indent="-457200">
              <a:buFont typeface="Arial" panose="020B0604020202020204" pitchFamily="34" charset="0"/>
              <a:buChar char="•"/>
              <a:tabLst>
                <a:tab pos="457200" algn="l"/>
              </a:tabLst>
            </a:pPr>
            <a:r>
              <a:rPr lang="en-US" b="1" dirty="0"/>
              <a:t>Describe</a:t>
            </a:r>
            <a:r>
              <a:rPr lang="en-US" dirty="0"/>
              <a:t> the role of transcription factors and how the initiation complex controls transcription.</a:t>
            </a:r>
          </a:p>
          <a:p>
            <a:pPr marL="457200" indent="-457200">
              <a:buFont typeface="Arial" panose="020B0604020202020204" pitchFamily="34" charset="0"/>
              <a:buChar char="•"/>
              <a:tabLst>
                <a:tab pos="457200" algn="l"/>
              </a:tabLst>
            </a:pPr>
            <a:r>
              <a:rPr lang="en-US" b="1" dirty="0"/>
              <a:t>Explain</a:t>
            </a:r>
            <a:r>
              <a:rPr lang="en-US" dirty="0"/>
              <a:t> the different ways in which the post-translational control of gene expression takes place.</a:t>
            </a:r>
          </a:p>
          <a:p>
            <a:pPr marL="457200" indent="-457200">
              <a:buFont typeface="Arial" panose="020B0604020202020204" pitchFamily="34" charset="0"/>
              <a:buChar char="•"/>
              <a:tabLst>
                <a:tab pos="457200" algn="l"/>
              </a:tabLst>
            </a:pPr>
            <a:r>
              <a:rPr lang="en-US" b="1" dirty="0"/>
              <a:t>Understand</a:t>
            </a:r>
            <a:r>
              <a:rPr lang="en-US" dirty="0"/>
              <a:t> the process of translation.</a:t>
            </a:r>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97280"/>
            <a:ext cx="8229600" cy="914400"/>
          </a:xfrm>
        </p:spPr>
        <p:txBody>
          <a:bodyPr>
            <a:normAutofit/>
          </a:bodyPr>
          <a:lstStyle/>
          <a:p>
            <a:r>
              <a:rPr lang="en-US" sz="2600" dirty="0"/>
              <a:t>What would be the immediate effects of a nonfunctional TATA box?</a:t>
            </a:r>
          </a:p>
        </p:txBody>
      </p:sp>
    </p:spTree>
    <p:extLst>
      <p:ext uri="{BB962C8B-B14F-4D97-AF65-F5344CB8AC3E}">
        <p14:creationId xmlns:p14="http://schemas.microsoft.com/office/powerpoint/2010/main" val="1070289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52400" y="182880"/>
            <a:ext cx="8686800" cy="914400"/>
          </a:xfrm>
          <a:prstGeom prst="rect">
            <a:avLst/>
          </a:prstGeom>
        </p:spPr>
        <p:txBody>
          <a:bodyPr>
            <a:normAutofit/>
          </a:bodyPr>
          <a:lstStyle/>
          <a:p>
            <a:r>
              <a:rPr lang="en-US" dirty="0"/>
              <a:t>Eukaryotic Promoter Structure</a:t>
            </a:r>
            <a:endParaRPr lang="en-US" dirty="0">
              <a:solidFill>
                <a:schemeClr val="accent1"/>
              </a:solidFill>
            </a:endParaRPr>
          </a:p>
        </p:txBody>
      </p:sp>
      <p:sp>
        <p:nvSpPr>
          <p:cNvPr id="11267" name="Rectangle 3"/>
          <p:cNvSpPr>
            <a:spLocks noGrp="1"/>
          </p:cNvSpPr>
          <p:nvPr>
            <p:ph idx="1"/>
          </p:nvPr>
        </p:nvSpPr>
        <p:spPr>
          <a:xfrm>
            <a:off x="152400" y="990600"/>
            <a:ext cx="8839200" cy="5303520"/>
          </a:xfrm>
          <a:prstGeom prst="rect">
            <a:avLst/>
          </a:prstGeom>
        </p:spPr>
        <p:txBody>
          <a:bodyPr>
            <a:noAutofit/>
          </a:bodyPr>
          <a:lstStyle/>
          <a:p>
            <a:pPr>
              <a:tabLst>
                <a:tab pos="461963" algn="l"/>
              </a:tabLst>
            </a:pPr>
            <a:r>
              <a:rPr lang="en-US" sz="2300" dirty="0">
                <a:solidFill>
                  <a:schemeClr val="tx1"/>
                </a:solidFill>
              </a:rPr>
              <a:t>Each eukaryotic promoter includes:</a:t>
            </a:r>
          </a:p>
          <a:p>
            <a:pPr lvl="1">
              <a:tabLst>
                <a:tab pos="461963" algn="l"/>
              </a:tabLst>
            </a:pPr>
            <a:r>
              <a:rPr lang="en-US" sz="2300" dirty="0">
                <a:solidFill>
                  <a:schemeClr val="tx1"/>
                </a:solidFill>
              </a:rPr>
              <a:t>The core promoter (or polymerase binding site) AND</a:t>
            </a:r>
          </a:p>
          <a:p>
            <a:pPr lvl="1">
              <a:tabLst>
                <a:tab pos="461963" algn="l"/>
              </a:tabLst>
            </a:pPr>
            <a:r>
              <a:rPr lang="en-US" sz="2300" dirty="0">
                <a:solidFill>
                  <a:schemeClr val="tx1"/>
                </a:solidFill>
              </a:rPr>
              <a:t>Additional </a:t>
            </a:r>
            <a:r>
              <a:rPr lang="en-US" sz="2300" i="1" dirty="0">
                <a:solidFill>
                  <a:schemeClr val="tx1"/>
                </a:solidFill>
              </a:rPr>
              <a:t>promoter-proximal elements </a:t>
            </a:r>
            <a:r>
              <a:rPr lang="en-US" sz="2300" dirty="0">
                <a:solidFill>
                  <a:schemeClr val="tx1"/>
                </a:solidFill>
              </a:rPr>
              <a:t>found within a few hundred base pairs upstream of the transcriptional start site, including the</a:t>
            </a:r>
          </a:p>
          <a:p>
            <a:pPr lvl="2">
              <a:tabLst>
                <a:tab pos="461963" algn="l"/>
              </a:tabLst>
            </a:pPr>
            <a:r>
              <a:rPr lang="en-US" sz="2300" dirty="0"/>
              <a:t>CAAT box: consensus sequence is 5</a:t>
            </a:r>
            <a:r>
              <a:rPr lang="en-US" sz="2000" dirty="0"/>
              <a:t>′</a:t>
            </a:r>
            <a:r>
              <a:rPr lang="en-US" sz="2300" dirty="0"/>
              <a:t>-CCAAT-3</a:t>
            </a:r>
            <a:r>
              <a:rPr lang="en-US" sz="2000" dirty="0"/>
              <a:t>′</a:t>
            </a:r>
            <a:r>
              <a:rPr lang="en-US" sz="2300" dirty="0"/>
              <a:t> </a:t>
            </a:r>
          </a:p>
          <a:p>
            <a:pPr lvl="2">
              <a:tabLst>
                <a:tab pos="461963" algn="l"/>
              </a:tabLst>
            </a:pPr>
            <a:r>
              <a:rPr lang="en-US" sz="2300" dirty="0">
                <a:solidFill>
                  <a:schemeClr val="tx1"/>
                </a:solidFill>
              </a:rPr>
              <a:t>GC box: </a:t>
            </a:r>
            <a:r>
              <a:rPr lang="en-US" sz="2300" dirty="0"/>
              <a:t>consensus sequence is 5′-GGGCGG-3′ </a:t>
            </a:r>
          </a:p>
          <a:p>
            <a:pPr>
              <a:tabLst>
                <a:tab pos="461963" algn="l"/>
              </a:tabLst>
            </a:pPr>
            <a:r>
              <a:rPr lang="en-US" sz="2300" dirty="0">
                <a:solidFill>
                  <a:schemeClr val="tx1"/>
                </a:solidFill>
              </a:rPr>
              <a:t>A combination of </a:t>
            </a:r>
            <a:r>
              <a:rPr lang="en-US" sz="2300" b="1" dirty="0">
                <a:solidFill>
                  <a:schemeClr val="tx1"/>
                </a:solidFill>
              </a:rPr>
              <a:t>transcription factor binding sites</a:t>
            </a:r>
            <a:r>
              <a:rPr lang="en-US" sz="2300" dirty="0">
                <a:solidFill>
                  <a:schemeClr val="tx1"/>
                </a:solidFill>
              </a:rPr>
              <a:t>, DNA sequences to which transcription factors bind,</a:t>
            </a:r>
            <a:r>
              <a:rPr lang="en-US" sz="2300" b="1" dirty="0">
                <a:solidFill>
                  <a:schemeClr val="tx1"/>
                </a:solidFill>
              </a:rPr>
              <a:t> </a:t>
            </a:r>
            <a:r>
              <a:rPr lang="en-US" sz="2300" dirty="0">
                <a:solidFill>
                  <a:schemeClr val="tx1"/>
                </a:solidFill>
              </a:rPr>
              <a:t>determines when a given gene will be transcribed.</a:t>
            </a:r>
          </a:p>
          <a:p>
            <a:pPr>
              <a:tabLst>
                <a:tab pos="461963" algn="l"/>
              </a:tabLst>
            </a:pPr>
            <a:r>
              <a:rPr lang="en-US" sz="2300" dirty="0">
                <a:solidFill>
                  <a:schemeClr val="tx1"/>
                </a:solidFill>
              </a:rPr>
              <a:t>A </a:t>
            </a:r>
            <a:r>
              <a:rPr lang="en-US" sz="2300" b="1" i="1" dirty="0">
                <a:solidFill>
                  <a:schemeClr val="tx1"/>
                </a:solidFill>
              </a:rPr>
              <a:t>cis</a:t>
            </a:r>
            <a:r>
              <a:rPr lang="en-US" sz="2300" b="1" dirty="0">
                <a:solidFill>
                  <a:schemeClr val="tx1"/>
                </a:solidFill>
              </a:rPr>
              <a:t>-acting element </a:t>
            </a:r>
            <a:r>
              <a:rPr lang="en-US" sz="2300" dirty="0">
                <a:solidFill>
                  <a:schemeClr val="tx1"/>
                </a:solidFill>
              </a:rPr>
              <a:t>is a transcription factor binding site within a promoter that regulates the transcription of the encoded gene adjacent to it.</a:t>
            </a:r>
          </a:p>
          <a:p>
            <a:pPr>
              <a:tabLst>
                <a:tab pos="461963" algn="l"/>
              </a:tabLst>
            </a:pPr>
            <a:endParaRPr lang="en-US" sz="2300" dirty="0">
              <a:solidFill>
                <a:schemeClr val="tx1"/>
              </a:solidFill>
            </a:endParaRPr>
          </a:p>
        </p:txBody>
      </p:sp>
    </p:spTree>
    <p:extLst>
      <p:ext uri="{BB962C8B-B14F-4D97-AF65-F5344CB8AC3E}">
        <p14:creationId xmlns:p14="http://schemas.microsoft.com/office/powerpoint/2010/main" val="300561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52400" y="182880"/>
            <a:ext cx="8686800" cy="914400"/>
          </a:xfrm>
          <a:prstGeom prst="rect">
            <a:avLst/>
          </a:prstGeom>
        </p:spPr>
        <p:txBody>
          <a:bodyPr>
            <a:normAutofit/>
          </a:bodyPr>
          <a:lstStyle/>
          <a:p>
            <a:r>
              <a:rPr lang="en-US" dirty="0"/>
              <a:t>Influences on Transcription Factors</a:t>
            </a:r>
            <a:endParaRPr lang="en-US" dirty="0">
              <a:solidFill>
                <a:schemeClr val="accent1"/>
              </a:solidFill>
            </a:endParaRPr>
          </a:p>
        </p:txBody>
      </p:sp>
      <p:sp>
        <p:nvSpPr>
          <p:cNvPr id="11267" name="Rectangle 3"/>
          <p:cNvSpPr>
            <a:spLocks noGrp="1"/>
          </p:cNvSpPr>
          <p:nvPr>
            <p:ph idx="1"/>
          </p:nvPr>
        </p:nvSpPr>
        <p:spPr>
          <a:xfrm>
            <a:off x="457200" y="1097280"/>
            <a:ext cx="8229600" cy="4998720"/>
          </a:xfrm>
          <a:prstGeom prst="rect">
            <a:avLst/>
          </a:prstGeom>
        </p:spPr>
        <p:txBody>
          <a:bodyPr>
            <a:normAutofit/>
          </a:bodyPr>
          <a:lstStyle/>
          <a:p>
            <a:pPr marL="0" indent="0">
              <a:buNone/>
              <a:tabLst>
                <a:tab pos="461963" algn="l"/>
              </a:tabLst>
            </a:pPr>
            <a:r>
              <a:rPr lang="en-US" dirty="0">
                <a:solidFill>
                  <a:schemeClr val="tx1"/>
                </a:solidFill>
              </a:rPr>
              <a:t>Specific transcription factors can be activated by environmental stimuli.</a:t>
            </a:r>
          </a:p>
          <a:p>
            <a:pPr>
              <a:tabLst>
                <a:tab pos="461963" algn="l"/>
              </a:tabLst>
            </a:pPr>
            <a:r>
              <a:rPr lang="en-US" dirty="0">
                <a:solidFill>
                  <a:schemeClr val="tx1"/>
                </a:solidFill>
              </a:rPr>
              <a:t>In response, specific transcription factors travel to their binding sites and initiate transcription of the gene that is needed.</a:t>
            </a:r>
          </a:p>
          <a:p>
            <a:pPr>
              <a:tabLst>
                <a:tab pos="461963" algn="l"/>
              </a:tabLst>
            </a:pPr>
            <a:endParaRPr lang="en-US" dirty="0">
              <a:solidFill>
                <a:schemeClr val="tx1"/>
              </a:solidFill>
            </a:endParaRPr>
          </a:p>
        </p:txBody>
      </p:sp>
    </p:spTree>
    <p:extLst>
      <p:ext uri="{BB962C8B-B14F-4D97-AF65-F5344CB8AC3E}">
        <p14:creationId xmlns:p14="http://schemas.microsoft.com/office/powerpoint/2010/main" val="281045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52400" y="182880"/>
            <a:ext cx="8686800" cy="914400"/>
          </a:xfrm>
          <a:prstGeom prst="rect">
            <a:avLst/>
          </a:prstGeom>
        </p:spPr>
        <p:txBody>
          <a:bodyPr>
            <a:normAutofit/>
          </a:bodyPr>
          <a:lstStyle/>
          <a:p>
            <a:r>
              <a:rPr lang="en-US" dirty="0"/>
              <a:t>Enhancers Increase Transcription</a:t>
            </a:r>
            <a:endParaRPr lang="en-US" dirty="0">
              <a:solidFill>
                <a:schemeClr val="accent1"/>
              </a:solidFill>
            </a:endParaRPr>
          </a:p>
        </p:txBody>
      </p:sp>
      <p:sp>
        <p:nvSpPr>
          <p:cNvPr id="11267" name="Rectangle 3"/>
          <p:cNvSpPr>
            <a:spLocks noGrp="1"/>
          </p:cNvSpPr>
          <p:nvPr>
            <p:ph idx="1"/>
          </p:nvPr>
        </p:nvSpPr>
        <p:spPr>
          <a:xfrm>
            <a:off x="457200" y="1097280"/>
            <a:ext cx="8229600" cy="4998720"/>
          </a:xfrm>
          <a:prstGeom prst="rect">
            <a:avLst/>
          </a:prstGeom>
        </p:spPr>
        <p:txBody>
          <a:bodyPr>
            <a:normAutofit/>
          </a:bodyPr>
          <a:lstStyle/>
          <a:p>
            <a:pPr>
              <a:tabLst>
                <a:tab pos="461963" algn="l"/>
              </a:tabLst>
            </a:pPr>
            <a:r>
              <a:rPr lang="en-US" b="1" dirty="0">
                <a:solidFill>
                  <a:schemeClr val="tx1"/>
                </a:solidFill>
              </a:rPr>
              <a:t>Enhancers</a:t>
            </a:r>
            <a:r>
              <a:rPr lang="en-US" dirty="0">
                <a:solidFill>
                  <a:schemeClr val="tx1"/>
                </a:solidFill>
              </a:rPr>
              <a:t> are additional regions of DNA that help increase transcription of some eukaryotic genes.</a:t>
            </a:r>
          </a:p>
          <a:p>
            <a:pPr>
              <a:tabLst>
                <a:tab pos="461963" algn="l"/>
              </a:tabLst>
            </a:pPr>
            <a:r>
              <a:rPr lang="en-US" dirty="0">
                <a:solidFill>
                  <a:schemeClr val="tx1"/>
                </a:solidFill>
              </a:rPr>
              <a:t>An enhancer may be located:</a:t>
            </a:r>
          </a:p>
          <a:p>
            <a:pPr lvl="1">
              <a:tabLst>
                <a:tab pos="461963" algn="l"/>
              </a:tabLst>
            </a:pPr>
            <a:r>
              <a:rPr lang="en-US" dirty="0"/>
              <a:t>Upstream of the gene</a:t>
            </a:r>
          </a:p>
          <a:p>
            <a:pPr lvl="1">
              <a:tabLst>
                <a:tab pos="461963" algn="l"/>
              </a:tabLst>
            </a:pPr>
            <a:r>
              <a:rPr lang="en-US" dirty="0">
                <a:solidFill>
                  <a:schemeClr val="tx1"/>
                </a:solidFill>
              </a:rPr>
              <a:t>Within the coding region of the gene</a:t>
            </a:r>
          </a:p>
          <a:p>
            <a:pPr lvl="1">
              <a:tabLst>
                <a:tab pos="461963" algn="l"/>
              </a:tabLst>
            </a:pPr>
            <a:r>
              <a:rPr lang="en-US" dirty="0"/>
              <a:t>Downstream of the gene</a:t>
            </a:r>
          </a:p>
          <a:p>
            <a:pPr lvl="1">
              <a:tabLst>
                <a:tab pos="461963" algn="l"/>
              </a:tabLst>
            </a:pPr>
            <a:r>
              <a:rPr lang="en-US" dirty="0">
                <a:solidFill>
                  <a:schemeClr val="tx1"/>
                </a:solidFill>
              </a:rPr>
              <a:t>Thousand of nucleotides away</a:t>
            </a:r>
          </a:p>
        </p:txBody>
      </p:sp>
    </p:spTree>
    <p:extLst>
      <p:ext uri="{BB962C8B-B14F-4D97-AF65-F5344CB8AC3E}">
        <p14:creationId xmlns:p14="http://schemas.microsoft.com/office/powerpoint/2010/main" val="190028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52400" y="182880"/>
            <a:ext cx="8686800" cy="914400"/>
          </a:xfrm>
          <a:prstGeom prst="rect">
            <a:avLst/>
          </a:prstGeom>
        </p:spPr>
        <p:txBody>
          <a:bodyPr>
            <a:normAutofit/>
          </a:bodyPr>
          <a:lstStyle/>
          <a:p>
            <a:r>
              <a:rPr lang="en-US" dirty="0"/>
              <a:t>Transcription Factor-Enhancer Binding Requires DNA Bending</a:t>
            </a:r>
            <a:endParaRPr lang="en-US" dirty="0">
              <a:solidFill>
                <a:schemeClr val="accent1"/>
              </a:solidFill>
            </a:endParaRPr>
          </a:p>
        </p:txBody>
      </p:sp>
      <p:sp>
        <p:nvSpPr>
          <p:cNvPr id="11267" name="Rectangle 3"/>
          <p:cNvSpPr>
            <a:spLocks noGrp="1"/>
          </p:cNvSpPr>
          <p:nvPr>
            <p:ph idx="1"/>
          </p:nvPr>
        </p:nvSpPr>
        <p:spPr>
          <a:xfrm>
            <a:off x="152400" y="1097280"/>
            <a:ext cx="8839200" cy="4998720"/>
          </a:xfrm>
          <a:prstGeom prst="rect">
            <a:avLst/>
          </a:prstGeom>
        </p:spPr>
        <p:txBody>
          <a:bodyPr>
            <a:normAutofit/>
          </a:bodyPr>
          <a:lstStyle/>
          <a:p>
            <a:pPr>
              <a:tabLst>
                <a:tab pos="461963" algn="l"/>
              </a:tabLst>
            </a:pPr>
            <a:r>
              <a:rPr lang="en-US" dirty="0">
                <a:solidFill>
                  <a:schemeClr val="tx1"/>
                </a:solidFill>
              </a:rPr>
              <a:t>Enhancer regions are binding sites for specific transcription factors.</a:t>
            </a:r>
          </a:p>
          <a:p>
            <a:pPr>
              <a:tabLst>
                <a:tab pos="461963" algn="l"/>
              </a:tabLst>
            </a:pPr>
            <a:r>
              <a:rPr lang="en-US" dirty="0"/>
              <a:t>Transcription factor binding to its enhancer changes shape of the protein, allowing it to interact with proteins at the promoter.</a:t>
            </a:r>
          </a:p>
          <a:p>
            <a:pPr>
              <a:tabLst>
                <a:tab pos="461963" algn="l"/>
              </a:tabLst>
            </a:pPr>
            <a:r>
              <a:rPr lang="en-US" dirty="0"/>
              <a:t>Because an enhancer may be far away from the promoter, DNA must bend to bring them together.</a:t>
            </a:r>
          </a:p>
          <a:p>
            <a:pPr lvl="1">
              <a:tabLst>
                <a:tab pos="461963" algn="l"/>
              </a:tabLst>
            </a:pPr>
            <a:r>
              <a:rPr lang="en-US" dirty="0"/>
              <a:t>This is facilitated by DNA-bending proteins.</a:t>
            </a:r>
          </a:p>
          <a:p>
            <a:pPr>
              <a:tabLst>
                <a:tab pos="461963" algn="l"/>
              </a:tabLst>
            </a:pPr>
            <a:endParaRPr lang="en-US" dirty="0">
              <a:solidFill>
                <a:schemeClr val="tx1"/>
              </a:solidFill>
            </a:endParaRPr>
          </a:p>
        </p:txBody>
      </p:sp>
    </p:spTree>
    <p:extLst>
      <p:ext uri="{BB962C8B-B14F-4D97-AF65-F5344CB8AC3E}">
        <p14:creationId xmlns:p14="http://schemas.microsoft.com/office/powerpoint/2010/main" val="310357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52400" y="182880"/>
            <a:ext cx="8686800" cy="914400"/>
          </a:xfrm>
          <a:prstGeom prst="rect">
            <a:avLst/>
          </a:prstGeom>
        </p:spPr>
        <p:txBody>
          <a:bodyPr>
            <a:normAutofit/>
          </a:bodyPr>
          <a:lstStyle/>
          <a:p>
            <a:r>
              <a:rPr lang="en-US" dirty="0"/>
              <a:t>Different Enhancers Allow for Differential Gene Expression</a:t>
            </a:r>
            <a:endParaRPr lang="en-US" dirty="0">
              <a:solidFill>
                <a:schemeClr val="accent1"/>
              </a:solidFill>
            </a:endParaRPr>
          </a:p>
        </p:txBody>
      </p:sp>
      <p:sp>
        <p:nvSpPr>
          <p:cNvPr id="7" name="TextBox 6">
            <a:extLst>
              <a:ext uri="{FF2B5EF4-FFF2-40B4-BE49-F238E27FC236}">
                <a16:creationId xmlns:a16="http://schemas.microsoft.com/office/drawing/2014/main" id="{D4417DA8-1F18-2198-A8FE-5FA44CE0D3D9}"/>
              </a:ext>
            </a:extLst>
          </p:cNvPr>
          <p:cNvSpPr txBox="1"/>
          <p:nvPr/>
        </p:nvSpPr>
        <p:spPr>
          <a:xfrm>
            <a:off x="228600" y="1104374"/>
            <a:ext cx="8839200" cy="1384995"/>
          </a:xfrm>
          <a:prstGeom prst="rect">
            <a:avLst/>
          </a:prstGeom>
          <a:noFill/>
        </p:spPr>
        <p:txBody>
          <a:bodyPr wrap="square">
            <a:spAutoFit/>
          </a:bodyPr>
          <a:lstStyle/>
          <a:p>
            <a:pPr marL="457200" indent="-457200">
              <a:buFont typeface="Arial" panose="020B0604020202020204" pitchFamily="34" charset="0"/>
              <a:buChar char="•"/>
            </a:pPr>
            <a:r>
              <a:rPr lang="en-US" sz="2800" dirty="0"/>
              <a:t>Two different genes may have the same promoter but different distal control elements, enabling differential gene expression.</a:t>
            </a:r>
          </a:p>
        </p:txBody>
      </p:sp>
      <p:sp>
        <p:nvSpPr>
          <p:cNvPr id="9" name="TextBox 8">
            <a:extLst>
              <a:ext uri="{FF2B5EF4-FFF2-40B4-BE49-F238E27FC236}">
                <a16:creationId xmlns:a16="http://schemas.microsoft.com/office/drawing/2014/main" id="{B93C3A9D-DA02-C32D-012D-48CC726508E9}"/>
              </a:ext>
            </a:extLst>
          </p:cNvPr>
          <p:cNvSpPr txBox="1"/>
          <p:nvPr/>
        </p:nvSpPr>
        <p:spPr>
          <a:xfrm>
            <a:off x="228600" y="2743200"/>
            <a:ext cx="1752600" cy="307777"/>
          </a:xfrm>
          <a:prstGeom prst="rect">
            <a:avLst/>
          </a:prstGeom>
          <a:noFill/>
        </p:spPr>
        <p:txBody>
          <a:bodyPr wrap="square" rtlCol="0">
            <a:spAutoFit/>
          </a:bodyPr>
          <a:lstStyle/>
          <a:p>
            <a:r>
              <a:rPr lang="en-US" sz="1400" b="1" dirty="0"/>
              <a:t>16.3 Figure 7</a:t>
            </a:r>
          </a:p>
        </p:txBody>
      </p:sp>
      <p:pic>
        <p:nvPicPr>
          <p:cNvPr id="5" name="Content Placeholder 4" descr="Eukaryotic gene expression is controlled by a promoter immediately adjacent to the gene, and an enhancer far upstream. The D N A folds over itself, bringing the enhancer next to the promoter. Transcription factors and mediator proteins are sandwiched between the promoter and the enhancer. Short D N A sequences within the enhancer called distal control elements bind activators, which in turn bind transcription factors and mediator proteins bound to the promoter. R N A polymerase binds the complex, allowing transcription to begin. Different genes have enhancers with different distal control elements, allowing differential regulation of transcription.">
            <a:extLst>
              <a:ext uri="{FF2B5EF4-FFF2-40B4-BE49-F238E27FC236}">
                <a16:creationId xmlns:a16="http://schemas.microsoft.com/office/drawing/2014/main" id="{AB96AE17-09E5-37A7-AC4B-41782EE5FCDD}"/>
              </a:ext>
            </a:extLst>
          </p:cNvPr>
          <p:cNvPicPr>
            <a:picLocks noGrp="1" noChangeAspect="1"/>
          </p:cNvPicPr>
          <p:nvPr>
            <p:ph idx="1"/>
          </p:nvPr>
        </p:nvPicPr>
        <p:blipFill>
          <a:blip r:embed="rId3"/>
          <a:srcRect t="3668" b="39665"/>
          <a:stretch/>
        </p:blipFill>
        <p:spPr>
          <a:xfrm>
            <a:off x="612949" y="3120851"/>
            <a:ext cx="8229600" cy="2590800"/>
          </a:xfrm>
        </p:spPr>
      </p:pic>
      <p:sp>
        <p:nvSpPr>
          <p:cNvPr id="3" name="TextBox 2">
            <a:extLst>
              <a:ext uri="{FF2B5EF4-FFF2-40B4-BE49-F238E27FC236}">
                <a16:creationId xmlns:a16="http://schemas.microsoft.com/office/drawing/2014/main" id="{CFF0BDF7-A8E8-39E2-1EC2-F576B8E8F01B}"/>
              </a:ext>
            </a:extLst>
          </p:cNvPr>
          <p:cNvSpPr txBox="1"/>
          <p:nvPr/>
        </p:nvSpPr>
        <p:spPr>
          <a:xfrm>
            <a:off x="2209800" y="5711651"/>
            <a:ext cx="4572000" cy="246221"/>
          </a:xfrm>
          <a:prstGeom prst="rect">
            <a:avLst/>
          </a:prstGeom>
          <a:noFill/>
        </p:spPr>
        <p:txBody>
          <a:bodyPr wrap="square">
            <a:spAutoFit/>
          </a:bodyPr>
          <a:lstStyle/>
          <a:p>
            <a:pPr algn="ctr"/>
            <a:r>
              <a:rPr lang="en-US" sz="1000" dirty="0"/>
              <a:t>CNX OpenStax on Wikimedia Commons. "Enhancer." Modified. </a:t>
            </a:r>
          </a:p>
        </p:txBody>
      </p:sp>
    </p:spTree>
    <p:extLst>
      <p:ext uri="{BB962C8B-B14F-4D97-AF65-F5344CB8AC3E}">
        <p14:creationId xmlns:p14="http://schemas.microsoft.com/office/powerpoint/2010/main" val="4076538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52400" y="182880"/>
            <a:ext cx="8686800" cy="914400"/>
          </a:xfrm>
          <a:prstGeom prst="rect">
            <a:avLst/>
          </a:prstGeom>
        </p:spPr>
        <p:txBody>
          <a:bodyPr>
            <a:normAutofit/>
          </a:bodyPr>
          <a:lstStyle/>
          <a:p>
            <a:r>
              <a:rPr lang="en-US" dirty="0"/>
              <a:t>Transcriptional Repressors Prevent Transcription</a:t>
            </a:r>
            <a:endParaRPr lang="en-US" dirty="0">
              <a:solidFill>
                <a:schemeClr val="accent1"/>
              </a:solidFill>
            </a:endParaRPr>
          </a:p>
        </p:txBody>
      </p:sp>
      <p:sp>
        <p:nvSpPr>
          <p:cNvPr id="11267" name="Rectangle 3"/>
          <p:cNvSpPr>
            <a:spLocks noGrp="1"/>
          </p:cNvSpPr>
          <p:nvPr>
            <p:ph idx="1"/>
          </p:nvPr>
        </p:nvSpPr>
        <p:spPr>
          <a:xfrm>
            <a:off x="304800" y="1097280"/>
            <a:ext cx="8534400" cy="4998720"/>
          </a:xfrm>
          <a:prstGeom prst="rect">
            <a:avLst/>
          </a:prstGeom>
        </p:spPr>
        <p:txBody>
          <a:bodyPr>
            <a:normAutofit/>
          </a:bodyPr>
          <a:lstStyle/>
          <a:p>
            <a:pPr marL="0" indent="0">
              <a:buNone/>
              <a:tabLst>
                <a:tab pos="461963" algn="l"/>
              </a:tabLst>
            </a:pPr>
            <a:r>
              <a:rPr lang="en-US" dirty="0"/>
              <a:t>Transcriptional repressors in eukaryotes can block transcription by binding to:</a:t>
            </a:r>
          </a:p>
          <a:p>
            <a:pPr lvl="1">
              <a:tabLst>
                <a:tab pos="461963" algn="l"/>
              </a:tabLst>
            </a:pPr>
            <a:r>
              <a:rPr lang="en-US" dirty="0"/>
              <a:t>Promoter regions</a:t>
            </a:r>
          </a:p>
          <a:p>
            <a:pPr lvl="1">
              <a:tabLst>
                <a:tab pos="461963" algn="l"/>
              </a:tabLst>
            </a:pPr>
            <a:r>
              <a:rPr lang="en-US" dirty="0"/>
              <a:t>Enhancer regions</a:t>
            </a:r>
          </a:p>
          <a:p>
            <a:pPr marL="0" indent="0">
              <a:buNone/>
              <a:tabLst>
                <a:tab pos="461963" algn="l"/>
              </a:tabLst>
            </a:pPr>
            <a:r>
              <a:rPr lang="en-US" dirty="0"/>
              <a:t>Transcriptional repressors respond to external stimuli to prevent the binding of activating transcription factors.</a:t>
            </a:r>
          </a:p>
          <a:p>
            <a:pPr>
              <a:tabLst>
                <a:tab pos="461963" algn="l"/>
              </a:tabLst>
            </a:pPr>
            <a:endParaRPr lang="en-US" dirty="0">
              <a:solidFill>
                <a:schemeClr val="tx1"/>
              </a:solidFill>
            </a:endParaRPr>
          </a:p>
        </p:txBody>
      </p:sp>
    </p:spTree>
    <p:extLst>
      <p:ext uri="{BB962C8B-B14F-4D97-AF65-F5344CB8AC3E}">
        <p14:creationId xmlns:p14="http://schemas.microsoft.com/office/powerpoint/2010/main" val="377669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52400" y="182880"/>
            <a:ext cx="8686800" cy="914400"/>
          </a:xfrm>
          <a:prstGeom prst="rect">
            <a:avLst/>
          </a:prstGeom>
        </p:spPr>
        <p:txBody>
          <a:bodyPr>
            <a:normAutofit/>
          </a:bodyPr>
          <a:lstStyle/>
          <a:p>
            <a:r>
              <a:rPr lang="en-US" dirty="0"/>
              <a:t>Eukaryotic Post-Transcriptional Regulation</a:t>
            </a:r>
            <a:endParaRPr lang="en-US" dirty="0">
              <a:solidFill>
                <a:schemeClr val="accent1"/>
              </a:solidFill>
            </a:endParaRPr>
          </a:p>
        </p:txBody>
      </p:sp>
      <p:sp>
        <p:nvSpPr>
          <p:cNvPr id="11267" name="Rectangle 3"/>
          <p:cNvSpPr>
            <a:spLocks noGrp="1"/>
          </p:cNvSpPr>
          <p:nvPr>
            <p:ph idx="1"/>
          </p:nvPr>
        </p:nvSpPr>
        <p:spPr>
          <a:xfrm>
            <a:off x="304800" y="1097280"/>
            <a:ext cx="8534400" cy="4998720"/>
          </a:xfrm>
          <a:prstGeom prst="rect">
            <a:avLst/>
          </a:prstGeom>
        </p:spPr>
        <p:txBody>
          <a:bodyPr>
            <a:normAutofit/>
          </a:bodyPr>
          <a:lstStyle/>
          <a:p>
            <a:pPr>
              <a:tabLst>
                <a:tab pos="461963" algn="l"/>
              </a:tabLst>
            </a:pPr>
            <a:r>
              <a:rPr lang="en-US" i="1" dirty="0"/>
              <a:t>Post-transcriptional modification</a:t>
            </a:r>
            <a:r>
              <a:rPr lang="en-US" dirty="0"/>
              <a:t> is the processing that occurs after an RNA molecule is transcribed to make it a mature RNA for translation.</a:t>
            </a:r>
          </a:p>
          <a:p>
            <a:pPr>
              <a:tabLst>
                <a:tab pos="461963" algn="l"/>
              </a:tabLst>
            </a:pPr>
            <a:r>
              <a:rPr lang="en-US" dirty="0"/>
              <a:t>Both post-transcriptional processing and shuttling to the nucleus can be regulated to control gene expression.</a:t>
            </a:r>
          </a:p>
          <a:p>
            <a:pPr>
              <a:tabLst>
                <a:tab pos="461963" algn="l"/>
              </a:tabLst>
            </a:pPr>
            <a:endParaRPr lang="en-US" dirty="0">
              <a:solidFill>
                <a:schemeClr val="tx1"/>
              </a:solidFill>
            </a:endParaRPr>
          </a:p>
        </p:txBody>
      </p:sp>
    </p:spTree>
    <p:extLst>
      <p:ext uri="{BB962C8B-B14F-4D97-AF65-F5344CB8AC3E}">
        <p14:creationId xmlns:p14="http://schemas.microsoft.com/office/powerpoint/2010/main" val="183603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0" y="182880"/>
            <a:ext cx="8991600" cy="914400"/>
          </a:xfrm>
          <a:prstGeom prst="rect">
            <a:avLst/>
          </a:prstGeom>
        </p:spPr>
        <p:txBody>
          <a:bodyPr>
            <a:normAutofit/>
          </a:bodyPr>
          <a:lstStyle/>
          <a:p>
            <a:r>
              <a:rPr lang="en-US" sz="3000" dirty="0"/>
              <a:t>Post-Transcriptional Control: RNA Splicing</a:t>
            </a:r>
            <a:endParaRPr lang="en-US" sz="3000" dirty="0">
              <a:solidFill>
                <a:schemeClr val="accent1"/>
              </a:solidFill>
            </a:endParaRPr>
          </a:p>
        </p:txBody>
      </p:sp>
      <p:sp>
        <p:nvSpPr>
          <p:cNvPr id="11267" name="Rectangle 3"/>
          <p:cNvSpPr>
            <a:spLocks noGrp="1"/>
          </p:cNvSpPr>
          <p:nvPr>
            <p:ph idx="1"/>
          </p:nvPr>
        </p:nvSpPr>
        <p:spPr>
          <a:xfrm>
            <a:off x="304800" y="1097280"/>
            <a:ext cx="8534400" cy="4998720"/>
          </a:xfrm>
          <a:prstGeom prst="rect">
            <a:avLst/>
          </a:prstGeom>
        </p:spPr>
        <p:txBody>
          <a:bodyPr>
            <a:normAutofit/>
          </a:bodyPr>
          <a:lstStyle/>
          <a:p>
            <a:pPr>
              <a:tabLst>
                <a:tab pos="461963" algn="l"/>
              </a:tabLst>
            </a:pPr>
            <a:r>
              <a:rPr lang="en-US" dirty="0"/>
              <a:t>RNA splicing is the removal of introns from an RNA transcript and stitching together the remaining exons (regions that code for protein).</a:t>
            </a:r>
          </a:p>
          <a:p>
            <a:pPr>
              <a:tabLst>
                <a:tab pos="461963" algn="l"/>
              </a:tabLst>
            </a:pPr>
            <a:r>
              <a:rPr lang="en-US" dirty="0"/>
              <a:t>Splicing is accomplished by spliceosomes, ribonucleoprotein complexes that recognize the ends of introns, cut the transcript at those two points, and stitch the exons together.</a:t>
            </a:r>
          </a:p>
          <a:p>
            <a:pPr>
              <a:tabLst>
                <a:tab pos="461963" algn="l"/>
              </a:tabLst>
            </a:pPr>
            <a:endParaRPr lang="en-US" dirty="0">
              <a:solidFill>
                <a:schemeClr val="tx1"/>
              </a:solidFill>
            </a:endParaRPr>
          </a:p>
        </p:txBody>
      </p:sp>
    </p:spTree>
    <p:extLst>
      <p:ext uri="{BB962C8B-B14F-4D97-AF65-F5344CB8AC3E}">
        <p14:creationId xmlns:p14="http://schemas.microsoft.com/office/powerpoint/2010/main" val="112890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0" y="182880"/>
            <a:ext cx="8991600" cy="914400"/>
          </a:xfrm>
          <a:prstGeom prst="rect">
            <a:avLst/>
          </a:prstGeom>
        </p:spPr>
        <p:txBody>
          <a:bodyPr>
            <a:normAutofit/>
          </a:bodyPr>
          <a:lstStyle/>
          <a:p>
            <a:r>
              <a:rPr lang="en-US" sz="3000" dirty="0"/>
              <a:t>16.3 Figure 8</a:t>
            </a:r>
            <a:endParaRPr lang="en-US" sz="3000" dirty="0">
              <a:solidFill>
                <a:schemeClr val="accent1"/>
              </a:solidFill>
            </a:endParaRPr>
          </a:p>
        </p:txBody>
      </p:sp>
      <p:sp>
        <p:nvSpPr>
          <p:cNvPr id="3" name="TextBox 2">
            <a:extLst>
              <a:ext uri="{FF2B5EF4-FFF2-40B4-BE49-F238E27FC236}">
                <a16:creationId xmlns:a16="http://schemas.microsoft.com/office/drawing/2014/main" id="{89432ABF-7ED2-6CAE-DBB3-84B6C4E09F80}"/>
              </a:ext>
            </a:extLst>
          </p:cNvPr>
          <p:cNvSpPr txBox="1"/>
          <p:nvPr/>
        </p:nvSpPr>
        <p:spPr>
          <a:xfrm>
            <a:off x="2286000" y="5795408"/>
            <a:ext cx="4572000" cy="246221"/>
          </a:xfrm>
          <a:prstGeom prst="rect">
            <a:avLst/>
          </a:prstGeom>
          <a:noFill/>
        </p:spPr>
        <p:txBody>
          <a:bodyPr wrap="square">
            <a:spAutoFit/>
          </a:bodyPr>
          <a:lstStyle/>
          <a:p>
            <a:pPr algn="ctr"/>
            <a:r>
              <a:rPr lang="en-US" sz="1000" dirty="0"/>
              <a:t>Agathman on Wikimedia Commons. "Splicing overview."</a:t>
            </a:r>
          </a:p>
        </p:txBody>
      </p:sp>
      <p:pic>
        <p:nvPicPr>
          <p:cNvPr id="2" name="Content Placeholder 6" descr="Shown is a pre-m R N A with four exons that are red, yellow, green, and blue, separated by three introns. The pre-m R N A can be alternatively spliced to create two different proteins, each with three exons. After translation, one protein contains exons one, two, and three, shown as a red star, a yellow bang, and blue oval. The other protein contains exons one, three, and four, shown as a red star, green triangle, and blue oval.">
            <a:extLst>
              <a:ext uri="{FF2B5EF4-FFF2-40B4-BE49-F238E27FC236}">
                <a16:creationId xmlns:a16="http://schemas.microsoft.com/office/drawing/2014/main" id="{E881D019-3114-B869-B8A6-B44CF22835F6}"/>
              </a:ext>
            </a:extLst>
          </p:cNvPr>
          <p:cNvPicPr>
            <a:picLocks noGrp="1" noChangeAspect="1"/>
          </p:cNvPicPr>
          <p:nvPr>
            <p:ph idx="1"/>
          </p:nvPr>
        </p:nvPicPr>
        <p:blipFill>
          <a:blip r:embed="rId3"/>
          <a:srcRect l="17592" t="3667" r="15740" b="3000"/>
          <a:stretch/>
        </p:blipFill>
        <p:spPr>
          <a:xfrm>
            <a:off x="1600200" y="1080532"/>
            <a:ext cx="5958600" cy="4634467"/>
          </a:xfrm>
        </p:spPr>
      </p:pic>
    </p:spTree>
    <p:extLst>
      <p:ext uri="{BB962C8B-B14F-4D97-AF65-F5344CB8AC3E}">
        <p14:creationId xmlns:p14="http://schemas.microsoft.com/office/powerpoint/2010/main" val="2538784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sz="2900" dirty="0"/>
              <a:t>Eukaryotic Regulation of Gene Expression is Complex</a:t>
            </a:r>
            <a:endParaRPr lang="en-US" sz="2900" dirty="0">
              <a:solidFill>
                <a:schemeClr val="accent1"/>
              </a:solidFill>
            </a:endParaRPr>
          </a:p>
        </p:txBody>
      </p:sp>
      <p:sp>
        <p:nvSpPr>
          <p:cNvPr id="11267" name="Rectangle 3"/>
          <p:cNvSpPr>
            <a:spLocks noGrp="1"/>
          </p:cNvSpPr>
          <p:nvPr>
            <p:ph idx="1"/>
          </p:nvPr>
        </p:nvSpPr>
        <p:spPr>
          <a:prstGeom prst="rect">
            <a:avLst/>
          </a:prstGeom>
        </p:spPr>
        <p:txBody>
          <a:bodyPr>
            <a:normAutofit fontScale="85000" lnSpcReduction="10000"/>
          </a:bodyPr>
          <a:lstStyle/>
          <a:p>
            <a:pPr>
              <a:tabLst>
                <a:tab pos="461963" algn="l"/>
              </a:tabLst>
            </a:pPr>
            <a:r>
              <a:rPr lang="en-US" dirty="0">
                <a:solidFill>
                  <a:schemeClr val="tx1"/>
                </a:solidFill>
              </a:rPr>
              <a:t>Transcription and translation in eukaryotes are physically separated.</a:t>
            </a:r>
          </a:p>
          <a:p>
            <a:pPr marL="457200" indent="-457200">
              <a:buFont typeface="Arial" panose="020B0604020202020204" pitchFamily="34" charset="0"/>
              <a:buChar char="•"/>
              <a:tabLst>
                <a:tab pos="461963" algn="l"/>
              </a:tabLst>
            </a:pPr>
            <a:r>
              <a:rPr lang="en-US" i="0" dirty="0">
                <a:solidFill>
                  <a:schemeClr val="tx1"/>
                </a:solidFill>
              </a:rPr>
              <a:t>Unlike prokaryotic cells, eukaryotic cells can regulate gene expression at multiple levels.</a:t>
            </a:r>
          </a:p>
          <a:p>
            <a:pPr marL="457200" indent="-457200">
              <a:buFont typeface="Arial" panose="020B0604020202020204" pitchFamily="34" charset="0"/>
              <a:buChar char="•"/>
              <a:tabLst>
                <a:tab pos="461963" algn="l"/>
              </a:tabLst>
            </a:pPr>
            <a:r>
              <a:rPr lang="en-US" dirty="0">
                <a:solidFill>
                  <a:schemeClr val="tx1"/>
                </a:solidFill>
              </a:rPr>
              <a:t>Epigenetic changes are inheritable changes in gene expression that do </a:t>
            </a:r>
            <a:r>
              <a:rPr lang="en-US" i="1" dirty="0">
                <a:solidFill>
                  <a:schemeClr val="tx1"/>
                </a:solidFill>
              </a:rPr>
              <a:t>not</a:t>
            </a:r>
            <a:r>
              <a:rPr lang="en-US" dirty="0">
                <a:solidFill>
                  <a:schemeClr val="tx1"/>
                </a:solidFill>
              </a:rPr>
              <a:t> result from changes in the DNA sequence.</a:t>
            </a:r>
          </a:p>
          <a:p>
            <a:pPr marL="457200" indent="-457200">
              <a:buFont typeface="Arial" panose="020B0604020202020204" pitchFamily="34" charset="0"/>
              <a:buChar char="•"/>
              <a:tabLst>
                <a:tab pos="461963" algn="l"/>
              </a:tabLst>
            </a:pPr>
            <a:r>
              <a:rPr lang="en-US" dirty="0">
                <a:solidFill>
                  <a:schemeClr val="tx1"/>
                </a:solidFill>
              </a:rPr>
              <a:t>Transcriptional access to DNA can be controlled in two ways:</a:t>
            </a:r>
          </a:p>
          <a:p>
            <a:pPr lvl="1">
              <a:tabLst>
                <a:tab pos="461963" algn="l"/>
              </a:tabLst>
            </a:pPr>
            <a:r>
              <a:rPr lang="en-US" i="1" dirty="0">
                <a:solidFill>
                  <a:schemeClr val="tx1"/>
                </a:solidFill>
              </a:rPr>
              <a:t>Chromatin remodeling</a:t>
            </a:r>
            <a:r>
              <a:rPr lang="en-US" dirty="0">
                <a:solidFill>
                  <a:schemeClr val="tx1"/>
                </a:solidFill>
              </a:rPr>
              <a:t> changes the way that DNA is associated with histones.</a:t>
            </a:r>
          </a:p>
          <a:p>
            <a:pPr lvl="1">
              <a:tabLst>
                <a:tab pos="461963" algn="l"/>
              </a:tabLst>
            </a:pPr>
            <a:r>
              <a:rPr lang="en-US" i="1" dirty="0">
                <a:solidFill>
                  <a:schemeClr val="tx1"/>
                </a:solidFill>
              </a:rPr>
              <a:t>DNA methylation</a:t>
            </a:r>
            <a:r>
              <a:rPr lang="en-US" dirty="0">
                <a:solidFill>
                  <a:schemeClr val="tx1"/>
                </a:solidFill>
              </a:rPr>
              <a:t> is associated with developmental changes and gene silencing.</a:t>
            </a:r>
            <a:r>
              <a:rPr lang="en-US" i="0" dirty="0">
                <a:solidFill>
                  <a:schemeClr val="tx1"/>
                </a:solidFill>
              </a:rPr>
              <a:t>	</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0" y="182880"/>
            <a:ext cx="8991600" cy="914400"/>
          </a:xfrm>
          <a:prstGeom prst="rect">
            <a:avLst/>
          </a:prstGeom>
        </p:spPr>
        <p:txBody>
          <a:bodyPr>
            <a:normAutofit/>
          </a:bodyPr>
          <a:lstStyle/>
          <a:p>
            <a:r>
              <a:rPr lang="en-US" sz="3000" dirty="0"/>
              <a:t>Evolution Connection</a:t>
            </a:r>
            <a:endParaRPr lang="en-US" sz="3000" dirty="0">
              <a:solidFill>
                <a:schemeClr val="accent1"/>
              </a:solidFill>
            </a:endParaRPr>
          </a:p>
        </p:txBody>
      </p:sp>
      <p:sp>
        <p:nvSpPr>
          <p:cNvPr id="11267" name="Rectangle 3"/>
          <p:cNvSpPr>
            <a:spLocks noGrp="1"/>
          </p:cNvSpPr>
          <p:nvPr>
            <p:ph idx="1"/>
          </p:nvPr>
        </p:nvSpPr>
        <p:spPr>
          <a:xfrm>
            <a:off x="304800" y="1097280"/>
            <a:ext cx="8534400" cy="4998720"/>
          </a:xfrm>
          <a:prstGeom prst="rect">
            <a:avLst/>
          </a:prstGeom>
        </p:spPr>
        <p:txBody>
          <a:bodyPr>
            <a:normAutofit fontScale="92500" lnSpcReduction="10000"/>
          </a:bodyPr>
          <a:lstStyle/>
          <a:p>
            <a:pPr marL="0" indent="0">
              <a:buNone/>
              <a:tabLst>
                <a:tab pos="461963" algn="l"/>
              </a:tabLst>
            </a:pPr>
            <a:r>
              <a:rPr lang="en-US" dirty="0"/>
              <a:t>Alternative RNA Splicing</a:t>
            </a:r>
          </a:p>
          <a:p>
            <a:pPr>
              <a:tabLst>
                <a:tab pos="461963" algn="l"/>
              </a:tabLst>
            </a:pPr>
            <a:r>
              <a:rPr lang="en-US" dirty="0"/>
              <a:t>The original 5′–3′ order of exons is always conserved.</a:t>
            </a:r>
          </a:p>
          <a:p>
            <a:pPr>
              <a:tabLst>
                <a:tab pos="461963" algn="l"/>
              </a:tabLst>
            </a:pPr>
            <a:r>
              <a:rPr lang="en-US" dirty="0"/>
              <a:t>Each intron has a beginning- and an ending-recognition sequence.</a:t>
            </a:r>
          </a:p>
          <a:p>
            <a:pPr lvl="1">
              <a:tabLst>
                <a:tab pos="461963" algn="l"/>
              </a:tabLst>
            </a:pPr>
            <a:r>
              <a:rPr lang="en-US" dirty="0"/>
              <a:t>Mutations could disrupt mechanisms that prevent intron skipping.</a:t>
            </a:r>
          </a:p>
          <a:p>
            <a:pPr lvl="1">
              <a:tabLst>
                <a:tab pos="461963" algn="l"/>
              </a:tabLst>
            </a:pPr>
            <a:r>
              <a:rPr lang="en-US" dirty="0"/>
              <a:t>Shortened protein variants may retain or have altered functions.</a:t>
            </a:r>
          </a:p>
          <a:p>
            <a:pPr>
              <a:tabLst>
                <a:tab pos="461963" algn="l"/>
              </a:tabLst>
            </a:pPr>
            <a:r>
              <a:rPr lang="en-US" dirty="0"/>
              <a:t>A transposable element in the corn snake </a:t>
            </a:r>
            <a:r>
              <a:rPr lang="en-US" i="1" dirty="0"/>
              <a:t>Pantherophis guttatus </a:t>
            </a:r>
            <a:r>
              <a:rPr lang="en-US" dirty="0"/>
              <a:t>can insert into an intron of the </a:t>
            </a:r>
            <a:r>
              <a:rPr lang="en-US" i="1" dirty="0"/>
              <a:t>OCA2</a:t>
            </a:r>
            <a:r>
              <a:rPr lang="en-US" dirty="0"/>
              <a:t> gene, resulting in a shortened (non-functional) protein, leading to the snake lacking the dark pigment melanin.</a:t>
            </a:r>
          </a:p>
          <a:p>
            <a:pPr>
              <a:tabLst>
                <a:tab pos="461963" algn="l"/>
              </a:tabLst>
            </a:pPr>
            <a:endParaRPr lang="en-US" dirty="0">
              <a:solidFill>
                <a:schemeClr val="tx1"/>
              </a:solidFill>
            </a:endParaRPr>
          </a:p>
        </p:txBody>
      </p:sp>
    </p:spTree>
    <p:extLst>
      <p:ext uri="{BB962C8B-B14F-4D97-AF65-F5344CB8AC3E}">
        <p14:creationId xmlns:p14="http://schemas.microsoft.com/office/powerpoint/2010/main" val="195566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0" y="182880"/>
            <a:ext cx="8991600" cy="914400"/>
          </a:xfrm>
          <a:prstGeom prst="rect">
            <a:avLst/>
          </a:prstGeom>
        </p:spPr>
        <p:txBody>
          <a:bodyPr>
            <a:normAutofit/>
          </a:bodyPr>
          <a:lstStyle/>
          <a:p>
            <a:r>
              <a:rPr lang="en-US" sz="3000" dirty="0"/>
              <a:t>Evolution Connection: Five Modes of Alternative Splicing</a:t>
            </a:r>
            <a:endParaRPr lang="en-US" sz="3000" dirty="0">
              <a:solidFill>
                <a:schemeClr val="accent1"/>
              </a:solidFill>
            </a:endParaRPr>
          </a:p>
        </p:txBody>
      </p:sp>
      <p:sp>
        <p:nvSpPr>
          <p:cNvPr id="6" name="Rectangle 3">
            <a:extLst>
              <a:ext uri="{FF2B5EF4-FFF2-40B4-BE49-F238E27FC236}">
                <a16:creationId xmlns:a16="http://schemas.microsoft.com/office/drawing/2014/main" id="{BF3ECA99-5862-12F0-EE1D-583E8F65566A}"/>
              </a:ext>
            </a:extLst>
          </p:cNvPr>
          <p:cNvSpPr txBox="1">
            <a:spLocks/>
          </p:cNvSpPr>
          <p:nvPr/>
        </p:nvSpPr>
        <p:spPr>
          <a:xfrm>
            <a:off x="152400" y="1097280"/>
            <a:ext cx="3429000" cy="4998720"/>
          </a:xfrm>
          <a:prstGeom prst="rect">
            <a:avLst/>
          </a:prstGeom>
        </p:spPr>
        <p:txBody>
          <a:bodyPr>
            <a:normAutofit/>
          </a:bodyPr>
          <a:lstStyle>
            <a:lvl1pPr marL="457200" indent="-457200" algn="l" defTabSz="914400" rtl="0" eaLnBrk="1" latinLnBrk="0" hangingPunct="1">
              <a:spcBef>
                <a:spcPct val="20000"/>
              </a:spcBef>
              <a:buFont typeface="Arial" panose="020B0604020202020204" pitchFamily="34" charset="0"/>
              <a:buChar char="•"/>
              <a:defRPr sz="2800" b="0" i="0" kern="1200" baseline="0">
                <a:solidFill>
                  <a:srgbClr val="366092"/>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tab pos="461963" algn="l"/>
              </a:tabLst>
            </a:pPr>
            <a:r>
              <a:rPr lang="en-US" dirty="0"/>
              <a:t>There are five modes of alternative splicing that all maintain the original 5′–3′ order of exons.</a:t>
            </a:r>
          </a:p>
          <a:p>
            <a:pPr>
              <a:tabLst>
                <a:tab pos="461963" algn="l"/>
              </a:tabLst>
            </a:pPr>
            <a:endParaRPr lang="en-US" dirty="0">
              <a:solidFill>
                <a:schemeClr val="tx1"/>
              </a:solidFill>
            </a:endParaRPr>
          </a:p>
        </p:txBody>
      </p:sp>
      <p:sp>
        <p:nvSpPr>
          <p:cNvPr id="7" name="TextBox 6">
            <a:extLst>
              <a:ext uri="{FF2B5EF4-FFF2-40B4-BE49-F238E27FC236}">
                <a16:creationId xmlns:a16="http://schemas.microsoft.com/office/drawing/2014/main" id="{B4BA6747-AB11-A11D-9883-A41B5D6A6D4F}"/>
              </a:ext>
            </a:extLst>
          </p:cNvPr>
          <p:cNvSpPr txBox="1"/>
          <p:nvPr/>
        </p:nvSpPr>
        <p:spPr>
          <a:xfrm>
            <a:off x="5468197" y="1134106"/>
            <a:ext cx="1752600" cy="307777"/>
          </a:xfrm>
          <a:prstGeom prst="rect">
            <a:avLst/>
          </a:prstGeom>
          <a:noFill/>
        </p:spPr>
        <p:txBody>
          <a:bodyPr wrap="square" rtlCol="0">
            <a:spAutoFit/>
          </a:bodyPr>
          <a:lstStyle/>
          <a:p>
            <a:pPr algn="ctr"/>
            <a:r>
              <a:rPr lang="en-US" sz="1400" b="1" dirty="0"/>
              <a:t>16.3 Figure 9</a:t>
            </a:r>
          </a:p>
        </p:txBody>
      </p:sp>
      <p:pic>
        <p:nvPicPr>
          <p:cNvPr id="8" name="Content Placeholder 4" descr="When exon skipping occurs, an exon is spliced out in one mature mRNA product and retained in another. When mutually exclusive exons are present in the pre-m R N A, only one is retained in the mature m R N A. When an alternative 5 prime donor site is present, the location of the 5 prime splice site is variable. When an alternative 3 prime acceptor site is present, the location of the 3 prime splice site is variable. Intron retention results in an intron being retained in one mature m R N A and spliced out in another.">
            <a:extLst>
              <a:ext uri="{FF2B5EF4-FFF2-40B4-BE49-F238E27FC236}">
                <a16:creationId xmlns:a16="http://schemas.microsoft.com/office/drawing/2014/main" id="{3340D925-3A85-9B63-10A5-08837B62D629}"/>
              </a:ext>
            </a:extLst>
          </p:cNvPr>
          <p:cNvPicPr>
            <a:picLocks noGrp="1" noChangeAspect="1"/>
          </p:cNvPicPr>
          <p:nvPr>
            <p:ph idx="1"/>
          </p:nvPr>
        </p:nvPicPr>
        <p:blipFill>
          <a:blip r:embed="rId3"/>
          <a:srcRect l="25926" t="4343" r="20371" b="4667"/>
          <a:stretch/>
        </p:blipFill>
        <p:spPr>
          <a:xfrm>
            <a:off x="3962400" y="1516593"/>
            <a:ext cx="4622242" cy="4350835"/>
          </a:xfrm>
        </p:spPr>
      </p:pic>
      <p:sp>
        <p:nvSpPr>
          <p:cNvPr id="3" name="TextBox 2">
            <a:extLst>
              <a:ext uri="{FF2B5EF4-FFF2-40B4-BE49-F238E27FC236}">
                <a16:creationId xmlns:a16="http://schemas.microsoft.com/office/drawing/2014/main" id="{72BAD7A3-78B9-4677-4F0C-240FB096E949}"/>
              </a:ext>
            </a:extLst>
          </p:cNvPr>
          <p:cNvSpPr txBox="1"/>
          <p:nvPr/>
        </p:nvSpPr>
        <p:spPr>
          <a:xfrm>
            <a:off x="4033376" y="5815769"/>
            <a:ext cx="4622242" cy="246221"/>
          </a:xfrm>
          <a:prstGeom prst="rect">
            <a:avLst/>
          </a:prstGeom>
          <a:noFill/>
        </p:spPr>
        <p:txBody>
          <a:bodyPr wrap="square">
            <a:spAutoFit/>
          </a:bodyPr>
          <a:lstStyle/>
          <a:p>
            <a:pPr algn="ctr"/>
            <a:r>
              <a:rPr lang="en-US" sz="1000" dirty="0"/>
              <a:t>OpenStax. "RNA splicing." Modified. </a:t>
            </a:r>
          </a:p>
        </p:txBody>
      </p:sp>
    </p:spTree>
    <p:extLst>
      <p:ext uri="{BB962C8B-B14F-4D97-AF65-F5344CB8AC3E}">
        <p14:creationId xmlns:p14="http://schemas.microsoft.com/office/powerpoint/2010/main" val="402227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0" y="182880"/>
            <a:ext cx="8991600" cy="914400"/>
          </a:xfrm>
          <a:prstGeom prst="rect">
            <a:avLst/>
          </a:prstGeom>
        </p:spPr>
        <p:txBody>
          <a:bodyPr>
            <a:normAutofit/>
          </a:bodyPr>
          <a:lstStyle/>
          <a:p>
            <a:r>
              <a:rPr lang="en-US" dirty="0"/>
              <a:t>Post-Transcriptional Control: Control of RNA Stability</a:t>
            </a:r>
            <a:endParaRPr lang="en-US" dirty="0">
              <a:solidFill>
                <a:schemeClr val="accent1"/>
              </a:solidFill>
            </a:endParaRPr>
          </a:p>
        </p:txBody>
      </p:sp>
      <p:sp>
        <p:nvSpPr>
          <p:cNvPr id="11267" name="Rectangle 3"/>
          <p:cNvSpPr>
            <a:spLocks noGrp="1"/>
          </p:cNvSpPr>
          <p:nvPr>
            <p:ph idx="1"/>
          </p:nvPr>
        </p:nvSpPr>
        <p:spPr>
          <a:xfrm>
            <a:off x="152400" y="1097280"/>
            <a:ext cx="8839200" cy="4998720"/>
          </a:xfrm>
          <a:prstGeom prst="rect">
            <a:avLst/>
          </a:prstGeom>
        </p:spPr>
        <p:txBody>
          <a:bodyPr>
            <a:normAutofit lnSpcReduction="10000"/>
          </a:bodyPr>
          <a:lstStyle/>
          <a:p>
            <a:pPr>
              <a:tabLst>
                <a:tab pos="461963" algn="l"/>
              </a:tabLst>
            </a:pPr>
            <a:r>
              <a:rPr lang="en-US" sz="2400" dirty="0"/>
              <a:t>Before leaving the nucleus, each mRNA is given two protective “caps” to protect it from 5′ and 3′ exonucleases.</a:t>
            </a:r>
          </a:p>
          <a:p>
            <a:pPr lvl="1">
              <a:tabLst>
                <a:tab pos="461963" algn="l"/>
              </a:tabLst>
            </a:pPr>
            <a:r>
              <a:rPr lang="en-US" sz="2400" b="1" dirty="0"/>
              <a:t>5′ cap:</a:t>
            </a:r>
            <a:r>
              <a:rPr lang="en-US" sz="2400" dirty="0"/>
              <a:t> a methylated guanine linked by a triphosphate linkage.</a:t>
            </a:r>
          </a:p>
          <a:p>
            <a:pPr lvl="1">
              <a:tabLst>
                <a:tab pos="461963" algn="l"/>
              </a:tabLst>
            </a:pPr>
            <a:r>
              <a:rPr lang="en-US" sz="2400" b="1" dirty="0"/>
              <a:t>Poly-A tail: </a:t>
            </a:r>
            <a:r>
              <a:rPr lang="en-US" sz="2400" dirty="0"/>
              <a:t>a long chain of adenine nucleotides attached to the 3′ end</a:t>
            </a:r>
          </a:p>
          <a:p>
            <a:pPr>
              <a:tabLst>
                <a:tab pos="461963" algn="l"/>
              </a:tabLst>
            </a:pPr>
            <a:r>
              <a:rPr lang="en-US" sz="2400" dirty="0"/>
              <a:t>Each RNA molecule has a specific rate of decay (known as its </a:t>
            </a:r>
            <a:r>
              <a:rPr lang="en-US" sz="2400" b="1" dirty="0"/>
              <a:t>RNA stability</a:t>
            </a:r>
            <a:r>
              <a:rPr lang="en-US" sz="2400" dirty="0"/>
              <a:t>) and defined life span.</a:t>
            </a:r>
          </a:p>
          <a:p>
            <a:pPr lvl="1">
              <a:tabLst>
                <a:tab pos="461963" algn="l"/>
              </a:tabLst>
            </a:pPr>
            <a:r>
              <a:rPr lang="en-US" sz="2400" dirty="0"/>
              <a:t>RNA stability can be regulated.</a:t>
            </a:r>
          </a:p>
          <a:p>
            <a:pPr>
              <a:tabLst>
                <a:tab pos="461963" algn="l"/>
              </a:tabLst>
            </a:pPr>
            <a:r>
              <a:rPr lang="en-US" sz="2400" dirty="0"/>
              <a:t>Proteins called </a:t>
            </a:r>
            <a:r>
              <a:rPr lang="en-US" sz="2400" b="1" dirty="0"/>
              <a:t>RNA-binding proteins</a:t>
            </a:r>
            <a:r>
              <a:rPr lang="en-US" sz="2400" dirty="0"/>
              <a:t> (RBPs) can influence RNA stability by binding to </a:t>
            </a:r>
            <a:r>
              <a:rPr lang="en-US" sz="2400" b="1" dirty="0"/>
              <a:t>untranslated regions</a:t>
            </a:r>
            <a:r>
              <a:rPr lang="en-US" sz="2400" dirty="0"/>
              <a:t> (UTRs), RNA sequences not translated to protein.</a:t>
            </a:r>
          </a:p>
          <a:p>
            <a:pPr lvl="1">
              <a:tabLst>
                <a:tab pos="461963" algn="l"/>
              </a:tabLst>
            </a:pPr>
            <a:r>
              <a:rPr lang="en-US" sz="2400" dirty="0"/>
              <a:t>The </a:t>
            </a:r>
            <a:r>
              <a:rPr lang="en-US" sz="2400" b="1" dirty="0"/>
              <a:t>5′ UTR </a:t>
            </a:r>
            <a:r>
              <a:rPr lang="en-US" sz="2400" dirty="0"/>
              <a:t>is located just before the protein-coding region.</a:t>
            </a:r>
          </a:p>
          <a:p>
            <a:pPr lvl="1">
              <a:tabLst>
                <a:tab pos="461963" algn="l"/>
              </a:tabLst>
            </a:pPr>
            <a:r>
              <a:rPr lang="en-US" sz="2400" dirty="0"/>
              <a:t>The </a:t>
            </a:r>
            <a:r>
              <a:rPr lang="en-US" sz="2400" b="1" dirty="0"/>
              <a:t>3′ UTR</a:t>
            </a:r>
            <a:r>
              <a:rPr lang="en-US" sz="2400" dirty="0"/>
              <a:t> is located just after the protein-coding region.</a:t>
            </a:r>
          </a:p>
          <a:p>
            <a:pPr>
              <a:tabLst>
                <a:tab pos="461963" algn="l"/>
              </a:tabLst>
            </a:pPr>
            <a:endParaRPr lang="en-US" sz="2400" dirty="0">
              <a:solidFill>
                <a:schemeClr val="tx1"/>
              </a:solidFill>
            </a:endParaRPr>
          </a:p>
        </p:txBody>
      </p:sp>
    </p:spTree>
    <p:extLst>
      <p:ext uri="{BB962C8B-B14F-4D97-AF65-F5344CB8AC3E}">
        <p14:creationId xmlns:p14="http://schemas.microsoft.com/office/powerpoint/2010/main" val="376053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0" y="182880"/>
            <a:ext cx="8991600" cy="914400"/>
          </a:xfrm>
          <a:prstGeom prst="rect">
            <a:avLst/>
          </a:prstGeom>
        </p:spPr>
        <p:txBody>
          <a:bodyPr>
            <a:normAutofit/>
          </a:bodyPr>
          <a:lstStyle/>
          <a:p>
            <a:r>
              <a:rPr lang="en-US" dirty="0"/>
              <a:t>Sequences that Influence RNA Stability</a:t>
            </a:r>
            <a:endParaRPr lang="en-US" dirty="0">
              <a:solidFill>
                <a:schemeClr val="accent1"/>
              </a:solidFill>
            </a:endParaRPr>
          </a:p>
        </p:txBody>
      </p:sp>
      <p:sp>
        <p:nvSpPr>
          <p:cNvPr id="3" name="Content Placeholder 2">
            <a:extLst>
              <a:ext uri="{FF2B5EF4-FFF2-40B4-BE49-F238E27FC236}">
                <a16:creationId xmlns:a16="http://schemas.microsoft.com/office/drawing/2014/main" id="{E1548CB1-52F7-174B-25E9-405CA8A26330}"/>
              </a:ext>
            </a:extLst>
          </p:cNvPr>
          <p:cNvSpPr>
            <a:spLocks noGrp="1"/>
          </p:cNvSpPr>
          <p:nvPr>
            <p:ph idx="1"/>
          </p:nvPr>
        </p:nvSpPr>
        <p:spPr>
          <a:xfrm>
            <a:off x="457200" y="1280160"/>
            <a:ext cx="8077200" cy="1752600"/>
          </a:xfrm>
        </p:spPr>
        <p:txBody>
          <a:bodyPr/>
          <a:lstStyle/>
          <a:p>
            <a:pPr marL="0" indent="0">
              <a:buNone/>
            </a:pPr>
            <a:r>
              <a:rPr lang="en-US" dirty="0"/>
              <a:t>Both caps and UTRs influence RNA stability.</a:t>
            </a:r>
          </a:p>
        </p:txBody>
      </p:sp>
      <p:sp>
        <p:nvSpPr>
          <p:cNvPr id="6" name="TextBox 5">
            <a:extLst>
              <a:ext uri="{FF2B5EF4-FFF2-40B4-BE49-F238E27FC236}">
                <a16:creationId xmlns:a16="http://schemas.microsoft.com/office/drawing/2014/main" id="{69201267-8573-48BE-E47E-EF3D2CDFFB3A}"/>
              </a:ext>
            </a:extLst>
          </p:cNvPr>
          <p:cNvSpPr txBox="1"/>
          <p:nvPr/>
        </p:nvSpPr>
        <p:spPr>
          <a:xfrm>
            <a:off x="104054" y="2267783"/>
            <a:ext cx="1752600" cy="307777"/>
          </a:xfrm>
          <a:prstGeom prst="rect">
            <a:avLst/>
          </a:prstGeom>
          <a:noFill/>
        </p:spPr>
        <p:txBody>
          <a:bodyPr wrap="square" rtlCol="0">
            <a:spAutoFit/>
          </a:bodyPr>
          <a:lstStyle/>
          <a:p>
            <a:pPr algn="ctr"/>
            <a:r>
              <a:rPr lang="en-US" sz="1400" b="1" dirty="0"/>
              <a:t>16.3 Figure 10</a:t>
            </a:r>
          </a:p>
        </p:txBody>
      </p:sp>
      <p:sp>
        <p:nvSpPr>
          <p:cNvPr id="4" name="TextBox 3">
            <a:extLst>
              <a:ext uri="{FF2B5EF4-FFF2-40B4-BE49-F238E27FC236}">
                <a16:creationId xmlns:a16="http://schemas.microsoft.com/office/drawing/2014/main" id="{A730DDAC-ADD7-833C-D209-DEC0DC679277}"/>
              </a:ext>
            </a:extLst>
          </p:cNvPr>
          <p:cNvSpPr txBox="1"/>
          <p:nvPr/>
        </p:nvSpPr>
        <p:spPr>
          <a:xfrm>
            <a:off x="2285999" y="4953000"/>
            <a:ext cx="4572000" cy="246221"/>
          </a:xfrm>
          <a:prstGeom prst="rect">
            <a:avLst/>
          </a:prstGeom>
          <a:noFill/>
        </p:spPr>
        <p:txBody>
          <a:bodyPr wrap="square">
            <a:spAutoFit/>
          </a:bodyPr>
          <a:lstStyle/>
          <a:p>
            <a:pPr algn="ctr"/>
            <a:r>
              <a:rPr lang="en-US" sz="1000" dirty="0"/>
              <a:t>CNX OpenStax on Wikimedia Commons. "Protein coding region." Modified. </a:t>
            </a:r>
          </a:p>
        </p:txBody>
      </p:sp>
      <p:pic>
        <p:nvPicPr>
          <p:cNvPr id="2" name="Content Placeholder 8" descr="In the mature R N A molecule, exons are spliced together between the 5 prime and 3 prime untranslated regions. A 5 prime cap is attached to the 5 prime untranslated region, and a poly-A tail is attached to the 3 prime untranslated region. R N A binding proteins associate with the 5 prime and 3 prime untranslated regions.">
            <a:extLst>
              <a:ext uri="{FF2B5EF4-FFF2-40B4-BE49-F238E27FC236}">
                <a16:creationId xmlns:a16="http://schemas.microsoft.com/office/drawing/2014/main" id="{E0031D3A-E102-13E8-3CD5-858793B0B364}"/>
              </a:ext>
            </a:extLst>
          </p:cNvPr>
          <p:cNvPicPr>
            <a:picLocks noChangeAspect="1"/>
          </p:cNvPicPr>
          <p:nvPr/>
        </p:nvPicPr>
        <p:blipFill>
          <a:blip r:embed="rId3"/>
          <a:srcRect t="5333" b="56333"/>
          <a:stretch/>
        </p:blipFill>
        <p:spPr>
          <a:xfrm>
            <a:off x="457200" y="2773345"/>
            <a:ext cx="8229600" cy="1752600"/>
          </a:xfrm>
          <a:prstGeom prst="rect">
            <a:avLst/>
          </a:prstGeom>
        </p:spPr>
      </p:pic>
    </p:spTree>
    <p:extLst>
      <p:ext uri="{BB962C8B-B14F-4D97-AF65-F5344CB8AC3E}">
        <p14:creationId xmlns:p14="http://schemas.microsoft.com/office/powerpoint/2010/main" val="3680346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3</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97280"/>
            <a:ext cx="8229600" cy="4465320"/>
          </a:xfrm>
        </p:spPr>
        <p:txBody>
          <a:bodyPr>
            <a:normAutofit/>
          </a:bodyPr>
          <a:lstStyle/>
          <a:p>
            <a:r>
              <a:rPr lang="en-US" sz="2600" dirty="0"/>
              <a:t>Identify the most </a:t>
            </a:r>
            <a:r>
              <a:rPr lang="en-US" sz="2600" b="1" dirty="0"/>
              <a:t>accurate</a:t>
            </a:r>
            <a:r>
              <a:rPr lang="en-US" sz="2600" dirty="0"/>
              <a:t> statement from the following choices.</a:t>
            </a:r>
          </a:p>
          <a:p>
            <a:pPr marL="457200" indent="-457200">
              <a:buFont typeface="Arial" panose="020B0604020202020204" pitchFamily="34" charset="0"/>
              <a:buChar char="•"/>
            </a:pPr>
            <a:r>
              <a:rPr lang="en-US" sz="2600" dirty="0"/>
              <a:t>Binding of an RNA-binding protein will increase the stability of the RNA molecule.</a:t>
            </a:r>
          </a:p>
          <a:p>
            <a:pPr marL="457200" indent="-457200">
              <a:buFont typeface="Arial" panose="020B0604020202020204" pitchFamily="34" charset="0"/>
              <a:buChar char="•"/>
            </a:pPr>
            <a:r>
              <a:rPr lang="en-US" sz="2600" dirty="0"/>
              <a:t>Binding of an RNA-binding protein will decrease the stability of the RNA molecule.</a:t>
            </a:r>
          </a:p>
          <a:p>
            <a:pPr marL="457200" indent="-457200">
              <a:buFont typeface="Arial" panose="020B0604020202020204" pitchFamily="34" charset="0"/>
              <a:buChar char="•"/>
            </a:pPr>
            <a:r>
              <a:rPr lang="en-US" sz="2600" dirty="0"/>
              <a:t>Binding of an RNA-binding protein will neither increase nor decrease the stability of the RNA molecule.</a:t>
            </a:r>
          </a:p>
          <a:p>
            <a:pPr marL="457200" indent="-457200">
              <a:buFont typeface="Arial" panose="020B0604020202020204" pitchFamily="34" charset="0"/>
              <a:buChar char="•"/>
            </a:pPr>
            <a:r>
              <a:rPr lang="en-US" sz="2600" dirty="0"/>
              <a:t>Binding of an RNA-binding protein will either increase or decrease the stability of the RNA molecule.</a:t>
            </a:r>
          </a:p>
        </p:txBody>
      </p:sp>
    </p:spTree>
    <p:extLst>
      <p:ext uri="{BB962C8B-B14F-4D97-AF65-F5344CB8AC3E}">
        <p14:creationId xmlns:p14="http://schemas.microsoft.com/office/powerpoint/2010/main" val="2498738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0" y="182880"/>
            <a:ext cx="8991600" cy="914400"/>
          </a:xfrm>
          <a:prstGeom prst="rect">
            <a:avLst/>
          </a:prstGeom>
        </p:spPr>
        <p:txBody>
          <a:bodyPr>
            <a:normAutofit/>
          </a:bodyPr>
          <a:lstStyle/>
          <a:p>
            <a:r>
              <a:rPr lang="en-US" dirty="0"/>
              <a:t>RNA Stability: microRNAs</a:t>
            </a:r>
            <a:endParaRPr lang="en-US" dirty="0">
              <a:solidFill>
                <a:schemeClr val="accent1"/>
              </a:solidFill>
            </a:endParaRPr>
          </a:p>
        </p:txBody>
      </p:sp>
      <p:sp>
        <p:nvSpPr>
          <p:cNvPr id="11267" name="Rectangle 3"/>
          <p:cNvSpPr>
            <a:spLocks noGrp="1"/>
          </p:cNvSpPr>
          <p:nvPr>
            <p:ph idx="1"/>
          </p:nvPr>
        </p:nvSpPr>
        <p:spPr>
          <a:xfrm>
            <a:off x="152400" y="1097280"/>
            <a:ext cx="8839200" cy="4998720"/>
          </a:xfrm>
          <a:prstGeom prst="rect">
            <a:avLst/>
          </a:prstGeom>
        </p:spPr>
        <p:txBody>
          <a:bodyPr>
            <a:normAutofit/>
          </a:bodyPr>
          <a:lstStyle/>
          <a:p>
            <a:pPr marL="0" indent="0">
              <a:buNone/>
              <a:tabLst>
                <a:tab pos="461963" algn="l"/>
              </a:tabLst>
            </a:pPr>
            <a:r>
              <a:rPr lang="en-US" sz="2400" dirty="0"/>
              <a:t>Short RNA molecules called </a:t>
            </a:r>
            <a:r>
              <a:rPr lang="en-US" sz="2400" b="1" dirty="0"/>
              <a:t>microRNAs</a:t>
            </a:r>
            <a:r>
              <a:rPr lang="en-US" sz="2400" dirty="0"/>
              <a:t> (miRNAs) can also bind to an RNA molecule.</a:t>
            </a:r>
          </a:p>
          <a:p>
            <a:pPr>
              <a:tabLst>
                <a:tab pos="461963" algn="l"/>
              </a:tabLst>
            </a:pPr>
            <a:r>
              <a:rPr lang="en-US" sz="2400" dirty="0"/>
              <a:t>These miRNAs are each 21–24 nucleotides in length.</a:t>
            </a:r>
          </a:p>
          <a:p>
            <a:pPr>
              <a:tabLst>
                <a:tab pos="461963" algn="l"/>
              </a:tabLst>
            </a:pPr>
            <a:r>
              <a:rPr lang="en-US" sz="2400" dirty="0"/>
              <a:t>The miRNAs are made in the nucleus as longer pre-miRNAs, which are chopped by the </a:t>
            </a:r>
            <a:r>
              <a:rPr lang="en-US" sz="2400" b="1" dirty="0"/>
              <a:t>Dicer</a:t>
            </a:r>
            <a:r>
              <a:rPr lang="en-US" sz="2400" dirty="0"/>
              <a:t> protein into mature miRNAs.</a:t>
            </a:r>
          </a:p>
          <a:p>
            <a:pPr>
              <a:tabLst>
                <a:tab pos="461963" algn="l"/>
              </a:tabLst>
            </a:pPr>
            <a:r>
              <a:rPr lang="en-US" sz="2400" dirty="0"/>
              <a:t>Each mature miRNA binds to the RNA at a specific recognition sequence, but also associates with a ribonucleoprotein complex called the </a:t>
            </a:r>
            <a:r>
              <a:rPr lang="en-US" sz="2400" b="1" dirty="0"/>
              <a:t>RNA-induced silencing complex (RISC)</a:t>
            </a:r>
            <a:r>
              <a:rPr lang="en-US" sz="2400" dirty="0"/>
              <a:t>.</a:t>
            </a:r>
          </a:p>
          <a:p>
            <a:pPr>
              <a:tabLst>
                <a:tab pos="461963" algn="l"/>
              </a:tabLst>
            </a:pPr>
            <a:r>
              <a:rPr lang="en-US" sz="2400" dirty="0"/>
              <a:t>The miRNA associated with the RISC base pairs with its complementary sequences on an mRNA, resulting in either:</a:t>
            </a:r>
          </a:p>
          <a:p>
            <a:pPr lvl="1">
              <a:tabLst>
                <a:tab pos="461963" algn="l"/>
              </a:tabLst>
            </a:pPr>
            <a:r>
              <a:rPr lang="en-US" sz="2400" dirty="0"/>
              <a:t>Impeding translation of the mRNA OR</a:t>
            </a:r>
          </a:p>
          <a:p>
            <a:pPr lvl="1">
              <a:tabLst>
                <a:tab pos="461963" algn="l"/>
              </a:tabLst>
            </a:pPr>
            <a:r>
              <a:rPr lang="en-US" sz="2400" dirty="0"/>
              <a:t>Degradation of the mRNA.</a:t>
            </a:r>
          </a:p>
          <a:p>
            <a:pPr lvl="1">
              <a:tabLst>
                <a:tab pos="461963" algn="l"/>
              </a:tabLst>
            </a:pPr>
            <a:endParaRPr lang="en-US" sz="2400" dirty="0"/>
          </a:p>
          <a:p>
            <a:pPr>
              <a:tabLst>
                <a:tab pos="461963" algn="l"/>
              </a:tabLst>
            </a:pPr>
            <a:endParaRPr lang="en-US" sz="2400" dirty="0">
              <a:solidFill>
                <a:schemeClr val="tx1"/>
              </a:solidFill>
            </a:endParaRPr>
          </a:p>
        </p:txBody>
      </p:sp>
    </p:spTree>
    <p:extLst>
      <p:ext uri="{BB962C8B-B14F-4D97-AF65-F5344CB8AC3E}">
        <p14:creationId xmlns:p14="http://schemas.microsoft.com/office/powerpoint/2010/main" val="179605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0" y="182880"/>
            <a:ext cx="8991600" cy="914400"/>
          </a:xfrm>
          <a:prstGeom prst="rect">
            <a:avLst/>
          </a:prstGeom>
        </p:spPr>
        <p:txBody>
          <a:bodyPr>
            <a:normAutofit/>
          </a:bodyPr>
          <a:lstStyle/>
          <a:p>
            <a:r>
              <a:rPr lang="en-US" dirty="0">
                <a:solidFill>
                  <a:schemeClr val="accent1"/>
                </a:solidFill>
              </a:rPr>
              <a:t>Translational Initiation Complex Formation</a:t>
            </a:r>
          </a:p>
        </p:txBody>
      </p:sp>
      <p:sp>
        <p:nvSpPr>
          <p:cNvPr id="11267" name="Rectangle 3"/>
          <p:cNvSpPr>
            <a:spLocks noGrp="1"/>
          </p:cNvSpPr>
          <p:nvPr>
            <p:ph idx="1"/>
          </p:nvPr>
        </p:nvSpPr>
        <p:spPr>
          <a:xfrm>
            <a:off x="152400" y="1097280"/>
            <a:ext cx="8839200" cy="4998720"/>
          </a:xfrm>
          <a:prstGeom prst="rect">
            <a:avLst/>
          </a:prstGeom>
        </p:spPr>
        <p:txBody>
          <a:bodyPr>
            <a:normAutofit fontScale="92500"/>
          </a:bodyPr>
          <a:lstStyle/>
          <a:p>
            <a:pPr marL="0" indent="0">
              <a:buNone/>
              <a:tabLst>
                <a:tab pos="461963" algn="l"/>
              </a:tabLst>
            </a:pPr>
            <a:r>
              <a:rPr lang="en-US" sz="2400" dirty="0"/>
              <a:t>For translation to begin, the </a:t>
            </a:r>
            <a:r>
              <a:rPr lang="en-US" sz="2400" b="1" dirty="0"/>
              <a:t>initiation complex</a:t>
            </a:r>
            <a:r>
              <a:rPr lang="en-US" sz="2400" dirty="0"/>
              <a:t> must form.</a:t>
            </a:r>
          </a:p>
          <a:p>
            <a:pPr>
              <a:tabLst>
                <a:tab pos="461963" algn="l"/>
              </a:tabLst>
            </a:pPr>
            <a:r>
              <a:rPr lang="en-US" sz="2400" dirty="0"/>
              <a:t>Initiating tRNA (Met-tRNA</a:t>
            </a:r>
            <a:r>
              <a:rPr lang="en-US" sz="2400" baseline="-25000" dirty="0"/>
              <a:t>i</a:t>
            </a:r>
            <a:r>
              <a:rPr lang="en-US" sz="2400" dirty="0"/>
              <a:t>) binds to the </a:t>
            </a:r>
            <a:r>
              <a:rPr lang="en-US" sz="2400" b="1" dirty="0"/>
              <a:t>small 40S ribosomal subunit</a:t>
            </a:r>
            <a:r>
              <a:rPr lang="en-US" sz="2400" dirty="0"/>
              <a:t>, facilitated by the </a:t>
            </a:r>
            <a:r>
              <a:rPr lang="en-US" sz="2400" b="1" dirty="0"/>
              <a:t>eukaryotic initiation factor-2 (eIF-2)</a:t>
            </a:r>
            <a:r>
              <a:rPr lang="en-US" sz="2400" dirty="0"/>
              <a:t>.</a:t>
            </a:r>
          </a:p>
          <a:p>
            <a:pPr>
              <a:tabLst>
                <a:tab pos="461963" algn="l"/>
              </a:tabLst>
            </a:pPr>
            <a:r>
              <a:rPr lang="en-US" sz="2400" dirty="0"/>
              <a:t>The eIF-2 protein binds to </a:t>
            </a:r>
            <a:r>
              <a:rPr lang="en-US" sz="2400" b="1" dirty="0"/>
              <a:t>guanosine triphosphate (GTP)</a:t>
            </a:r>
            <a:r>
              <a:rPr lang="en-US" sz="2400" dirty="0"/>
              <a:t>, a high-energy molecule, forming a complex with the 40S ribosomal subunit.</a:t>
            </a:r>
          </a:p>
          <a:p>
            <a:pPr>
              <a:tabLst>
                <a:tab pos="461963" algn="l"/>
              </a:tabLst>
            </a:pPr>
            <a:r>
              <a:rPr lang="en-US" sz="2400" dirty="0"/>
              <a:t>Several initiation factors recognize the 5′ cap of the mRNA and proteins bound to the poly-A tail, forming the mRNA into a loop.</a:t>
            </a:r>
          </a:p>
          <a:p>
            <a:pPr>
              <a:tabLst>
                <a:tab pos="461963" algn="l"/>
              </a:tabLst>
            </a:pPr>
            <a:r>
              <a:rPr lang="en-US" sz="2400" dirty="0"/>
              <a:t>The cap-binding protein eIF4F brings the mRNA complex together with the 40S ribosome complex.</a:t>
            </a:r>
          </a:p>
          <a:p>
            <a:pPr>
              <a:tabLst>
                <a:tab pos="461963" algn="l"/>
              </a:tabLst>
            </a:pPr>
            <a:r>
              <a:rPr lang="en-US" sz="2400" dirty="0"/>
              <a:t>The ribosome scans the mRNA until it finds an AUG start codon.</a:t>
            </a:r>
          </a:p>
          <a:p>
            <a:pPr>
              <a:tabLst>
                <a:tab pos="461963" algn="l"/>
              </a:tabLst>
            </a:pPr>
            <a:r>
              <a:rPr lang="en-US" sz="2400" dirty="0"/>
              <a:t>When the anticodon if the initiator tRNA and the start codon align, the GTP is hydrolyzed, the initiation factors are released, and the </a:t>
            </a:r>
            <a:r>
              <a:rPr lang="en-US" sz="2400" b="1" dirty="0"/>
              <a:t>large 60S ribosomal subunit</a:t>
            </a:r>
            <a:r>
              <a:rPr lang="en-US" sz="2400" dirty="0"/>
              <a:t> binds to form the translation complex.</a:t>
            </a:r>
          </a:p>
          <a:p>
            <a:pPr>
              <a:tabLst>
                <a:tab pos="461963" algn="l"/>
              </a:tabLst>
            </a:pPr>
            <a:endParaRPr lang="en-US" sz="2400" dirty="0"/>
          </a:p>
          <a:p>
            <a:pPr>
              <a:tabLst>
                <a:tab pos="461963" algn="l"/>
              </a:tabLst>
            </a:pPr>
            <a:endParaRPr lang="en-US" sz="2400" dirty="0">
              <a:solidFill>
                <a:schemeClr val="tx1"/>
              </a:solidFill>
            </a:endParaRPr>
          </a:p>
        </p:txBody>
      </p:sp>
    </p:spTree>
    <p:extLst>
      <p:ext uri="{BB962C8B-B14F-4D97-AF65-F5344CB8AC3E}">
        <p14:creationId xmlns:p14="http://schemas.microsoft.com/office/powerpoint/2010/main" val="51208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0" y="182880"/>
            <a:ext cx="8991600" cy="914400"/>
          </a:xfrm>
          <a:prstGeom prst="rect">
            <a:avLst/>
          </a:prstGeom>
        </p:spPr>
        <p:txBody>
          <a:bodyPr>
            <a:normAutofit/>
          </a:bodyPr>
          <a:lstStyle/>
          <a:p>
            <a:r>
              <a:rPr lang="en-US" dirty="0">
                <a:solidFill>
                  <a:schemeClr val="accent1"/>
                </a:solidFill>
              </a:rPr>
              <a:t>Translational Control: Controlling Initiation Complex Formation</a:t>
            </a:r>
          </a:p>
        </p:txBody>
      </p:sp>
      <p:sp>
        <p:nvSpPr>
          <p:cNvPr id="11267" name="Rectangle 3"/>
          <p:cNvSpPr>
            <a:spLocks noGrp="1"/>
          </p:cNvSpPr>
          <p:nvPr>
            <p:ph idx="1"/>
          </p:nvPr>
        </p:nvSpPr>
        <p:spPr>
          <a:xfrm>
            <a:off x="152400" y="1066800"/>
            <a:ext cx="8839200" cy="4998720"/>
          </a:xfrm>
          <a:prstGeom prst="rect">
            <a:avLst/>
          </a:prstGeom>
        </p:spPr>
        <p:txBody>
          <a:bodyPr>
            <a:normAutofit/>
          </a:bodyPr>
          <a:lstStyle/>
          <a:p>
            <a:pPr marL="0" indent="0">
              <a:buNone/>
              <a:tabLst>
                <a:tab pos="461963" algn="l"/>
              </a:tabLst>
            </a:pPr>
            <a:r>
              <a:rPr lang="en-US" sz="2400" dirty="0"/>
              <a:t>Gene expression can be controlled by the phosphorylation and dephosphorylation of the eIF-2 protein.</a:t>
            </a:r>
          </a:p>
          <a:p>
            <a:pPr>
              <a:tabLst>
                <a:tab pos="461963" algn="l"/>
              </a:tabLst>
            </a:pPr>
            <a:r>
              <a:rPr lang="en-US" sz="2400" dirty="0"/>
              <a:t>Phosphorylated eIF-2 cannot bind to GTP.</a:t>
            </a:r>
          </a:p>
          <a:p>
            <a:pPr marL="0" indent="0">
              <a:buNone/>
              <a:tabLst>
                <a:tab pos="461963" algn="l"/>
              </a:tabLst>
            </a:pPr>
            <a:endParaRPr lang="en-US" sz="2400" dirty="0">
              <a:solidFill>
                <a:schemeClr val="tx1"/>
              </a:solidFill>
            </a:endParaRPr>
          </a:p>
        </p:txBody>
      </p:sp>
      <p:sp>
        <p:nvSpPr>
          <p:cNvPr id="3" name="TextBox 2">
            <a:extLst>
              <a:ext uri="{FF2B5EF4-FFF2-40B4-BE49-F238E27FC236}">
                <a16:creationId xmlns:a16="http://schemas.microsoft.com/office/drawing/2014/main" id="{F00C25E3-0311-7041-BE8B-B0CD62D06F6F}"/>
              </a:ext>
            </a:extLst>
          </p:cNvPr>
          <p:cNvSpPr txBox="1"/>
          <p:nvPr/>
        </p:nvSpPr>
        <p:spPr>
          <a:xfrm>
            <a:off x="-1" y="2971801"/>
            <a:ext cx="1547075" cy="304800"/>
          </a:xfrm>
          <a:prstGeom prst="rect">
            <a:avLst/>
          </a:prstGeom>
          <a:noFill/>
        </p:spPr>
        <p:txBody>
          <a:bodyPr wrap="square" rtlCol="0">
            <a:spAutoFit/>
          </a:bodyPr>
          <a:lstStyle/>
          <a:p>
            <a:pPr algn="ctr"/>
            <a:r>
              <a:rPr lang="en-US" sz="1400" b="1" dirty="0"/>
              <a:t>16.3 Figure 11</a:t>
            </a:r>
          </a:p>
        </p:txBody>
      </p:sp>
      <p:sp>
        <p:nvSpPr>
          <p:cNvPr id="5" name="TextBox 4">
            <a:extLst>
              <a:ext uri="{FF2B5EF4-FFF2-40B4-BE49-F238E27FC236}">
                <a16:creationId xmlns:a16="http://schemas.microsoft.com/office/drawing/2014/main" id="{D636344D-61F4-97AA-8AE0-2F11017AA680}"/>
              </a:ext>
            </a:extLst>
          </p:cNvPr>
          <p:cNvSpPr txBox="1"/>
          <p:nvPr/>
        </p:nvSpPr>
        <p:spPr>
          <a:xfrm>
            <a:off x="2202264" y="5820489"/>
            <a:ext cx="4587072" cy="246221"/>
          </a:xfrm>
          <a:prstGeom prst="rect">
            <a:avLst/>
          </a:prstGeom>
          <a:noFill/>
        </p:spPr>
        <p:txBody>
          <a:bodyPr wrap="square">
            <a:spAutoFit/>
          </a:bodyPr>
          <a:lstStyle/>
          <a:p>
            <a:pPr algn="ctr"/>
            <a:r>
              <a:rPr lang="en-US" sz="1000" dirty="0"/>
              <a:t>CNX OpenStax on Wikimedia Commons."eIF-2." Modified.</a:t>
            </a:r>
          </a:p>
        </p:txBody>
      </p:sp>
      <p:pic>
        <p:nvPicPr>
          <p:cNvPr id="4" name="Content Placeholder 4" descr="The e I F-2 protein is a translation factor that binds to the small 40S ribosome subunit. When e I F-2 is phosphorylated, translation is blocked.">
            <a:extLst>
              <a:ext uri="{FF2B5EF4-FFF2-40B4-BE49-F238E27FC236}">
                <a16:creationId xmlns:a16="http://schemas.microsoft.com/office/drawing/2014/main" id="{4CA0CD54-9FE1-2070-F361-4DD25AA6ED42}"/>
              </a:ext>
            </a:extLst>
          </p:cNvPr>
          <p:cNvPicPr>
            <a:picLocks noChangeAspect="1"/>
          </p:cNvPicPr>
          <p:nvPr/>
        </p:nvPicPr>
        <p:blipFill>
          <a:blip r:embed="rId3"/>
          <a:srcRect t="3666" b="4667"/>
          <a:stretch/>
        </p:blipFill>
        <p:spPr>
          <a:xfrm>
            <a:off x="1547074" y="2443216"/>
            <a:ext cx="6629400" cy="3376083"/>
          </a:xfrm>
          <a:prstGeom prst="rect">
            <a:avLst/>
          </a:prstGeom>
        </p:spPr>
      </p:pic>
    </p:spTree>
    <p:extLst>
      <p:ext uri="{BB962C8B-B14F-4D97-AF65-F5344CB8AC3E}">
        <p14:creationId xmlns:p14="http://schemas.microsoft.com/office/powerpoint/2010/main" val="315290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4</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97280"/>
            <a:ext cx="8229600" cy="2255520"/>
          </a:xfrm>
        </p:spPr>
        <p:txBody>
          <a:bodyPr>
            <a:normAutofit/>
          </a:bodyPr>
          <a:lstStyle/>
          <a:p>
            <a:r>
              <a:rPr lang="en-US" sz="2600" dirty="0"/>
              <a:t>An increase in phosphorylation levels of eIF-2 has been observed in patients with neurodegenerative diseases, such as Alzheimer's, Parkinson's, and Huntington's..</a:t>
            </a:r>
          </a:p>
          <a:p>
            <a:pPr marL="457200" indent="-457200">
              <a:buFont typeface="Arial" panose="020B0604020202020204" pitchFamily="34" charset="0"/>
              <a:buChar char="•"/>
            </a:pPr>
            <a:r>
              <a:rPr lang="en-US" sz="2600" dirty="0"/>
              <a:t>What impact do you think this might have on protein synthesis?</a:t>
            </a:r>
          </a:p>
        </p:txBody>
      </p:sp>
    </p:spTree>
    <p:extLst>
      <p:ext uri="{BB962C8B-B14F-4D97-AF65-F5344CB8AC3E}">
        <p14:creationId xmlns:p14="http://schemas.microsoft.com/office/powerpoint/2010/main" val="1917049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0" y="182880"/>
            <a:ext cx="8991600" cy="914400"/>
          </a:xfrm>
          <a:prstGeom prst="rect">
            <a:avLst/>
          </a:prstGeom>
        </p:spPr>
        <p:txBody>
          <a:bodyPr>
            <a:normAutofit/>
          </a:bodyPr>
          <a:lstStyle/>
          <a:p>
            <a:r>
              <a:rPr lang="en-US" dirty="0">
                <a:solidFill>
                  <a:schemeClr val="accent1"/>
                </a:solidFill>
              </a:rPr>
              <a:t>Post-Translational Control of Gene Expression</a:t>
            </a:r>
          </a:p>
        </p:txBody>
      </p:sp>
      <p:sp>
        <p:nvSpPr>
          <p:cNvPr id="11267" name="Rectangle 3"/>
          <p:cNvSpPr>
            <a:spLocks noGrp="1"/>
          </p:cNvSpPr>
          <p:nvPr>
            <p:ph idx="1"/>
          </p:nvPr>
        </p:nvSpPr>
        <p:spPr>
          <a:xfrm>
            <a:off x="152400" y="1097280"/>
            <a:ext cx="8839200" cy="5455920"/>
          </a:xfrm>
          <a:prstGeom prst="rect">
            <a:avLst/>
          </a:prstGeom>
        </p:spPr>
        <p:txBody>
          <a:bodyPr>
            <a:normAutofit/>
          </a:bodyPr>
          <a:lstStyle/>
          <a:p>
            <a:pPr>
              <a:tabLst>
                <a:tab pos="461963" algn="l"/>
              </a:tabLst>
            </a:pPr>
            <a:r>
              <a:rPr lang="en-US" dirty="0"/>
              <a:t>Protein activity, stability, and location in the cell can be controlled by the addition or removal of the following:</a:t>
            </a:r>
          </a:p>
          <a:p>
            <a:pPr lvl="1">
              <a:tabLst>
                <a:tab pos="461963" algn="l"/>
              </a:tabLst>
            </a:pPr>
            <a:r>
              <a:rPr lang="en-US" dirty="0"/>
              <a:t>Methyl groups</a:t>
            </a:r>
          </a:p>
          <a:p>
            <a:pPr lvl="1">
              <a:tabLst>
                <a:tab pos="461963" algn="l"/>
              </a:tabLst>
            </a:pPr>
            <a:r>
              <a:rPr lang="en-US" dirty="0"/>
              <a:t>Phosphate groups</a:t>
            </a:r>
          </a:p>
          <a:p>
            <a:pPr lvl="1">
              <a:tabLst>
                <a:tab pos="461963" algn="l"/>
              </a:tabLst>
            </a:pPr>
            <a:r>
              <a:rPr lang="en-US" dirty="0"/>
              <a:t>Acetyl groups</a:t>
            </a:r>
          </a:p>
          <a:p>
            <a:pPr lvl="1">
              <a:tabLst>
                <a:tab pos="461963" algn="l"/>
              </a:tabLst>
            </a:pPr>
            <a:r>
              <a:rPr lang="en-US" dirty="0"/>
              <a:t>Ubiquitin (a short protein)</a:t>
            </a:r>
          </a:p>
          <a:p>
            <a:pPr>
              <a:tabLst>
                <a:tab pos="461963" algn="l"/>
              </a:tabLst>
            </a:pPr>
            <a:r>
              <a:rPr lang="en-US" dirty="0"/>
              <a:t>External stimuli (including stress, lack of nutrients, heat, or UV light) can lead to chemical modifications affecting all levels of gene expression.</a:t>
            </a:r>
            <a:endParaRPr lang="en-US" dirty="0">
              <a:solidFill>
                <a:schemeClr val="tx1"/>
              </a:solidFill>
            </a:endParaRPr>
          </a:p>
        </p:txBody>
      </p:sp>
    </p:spTree>
    <p:extLst>
      <p:ext uri="{BB962C8B-B14F-4D97-AF65-F5344CB8AC3E}">
        <p14:creationId xmlns:p14="http://schemas.microsoft.com/office/powerpoint/2010/main" val="183058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sz="2900" dirty="0"/>
              <a:t>16.3 Figure 1</a:t>
            </a:r>
            <a:endParaRPr lang="en-US" sz="2900" dirty="0">
              <a:solidFill>
                <a:schemeClr val="accent1"/>
              </a:solidFill>
            </a:endParaRPr>
          </a:p>
        </p:txBody>
      </p:sp>
      <p:sp>
        <p:nvSpPr>
          <p:cNvPr id="4" name="TextBox 3">
            <a:extLst>
              <a:ext uri="{FF2B5EF4-FFF2-40B4-BE49-F238E27FC236}">
                <a16:creationId xmlns:a16="http://schemas.microsoft.com/office/drawing/2014/main" id="{A5EF1518-6DD6-7BDA-C014-4B8025FD1964}"/>
              </a:ext>
            </a:extLst>
          </p:cNvPr>
          <p:cNvSpPr txBox="1"/>
          <p:nvPr/>
        </p:nvSpPr>
        <p:spPr>
          <a:xfrm>
            <a:off x="2286000" y="5777300"/>
            <a:ext cx="4572000" cy="246221"/>
          </a:xfrm>
          <a:prstGeom prst="rect">
            <a:avLst/>
          </a:prstGeom>
          <a:noFill/>
        </p:spPr>
        <p:txBody>
          <a:bodyPr wrap="square">
            <a:spAutoFit/>
          </a:bodyPr>
          <a:lstStyle/>
          <a:p>
            <a:pPr algn="ctr"/>
            <a:r>
              <a:rPr lang="en-US" sz="1000" dirty="0"/>
              <a:t>Kelly Sikkema on Unsplash. "Father and son."</a:t>
            </a:r>
          </a:p>
        </p:txBody>
      </p:sp>
      <p:pic>
        <p:nvPicPr>
          <p:cNvPr id="6" name="Content Placeholder 6" descr="A photograph of a man with his son">
            <a:extLst>
              <a:ext uri="{FF2B5EF4-FFF2-40B4-BE49-F238E27FC236}">
                <a16:creationId xmlns:a16="http://schemas.microsoft.com/office/drawing/2014/main" id="{70640EA2-CD26-63B7-E2AD-D04A5A002829}"/>
              </a:ext>
            </a:extLst>
          </p:cNvPr>
          <p:cNvPicPr>
            <a:picLocks noGrp="1" noChangeAspect="1"/>
          </p:cNvPicPr>
          <p:nvPr>
            <p:ph idx="1"/>
          </p:nvPr>
        </p:nvPicPr>
        <p:blipFill>
          <a:blip r:embed="rId3"/>
          <a:srcRect l="17593" t="7000" r="16667" b="4668"/>
          <a:stretch/>
        </p:blipFill>
        <p:spPr>
          <a:xfrm>
            <a:off x="1437269" y="1088990"/>
            <a:ext cx="6269461" cy="4680020"/>
          </a:xfrm>
        </p:spPr>
      </p:pic>
    </p:spTree>
    <p:extLst>
      <p:ext uri="{BB962C8B-B14F-4D97-AF65-F5344CB8AC3E}">
        <p14:creationId xmlns:p14="http://schemas.microsoft.com/office/powerpoint/2010/main" val="2321280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0" y="182880"/>
            <a:ext cx="8991600" cy="914400"/>
          </a:xfrm>
          <a:prstGeom prst="rect">
            <a:avLst/>
          </a:prstGeom>
        </p:spPr>
        <p:txBody>
          <a:bodyPr>
            <a:normAutofit/>
          </a:bodyPr>
          <a:lstStyle/>
          <a:p>
            <a:r>
              <a:rPr lang="en-US" dirty="0">
                <a:solidFill>
                  <a:schemeClr val="accent1"/>
                </a:solidFill>
              </a:rPr>
              <a:t>Ubiquitin-Tagging Marks a Protein for Degradation</a:t>
            </a:r>
          </a:p>
        </p:txBody>
      </p:sp>
      <p:sp>
        <p:nvSpPr>
          <p:cNvPr id="11267" name="Rectangle 3"/>
          <p:cNvSpPr>
            <a:spLocks noGrp="1"/>
          </p:cNvSpPr>
          <p:nvPr>
            <p:ph idx="1"/>
          </p:nvPr>
        </p:nvSpPr>
        <p:spPr>
          <a:xfrm>
            <a:off x="152400" y="1097280"/>
            <a:ext cx="8839200" cy="5455920"/>
          </a:xfrm>
          <a:prstGeom prst="rect">
            <a:avLst/>
          </a:prstGeom>
        </p:spPr>
        <p:txBody>
          <a:bodyPr>
            <a:normAutofit/>
          </a:bodyPr>
          <a:lstStyle/>
          <a:p>
            <a:pPr>
              <a:tabLst>
                <a:tab pos="461963" algn="l"/>
              </a:tabLst>
            </a:pPr>
            <a:r>
              <a:rPr lang="en-US" sz="2600" dirty="0"/>
              <a:t>Ubiquitin-tagged proteins are targeted by the proteasome, an organelle that degrades proteins into shorter peptides that can be broken down into amino acids.</a:t>
            </a:r>
            <a:endParaRPr lang="en-US" sz="2600" dirty="0">
              <a:solidFill>
                <a:schemeClr val="tx1"/>
              </a:solidFill>
            </a:endParaRPr>
          </a:p>
        </p:txBody>
      </p:sp>
      <p:sp>
        <p:nvSpPr>
          <p:cNvPr id="3" name="TextBox 2">
            <a:extLst>
              <a:ext uri="{FF2B5EF4-FFF2-40B4-BE49-F238E27FC236}">
                <a16:creationId xmlns:a16="http://schemas.microsoft.com/office/drawing/2014/main" id="{E9EEC340-0B7B-B6C7-B61A-26F90FC3549E}"/>
              </a:ext>
            </a:extLst>
          </p:cNvPr>
          <p:cNvSpPr txBox="1"/>
          <p:nvPr/>
        </p:nvSpPr>
        <p:spPr>
          <a:xfrm>
            <a:off x="104054" y="2740223"/>
            <a:ext cx="1752600" cy="307777"/>
          </a:xfrm>
          <a:prstGeom prst="rect">
            <a:avLst/>
          </a:prstGeom>
          <a:noFill/>
        </p:spPr>
        <p:txBody>
          <a:bodyPr wrap="square" rtlCol="0">
            <a:spAutoFit/>
          </a:bodyPr>
          <a:lstStyle/>
          <a:p>
            <a:pPr algn="ctr"/>
            <a:r>
              <a:rPr lang="en-US" sz="1400" b="1" dirty="0"/>
              <a:t>16.3 Figure 12</a:t>
            </a:r>
          </a:p>
        </p:txBody>
      </p:sp>
      <p:sp>
        <p:nvSpPr>
          <p:cNvPr id="5" name="TextBox 4">
            <a:extLst>
              <a:ext uri="{FF2B5EF4-FFF2-40B4-BE49-F238E27FC236}">
                <a16:creationId xmlns:a16="http://schemas.microsoft.com/office/drawing/2014/main" id="{D964240D-B4E0-F43B-C24D-F0109934ED55}"/>
              </a:ext>
            </a:extLst>
          </p:cNvPr>
          <p:cNvSpPr txBox="1"/>
          <p:nvPr/>
        </p:nvSpPr>
        <p:spPr>
          <a:xfrm>
            <a:off x="2209800" y="5760720"/>
            <a:ext cx="4572000" cy="246221"/>
          </a:xfrm>
          <a:prstGeom prst="rect">
            <a:avLst/>
          </a:prstGeom>
          <a:noFill/>
        </p:spPr>
        <p:txBody>
          <a:bodyPr wrap="square">
            <a:spAutoFit/>
          </a:bodyPr>
          <a:lstStyle/>
          <a:p>
            <a:pPr algn="ctr"/>
            <a:r>
              <a:rPr lang="en-US" sz="1000" dirty="0"/>
              <a:t>CNX OpenStax on Wikimedia Commons. "Ubiquitin." Modified. </a:t>
            </a:r>
          </a:p>
        </p:txBody>
      </p:sp>
      <p:pic>
        <p:nvPicPr>
          <p:cNvPr id="4" name="Content Placeholder 4" descr="Multiple ubiquitin groups combine to bind to a protein. The tagged protein is then fed into the hollow tube of a proteasome. The proteasome degrades the protein. This produces A T P and amino acids, and the ubiquitin is also released.">
            <a:extLst>
              <a:ext uri="{FF2B5EF4-FFF2-40B4-BE49-F238E27FC236}">
                <a16:creationId xmlns:a16="http://schemas.microsoft.com/office/drawing/2014/main" id="{D732B392-25CF-B180-3812-8C1E7B66CFB4}"/>
              </a:ext>
            </a:extLst>
          </p:cNvPr>
          <p:cNvPicPr>
            <a:picLocks noChangeAspect="1"/>
          </p:cNvPicPr>
          <p:nvPr/>
        </p:nvPicPr>
        <p:blipFill>
          <a:blip r:embed="rId3"/>
          <a:srcRect t="5333" b="33000"/>
          <a:stretch/>
        </p:blipFill>
        <p:spPr>
          <a:xfrm>
            <a:off x="990600" y="3200400"/>
            <a:ext cx="7162800" cy="2453922"/>
          </a:xfrm>
          <a:prstGeom prst="rect">
            <a:avLst/>
          </a:prstGeom>
        </p:spPr>
      </p:pic>
    </p:spTree>
    <p:extLst>
      <p:ext uri="{BB962C8B-B14F-4D97-AF65-F5344CB8AC3E}">
        <p14:creationId xmlns:p14="http://schemas.microsoft.com/office/powerpoint/2010/main" val="265761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p:txBody>
          <a:bodyPr>
            <a:normAutofit lnSpcReduction="10000"/>
          </a:bodyPr>
          <a:lstStyle/>
          <a:p>
            <a:r>
              <a:rPr lang="en-US" dirty="0"/>
              <a:t>An individual's lifestyle can begin to modify epigenetic patterns. </a:t>
            </a:r>
          </a:p>
          <a:p>
            <a:pPr marL="457200" indent="-457200">
              <a:buFont typeface="Arial" panose="020B0604020202020204" pitchFamily="34" charset="0"/>
              <a:buChar char="•"/>
            </a:pPr>
            <a:r>
              <a:rPr lang="en-US" dirty="0"/>
              <a:t>Work with a partner and discuss lifestyle factors that you think may have the ability to modify epigenetics. </a:t>
            </a:r>
          </a:p>
          <a:p>
            <a:pPr marL="457200" indent="-457200">
              <a:buFont typeface="Arial" panose="020B0604020202020204" pitchFamily="34" charset="0"/>
              <a:buChar char="•"/>
            </a:pPr>
            <a:r>
              <a:rPr lang="en-US" dirty="0"/>
              <a:t>Make a list of five factors. (Hint: Consider aspects related to diet, drug use, physical activity, or any habits performed regularly.)</a:t>
            </a:r>
          </a:p>
          <a:p>
            <a:pPr marL="457200" indent="-457200">
              <a:buFont typeface="Arial" panose="020B0604020202020204" pitchFamily="34" charset="0"/>
              <a:buChar char="•"/>
            </a:pPr>
            <a:r>
              <a:rPr lang="en-US" dirty="0"/>
              <a:t>Then, check your list with a quick internet search. How many correct guesses did you and your partner make?</a:t>
            </a:r>
          </a:p>
        </p:txBody>
      </p:sp>
    </p:spTree>
    <p:extLst>
      <p:ext uri="{BB962C8B-B14F-4D97-AF65-F5344CB8AC3E}">
        <p14:creationId xmlns:p14="http://schemas.microsoft.com/office/powerpoint/2010/main" val="2069639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Summary</a:t>
            </a:r>
            <a:endParaRPr lang="en-US" sz="3200" dirty="0">
              <a:solidFill>
                <a:schemeClr val="accent1"/>
              </a:solidFill>
            </a:endParaRPr>
          </a:p>
        </p:txBody>
      </p:sp>
      <p:sp>
        <p:nvSpPr>
          <p:cNvPr id="13315" name="Rectangle 3"/>
          <p:cNvSpPr>
            <a:spLocks noGrp="1"/>
          </p:cNvSpPr>
          <p:nvPr>
            <p:ph idx="1"/>
          </p:nvPr>
        </p:nvSpPr>
        <p:spPr>
          <a:xfrm>
            <a:off x="304800" y="1097280"/>
            <a:ext cx="8534400" cy="5227320"/>
          </a:xfrm>
          <a:prstGeom prst="rect">
            <a:avLst/>
          </a:prstGeom>
        </p:spPr>
        <p:txBody>
          <a:bodyPr>
            <a:noAutofit/>
          </a:bodyPr>
          <a:lstStyle/>
          <a:p>
            <a:pPr>
              <a:tabLst>
                <a:tab pos="461963" algn="l"/>
              </a:tabLst>
            </a:pPr>
            <a:r>
              <a:rPr lang="en-US" sz="2000" i="0" dirty="0">
                <a:solidFill>
                  <a:schemeClr val="tx1"/>
                </a:solidFill>
              </a:rPr>
              <a:t>Eukaryotic cells can control gene expression at the epigenetic level by controlling access of RNA polymerase to its transcription factors.</a:t>
            </a:r>
          </a:p>
          <a:p>
            <a:pPr lvl="1">
              <a:tabLst>
                <a:tab pos="461963" algn="l"/>
              </a:tabLst>
            </a:pPr>
            <a:r>
              <a:rPr lang="en-US" sz="2000" dirty="0"/>
              <a:t>This involves chromatin remodeling and the modifications of both histones and DNA.</a:t>
            </a:r>
          </a:p>
          <a:p>
            <a:pPr>
              <a:tabLst>
                <a:tab pos="461963" algn="l"/>
              </a:tabLst>
            </a:pPr>
            <a:r>
              <a:rPr lang="en-US" sz="2000" dirty="0">
                <a:solidFill>
                  <a:schemeClr val="tx1"/>
                </a:solidFill>
              </a:rPr>
              <a:t>G</a:t>
            </a:r>
            <a:r>
              <a:rPr lang="en-US" sz="2000" i="0" dirty="0">
                <a:solidFill>
                  <a:schemeClr val="tx1"/>
                </a:solidFill>
              </a:rPr>
              <a:t>eneral transcription factors first bind to the TATA box, and then other transcription factors may bind to other regulatory elements at the promoter or to enhancers to increase or prevent transcription.</a:t>
            </a:r>
          </a:p>
          <a:p>
            <a:pPr>
              <a:tabLst>
                <a:tab pos="461963" algn="l"/>
              </a:tabLst>
            </a:pPr>
            <a:r>
              <a:rPr lang="en-US" sz="2000" dirty="0">
                <a:solidFill>
                  <a:schemeClr val="tx1"/>
                </a:solidFill>
              </a:rPr>
              <a:t>Post-transcriptional control affects RNA splicing and stability.</a:t>
            </a:r>
          </a:p>
          <a:p>
            <a:pPr lvl="1">
              <a:tabLst>
                <a:tab pos="461963" algn="l"/>
              </a:tabLst>
            </a:pPr>
            <a:r>
              <a:rPr lang="en-US" sz="2000" i="0" dirty="0"/>
              <a:t>RNA stability is affected by 5′ and 3′ caps, RBPs binding to 5′ and 3′ UTRs, and miRNAs.</a:t>
            </a:r>
          </a:p>
          <a:p>
            <a:pPr>
              <a:tabLst>
                <a:tab pos="461963" algn="l"/>
              </a:tabLst>
            </a:pPr>
            <a:r>
              <a:rPr lang="en-US" sz="2000" i="0" dirty="0">
                <a:solidFill>
                  <a:schemeClr val="tx1"/>
                </a:solidFill>
              </a:rPr>
              <a:t>Translational control affects th</a:t>
            </a:r>
            <a:r>
              <a:rPr lang="en-US" sz="2000" dirty="0">
                <a:solidFill>
                  <a:schemeClr val="tx1"/>
                </a:solidFill>
              </a:rPr>
              <a:t>e formation of the initiation factor complex.</a:t>
            </a:r>
          </a:p>
          <a:p>
            <a:pPr>
              <a:tabLst>
                <a:tab pos="461963" algn="l"/>
              </a:tabLst>
            </a:pPr>
            <a:r>
              <a:rPr lang="en-US" sz="2000" i="0" dirty="0">
                <a:solidFill>
                  <a:schemeClr val="tx1"/>
                </a:solidFill>
              </a:rPr>
              <a:t>Post-translational control involves various protein modifications that affect a protein’s activity, stability, and location in the cell, as well as its possible degradation.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dirty="0"/>
              <a:t>Human Genomic Organization</a:t>
            </a:r>
            <a:endParaRPr lang="en-US" dirty="0">
              <a:solidFill>
                <a:schemeClr val="accent1"/>
              </a:solidFill>
            </a:endParaRPr>
          </a:p>
        </p:txBody>
      </p:sp>
      <p:sp>
        <p:nvSpPr>
          <p:cNvPr id="11267" name="Rectangle 3"/>
          <p:cNvSpPr>
            <a:spLocks noGrp="1"/>
          </p:cNvSpPr>
          <p:nvPr>
            <p:ph idx="1"/>
          </p:nvPr>
        </p:nvSpPr>
        <p:spPr>
          <a:xfrm>
            <a:off x="457200" y="1097280"/>
            <a:ext cx="8229600" cy="4754880"/>
          </a:xfrm>
          <a:prstGeom prst="rect">
            <a:avLst/>
          </a:prstGeom>
        </p:spPr>
        <p:txBody>
          <a:bodyPr>
            <a:normAutofit/>
          </a:bodyPr>
          <a:lstStyle/>
          <a:p>
            <a:pPr>
              <a:tabLst>
                <a:tab pos="461963" algn="l"/>
              </a:tabLst>
            </a:pPr>
            <a:r>
              <a:rPr lang="en-US" dirty="0">
                <a:solidFill>
                  <a:schemeClr val="tx1"/>
                </a:solidFill>
              </a:rPr>
              <a:t>The human genome contains over 20,000 genes.</a:t>
            </a:r>
          </a:p>
          <a:p>
            <a:pPr>
              <a:tabLst>
                <a:tab pos="461963" algn="l"/>
              </a:tabLst>
            </a:pPr>
            <a:r>
              <a:rPr lang="en-US" dirty="0">
                <a:solidFill>
                  <a:schemeClr val="tx1"/>
                </a:solidFill>
              </a:rPr>
              <a:t>There are hundreds to thousands of genes on each of the 23 human chromosomes.</a:t>
            </a:r>
          </a:p>
          <a:p>
            <a:pPr>
              <a:tabLst>
                <a:tab pos="461963" algn="l"/>
              </a:tabLst>
            </a:pPr>
            <a:r>
              <a:rPr lang="en-US" dirty="0">
                <a:solidFill>
                  <a:schemeClr val="tx1"/>
                </a:solidFill>
              </a:rPr>
              <a:t>The nuclear DNA is precisely wound, folded, and compacted to fit into the nucleus.</a:t>
            </a:r>
          </a:p>
          <a:p>
            <a:pPr>
              <a:tabLst>
                <a:tab pos="461963" algn="l"/>
              </a:tabLst>
            </a:pPr>
            <a:r>
              <a:rPr lang="en-US" dirty="0">
                <a:solidFill>
                  <a:schemeClr val="tx1"/>
                </a:solidFill>
              </a:rPr>
              <a:t>Only specific segments of DNA are accessed as needed by a specific cell type.</a:t>
            </a:r>
          </a:p>
        </p:txBody>
      </p:sp>
    </p:spTree>
    <p:extLst>
      <p:ext uri="{BB962C8B-B14F-4D97-AF65-F5344CB8AC3E}">
        <p14:creationId xmlns:p14="http://schemas.microsoft.com/office/powerpoint/2010/main" val="208529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dirty="0">
                <a:solidFill>
                  <a:schemeClr val="accent1"/>
                </a:solidFill>
              </a:rPr>
              <a:t>First Level of Organization of DNA: Nucleosomes</a:t>
            </a:r>
          </a:p>
        </p:txBody>
      </p:sp>
      <p:sp>
        <p:nvSpPr>
          <p:cNvPr id="11267" name="Rectangle 3"/>
          <p:cNvSpPr>
            <a:spLocks noGrp="1"/>
          </p:cNvSpPr>
          <p:nvPr>
            <p:ph idx="1"/>
          </p:nvPr>
        </p:nvSpPr>
        <p:spPr>
          <a:xfrm>
            <a:off x="152400" y="990600"/>
            <a:ext cx="8763000" cy="5029200"/>
          </a:xfrm>
          <a:prstGeom prst="rect">
            <a:avLst/>
          </a:prstGeom>
        </p:spPr>
        <p:txBody>
          <a:bodyPr>
            <a:normAutofit/>
          </a:bodyPr>
          <a:lstStyle/>
          <a:p>
            <a:pPr>
              <a:tabLst>
                <a:tab pos="461963" algn="l"/>
              </a:tabLst>
            </a:pPr>
            <a:r>
              <a:rPr lang="en-US" sz="2400" dirty="0">
                <a:solidFill>
                  <a:schemeClr val="tx1"/>
                </a:solidFill>
              </a:rPr>
              <a:t>The first level of organization or </a:t>
            </a:r>
            <a:r>
              <a:rPr lang="en-US" sz="2400" i="1" dirty="0">
                <a:solidFill>
                  <a:schemeClr val="tx1"/>
                </a:solidFill>
              </a:rPr>
              <a:t>packing</a:t>
            </a:r>
            <a:r>
              <a:rPr lang="en-US" sz="2400" dirty="0">
                <a:solidFill>
                  <a:schemeClr val="tx1"/>
                </a:solidFill>
              </a:rPr>
              <a:t> is the winding of DNA strands around histone proteins to form </a:t>
            </a:r>
            <a:r>
              <a:rPr lang="en-US" sz="2400" b="1" dirty="0">
                <a:solidFill>
                  <a:schemeClr val="tx1"/>
                </a:solidFill>
              </a:rPr>
              <a:t>nucleosome</a:t>
            </a:r>
            <a:r>
              <a:rPr lang="en-US" sz="2400" dirty="0">
                <a:solidFill>
                  <a:schemeClr val="tx1"/>
                </a:solidFill>
              </a:rPr>
              <a:t> complexes.</a:t>
            </a:r>
          </a:p>
          <a:p>
            <a:pPr>
              <a:tabLst>
                <a:tab pos="461963" algn="l"/>
              </a:tabLst>
            </a:pPr>
            <a:r>
              <a:rPr lang="en-US" sz="2400" dirty="0">
                <a:solidFill>
                  <a:schemeClr val="tx1"/>
                </a:solidFill>
              </a:rPr>
              <a:t>Each nucleosome:</a:t>
            </a:r>
          </a:p>
          <a:p>
            <a:pPr lvl="1">
              <a:tabLst>
                <a:tab pos="461963" algn="l"/>
              </a:tabLst>
            </a:pPr>
            <a:r>
              <a:rPr lang="en-US" sz="2400" dirty="0">
                <a:solidFill>
                  <a:schemeClr val="tx1"/>
                </a:solidFill>
              </a:rPr>
              <a:t>Contains eight histones</a:t>
            </a:r>
          </a:p>
          <a:p>
            <a:pPr lvl="1">
              <a:tabLst>
                <a:tab pos="461963" algn="l"/>
              </a:tabLst>
            </a:pPr>
            <a:r>
              <a:rPr lang="en-US" sz="2400" dirty="0">
                <a:solidFill>
                  <a:schemeClr val="tx1"/>
                </a:solidFill>
              </a:rPr>
              <a:t>Can control access of proteins to DNA regions</a:t>
            </a:r>
          </a:p>
          <a:p>
            <a:pPr lvl="1">
              <a:tabLst>
                <a:tab pos="461963" algn="l"/>
              </a:tabLst>
            </a:pPr>
            <a:r>
              <a:rPr lang="en-US" sz="2400" dirty="0"/>
              <a:t>Microscopically look like beads on a string</a:t>
            </a:r>
            <a:endParaRPr lang="en-US" sz="2400" dirty="0">
              <a:solidFill>
                <a:schemeClr val="tx1"/>
              </a:solidFill>
            </a:endParaRPr>
          </a:p>
        </p:txBody>
      </p:sp>
      <p:sp>
        <p:nvSpPr>
          <p:cNvPr id="3" name="TextBox 2">
            <a:extLst>
              <a:ext uri="{FF2B5EF4-FFF2-40B4-BE49-F238E27FC236}">
                <a16:creationId xmlns:a16="http://schemas.microsoft.com/office/drawing/2014/main" id="{FFC6C8F4-D09D-9811-ADBF-978166E175C2}"/>
              </a:ext>
            </a:extLst>
          </p:cNvPr>
          <p:cNvSpPr txBox="1"/>
          <p:nvPr/>
        </p:nvSpPr>
        <p:spPr>
          <a:xfrm>
            <a:off x="457200" y="3886200"/>
            <a:ext cx="2209800" cy="307777"/>
          </a:xfrm>
          <a:prstGeom prst="rect">
            <a:avLst/>
          </a:prstGeom>
          <a:noFill/>
        </p:spPr>
        <p:txBody>
          <a:bodyPr wrap="square" rtlCol="0">
            <a:spAutoFit/>
          </a:bodyPr>
          <a:lstStyle/>
          <a:p>
            <a:r>
              <a:rPr lang="en-US" sz="1400" b="1" dirty="0"/>
              <a:t>16.3 Figure 2 (a) and (b)</a:t>
            </a:r>
          </a:p>
        </p:txBody>
      </p:sp>
      <p:sp>
        <p:nvSpPr>
          <p:cNvPr id="5" name="TextBox 4">
            <a:extLst>
              <a:ext uri="{FF2B5EF4-FFF2-40B4-BE49-F238E27FC236}">
                <a16:creationId xmlns:a16="http://schemas.microsoft.com/office/drawing/2014/main" id="{9D3C68CC-3B1D-69C0-53FB-F5BFC450258B}"/>
              </a:ext>
            </a:extLst>
          </p:cNvPr>
          <p:cNvSpPr txBox="1"/>
          <p:nvPr/>
        </p:nvSpPr>
        <p:spPr>
          <a:xfrm>
            <a:off x="3168920" y="5667345"/>
            <a:ext cx="4572000" cy="400110"/>
          </a:xfrm>
          <a:prstGeom prst="rect">
            <a:avLst/>
          </a:prstGeom>
          <a:noFill/>
        </p:spPr>
        <p:txBody>
          <a:bodyPr wrap="square">
            <a:spAutoFit/>
          </a:bodyPr>
          <a:lstStyle/>
          <a:p>
            <a:pPr algn="ctr"/>
            <a:r>
              <a:rPr lang="en-US" sz="1000" dirty="0"/>
              <a:t>Zephyris on Wikimedia Commons. "Nucleosomes."</a:t>
            </a:r>
          </a:p>
          <a:p>
            <a:pPr algn="ctr"/>
            <a:r>
              <a:rPr lang="en-US" sz="1000" dirty="0"/>
              <a:t>ORNL History on Wikimedia Commons. "Nucleosomes."</a:t>
            </a:r>
          </a:p>
        </p:txBody>
      </p:sp>
      <p:pic>
        <p:nvPicPr>
          <p:cNvPr id="4" name="Content Placeholder 6" descr="Two images are shown depicting D N A folding around histone proteins. Figure (a) is an illustration that shows helical D N A forming a circle around tightly coiled, multicolored histone proteins to create a nucleosome complex. Figure (b) shows many nucleosome complexes through an electron microscope. The nucleosome complexes appear as small dots beaded along a string. ">
            <a:extLst>
              <a:ext uri="{FF2B5EF4-FFF2-40B4-BE49-F238E27FC236}">
                <a16:creationId xmlns:a16="http://schemas.microsoft.com/office/drawing/2014/main" id="{4C0D7703-98A0-5CC8-5D01-B5DE84BE6846}"/>
              </a:ext>
            </a:extLst>
          </p:cNvPr>
          <p:cNvPicPr>
            <a:picLocks noChangeAspect="1"/>
          </p:cNvPicPr>
          <p:nvPr/>
        </p:nvPicPr>
        <p:blipFill>
          <a:blip r:embed="rId2"/>
          <a:srcRect l="9259" t="7001" r="2778" b="19667"/>
          <a:stretch/>
        </p:blipFill>
        <p:spPr>
          <a:xfrm>
            <a:off x="3168920" y="3584956"/>
            <a:ext cx="4572000" cy="2117558"/>
          </a:xfrm>
          <a:prstGeom prst="rect">
            <a:avLst/>
          </a:prstGeom>
        </p:spPr>
      </p:pic>
    </p:spTree>
    <p:extLst>
      <p:ext uri="{BB962C8B-B14F-4D97-AF65-F5344CB8AC3E}">
        <p14:creationId xmlns:p14="http://schemas.microsoft.com/office/powerpoint/2010/main" val="334263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dirty="0">
                <a:solidFill>
                  <a:schemeClr val="accent1"/>
                </a:solidFill>
              </a:rPr>
              <a:t>Making DNA Within Nucleosomes Accessible</a:t>
            </a:r>
          </a:p>
        </p:txBody>
      </p:sp>
      <p:sp>
        <p:nvSpPr>
          <p:cNvPr id="11267" name="Rectangle 3"/>
          <p:cNvSpPr>
            <a:spLocks noGrp="1"/>
          </p:cNvSpPr>
          <p:nvPr>
            <p:ph idx="1"/>
          </p:nvPr>
        </p:nvSpPr>
        <p:spPr>
          <a:xfrm>
            <a:off x="347660" y="990600"/>
            <a:ext cx="8448680" cy="5029200"/>
          </a:xfrm>
          <a:prstGeom prst="rect">
            <a:avLst/>
          </a:prstGeom>
        </p:spPr>
        <p:txBody>
          <a:bodyPr>
            <a:normAutofit/>
          </a:bodyPr>
          <a:lstStyle/>
          <a:p>
            <a:pPr marL="0" indent="0">
              <a:buNone/>
              <a:tabLst>
                <a:tab pos="461963" algn="l"/>
              </a:tabLst>
            </a:pPr>
            <a:r>
              <a:rPr lang="en-US" dirty="0">
                <a:solidFill>
                  <a:schemeClr val="tx1"/>
                </a:solidFill>
              </a:rPr>
              <a:t>Chemical tags (functional groups) are added to:</a:t>
            </a:r>
          </a:p>
          <a:p>
            <a:pPr>
              <a:tabLst>
                <a:tab pos="461963" algn="l"/>
              </a:tabLst>
            </a:pPr>
            <a:r>
              <a:rPr lang="en-US" dirty="0">
                <a:solidFill>
                  <a:schemeClr val="tx1"/>
                </a:solidFill>
              </a:rPr>
              <a:t>Histone proteins</a:t>
            </a:r>
          </a:p>
          <a:p>
            <a:pPr>
              <a:tabLst>
                <a:tab pos="461963" algn="l"/>
              </a:tabLst>
            </a:pPr>
            <a:r>
              <a:rPr lang="en-US" dirty="0">
                <a:solidFill>
                  <a:schemeClr val="tx1"/>
                </a:solidFill>
              </a:rPr>
              <a:t>DNA </a:t>
            </a:r>
          </a:p>
          <a:p>
            <a:pPr marL="0" indent="0">
              <a:buNone/>
              <a:tabLst>
                <a:tab pos="461963" algn="l"/>
              </a:tabLst>
            </a:pPr>
            <a:r>
              <a:rPr lang="en-US" dirty="0">
                <a:solidFill>
                  <a:schemeClr val="tx1"/>
                </a:solidFill>
              </a:rPr>
              <a:t>These modifications can expose different sections of DNA to RNA polymerase for transcription initiation.</a:t>
            </a:r>
          </a:p>
        </p:txBody>
      </p:sp>
    </p:spTree>
    <p:extLst>
      <p:ext uri="{BB962C8B-B14F-4D97-AF65-F5344CB8AC3E}">
        <p14:creationId xmlns:p14="http://schemas.microsoft.com/office/powerpoint/2010/main" val="74400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dirty="0">
                <a:solidFill>
                  <a:schemeClr val="accent1"/>
                </a:solidFill>
              </a:rPr>
              <a:t>Making DNA Within Nucleosomes Accessible: Histone Modifications</a:t>
            </a:r>
          </a:p>
        </p:txBody>
      </p:sp>
      <p:sp>
        <p:nvSpPr>
          <p:cNvPr id="11267" name="Rectangle 3"/>
          <p:cNvSpPr>
            <a:spLocks noGrp="1"/>
          </p:cNvSpPr>
          <p:nvPr>
            <p:ph idx="1"/>
          </p:nvPr>
        </p:nvSpPr>
        <p:spPr>
          <a:xfrm>
            <a:off x="288130" y="990600"/>
            <a:ext cx="8567740" cy="5410200"/>
          </a:xfrm>
          <a:prstGeom prst="rect">
            <a:avLst/>
          </a:prstGeom>
        </p:spPr>
        <p:txBody>
          <a:bodyPr>
            <a:normAutofit/>
          </a:bodyPr>
          <a:lstStyle/>
          <a:p>
            <a:pPr>
              <a:tabLst>
                <a:tab pos="461963" algn="l"/>
              </a:tabLst>
            </a:pPr>
            <a:r>
              <a:rPr lang="en-US" dirty="0">
                <a:solidFill>
                  <a:schemeClr val="tx1"/>
                </a:solidFill>
              </a:rPr>
              <a:t>Histones are normally positively charged, while DNA is negatively charged.</a:t>
            </a:r>
          </a:p>
          <a:p>
            <a:pPr>
              <a:tabLst>
                <a:tab pos="461963" algn="l"/>
              </a:tabLst>
            </a:pPr>
            <a:r>
              <a:rPr lang="en-US" dirty="0">
                <a:solidFill>
                  <a:schemeClr val="tx1"/>
                </a:solidFill>
              </a:rPr>
              <a:t>Histone modifications include adding or removing the following to histone tails at the protein’s N-terminus:</a:t>
            </a:r>
          </a:p>
          <a:p>
            <a:pPr lvl="1">
              <a:tabLst>
                <a:tab pos="461963" algn="l"/>
              </a:tabLst>
            </a:pPr>
            <a:r>
              <a:rPr lang="en-US" dirty="0">
                <a:solidFill>
                  <a:schemeClr val="tx1"/>
                </a:solidFill>
              </a:rPr>
              <a:t>Phosphate (PO</a:t>
            </a:r>
            <a:r>
              <a:rPr lang="en-US" baseline="-25000" dirty="0">
                <a:solidFill>
                  <a:schemeClr val="tx1"/>
                </a:solidFill>
              </a:rPr>
              <a:t>4</a:t>
            </a:r>
            <a:r>
              <a:rPr lang="en-US" baseline="30000" dirty="0">
                <a:solidFill>
                  <a:schemeClr val="tx1"/>
                </a:solidFill>
              </a:rPr>
              <a:t>3-</a:t>
            </a:r>
            <a:r>
              <a:rPr lang="en-US" dirty="0">
                <a:solidFill>
                  <a:schemeClr val="tx1"/>
                </a:solidFill>
              </a:rPr>
              <a:t>) groups</a:t>
            </a:r>
          </a:p>
          <a:p>
            <a:pPr lvl="1">
              <a:tabLst>
                <a:tab pos="461963" algn="l"/>
              </a:tabLst>
            </a:pPr>
            <a:r>
              <a:rPr lang="en-US" dirty="0">
                <a:solidFill>
                  <a:schemeClr val="tx1"/>
                </a:solidFill>
              </a:rPr>
              <a:t>Methyl (CH</a:t>
            </a:r>
            <a:r>
              <a:rPr lang="en-US" baseline="-25000" dirty="0">
                <a:solidFill>
                  <a:schemeClr val="tx1"/>
                </a:solidFill>
              </a:rPr>
              <a:t>3</a:t>
            </a:r>
            <a:r>
              <a:rPr lang="en-US" dirty="0">
                <a:solidFill>
                  <a:schemeClr val="tx1"/>
                </a:solidFill>
              </a:rPr>
              <a:t>) groups</a:t>
            </a:r>
          </a:p>
          <a:p>
            <a:pPr lvl="1">
              <a:tabLst>
                <a:tab pos="461963" algn="l"/>
              </a:tabLst>
            </a:pPr>
            <a:r>
              <a:rPr lang="en-US" dirty="0">
                <a:solidFill>
                  <a:schemeClr val="tx1"/>
                </a:solidFill>
              </a:rPr>
              <a:t>Acetyl (C</a:t>
            </a:r>
            <a:r>
              <a:rPr lang="en-US" baseline="-25000" dirty="0">
                <a:solidFill>
                  <a:schemeClr val="tx1"/>
                </a:solidFill>
              </a:rPr>
              <a:t>2</a:t>
            </a:r>
            <a:r>
              <a:rPr lang="en-US" dirty="0">
                <a:solidFill>
                  <a:schemeClr val="tx1"/>
                </a:solidFill>
              </a:rPr>
              <a:t>H</a:t>
            </a:r>
            <a:r>
              <a:rPr lang="en-US" baseline="-25000" dirty="0">
                <a:solidFill>
                  <a:schemeClr val="tx1"/>
                </a:solidFill>
              </a:rPr>
              <a:t>3</a:t>
            </a:r>
            <a:r>
              <a:rPr lang="en-US" dirty="0">
                <a:solidFill>
                  <a:schemeClr val="tx1"/>
                </a:solidFill>
              </a:rPr>
              <a:t>O) groups</a:t>
            </a:r>
          </a:p>
          <a:p>
            <a:pPr>
              <a:tabLst>
                <a:tab pos="461963" algn="l"/>
              </a:tabLst>
            </a:pPr>
            <a:r>
              <a:rPr lang="en-US" dirty="0">
                <a:solidFill>
                  <a:schemeClr val="tx1"/>
                </a:solidFill>
              </a:rPr>
              <a:t>These modifications change the histone’s charge.</a:t>
            </a:r>
          </a:p>
        </p:txBody>
      </p:sp>
    </p:spTree>
    <p:extLst>
      <p:ext uri="{BB962C8B-B14F-4D97-AF65-F5344CB8AC3E}">
        <p14:creationId xmlns:p14="http://schemas.microsoft.com/office/powerpoint/2010/main" val="113815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dirty="0">
                <a:solidFill>
                  <a:schemeClr val="accent1"/>
                </a:solidFill>
              </a:rPr>
              <a:t>Making DNA Within Nucleosomes Accessible: Histone Acetylation</a:t>
            </a:r>
          </a:p>
        </p:txBody>
      </p:sp>
      <p:sp>
        <p:nvSpPr>
          <p:cNvPr id="11267" name="Rectangle 3"/>
          <p:cNvSpPr>
            <a:spLocks noGrp="1"/>
          </p:cNvSpPr>
          <p:nvPr>
            <p:ph idx="1"/>
          </p:nvPr>
        </p:nvSpPr>
        <p:spPr>
          <a:xfrm>
            <a:off x="347660" y="990600"/>
            <a:ext cx="8448680" cy="5029200"/>
          </a:xfrm>
          <a:prstGeom prst="rect">
            <a:avLst/>
          </a:prstGeom>
        </p:spPr>
        <p:txBody>
          <a:bodyPr>
            <a:normAutofit/>
          </a:bodyPr>
          <a:lstStyle/>
          <a:p>
            <a:pPr marL="0" indent="0">
              <a:buNone/>
              <a:tabLst>
                <a:tab pos="461963" algn="l"/>
              </a:tabLst>
            </a:pPr>
            <a:r>
              <a:rPr lang="en-US" dirty="0">
                <a:solidFill>
                  <a:schemeClr val="tx1"/>
                </a:solidFill>
              </a:rPr>
              <a:t>Histone acetylation makes histones less positive and relaxes binding of histones to DNA, opening up some regions of chromatin to transcription.</a:t>
            </a:r>
          </a:p>
        </p:txBody>
      </p:sp>
      <p:sp>
        <p:nvSpPr>
          <p:cNvPr id="6" name="TextBox 5">
            <a:extLst>
              <a:ext uri="{FF2B5EF4-FFF2-40B4-BE49-F238E27FC236}">
                <a16:creationId xmlns:a16="http://schemas.microsoft.com/office/drawing/2014/main" id="{067B7649-F78A-377B-1F76-BA0946F26D6C}"/>
              </a:ext>
            </a:extLst>
          </p:cNvPr>
          <p:cNvSpPr txBox="1"/>
          <p:nvPr/>
        </p:nvSpPr>
        <p:spPr>
          <a:xfrm>
            <a:off x="685800" y="2895600"/>
            <a:ext cx="2209800" cy="307777"/>
          </a:xfrm>
          <a:prstGeom prst="rect">
            <a:avLst/>
          </a:prstGeom>
          <a:noFill/>
        </p:spPr>
        <p:txBody>
          <a:bodyPr wrap="square" rtlCol="0">
            <a:spAutoFit/>
          </a:bodyPr>
          <a:lstStyle/>
          <a:p>
            <a:pPr algn="ctr"/>
            <a:r>
              <a:rPr lang="en-US" sz="1400" b="1" dirty="0"/>
              <a:t>16.3 Figure 3</a:t>
            </a:r>
          </a:p>
        </p:txBody>
      </p:sp>
      <p:sp>
        <p:nvSpPr>
          <p:cNvPr id="3" name="TextBox 2">
            <a:extLst>
              <a:ext uri="{FF2B5EF4-FFF2-40B4-BE49-F238E27FC236}">
                <a16:creationId xmlns:a16="http://schemas.microsoft.com/office/drawing/2014/main" id="{2CA1A7C8-BB11-DCF6-FB03-25D7986815EE}"/>
              </a:ext>
            </a:extLst>
          </p:cNvPr>
          <p:cNvSpPr txBox="1"/>
          <p:nvPr/>
        </p:nvSpPr>
        <p:spPr>
          <a:xfrm>
            <a:off x="3115008" y="5804184"/>
            <a:ext cx="4572000" cy="246221"/>
          </a:xfrm>
          <a:prstGeom prst="rect">
            <a:avLst/>
          </a:prstGeom>
          <a:noFill/>
        </p:spPr>
        <p:txBody>
          <a:bodyPr wrap="square">
            <a:spAutoFit/>
          </a:bodyPr>
          <a:lstStyle/>
          <a:p>
            <a:pPr algn="ctr"/>
            <a:r>
              <a:rPr lang="en-US" sz="1000" dirty="0"/>
              <a:t>CNX OpenStax on Wikimedia Commons. "Histone acetylation." </a:t>
            </a:r>
          </a:p>
        </p:txBody>
      </p:sp>
      <p:pic>
        <p:nvPicPr>
          <p:cNvPr id="2" name="Content Placeholder 4" descr="Nucleosomes are depicted as wheel-like structures. The nucleosomes are made up of histones and have D N A wrapped around the outside. Each histone has a tail that juts out from the wheel. When D N A and the histone tails are methylated, the nucleosomes pack tightly together so that there is no free D N A. Transcription factors cannot bind, and genes are not expressed. Acetylation of histone tails results in a looser packing of the nucleosomes. Free D N A is exposed between the nucleosomes, and transcription factors are able to bind genes on this exposed D N A.">
            <a:extLst>
              <a:ext uri="{FF2B5EF4-FFF2-40B4-BE49-F238E27FC236}">
                <a16:creationId xmlns:a16="http://schemas.microsoft.com/office/drawing/2014/main" id="{3561986B-95D3-A213-2A24-84BE193199CC}"/>
              </a:ext>
            </a:extLst>
          </p:cNvPr>
          <p:cNvPicPr>
            <a:picLocks noChangeAspect="1"/>
          </p:cNvPicPr>
          <p:nvPr/>
        </p:nvPicPr>
        <p:blipFill>
          <a:blip r:embed="rId2"/>
          <a:srcRect l="34259" t="50333" r="28704" b="4667"/>
          <a:stretch/>
        </p:blipFill>
        <p:spPr>
          <a:xfrm>
            <a:off x="3048000" y="2426577"/>
            <a:ext cx="4953000" cy="3343275"/>
          </a:xfrm>
          <a:prstGeom prst="rect">
            <a:avLst/>
          </a:prstGeom>
        </p:spPr>
      </p:pic>
    </p:spTree>
    <p:extLst>
      <p:ext uri="{BB962C8B-B14F-4D97-AF65-F5344CB8AC3E}">
        <p14:creationId xmlns:p14="http://schemas.microsoft.com/office/powerpoint/2010/main" val="51448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2171</TotalTime>
  <Words>2997</Words>
  <Application>Microsoft Office PowerPoint</Application>
  <PresentationFormat>On-screen Show (4:3)</PresentationFormat>
  <Paragraphs>259</Paragraphs>
  <Slides>43</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Calibri</vt:lpstr>
      <vt:lpstr>Century Gothic</vt:lpstr>
      <vt:lpstr>Open Sans</vt:lpstr>
      <vt:lpstr>Aptos</vt:lpstr>
      <vt:lpstr>Arial</vt:lpstr>
      <vt:lpstr>Office Theme</vt:lpstr>
      <vt:lpstr>Lesson 16.3</vt:lpstr>
      <vt:lpstr>Objectives</vt:lpstr>
      <vt:lpstr>Eukaryotic Regulation of Gene Expression is Complex</vt:lpstr>
      <vt:lpstr>16.3 Figure 1</vt:lpstr>
      <vt:lpstr>Human Genomic Organization</vt:lpstr>
      <vt:lpstr>First Level of Organization of DNA: Nucleosomes</vt:lpstr>
      <vt:lpstr>Making DNA Within Nucleosomes Accessible</vt:lpstr>
      <vt:lpstr>Making DNA Within Nucleosomes Accessible: Histone Modifications</vt:lpstr>
      <vt:lpstr>Making DNA Within Nucleosomes Accessible: Histone Acetylation</vt:lpstr>
      <vt:lpstr>Making DNA Within Nucleosomes Accessible: DNA Methylation1</vt:lpstr>
      <vt:lpstr>Making DNA Within Nucleosomes Accessible: DNA Methylation2</vt:lpstr>
      <vt:lpstr>Think It Through1</vt:lpstr>
      <vt:lpstr>16.3 Figure 5</vt:lpstr>
      <vt:lpstr>Epigenetics Changes Are Not Permanent</vt:lpstr>
      <vt:lpstr>Science and You</vt:lpstr>
      <vt:lpstr>Transcription Factors Facilitate Transcription in Eukaryotic Cells</vt:lpstr>
      <vt:lpstr>Gene Structure Influences Transcription</vt:lpstr>
      <vt:lpstr>The Core Promoter Region’s Role in Transcription Initiation</vt:lpstr>
      <vt:lpstr>16.3 Figure 6</vt:lpstr>
      <vt:lpstr>Think It Through2</vt:lpstr>
      <vt:lpstr>Eukaryotic Promoter Structure</vt:lpstr>
      <vt:lpstr>Influences on Transcription Factors</vt:lpstr>
      <vt:lpstr>Enhancers Increase Transcription</vt:lpstr>
      <vt:lpstr>Transcription Factor-Enhancer Binding Requires DNA Bending</vt:lpstr>
      <vt:lpstr>Different Enhancers Allow for Differential Gene Expression</vt:lpstr>
      <vt:lpstr>Transcriptional Repressors Prevent Transcription</vt:lpstr>
      <vt:lpstr>Eukaryotic Post-Transcriptional Regulation</vt:lpstr>
      <vt:lpstr>Post-Transcriptional Control: RNA Splicing</vt:lpstr>
      <vt:lpstr>16.3 Figure 8</vt:lpstr>
      <vt:lpstr>Evolution Connection</vt:lpstr>
      <vt:lpstr>Evolution Connection: Five Modes of Alternative Splicing</vt:lpstr>
      <vt:lpstr>Post-Transcriptional Control: Control of RNA Stability</vt:lpstr>
      <vt:lpstr>Sequences that Influence RNA Stability</vt:lpstr>
      <vt:lpstr>Think It Through3</vt:lpstr>
      <vt:lpstr>RNA Stability: microRNAs</vt:lpstr>
      <vt:lpstr>Translational Initiation Complex Formation</vt:lpstr>
      <vt:lpstr>Translational Control: Controlling Initiation Complex Formation</vt:lpstr>
      <vt:lpstr>Think It Through4</vt:lpstr>
      <vt:lpstr>Post-Translational Control of Gene Expression</vt:lpstr>
      <vt:lpstr>Ubiquitin-Tagging Marks a Protein for Degradation</vt:lpstr>
      <vt:lpstr>Group Activity</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196</cp:revision>
  <dcterms:created xsi:type="dcterms:W3CDTF">2013-04-26T14:43:13Z</dcterms:created>
  <dcterms:modified xsi:type="dcterms:W3CDTF">2024-10-21T14:09:28Z</dcterms:modified>
</cp:coreProperties>
</file>