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72" r:id="rId2"/>
    <p:sldId id="264" r:id="rId3"/>
    <p:sldId id="265" r:id="rId4"/>
    <p:sldId id="267" r:id="rId5"/>
    <p:sldId id="277" r:id="rId6"/>
    <p:sldId id="296" r:id="rId7"/>
    <p:sldId id="295" r:id="rId8"/>
    <p:sldId id="274" r:id="rId9"/>
    <p:sldId id="297" r:id="rId10"/>
    <p:sldId id="271" r:id="rId11"/>
    <p:sldId id="298" r:id="rId12"/>
    <p:sldId id="299" r:id="rId13"/>
    <p:sldId id="300" r:id="rId14"/>
    <p:sldId id="301" r:id="rId15"/>
    <p:sldId id="302" r:id="rId16"/>
    <p:sldId id="303" r:id="rId17"/>
    <p:sldId id="304" r:id="rId18"/>
    <p:sldId id="305" r:id="rId19"/>
    <p:sldId id="306" r:id="rId20"/>
    <p:sldId id="307" r:id="rId21"/>
    <p:sldId id="308" r:id="rId22"/>
    <p:sldId id="276" r:id="rId23"/>
    <p:sldId id="309" r:id="rId24"/>
    <p:sldId id="280" r:id="rId25"/>
  </p:sldIdLst>
  <p:sldSz cx="9144000" cy="6858000" type="screen4x3"/>
  <p:notesSz cx="6858000" cy="9144000"/>
  <p:embeddedFontLst>
    <p:embeddedFont>
      <p:font typeface="Century Gothic" panose="020B0502020202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86411" autoAdjust="0"/>
  </p:normalViewPr>
  <p:slideViewPr>
    <p:cSldViewPr>
      <p:cViewPr varScale="1">
        <p:scale>
          <a:sx n="95" d="100"/>
          <a:sy n="95" d="100"/>
        </p:scale>
        <p:origin x="15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16.4 </a:t>
            </a:r>
            <a:r>
              <a:rPr lang="en-US" b="0" i="0" u="none" strike="noStrike" dirty="0">
                <a:solidFill>
                  <a:srgbClr val="4D4D4D"/>
                </a:solidFill>
                <a:effectLst/>
                <a:latin typeface="Open Sans" panose="020B0606030504020204" pitchFamily="34" charset="0"/>
              </a:rPr>
              <a:t>Figure 2: In an adult organism, normal cell division is balanced by apoptosis (programmed cell death) to maintain a constant cell number in homeostasis. Either an increase in cell division or a decrease in apoptosis leads to an increase in the number of cells and tumor formation.</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14709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16.4 </a:t>
            </a:r>
            <a:r>
              <a:rPr lang="en-US" b="0" i="0" u="none" strike="noStrike" dirty="0">
                <a:solidFill>
                  <a:srgbClr val="4D4D4D"/>
                </a:solidFill>
                <a:effectLst/>
                <a:latin typeface="Open Sans" panose="020B0606030504020204" pitchFamily="34" charset="0"/>
              </a:rPr>
              <a:t>Figure 3: The role of normal p53 is to monitor </a:t>
            </a:r>
            <a:r>
              <a:rPr lang="en-US" dirty="0"/>
              <a:t>DNA</a:t>
            </a:r>
            <a:r>
              <a:rPr lang="en-US" b="0" i="0" u="none" strike="noStrike" dirty="0">
                <a:solidFill>
                  <a:srgbClr val="4D4D4D"/>
                </a:solidFill>
                <a:effectLst/>
                <a:latin typeface="Open Sans" panose="020B0606030504020204" pitchFamily="34" charset="0"/>
              </a:rPr>
              <a:t> and the supply of oxygen. (Hypoxia is a condition of reduced oxygen supply.) If damage is detected, p53 triggers repair mechanisms. If repairs are unsuccessful, p53 signals apoptosis. A cell with an abnormal p53 protein cannot repair damaged </a:t>
            </a:r>
            <a:r>
              <a:rPr lang="en-US" dirty="0"/>
              <a:t>DNA</a:t>
            </a:r>
            <a:r>
              <a:rPr lang="en-US" b="0" i="0" u="none" strike="noStrike" dirty="0">
                <a:solidFill>
                  <a:srgbClr val="4D4D4D"/>
                </a:solidFill>
                <a:effectLst/>
                <a:latin typeface="Open Sans" panose="020B0606030504020204" pitchFamily="34" charset="0"/>
              </a:rPr>
              <a:t> and, thus, cannot signal apoptosis. Cells with abnormal p53 can become cancerous.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00088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16.4 </a:t>
            </a:r>
            <a:r>
              <a:rPr lang="en-US" b="0" i="0" u="none" strike="noStrike" dirty="0">
                <a:solidFill>
                  <a:srgbClr val="4D4D4D"/>
                </a:solidFill>
                <a:effectLst/>
                <a:latin typeface="Open Sans" panose="020B0606030504020204" pitchFamily="34" charset="0"/>
              </a:rPr>
              <a:t>Figure 4: Apoptosis—or programmed cell death—isn't only a cellular process for cancer prevention. Image (a) shows a stained section of mouse liver with a cell undergoing apoptosis. Apoptosis also allows for the development of human hands and fingers. In utero, the skin between our fingers begins to carry out apoptosis, allowing (b) individual digits to develop.</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22613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5818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2171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16.4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What is Cancer?</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66800"/>
            <a:ext cx="8229600" cy="4922520"/>
          </a:xfrm>
        </p:spPr>
        <p:txBody>
          <a:bodyPr>
            <a:normAutofit fontScale="92500" lnSpcReduction="20000"/>
          </a:bodyPr>
          <a:lstStyle/>
          <a:p>
            <a:r>
              <a:rPr lang="en-US" dirty="0"/>
              <a:t>Human papillomavirus can cause cervical cancer. The virus encodes E6, a protein that binds p53. Based on this fact and what you know about p53, what effect do you think E6 binding has on p53 activity?</a:t>
            </a:r>
          </a:p>
          <a:p>
            <a:endParaRPr lang="en-US" dirty="0"/>
          </a:p>
          <a:p>
            <a:pPr marL="457200" indent="-457200">
              <a:buFont typeface="Arial" panose="020B0604020202020204" pitchFamily="34" charset="0"/>
              <a:buChar char="•"/>
            </a:pPr>
            <a:r>
              <a:rPr lang="en-US" dirty="0"/>
              <a:t>E6 binding activates p53.</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E6 binding increases the sensitivity of p53 to hypoxia.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E6 binding increases the ability of p53 to detect mutations.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E6 binding marks p53 for degradation.</a:t>
            </a:r>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304800" y="182880"/>
            <a:ext cx="8534400" cy="914400"/>
          </a:xfrm>
        </p:spPr>
        <p:txBody>
          <a:bodyPr/>
          <a:lstStyle/>
          <a:p>
            <a:r>
              <a:rPr lang="en-US" dirty="0"/>
              <a:t>16.4 Figure 4</a:t>
            </a:r>
          </a:p>
        </p:txBody>
      </p:sp>
      <p:sp>
        <p:nvSpPr>
          <p:cNvPr id="4" name="TextBox 3">
            <a:extLst>
              <a:ext uri="{FF2B5EF4-FFF2-40B4-BE49-F238E27FC236}">
                <a16:creationId xmlns:a16="http://schemas.microsoft.com/office/drawing/2014/main" id="{FAD588AC-9680-CC72-AA21-C6164E1A9F1F}"/>
              </a:ext>
            </a:extLst>
          </p:cNvPr>
          <p:cNvSpPr txBox="1"/>
          <p:nvPr/>
        </p:nvSpPr>
        <p:spPr>
          <a:xfrm>
            <a:off x="1257300" y="5633293"/>
            <a:ext cx="6629400" cy="400110"/>
          </a:xfrm>
          <a:prstGeom prst="rect">
            <a:avLst/>
          </a:prstGeom>
          <a:noFill/>
        </p:spPr>
        <p:txBody>
          <a:bodyPr wrap="square">
            <a:spAutoFit/>
          </a:bodyPr>
          <a:lstStyle/>
          <a:p>
            <a:pPr algn="ctr"/>
            <a:r>
              <a:rPr lang="en-US" sz="1000" dirty="0"/>
              <a:t>Laboratory of Experimental Pathology, Division of Intramural Research, NIEHS (NIH) on Wikimedia Commons. "Apoptosis."</a:t>
            </a:r>
          </a:p>
          <a:p>
            <a:pPr algn="ctr"/>
            <a:r>
              <a:rPr lang="en-US" sz="1000" dirty="0"/>
              <a:t>Pixabay on Pexels. "Holding hands."</a:t>
            </a:r>
          </a:p>
        </p:txBody>
      </p:sp>
      <p:pic>
        <p:nvPicPr>
          <p:cNvPr id="7" name="Content Placeholder 6" descr="Two images: (a) shows a cell that is undergoing apoptosis; (b) shows two people holding each other's hands.">
            <a:extLst>
              <a:ext uri="{FF2B5EF4-FFF2-40B4-BE49-F238E27FC236}">
                <a16:creationId xmlns:a16="http://schemas.microsoft.com/office/drawing/2014/main" id="{4E3AECD5-EB88-5FB4-1C5A-CD88810FA426}"/>
              </a:ext>
            </a:extLst>
          </p:cNvPr>
          <p:cNvPicPr>
            <a:picLocks noGrp="1" noChangeAspect="1"/>
          </p:cNvPicPr>
          <p:nvPr>
            <p:ph idx="1"/>
          </p:nvPr>
        </p:nvPicPr>
        <p:blipFill>
          <a:blip r:embed="rId3"/>
          <a:srcRect l="1852" t="5332" r="926" b="11334"/>
          <a:stretch/>
        </p:blipFill>
        <p:spPr>
          <a:xfrm>
            <a:off x="457200" y="1524000"/>
            <a:ext cx="8001000" cy="3810000"/>
          </a:xfrm>
        </p:spPr>
      </p:pic>
    </p:spTree>
    <p:extLst>
      <p:ext uri="{BB962C8B-B14F-4D97-AF65-F5344CB8AC3E}">
        <p14:creationId xmlns:p14="http://schemas.microsoft.com/office/powerpoint/2010/main" val="109710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304800" y="182880"/>
            <a:ext cx="8534400" cy="914400"/>
          </a:xfrm>
        </p:spPr>
        <p:txBody>
          <a:bodyPr/>
          <a:lstStyle/>
          <a:p>
            <a:r>
              <a:rPr lang="en-US" dirty="0"/>
              <a:t>Cancer Can Result From Gene Regulation Changes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21080"/>
            <a:ext cx="8229600" cy="4846320"/>
          </a:xfrm>
        </p:spPr>
        <p:txBody>
          <a:bodyPr>
            <a:normAutofit/>
          </a:bodyPr>
          <a:lstStyle/>
          <a:p>
            <a:pPr marL="457200" indent="-457200">
              <a:buFont typeface="Arial" panose="020B0604020202020204" pitchFamily="34" charset="0"/>
              <a:buChar char="•"/>
            </a:pPr>
            <a:r>
              <a:rPr lang="en-US" dirty="0"/>
              <a:t>Mutations can modify cell-cycle control systems.</a:t>
            </a:r>
          </a:p>
          <a:p>
            <a:pPr marL="457200" indent="-457200">
              <a:buFont typeface="Arial" panose="020B0604020202020204" pitchFamily="34" charset="0"/>
              <a:buChar char="•"/>
            </a:pPr>
            <a:r>
              <a:rPr lang="en-US" dirty="0"/>
              <a:t>Mutations can alter the growth rate or progression through the cell cycle.</a:t>
            </a:r>
          </a:p>
          <a:p>
            <a:pPr marL="457200" indent="-457200">
              <a:buFont typeface="Arial" panose="020B0604020202020204" pitchFamily="34" charset="0"/>
              <a:buChar char="•"/>
            </a:pPr>
            <a:r>
              <a:rPr lang="en-US" dirty="0"/>
              <a:t>Cancer can result from changes in various levels of the control of gene regulation.</a:t>
            </a:r>
          </a:p>
          <a:p>
            <a:pPr marL="1200150" lvl="1" indent="-457200">
              <a:buFont typeface="Arial" panose="020B0604020202020204" pitchFamily="34" charset="0"/>
              <a:buChar char="•"/>
            </a:pPr>
            <a:r>
              <a:rPr lang="en-US" dirty="0"/>
              <a:t>Example: Post-translational phosphorylation of cyclin B can cause cells to progress through the cell cycle unimpeded.</a:t>
            </a:r>
          </a:p>
        </p:txBody>
      </p:sp>
    </p:spTree>
    <p:extLst>
      <p:ext uri="{BB962C8B-B14F-4D97-AF65-F5344CB8AC3E}">
        <p14:creationId xmlns:p14="http://schemas.microsoft.com/office/powerpoint/2010/main" val="339700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304800" y="182880"/>
            <a:ext cx="8534400" cy="914400"/>
          </a:xfrm>
        </p:spPr>
        <p:txBody>
          <a:bodyPr/>
          <a:lstStyle/>
          <a:p>
            <a:r>
              <a:rPr lang="en-US" dirty="0"/>
              <a:t>Cancer Is a Disease of Altered Gene Expression</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846320"/>
          </a:xfrm>
        </p:spPr>
        <p:txBody>
          <a:bodyPr>
            <a:normAutofit fontScale="92500" lnSpcReduction="10000"/>
          </a:bodyPr>
          <a:lstStyle/>
          <a:p>
            <a:r>
              <a:rPr lang="en-US" dirty="0"/>
              <a:t>Changes in a gene’s activity leading to cancer may result from a:</a:t>
            </a:r>
          </a:p>
          <a:p>
            <a:pPr marL="457200" indent="-457200">
              <a:buFont typeface="Arial" panose="020B0604020202020204" pitchFamily="34" charset="0"/>
              <a:buChar char="•"/>
            </a:pPr>
            <a:r>
              <a:rPr lang="en-US" dirty="0"/>
              <a:t>Gene mutation</a:t>
            </a:r>
          </a:p>
          <a:p>
            <a:pPr marL="457200" indent="-457200">
              <a:buFont typeface="Arial" panose="020B0604020202020204" pitchFamily="34" charset="0"/>
              <a:buChar char="•"/>
            </a:pPr>
            <a:r>
              <a:rPr lang="en-US" dirty="0"/>
              <a:t>Change in gene regulation at any level:</a:t>
            </a:r>
          </a:p>
          <a:p>
            <a:pPr marL="1200150" lvl="1" indent="-457200">
              <a:buFont typeface="Arial" panose="020B0604020202020204" pitchFamily="34" charset="0"/>
              <a:buChar char="•"/>
            </a:pPr>
            <a:r>
              <a:rPr lang="en-US" i="1" dirty="0"/>
              <a:t>Epigenetic level: </a:t>
            </a:r>
            <a:r>
              <a:rPr lang="en-US" dirty="0"/>
              <a:t>changes in </a:t>
            </a:r>
            <a:r>
              <a:rPr lang="en-US" b="1" dirty="0"/>
              <a:t>histone acetylation </a:t>
            </a:r>
            <a:r>
              <a:rPr lang="en-US" dirty="0"/>
              <a:t>(leading to gene silencing)</a:t>
            </a:r>
          </a:p>
          <a:p>
            <a:pPr marL="1200150" lvl="1" indent="-457200">
              <a:buFont typeface="Arial" panose="020B0604020202020204" pitchFamily="34" charset="0"/>
              <a:buChar char="•"/>
            </a:pPr>
            <a:r>
              <a:rPr lang="en-US" i="1" dirty="0"/>
              <a:t>Transcriptional level: </a:t>
            </a:r>
            <a:r>
              <a:rPr lang="en-US" dirty="0"/>
              <a:t>activation of transcription factors by phosphorylation</a:t>
            </a:r>
          </a:p>
          <a:p>
            <a:pPr marL="1200150" lvl="1" indent="-457200">
              <a:buFont typeface="Arial" panose="020B0604020202020204" pitchFamily="34" charset="0"/>
              <a:buChar char="•"/>
            </a:pPr>
            <a:r>
              <a:rPr lang="en-US" i="1" dirty="0"/>
              <a:t>Post-transcriptional level:</a:t>
            </a:r>
            <a:r>
              <a:rPr lang="en-US" dirty="0"/>
              <a:t> increased RNA stability</a:t>
            </a:r>
          </a:p>
          <a:p>
            <a:pPr marL="1200150" lvl="1" indent="-457200">
              <a:buFont typeface="Arial" panose="020B0604020202020204" pitchFamily="34" charset="0"/>
              <a:buChar char="•"/>
            </a:pPr>
            <a:r>
              <a:rPr lang="en-US" i="1" dirty="0"/>
              <a:t>Translational level:</a:t>
            </a:r>
            <a:r>
              <a:rPr lang="en-US" dirty="0"/>
              <a:t> increased translational control</a:t>
            </a:r>
          </a:p>
          <a:p>
            <a:pPr marL="1200150" lvl="1" indent="-457200">
              <a:buFont typeface="Arial" panose="020B0604020202020204" pitchFamily="34" charset="0"/>
              <a:buChar char="•"/>
            </a:pPr>
            <a:r>
              <a:rPr lang="en-US" i="1" dirty="0"/>
              <a:t>Post-translational level: </a:t>
            </a:r>
            <a:r>
              <a:rPr lang="en-US" dirty="0"/>
              <a:t>protein modification</a:t>
            </a:r>
          </a:p>
        </p:txBody>
      </p:sp>
    </p:spTree>
    <p:extLst>
      <p:ext uri="{BB962C8B-B14F-4D97-AF65-F5344CB8AC3E}">
        <p14:creationId xmlns:p14="http://schemas.microsoft.com/office/powerpoint/2010/main" val="306028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457200" y="182880"/>
            <a:ext cx="8153400" cy="914400"/>
          </a:xfrm>
        </p:spPr>
        <p:txBody>
          <a:bodyPr/>
          <a:lstStyle/>
          <a:p>
            <a:r>
              <a:rPr lang="en-US" dirty="0"/>
              <a:t>Revisiting Tumor Suppressor Genes </a:t>
            </a:r>
            <a:br>
              <a:rPr lang="en-US" dirty="0"/>
            </a:br>
            <a:r>
              <a:rPr lang="en-US" dirty="0"/>
              <a:t>and Proto-oncogenes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846320"/>
          </a:xfrm>
        </p:spPr>
        <p:txBody>
          <a:bodyPr>
            <a:normAutofit lnSpcReduction="10000"/>
          </a:bodyPr>
          <a:lstStyle/>
          <a:p>
            <a:r>
              <a:rPr lang="en-US" dirty="0"/>
              <a:t>The p53 protein normally functions as a transcription factor.</a:t>
            </a:r>
          </a:p>
          <a:p>
            <a:pPr marL="457200" indent="-457200">
              <a:buFont typeface="Arial" panose="020B0604020202020204" pitchFamily="34" charset="0"/>
              <a:buChar char="•"/>
            </a:pPr>
            <a:r>
              <a:rPr lang="en-US" dirty="0"/>
              <a:t>Mutating the p53 gene, a tumor suppressor gene, alters the transcriptional activity of its target genes.</a:t>
            </a:r>
          </a:p>
          <a:p>
            <a:r>
              <a:rPr lang="en-US" dirty="0"/>
              <a:t>Compared to proto-oncogenes, oncogenes bring about changes in transcriptional activity, RNA stability, or the translation of other genes affecting cell growth.</a:t>
            </a:r>
          </a:p>
          <a:p>
            <a:pPr marL="457200" indent="-457200">
              <a:buFont typeface="Arial" panose="020B0604020202020204" pitchFamily="34" charset="0"/>
              <a:buChar char="•"/>
            </a:pPr>
            <a:r>
              <a:rPr lang="en-US" dirty="0"/>
              <a:t>The </a:t>
            </a:r>
            <a:r>
              <a:rPr lang="en-US" b="1" dirty="0"/>
              <a:t>myc</a:t>
            </a:r>
            <a:r>
              <a:rPr lang="en-US" dirty="0"/>
              <a:t> protein is a transcription factor that is aberrantly activated in Burkett’s lymphoma (a cancer of the lymph system), transforming normal B cells into cancerous cells.</a:t>
            </a:r>
          </a:p>
        </p:txBody>
      </p:sp>
    </p:spTree>
    <p:extLst>
      <p:ext uri="{BB962C8B-B14F-4D97-AF65-F5344CB8AC3E}">
        <p14:creationId xmlns:p14="http://schemas.microsoft.com/office/powerpoint/2010/main" val="126257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457200" y="182880"/>
            <a:ext cx="8153400" cy="914400"/>
          </a:xfrm>
        </p:spPr>
        <p:txBody>
          <a:bodyPr/>
          <a:lstStyle/>
          <a:p>
            <a:r>
              <a:rPr lang="en-US" dirty="0"/>
              <a:t>Epigenetic Alterations Can Lead to Cancer</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846320"/>
          </a:xfrm>
        </p:spPr>
        <p:txBody>
          <a:bodyPr>
            <a:normAutofit/>
          </a:bodyPr>
          <a:lstStyle/>
          <a:p>
            <a:r>
              <a:rPr lang="en-US" dirty="0"/>
              <a:t>Silencing genes through epigenetic mechanisms is common in cancer cells.</a:t>
            </a:r>
          </a:p>
          <a:p>
            <a:pPr marL="457200" indent="-457200">
              <a:buFont typeface="Arial" panose="020B0604020202020204" pitchFamily="34" charset="0"/>
              <a:buChar char="•"/>
            </a:pPr>
            <a:r>
              <a:rPr lang="en-US" b="1" dirty="0"/>
              <a:t>DNA methylation: </a:t>
            </a:r>
            <a:r>
              <a:rPr lang="en-US" dirty="0"/>
              <a:t>The promoter regions of silenced genes in cancer are inactivated by methylation of cytosines in CpG islands.</a:t>
            </a:r>
          </a:p>
          <a:p>
            <a:pPr marL="457200" indent="-457200">
              <a:buFont typeface="Arial" panose="020B0604020202020204" pitchFamily="34" charset="0"/>
              <a:buChar char="•"/>
            </a:pPr>
            <a:r>
              <a:rPr lang="en-US" b="1" dirty="0"/>
              <a:t>Histone deacetylation: </a:t>
            </a:r>
            <a:r>
              <a:rPr lang="en-US" dirty="0"/>
              <a:t>Histone proteins surrounding the region lack the acetylation present in normal cells.</a:t>
            </a:r>
          </a:p>
        </p:txBody>
      </p:sp>
    </p:spTree>
    <p:extLst>
      <p:ext uri="{BB962C8B-B14F-4D97-AF65-F5344CB8AC3E}">
        <p14:creationId xmlns:p14="http://schemas.microsoft.com/office/powerpoint/2010/main" val="163270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457200" y="182880"/>
            <a:ext cx="8153400" cy="914400"/>
          </a:xfrm>
        </p:spPr>
        <p:txBody>
          <a:bodyPr/>
          <a:lstStyle/>
          <a:p>
            <a:r>
              <a:rPr lang="en-US" dirty="0"/>
              <a:t>Cancer Drugs and Therapies Can Target Epigenetic Mechanisms</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3810000" cy="4846320"/>
          </a:xfrm>
        </p:spPr>
        <p:txBody>
          <a:bodyPr>
            <a:normAutofit/>
          </a:bodyPr>
          <a:lstStyle/>
          <a:p>
            <a:r>
              <a:rPr lang="en-US" dirty="0"/>
              <a:t>Due to the reversible nature of epigenetic mechanisms, drugs and therapies are being designed to target these epigenetic mechanisms to treat cancer and other conditions.</a:t>
            </a:r>
          </a:p>
        </p:txBody>
      </p:sp>
      <p:sp>
        <p:nvSpPr>
          <p:cNvPr id="5" name="Rectangle 3">
            <a:extLst>
              <a:ext uri="{FF2B5EF4-FFF2-40B4-BE49-F238E27FC236}">
                <a16:creationId xmlns:a16="http://schemas.microsoft.com/office/drawing/2014/main" id="{0455768C-891E-2CC0-2BD6-C5B99BCC144E}"/>
              </a:ext>
            </a:extLst>
          </p:cNvPr>
          <p:cNvSpPr txBox="1">
            <a:spLocks/>
          </p:cNvSpPr>
          <p:nvPr/>
        </p:nvSpPr>
        <p:spPr>
          <a:xfrm>
            <a:off x="5780840" y="1044047"/>
            <a:ext cx="1660629" cy="380786"/>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tabLst>
                <a:tab pos="461963" algn="l"/>
              </a:tabLst>
            </a:pPr>
            <a:r>
              <a:rPr lang="en-US" sz="1400" b="1" dirty="0">
                <a:solidFill>
                  <a:schemeClr val="tx1"/>
                </a:solidFill>
              </a:rPr>
              <a:t>16.4 Figure 5</a:t>
            </a:r>
          </a:p>
        </p:txBody>
      </p:sp>
      <p:sp>
        <p:nvSpPr>
          <p:cNvPr id="9" name="TextBox 8">
            <a:extLst>
              <a:ext uri="{FF2B5EF4-FFF2-40B4-BE49-F238E27FC236}">
                <a16:creationId xmlns:a16="http://schemas.microsoft.com/office/drawing/2014/main" id="{D1CF6006-9B54-9F1F-E971-E60671ADD6E1}"/>
              </a:ext>
            </a:extLst>
          </p:cNvPr>
          <p:cNvSpPr txBox="1"/>
          <p:nvPr/>
        </p:nvSpPr>
        <p:spPr>
          <a:xfrm>
            <a:off x="4325154" y="5785972"/>
            <a:ext cx="4572000" cy="246221"/>
          </a:xfrm>
          <a:prstGeom prst="rect">
            <a:avLst/>
          </a:prstGeom>
          <a:noFill/>
        </p:spPr>
        <p:txBody>
          <a:bodyPr wrap="square">
            <a:spAutoFit/>
          </a:bodyPr>
          <a:lstStyle/>
          <a:p>
            <a:pPr algn="ctr"/>
            <a:r>
              <a:rPr lang="sv-SE" sz="1000" dirty="0"/>
              <a:t>Ivan Samkov on Pexels. "Cancer patient."</a:t>
            </a:r>
            <a:endParaRPr lang="en-US" sz="1000" dirty="0"/>
          </a:p>
        </p:txBody>
      </p:sp>
      <p:pic>
        <p:nvPicPr>
          <p:cNvPr id="6" name="Content Placeholder 6" descr="A photograph shows a woman in bed with an I V in her arm">
            <a:extLst>
              <a:ext uri="{FF2B5EF4-FFF2-40B4-BE49-F238E27FC236}">
                <a16:creationId xmlns:a16="http://schemas.microsoft.com/office/drawing/2014/main" id="{A3C66F68-9C28-3E88-0F8C-E965BA25A3D9}"/>
              </a:ext>
            </a:extLst>
          </p:cNvPr>
          <p:cNvPicPr>
            <a:picLocks noChangeAspect="1"/>
          </p:cNvPicPr>
          <p:nvPr/>
        </p:nvPicPr>
        <p:blipFill>
          <a:blip r:embed="rId2"/>
          <a:srcRect l="34258" t="7000" r="33334" b="6334"/>
          <a:stretch/>
        </p:blipFill>
        <p:spPr>
          <a:xfrm>
            <a:off x="5181600" y="1422321"/>
            <a:ext cx="2971800" cy="4415246"/>
          </a:xfrm>
          <a:prstGeom prst="rect">
            <a:avLst/>
          </a:prstGeom>
        </p:spPr>
      </p:pic>
    </p:spTree>
    <p:extLst>
      <p:ext uri="{BB962C8B-B14F-4D97-AF65-F5344CB8AC3E}">
        <p14:creationId xmlns:p14="http://schemas.microsoft.com/office/powerpoint/2010/main" val="33491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228600" y="182880"/>
            <a:ext cx="8686800" cy="914400"/>
          </a:xfrm>
        </p:spPr>
        <p:txBody>
          <a:bodyPr/>
          <a:lstStyle/>
          <a:p>
            <a:r>
              <a:rPr lang="en-US" dirty="0"/>
              <a:t>Cell Alterations Can Affect Transcriptional Control</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944880"/>
            <a:ext cx="8458200" cy="5151120"/>
          </a:xfrm>
        </p:spPr>
        <p:txBody>
          <a:bodyPr>
            <a:normAutofit fontScale="92500" lnSpcReduction="10000"/>
          </a:bodyPr>
          <a:lstStyle/>
          <a:p>
            <a:r>
              <a:rPr lang="en-US" dirty="0"/>
              <a:t>Two types of mutations can lead to increased transcription and aberrant gene expression as seen in cancer cells.</a:t>
            </a:r>
          </a:p>
          <a:p>
            <a:pPr marL="457200" indent="-457200">
              <a:buFont typeface="Arial" panose="020B0604020202020204" pitchFamily="34" charset="0"/>
              <a:buChar char="•"/>
            </a:pPr>
            <a:r>
              <a:rPr lang="en-US" dirty="0"/>
              <a:t>A mutation activating a transcription factor, such as increased phosphorylation, can increase binding of the transcription factor to its binding site in a promoter. </a:t>
            </a:r>
          </a:p>
          <a:p>
            <a:pPr marL="457200" indent="-457200">
              <a:buFont typeface="Arial" panose="020B0604020202020204" pitchFamily="34" charset="0"/>
              <a:buChar char="•"/>
            </a:pPr>
            <a:r>
              <a:rPr lang="en-US" dirty="0"/>
              <a:t>A mutation in the DNA of a promoter or enhancer can increase its ability to bind a transcription factor.</a:t>
            </a:r>
          </a:p>
          <a:p>
            <a:r>
              <a:rPr lang="en-US" dirty="0"/>
              <a:t>Identifying how gene expression is increased by transcription factors during cancer can allow for the development of new ways to treat cancer.</a:t>
            </a:r>
          </a:p>
          <a:p>
            <a:pPr marL="457200" indent="-457200">
              <a:buFont typeface="Arial" panose="020B0604020202020204" pitchFamily="34" charset="0"/>
              <a:buChar char="•"/>
            </a:pPr>
            <a:r>
              <a:rPr lang="en-US" dirty="0"/>
              <a:t>New drugs have been developed that target EGFR, a transcription factor commonly overexpressed in a subset of breast cancers.</a:t>
            </a:r>
          </a:p>
        </p:txBody>
      </p:sp>
    </p:spTree>
    <p:extLst>
      <p:ext uri="{BB962C8B-B14F-4D97-AF65-F5344CB8AC3E}">
        <p14:creationId xmlns:p14="http://schemas.microsoft.com/office/powerpoint/2010/main" val="117467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sz="14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66800"/>
            <a:ext cx="8229600" cy="914400"/>
          </a:xfrm>
        </p:spPr>
        <p:txBody>
          <a:bodyPr>
            <a:normAutofit lnSpcReduction="10000"/>
          </a:bodyPr>
          <a:lstStyle/>
          <a:p>
            <a:r>
              <a:rPr lang="en-US" dirty="0"/>
              <a:t>What are some ways that a mutation can affect the transcriptional control of a gene?</a:t>
            </a:r>
          </a:p>
        </p:txBody>
      </p:sp>
    </p:spTree>
    <p:extLst>
      <p:ext uri="{BB962C8B-B14F-4D97-AF65-F5344CB8AC3E}">
        <p14:creationId xmlns:p14="http://schemas.microsoft.com/office/powerpoint/2010/main" val="248688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152400" y="182880"/>
            <a:ext cx="8839200" cy="914400"/>
          </a:xfrm>
        </p:spPr>
        <p:txBody>
          <a:bodyPr>
            <a:normAutofit/>
          </a:bodyPr>
          <a:lstStyle/>
          <a:p>
            <a:r>
              <a:rPr lang="en-US" sz="3000" dirty="0"/>
              <a:t>Cell Alterations Can Affect Post-Transcriptional Control</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944880"/>
            <a:ext cx="8458200" cy="5151120"/>
          </a:xfrm>
        </p:spPr>
        <p:txBody>
          <a:bodyPr>
            <a:normAutofit/>
          </a:bodyPr>
          <a:lstStyle/>
          <a:p>
            <a:r>
              <a:rPr lang="en-US" dirty="0"/>
              <a:t>Some cancers have altered expressions of miRNAs.</a:t>
            </a:r>
          </a:p>
          <a:p>
            <a:pPr marL="457200" indent="-457200">
              <a:buFont typeface="Arial" panose="020B0604020202020204" pitchFamily="34" charset="0"/>
              <a:buChar char="•"/>
            </a:pPr>
            <a:r>
              <a:rPr lang="en-US" dirty="0"/>
              <a:t>Because miRNAs bind to the 3′ UTR of RNA molecules to degrade them, overexpression of miRNAs decreases RNAs and subsequent protein expression.</a:t>
            </a:r>
          </a:p>
          <a:p>
            <a:pPr marL="457200" indent="-457200">
              <a:buFont typeface="Arial" panose="020B0604020202020204" pitchFamily="34" charset="0"/>
              <a:buChar char="•"/>
            </a:pPr>
            <a:r>
              <a:rPr lang="en-US" dirty="0"/>
              <a:t>The miRNAs expressed in cancer cells differ:</a:t>
            </a:r>
          </a:p>
          <a:p>
            <a:pPr marL="1200150" lvl="1" indent="-457200">
              <a:buFont typeface="Arial" panose="020B0604020202020204" pitchFamily="34" charset="0"/>
              <a:buChar char="•"/>
            </a:pPr>
            <a:r>
              <a:rPr lang="en-US" dirty="0"/>
              <a:t>Based upon the type of cancer (breast versus lung)</a:t>
            </a:r>
          </a:p>
          <a:p>
            <a:pPr marL="1200150" lvl="1" indent="-457200">
              <a:buFont typeface="Arial" panose="020B0604020202020204" pitchFamily="34" charset="0"/>
              <a:buChar char="•"/>
            </a:pPr>
            <a:r>
              <a:rPr lang="en-US" dirty="0"/>
              <a:t>From normal cells expressed in that tissue</a:t>
            </a:r>
          </a:p>
          <a:p>
            <a:pPr marL="457200" indent="-457200">
              <a:buFont typeface="Arial" panose="020B0604020202020204" pitchFamily="34" charset="0"/>
              <a:buChar char="•"/>
            </a:pPr>
            <a:r>
              <a:rPr lang="en-US" dirty="0"/>
              <a:t>Because some miRNAs appear to be specific to cancer cells, they are a good target for drug therapy.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99399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31502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cancer is caused by uncontrolled cell growth.</a:t>
            </a:r>
          </a:p>
          <a:p>
            <a:pPr marL="457200" indent="-457200">
              <a:buFont typeface="Arial" panose="020B0604020202020204" pitchFamily="34" charset="0"/>
              <a:buChar char="•"/>
              <a:tabLst>
                <a:tab pos="457200" algn="l"/>
              </a:tabLst>
            </a:pPr>
            <a:r>
              <a:rPr lang="en-US" b="1" dirty="0"/>
              <a:t>Describe</a:t>
            </a:r>
            <a:r>
              <a:rPr lang="en-US" dirty="0"/>
              <a:t> how changes to gene expression can cause cancer.</a:t>
            </a:r>
          </a:p>
          <a:p>
            <a:pPr marL="457200" indent="-457200">
              <a:buFont typeface="Arial" panose="020B0604020202020204" pitchFamily="34" charset="0"/>
              <a:buChar char="•"/>
              <a:tabLst>
                <a:tab pos="457200" algn="l"/>
              </a:tabLst>
            </a:pPr>
            <a:r>
              <a:rPr lang="en-US" b="1" dirty="0"/>
              <a:t>Describe</a:t>
            </a:r>
            <a:r>
              <a:rPr lang="en-US" dirty="0"/>
              <a:t> how tumor suppressors function.</a:t>
            </a:r>
          </a:p>
          <a:p>
            <a:pPr marL="457200" indent="-457200">
              <a:buFont typeface="Arial" panose="020B0604020202020204" pitchFamily="34" charset="0"/>
              <a:buChar char="•"/>
              <a:tabLst>
                <a:tab pos="457200" algn="l"/>
              </a:tabLst>
            </a:pPr>
            <a:r>
              <a:rPr lang="en-US" b="1" dirty="0"/>
              <a:t>Discuss</a:t>
            </a:r>
            <a:r>
              <a:rPr lang="en-US" dirty="0"/>
              <a:t> how understanding regulation of gene expression can lead to better drug design.</a:t>
            </a:r>
          </a:p>
          <a:p>
            <a:pPr marL="457200" indent="-457200">
              <a:buFont typeface="Arial" panose="020B0604020202020204" pitchFamily="34" charset="0"/>
              <a:buChar char="•"/>
              <a:tabLst>
                <a:tab pos="457200" algn="l"/>
              </a:tabLst>
            </a:pPr>
            <a:r>
              <a:rPr lang="en-US" b="1" dirty="0"/>
              <a:t>Understand</a:t>
            </a:r>
            <a:r>
              <a:rPr lang="en-US" dirty="0"/>
              <a:t> how proto-oncogenes are normal cell genes that, when mutated, become oncogenes.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152400" y="182880"/>
            <a:ext cx="8839200" cy="914400"/>
          </a:xfrm>
        </p:spPr>
        <p:txBody>
          <a:bodyPr>
            <a:normAutofit/>
          </a:bodyPr>
          <a:lstStyle/>
          <a:p>
            <a:r>
              <a:rPr lang="en-US" dirty="0"/>
              <a:t>Cell Alterations Can Affect Translational and Post-Translational Control</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944880"/>
            <a:ext cx="8458200" cy="5303520"/>
          </a:xfrm>
        </p:spPr>
        <p:txBody>
          <a:bodyPr>
            <a:normAutofit lnSpcReduction="10000"/>
          </a:bodyPr>
          <a:lstStyle/>
          <a:p>
            <a:r>
              <a:rPr lang="en-US" dirty="0"/>
              <a:t>Translational and post-translational modifications of proteins also arise in some cancers.</a:t>
            </a:r>
          </a:p>
          <a:p>
            <a:pPr marL="457200" indent="-457200">
              <a:buFont typeface="Arial" panose="020B0604020202020204" pitchFamily="34" charset="0"/>
              <a:buChar char="•"/>
            </a:pPr>
            <a:r>
              <a:rPr lang="en-US" dirty="0"/>
              <a:t>Increased translation of a protein may result.</a:t>
            </a:r>
          </a:p>
          <a:p>
            <a:pPr marL="457200" indent="-457200">
              <a:buFont typeface="Arial" panose="020B0604020202020204" pitchFamily="34" charset="0"/>
              <a:buChar char="•"/>
            </a:pPr>
            <a:r>
              <a:rPr lang="en-US" dirty="0"/>
              <a:t>Protein phosphorylation may be altered.</a:t>
            </a:r>
          </a:p>
          <a:p>
            <a:pPr marL="457200" indent="-457200">
              <a:buFont typeface="Arial" panose="020B0604020202020204" pitchFamily="34" charset="0"/>
              <a:buChar char="•"/>
            </a:pPr>
            <a:r>
              <a:rPr lang="en-US" dirty="0"/>
              <a:t>Alternative splice variants may result.</a:t>
            </a:r>
          </a:p>
          <a:p>
            <a:pPr marL="1200150" lvl="1" indent="-457200">
              <a:buFont typeface="Arial" panose="020B0604020202020204" pitchFamily="34" charset="0"/>
              <a:buChar char="•"/>
            </a:pPr>
            <a:r>
              <a:rPr lang="en-US" dirty="0"/>
              <a:t>The c-FLIP protein, which is involved in mediating the cell-death pathway, comes in two forms: Long and Short</a:t>
            </a:r>
          </a:p>
          <a:p>
            <a:pPr marL="1600200" lvl="2" indent="-457200"/>
            <a:r>
              <a:rPr lang="en-US" sz="2600" dirty="0"/>
              <a:t>Normal cells: Both forms initiate controlled cell death.</a:t>
            </a:r>
          </a:p>
          <a:p>
            <a:pPr marL="1600200" lvl="2" indent="-457200"/>
            <a:r>
              <a:rPr lang="en-US" sz="2600" dirty="0"/>
              <a:t>Colon cancer cells: Overexpression of the long form results in increased cell growth.</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0959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152400" y="182880"/>
            <a:ext cx="8839200" cy="914400"/>
          </a:xfrm>
        </p:spPr>
        <p:txBody>
          <a:bodyPr>
            <a:normAutofit/>
          </a:bodyPr>
          <a:lstStyle/>
          <a:p>
            <a:r>
              <a:rPr lang="en-US" dirty="0"/>
              <a:t>Personalized Medicine and Targeted Therapies Combat Cancer</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944880"/>
            <a:ext cx="8458200" cy="5303520"/>
          </a:xfrm>
        </p:spPr>
        <p:txBody>
          <a:bodyPr>
            <a:normAutofit/>
          </a:bodyPr>
          <a:lstStyle/>
          <a:p>
            <a:r>
              <a:rPr lang="en-US" dirty="0"/>
              <a:t>Scientists are designing drugs based on the gene expression patterns within individual tumors.</a:t>
            </a:r>
          </a:p>
          <a:p>
            <a:pPr marL="457200" indent="-457200">
              <a:buFont typeface="Arial" panose="020B0604020202020204" pitchFamily="34" charset="0"/>
              <a:buChar char="•"/>
            </a:pPr>
            <a:r>
              <a:rPr lang="en-US" dirty="0"/>
              <a:t>Tailoring therapies and drugs to an individual is called personalized medicine.</a:t>
            </a:r>
          </a:p>
          <a:p>
            <a:pPr marL="457200" indent="-457200">
              <a:buFont typeface="Arial" panose="020B0604020202020204" pitchFamily="34" charset="0"/>
              <a:buChar char="•"/>
            </a:pPr>
            <a:r>
              <a:rPr lang="en-US" dirty="0"/>
              <a:t>These medicines can be designed to target diseased cells without harming healthy ones.</a:t>
            </a:r>
          </a:p>
          <a:p>
            <a:r>
              <a:rPr lang="en-US" dirty="0"/>
              <a:t>Targeted therapies exploit the overexpression of a specific protein implicated in cancer development.</a:t>
            </a:r>
          </a:p>
          <a:p>
            <a:pPr marL="457200" indent="-457200">
              <a:buFont typeface="Arial" panose="020B0604020202020204" pitchFamily="34" charset="0"/>
              <a:buChar char="•"/>
            </a:pPr>
            <a:r>
              <a:rPr lang="en-US" dirty="0"/>
              <a:t>Using anti-EGF receptor medications are being used to treat breast cancer tumors that have very high levels of the EGF protein.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72817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846320"/>
          </a:xfrm>
        </p:spPr>
        <p:txBody>
          <a:bodyPr>
            <a:normAutofit/>
          </a:bodyPr>
          <a:lstStyle/>
          <a:p>
            <a:r>
              <a:rPr lang="en-US" sz="2400" dirty="0"/>
              <a:t>Career: Clinical Trial Coordinator</a:t>
            </a:r>
          </a:p>
          <a:p>
            <a:pPr marL="457200" indent="-457200">
              <a:buFont typeface="Arial" panose="020B0604020202020204" pitchFamily="34" charset="0"/>
              <a:buChar char="•"/>
            </a:pPr>
            <a:r>
              <a:rPr lang="en-US" sz="2400" dirty="0"/>
              <a:t>They manage a clinical trial.</a:t>
            </a:r>
          </a:p>
          <a:p>
            <a:pPr marL="1200150" lvl="1" indent="-457200">
              <a:buFont typeface="Arial" panose="020B0604020202020204" pitchFamily="34" charset="0"/>
              <a:buChar char="•"/>
            </a:pPr>
            <a:r>
              <a:rPr lang="en-US" sz="2400" dirty="0">
                <a:solidFill>
                  <a:schemeClr val="bg1"/>
                </a:solidFill>
              </a:rPr>
              <a:t>They coordinate patient schedules and appointments, take detailed notes, build a database to track patients, ensure proper documentation, and work with nurses and doctors to support the trial and publication of its results.</a:t>
            </a:r>
          </a:p>
          <a:p>
            <a:pPr marL="1200150" lvl="1" indent="-457200">
              <a:buFont typeface="Arial" panose="020B0604020202020204" pitchFamily="34" charset="0"/>
              <a:buChar char="•"/>
            </a:pPr>
            <a:r>
              <a:rPr lang="en-US" sz="2400" dirty="0">
                <a:solidFill>
                  <a:schemeClr val="bg1"/>
                </a:solidFill>
              </a:rPr>
              <a:t>They may have a nursing degree, have worked in a science lab or clinical office, or have other science background.</a:t>
            </a:r>
          </a:p>
          <a:p>
            <a:pPr marL="1200150" lvl="1" indent="-457200">
              <a:buFont typeface="Arial" panose="020B0604020202020204" pitchFamily="34" charset="0"/>
              <a:buChar char="•"/>
            </a:pPr>
            <a:r>
              <a:rPr lang="en-US" sz="2400" dirty="0">
                <a:solidFill>
                  <a:schemeClr val="bg1"/>
                </a:solidFill>
              </a:rPr>
              <a:t>They generally work in a hospital (most often), a clinic, or a doctor’s office.</a:t>
            </a:r>
          </a:p>
        </p:txBody>
      </p:sp>
    </p:spTree>
    <p:extLst>
      <p:ext uri="{BB962C8B-B14F-4D97-AF65-F5344CB8AC3E}">
        <p14:creationId xmlns:p14="http://schemas.microsoft.com/office/powerpoint/2010/main" val="114602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a:xfrm>
            <a:off x="152400" y="182880"/>
            <a:ext cx="8839200" cy="91440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381000" y="1021080"/>
            <a:ext cx="8458200" cy="5151120"/>
          </a:xfrm>
        </p:spPr>
        <p:txBody>
          <a:bodyPr>
            <a:normAutofit fontScale="92500" lnSpcReduction="20000"/>
          </a:bodyPr>
          <a:lstStyle/>
          <a:p>
            <a:r>
              <a:rPr lang="en-US" sz="2600" dirty="0"/>
              <a:t>Cancer results from unchecked cell division due to a breakdown of mechanisms regulating the cell cycle.</a:t>
            </a:r>
          </a:p>
          <a:p>
            <a:pPr marL="457200" indent="-457200">
              <a:buFont typeface="Arial" panose="020B0604020202020204" pitchFamily="34" charset="0"/>
              <a:buChar char="•"/>
            </a:pPr>
            <a:r>
              <a:rPr lang="en-US" sz="2600" dirty="0"/>
              <a:t>The DNA sequence of a gene coding for a regulatory molecule changes, resulting in a protein that does not function properly.</a:t>
            </a:r>
          </a:p>
          <a:p>
            <a:pPr marL="457200" indent="-457200">
              <a:buFont typeface="Arial" panose="020B0604020202020204" pitchFamily="34" charset="0"/>
              <a:buChar char="•"/>
            </a:pPr>
            <a:r>
              <a:rPr lang="en-US" sz="2600" dirty="0"/>
              <a:t>Mistakes are passed to daughter cells.</a:t>
            </a:r>
          </a:p>
          <a:p>
            <a:pPr marL="457200" indent="-457200">
              <a:buFont typeface="Arial" panose="020B0604020202020204" pitchFamily="34" charset="0"/>
              <a:buChar char="•"/>
            </a:pPr>
            <a:r>
              <a:rPr lang="en-US" sz="2600" dirty="0"/>
              <a:t>Each successive cell division gives rise to daughter cells with accumulated damage.</a:t>
            </a:r>
          </a:p>
          <a:p>
            <a:pPr marL="457200" indent="-457200">
              <a:buFont typeface="Arial" panose="020B0604020202020204" pitchFamily="34" charset="0"/>
              <a:buChar char="•"/>
            </a:pPr>
            <a:r>
              <a:rPr lang="en-US" sz="2600" dirty="0"/>
              <a:t>Eventually, all checkpoints become nonfunctional, and rapidly reproducing cells form a tumor or leukemia.</a:t>
            </a:r>
          </a:p>
          <a:p>
            <a:r>
              <a:rPr lang="en-US" sz="2600" dirty="0"/>
              <a:t>Cancer is a disease of altered gene expression.</a:t>
            </a:r>
          </a:p>
          <a:p>
            <a:pPr marL="457200" indent="-457200">
              <a:buFont typeface="Arial" panose="020B0604020202020204" pitchFamily="34" charset="0"/>
              <a:buChar char="•"/>
            </a:pPr>
            <a:r>
              <a:rPr lang="en-US" sz="2600" dirty="0"/>
              <a:t>Changes at every level of eukaryotic gene expression have been detected in at least some form of cancer.</a:t>
            </a:r>
          </a:p>
          <a:p>
            <a:pPr marL="457200" indent="-457200">
              <a:buFont typeface="Arial" panose="020B0604020202020204" pitchFamily="34" charset="0"/>
              <a:buChar char="•"/>
            </a:pPr>
            <a:r>
              <a:rPr lang="en-US" sz="2600" dirty="0"/>
              <a:t>By identifying specifically how gene expression is affected compared to non-diseased cells for various types of cancers, scientists can identify new drugs and treatment options.</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281049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Cancer Results from a Disrupted Cell Cycle</a:t>
            </a:r>
          </a:p>
        </p:txBody>
      </p:sp>
      <p:sp>
        <p:nvSpPr>
          <p:cNvPr id="11267" name="Rectangle 3"/>
          <p:cNvSpPr>
            <a:spLocks noGrp="1"/>
          </p:cNvSpPr>
          <p:nvPr>
            <p:ph idx="1"/>
          </p:nvPr>
        </p:nvSpPr>
        <p:spPr>
          <a:xfrm>
            <a:off x="381000" y="1097280"/>
            <a:ext cx="8382000" cy="4998720"/>
          </a:xfrm>
          <a:prstGeom prst="rect">
            <a:avLst/>
          </a:prstGeom>
        </p:spPr>
        <p:txBody>
          <a:bodyPr>
            <a:normAutofit fontScale="85000" lnSpcReduction="10000"/>
          </a:bodyPr>
          <a:lstStyle/>
          <a:p>
            <a:pPr>
              <a:tabLst>
                <a:tab pos="461963" algn="l"/>
              </a:tabLst>
            </a:pPr>
            <a:r>
              <a:rPr lang="en-US" i="0" dirty="0">
                <a:solidFill>
                  <a:schemeClr val="tx1"/>
                </a:solidFill>
              </a:rPr>
              <a:t>All cancers start with a gene mutation giving rise to a faulty protein important in cell reproduction.</a:t>
            </a:r>
          </a:p>
          <a:p>
            <a:pPr lvl="1">
              <a:tabLst>
                <a:tab pos="461963" algn="l"/>
              </a:tabLst>
            </a:pPr>
            <a:r>
              <a:rPr lang="en-US" dirty="0">
                <a:solidFill>
                  <a:schemeClr val="tx1"/>
                </a:solidFill>
              </a:rPr>
              <a:t>Example: </a:t>
            </a:r>
            <a:r>
              <a:rPr lang="en-US" dirty="0"/>
              <a:t>Mutation may delay binding of a Cdk to its cyclin.</a:t>
            </a:r>
          </a:p>
          <a:p>
            <a:pPr lvl="1">
              <a:tabLst>
                <a:tab pos="461963" algn="l"/>
              </a:tabLst>
            </a:pPr>
            <a:r>
              <a:rPr lang="en-US" dirty="0">
                <a:solidFill>
                  <a:schemeClr val="tx1"/>
                </a:solidFill>
              </a:rPr>
              <a:t>Example: Mutation may cause an Rb protein to prematurely detach from its target DNA.</a:t>
            </a:r>
          </a:p>
          <a:p>
            <a:pPr lvl="1">
              <a:tabLst>
                <a:tab pos="461963" algn="l"/>
              </a:tabLst>
            </a:pPr>
            <a:r>
              <a:rPr lang="en-US" dirty="0">
                <a:solidFill>
                  <a:schemeClr val="tx1"/>
                </a:solidFill>
              </a:rPr>
              <a:t>Result: The cell cycle proceeds when it should not.</a:t>
            </a:r>
          </a:p>
          <a:p>
            <a:pPr lvl="1">
              <a:tabLst>
                <a:tab pos="461963" algn="l"/>
              </a:tabLst>
            </a:pPr>
            <a:r>
              <a:rPr lang="en-US" dirty="0">
                <a:solidFill>
                  <a:schemeClr val="tx1"/>
                </a:solidFill>
              </a:rPr>
              <a:t>Result: Minor mistakes allow later mistakes to happen more readily.</a:t>
            </a:r>
          </a:p>
          <a:p>
            <a:pPr>
              <a:tabLst>
                <a:tab pos="461963" algn="l"/>
              </a:tabLst>
            </a:pPr>
            <a:r>
              <a:rPr lang="en-US" dirty="0">
                <a:solidFill>
                  <a:schemeClr val="tx1"/>
                </a:solidFill>
              </a:rPr>
              <a:t>Small uncorrected errors are passed from each generation to the next and amplified, producing more nonfunctional proteins from damaged DNA.</a:t>
            </a:r>
          </a:p>
          <a:p>
            <a:pPr>
              <a:tabLst>
                <a:tab pos="461963" algn="l"/>
              </a:tabLst>
            </a:pPr>
            <a:r>
              <a:rPr lang="en-US" dirty="0">
                <a:solidFill>
                  <a:schemeClr val="tx1"/>
                </a:solidFill>
              </a:rPr>
              <a:t>Eventually, the cell cycle’s pace increases as the effectiveness of control and repair mechanisms decreases.</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Tumors Result from Uncontrolled Growth</a:t>
            </a:r>
            <a:endParaRPr lang="en-US" sz="3200" dirty="0">
              <a:solidFill>
                <a:schemeClr val="accent1"/>
              </a:solidFill>
            </a:endParaRPr>
          </a:p>
        </p:txBody>
      </p:sp>
      <p:sp>
        <p:nvSpPr>
          <p:cNvPr id="13315" name="Rectangle 3"/>
          <p:cNvSpPr>
            <a:spLocks noGrp="1"/>
          </p:cNvSpPr>
          <p:nvPr>
            <p:ph idx="1"/>
          </p:nvPr>
        </p:nvSpPr>
        <p:spPr>
          <a:xfrm>
            <a:off x="457200" y="1097280"/>
            <a:ext cx="8229600" cy="4846320"/>
          </a:xfrm>
          <a:prstGeom prst="rect">
            <a:avLst/>
          </a:prstGeom>
        </p:spPr>
        <p:txBody>
          <a:bodyPr/>
          <a:lstStyle/>
          <a:p>
            <a:pPr>
              <a:tabLst>
                <a:tab pos="461963" algn="l"/>
              </a:tabLst>
            </a:pPr>
            <a:r>
              <a:rPr lang="en-US" i="0" dirty="0">
                <a:solidFill>
                  <a:schemeClr val="tx1"/>
                </a:solidFill>
              </a:rPr>
              <a:t>Uncontrolled growth of mutated cells outpaces the growth of normal cells, forming a tumor.</a:t>
            </a:r>
          </a:p>
        </p:txBody>
      </p:sp>
      <p:pic>
        <p:nvPicPr>
          <p:cNvPr id="4" name="Content Placeholder 6" descr="A micrograph of human breast cancer cells">
            <a:extLst>
              <a:ext uri="{FF2B5EF4-FFF2-40B4-BE49-F238E27FC236}">
                <a16:creationId xmlns:a16="http://schemas.microsoft.com/office/drawing/2014/main" id="{42BE0E06-6857-2263-B88A-ACF5E3FBAC06}"/>
              </a:ext>
            </a:extLst>
          </p:cNvPr>
          <p:cNvPicPr>
            <a:picLocks noChangeAspect="1"/>
          </p:cNvPicPr>
          <p:nvPr/>
        </p:nvPicPr>
        <p:blipFill>
          <a:blip r:embed="rId2"/>
          <a:srcRect l="16667" t="5315" r="16667" b="3386"/>
          <a:stretch/>
        </p:blipFill>
        <p:spPr>
          <a:xfrm>
            <a:off x="2299398" y="2023790"/>
            <a:ext cx="4406202" cy="3352357"/>
          </a:xfrm>
          <a:prstGeom prst="rect">
            <a:avLst/>
          </a:prstGeom>
        </p:spPr>
      </p:pic>
      <p:sp>
        <p:nvSpPr>
          <p:cNvPr id="3" name="TextBox 2">
            <a:extLst>
              <a:ext uri="{FF2B5EF4-FFF2-40B4-BE49-F238E27FC236}">
                <a16:creationId xmlns:a16="http://schemas.microsoft.com/office/drawing/2014/main" id="{9D917AD9-33BC-66F9-7174-5BD4F42D7638}"/>
              </a:ext>
            </a:extLst>
          </p:cNvPr>
          <p:cNvSpPr txBox="1"/>
          <p:nvPr/>
        </p:nvSpPr>
        <p:spPr>
          <a:xfrm>
            <a:off x="1023602" y="5404602"/>
            <a:ext cx="7096796" cy="523220"/>
          </a:xfrm>
          <a:prstGeom prst="rect">
            <a:avLst/>
          </a:prstGeom>
          <a:noFill/>
        </p:spPr>
        <p:txBody>
          <a:bodyPr wrap="square" rtlCol="0">
            <a:spAutoFit/>
          </a:bodyPr>
          <a:lstStyle/>
          <a:p>
            <a:pPr algn="ctr"/>
            <a:r>
              <a:rPr lang="en-US" sz="1400" b="1" dirty="0"/>
              <a:t>16.4 Figure 1: </a:t>
            </a:r>
            <a:r>
              <a:rPr lang="en-US" sz="1400" dirty="0"/>
              <a:t>These human breast cancer cells (dyed blue) are round and are supported by hairlike structure support structures (dyed green).</a:t>
            </a:r>
            <a:endParaRPr lang="en-US" sz="1400" b="1" dirty="0"/>
          </a:p>
        </p:txBody>
      </p:sp>
      <p:sp>
        <p:nvSpPr>
          <p:cNvPr id="5" name="TextBox 4">
            <a:extLst>
              <a:ext uri="{FF2B5EF4-FFF2-40B4-BE49-F238E27FC236}">
                <a16:creationId xmlns:a16="http://schemas.microsoft.com/office/drawing/2014/main" id="{F54A28AD-4364-715B-4BB1-56CB0770EE40}"/>
              </a:ext>
            </a:extLst>
          </p:cNvPr>
          <p:cNvSpPr txBox="1"/>
          <p:nvPr/>
        </p:nvSpPr>
        <p:spPr>
          <a:xfrm>
            <a:off x="2286000" y="5830501"/>
            <a:ext cx="4572000" cy="246221"/>
          </a:xfrm>
          <a:prstGeom prst="rect">
            <a:avLst/>
          </a:prstGeom>
          <a:noFill/>
        </p:spPr>
        <p:txBody>
          <a:bodyPr wrap="square">
            <a:spAutoFit/>
          </a:bodyPr>
          <a:lstStyle/>
          <a:p>
            <a:pPr algn="ctr"/>
            <a:r>
              <a:rPr lang="en-US" sz="1000" dirty="0"/>
              <a:t>National Cancer Institute on Unsplash. "Cancer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16.4 Figure 2</a:t>
            </a:r>
            <a:endParaRPr lang="en-US" sz="3200" dirty="0">
              <a:solidFill>
                <a:schemeClr val="accent1"/>
              </a:solidFill>
            </a:endParaRPr>
          </a:p>
        </p:txBody>
      </p:sp>
      <p:sp>
        <p:nvSpPr>
          <p:cNvPr id="3" name="TextBox 2">
            <a:extLst>
              <a:ext uri="{FF2B5EF4-FFF2-40B4-BE49-F238E27FC236}">
                <a16:creationId xmlns:a16="http://schemas.microsoft.com/office/drawing/2014/main" id="{B561FEDB-1849-AF7E-DD4F-D4B4AAF45E19}"/>
              </a:ext>
            </a:extLst>
          </p:cNvPr>
          <p:cNvSpPr txBox="1"/>
          <p:nvPr/>
        </p:nvSpPr>
        <p:spPr>
          <a:xfrm>
            <a:off x="2276747" y="5839449"/>
            <a:ext cx="4572000" cy="246221"/>
          </a:xfrm>
          <a:prstGeom prst="rect">
            <a:avLst/>
          </a:prstGeom>
          <a:noFill/>
        </p:spPr>
        <p:txBody>
          <a:bodyPr wrap="square">
            <a:spAutoFit/>
          </a:bodyPr>
          <a:lstStyle/>
          <a:p>
            <a:pPr algn="ctr"/>
            <a:r>
              <a:rPr lang="en-US" sz="1000" dirty="0"/>
              <a:t>OpenStax. "Tumor growth."</a:t>
            </a:r>
          </a:p>
        </p:txBody>
      </p:sp>
      <p:pic>
        <p:nvPicPr>
          <p:cNvPr id="5" name="Content Placeholder 6" descr="An illustration showing the role apoptosis plays in tumor formation">
            <a:extLst>
              <a:ext uri="{FF2B5EF4-FFF2-40B4-BE49-F238E27FC236}">
                <a16:creationId xmlns:a16="http://schemas.microsoft.com/office/drawing/2014/main" id="{E2816025-60FB-FFE1-04C2-D8983A155B90}"/>
              </a:ext>
            </a:extLst>
          </p:cNvPr>
          <p:cNvPicPr>
            <a:picLocks noGrp="1" noChangeAspect="1"/>
          </p:cNvPicPr>
          <p:nvPr>
            <p:ph idx="1"/>
          </p:nvPr>
        </p:nvPicPr>
        <p:blipFill>
          <a:blip r:embed="rId3"/>
          <a:srcRect l="17592" t="7000" r="16666" b="4668"/>
          <a:stretch/>
        </p:blipFill>
        <p:spPr>
          <a:xfrm>
            <a:off x="1400410" y="1068382"/>
            <a:ext cx="6324673" cy="4721235"/>
          </a:xfrm>
        </p:spPr>
      </p:pic>
    </p:spTree>
    <p:extLst>
      <p:ext uri="{BB962C8B-B14F-4D97-AF65-F5344CB8AC3E}">
        <p14:creationId xmlns:p14="http://schemas.microsoft.com/office/powerpoint/2010/main" val="301407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sz="3200" dirty="0">
                <a:solidFill>
                  <a:schemeClr val="accent1"/>
                </a:solidFill>
              </a:rPr>
              <a:t>Oncogenes Develop from Proto-oncogenes</a:t>
            </a:r>
          </a:p>
        </p:txBody>
      </p:sp>
      <p:sp>
        <p:nvSpPr>
          <p:cNvPr id="10243" name="Rectangle 3"/>
          <p:cNvSpPr>
            <a:spLocks noGrp="1"/>
          </p:cNvSpPr>
          <p:nvPr>
            <p:ph idx="1"/>
          </p:nvPr>
        </p:nvSpPr>
        <p:spPr>
          <a:xfrm>
            <a:off x="457200" y="990600"/>
            <a:ext cx="8229600" cy="5478423"/>
          </a:xfrm>
          <a:prstGeom prst="rect">
            <a:avLst/>
          </a:prstGeom>
          <a:noFill/>
        </p:spPr>
        <p:txBody>
          <a:bodyPr wrap="square">
            <a:spAutoFit/>
          </a:bodyPr>
          <a:lstStyle/>
          <a:p>
            <a:pPr marL="457200" indent="-457200">
              <a:buFont typeface="Arial" panose="020B0604020202020204" pitchFamily="34" charset="0"/>
              <a:buChar char="•"/>
              <a:tabLst>
                <a:tab pos="457200" algn="l"/>
              </a:tabLst>
            </a:pPr>
            <a:r>
              <a:rPr lang="en-US" b="1" dirty="0"/>
              <a:t>Proto-oncogenes</a:t>
            </a:r>
            <a:r>
              <a:rPr lang="en-US" dirty="0"/>
              <a:t> normally code for </a:t>
            </a:r>
            <a:r>
              <a:rPr lang="en-US" i="1" dirty="0"/>
              <a:t>positive cell-cycle regulator proteins</a:t>
            </a:r>
            <a:r>
              <a:rPr lang="en-US" dirty="0"/>
              <a:t> that help a cell advance through the cell cycle.</a:t>
            </a:r>
          </a:p>
          <a:p>
            <a:pPr marL="457200" indent="-457200">
              <a:buFont typeface="Arial" panose="020B0604020202020204" pitchFamily="34" charset="0"/>
              <a:buChar char="•"/>
              <a:tabLst>
                <a:tab pos="457200" algn="l"/>
              </a:tabLst>
            </a:pPr>
            <a:r>
              <a:rPr lang="en-US" dirty="0"/>
              <a:t>An </a:t>
            </a:r>
            <a:r>
              <a:rPr lang="en-US" i="1" dirty="0"/>
              <a:t>oncogene:</a:t>
            </a:r>
          </a:p>
          <a:p>
            <a:pPr lvl="1">
              <a:tabLst>
                <a:tab pos="457200" algn="l"/>
              </a:tabLst>
            </a:pPr>
            <a:r>
              <a:rPr lang="en-US" dirty="0"/>
              <a:t>is any gene that, when altered, leads to an increase in the rate of cell-cycle progression.</a:t>
            </a:r>
          </a:p>
          <a:p>
            <a:pPr lvl="1">
              <a:tabLst>
                <a:tab pos="457200" algn="l"/>
              </a:tabLst>
            </a:pPr>
            <a:r>
              <a:rPr lang="en-US" dirty="0"/>
              <a:t>results from a mutation in a proto-oncogene that increases the activity of the positive regulator.</a:t>
            </a:r>
          </a:p>
          <a:p>
            <a:pPr lvl="2">
              <a:tabLst>
                <a:tab pos="457200" algn="l"/>
              </a:tabLst>
            </a:pPr>
            <a:r>
              <a:rPr lang="en-US" sz="2600" dirty="0"/>
              <a:t>Example: A mutation in a Cdk may make it always active, even in the absence of its cyclin, prematurely pushing the cell through a cell cycle checkpoint.</a:t>
            </a:r>
          </a:p>
        </p:txBody>
      </p:sp>
    </p:spTree>
    <p:extLst>
      <p:ext uri="{BB962C8B-B14F-4D97-AF65-F5344CB8AC3E}">
        <p14:creationId xmlns:p14="http://schemas.microsoft.com/office/powerpoint/2010/main" val="284818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AF95-31CC-C6CC-6373-36AA4CF48875}"/>
              </a:ext>
            </a:extLst>
          </p:cNvPr>
          <p:cNvSpPr>
            <a:spLocks noGrp="1"/>
          </p:cNvSpPr>
          <p:nvPr>
            <p:ph type="title"/>
          </p:nvPr>
        </p:nvSpPr>
        <p:spPr/>
        <p:txBody>
          <a:bodyPr/>
          <a:lstStyle/>
          <a:p>
            <a:r>
              <a:rPr lang="en-IN" dirty="0"/>
              <a:t>Tumor Suppressor Gene Mutations Also Lead To Cancer </a:t>
            </a:r>
          </a:p>
        </p:txBody>
      </p:sp>
      <p:sp>
        <p:nvSpPr>
          <p:cNvPr id="4" name="Content Placeholder 3">
            <a:extLst>
              <a:ext uri="{FF2B5EF4-FFF2-40B4-BE49-F238E27FC236}">
                <a16:creationId xmlns:a16="http://schemas.microsoft.com/office/drawing/2014/main" id="{40A1B343-A14A-6938-B9D8-9BAD45ED0F11}"/>
              </a:ext>
            </a:extLst>
          </p:cNvPr>
          <p:cNvSpPr>
            <a:spLocks noGrp="1"/>
          </p:cNvSpPr>
          <p:nvPr>
            <p:ph idx="1"/>
          </p:nvPr>
        </p:nvSpPr>
        <p:spPr>
          <a:xfrm>
            <a:off x="457200" y="944880"/>
            <a:ext cx="8229600" cy="5303520"/>
          </a:xfrm>
        </p:spPr>
        <p:txBody>
          <a:bodyPr>
            <a:normAutofit lnSpcReduction="10000"/>
          </a:bodyPr>
          <a:lstStyle/>
          <a:p>
            <a:pPr marL="0" indent="0">
              <a:buNone/>
            </a:pPr>
            <a:r>
              <a:rPr lang="en-US" b="1" dirty="0"/>
              <a:t>Tumor suppressor genes </a:t>
            </a:r>
            <a:r>
              <a:rPr lang="en-US" dirty="0"/>
              <a:t>normally code for </a:t>
            </a:r>
            <a:r>
              <a:rPr lang="en-US" i="1" dirty="0"/>
              <a:t>negative cell-cycle regulator proteins</a:t>
            </a:r>
            <a:r>
              <a:rPr lang="en-US" dirty="0"/>
              <a:t> that prevent a cell from undergoing uncontrolled cell division until certain events are complete.</a:t>
            </a:r>
          </a:p>
          <a:p>
            <a:r>
              <a:rPr lang="en-US" dirty="0"/>
              <a:t>Rb: a transcription repressor of genes needed to enter S phase if correct conditions are not met</a:t>
            </a:r>
          </a:p>
          <a:p>
            <a:r>
              <a:rPr lang="en-US" dirty="0"/>
              <a:t>p53: a protein that promotes cell cycle arrest, DNA repair, and cell death in response to DNA damage</a:t>
            </a:r>
          </a:p>
          <a:p>
            <a:r>
              <a:rPr lang="en-US" dirty="0"/>
              <a:t>p21: a protein that inhibits Cdks to prevent progression through the cell cycle</a:t>
            </a:r>
          </a:p>
          <a:p>
            <a:pPr marL="0" indent="0">
              <a:buNone/>
            </a:pPr>
            <a:r>
              <a:rPr lang="en-US" dirty="0"/>
              <a:t>A mutated form of a negative regulator might not be able to halt the cell cycle if there is a problem.</a:t>
            </a:r>
          </a:p>
        </p:txBody>
      </p:sp>
    </p:spTree>
    <p:extLst>
      <p:ext uri="{BB962C8B-B14F-4D97-AF65-F5344CB8AC3E}">
        <p14:creationId xmlns:p14="http://schemas.microsoft.com/office/powerpoint/2010/main" val="372220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Tumor Suppressor Gene: p53</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458200" cy="4846320"/>
          </a:xfrm>
        </p:spPr>
        <p:txBody>
          <a:bodyPr>
            <a:normAutofit fontScale="85000" lnSpcReduction="20000"/>
          </a:bodyPr>
          <a:lstStyle/>
          <a:p>
            <a:r>
              <a:rPr lang="en-US" dirty="0"/>
              <a:t>Mutated p53 genes have been found in more than 50% of all human tumor cells.</a:t>
            </a:r>
          </a:p>
          <a:p>
            <a:pPr marL="457200" indent="-457200">
              <a:buFont typeface="Arial" panose="020B0604020202020204" pitchFamily="34" charset="0"/>
              <a:buChar char="•"/>
            </a:pPr>
            <a:r>
              <a:rPr lang="en-US" dirty="0"/>
              <a:t>A faulty p53 may be unable to:</a:t>
            </a:r>
          </a:p>
          <a:p>
            <a:pPr marL="1200150" lvl="1" indent="-457200">
              <a:buFont typeface="Arial" panose="020B0604020202020204" pitchFamily="34" charset="0"/>
              <a:buChar char="•"/>
            </a:pPr>
            <a:r>
              <a:rPr lang="en-US" dirty="0"/>
              <a:t>Detect errors present in the genomic DNA</a:t>
            </a:r>
          </a:p>
          <a:p>
            <a:pPr marL="1200150" lvl="1" indent="-457200">
              <a:buFont typeface="Arial" panose="020B0604020202020204" pitchFamily="34" charset="0"/>
              <a:buChar char="•"/>
            </a:pPr>
            <a:r>
              <a:rPr lang="en-US" dirty="0"/>
              <a:t>Signal DNA repair mechanisms</a:t>
            </a:r>
          </a:p>
          <a:p>
            <a:pPr marL="1200150" lvl="1" indent="-457200">
              <a:buFont typeface="Arial" panose="020B0604020202020204" pitchFamily="34" charset="0"/>
              <a:buChar char="•"/>
            </a:pPr>
            <a:r>
              <a:rPr lang="en-US" dirty="0"/>
              <a:t>Trigger apoptosis (programmed cell death)</a:t>
            </a:r>
          </a:p>
          <a:p>
            <a:pPr marL="1200150" lvl="1" indent="-457200">
              <a:buFont typeface="Arial" panose="020B0604020202020204" pitchFamily="34" charset="0"/>
              <a:buChar char="•"/>
            </a:pPr>
            <a:r>
              <a:rPr lang="en-US" dirty="0"/>
              <a:t>Trigger p21 production, leading to no effective block on Cdk activation</a:t>
            </a:r>
          </a:p>
          <a:p>
            <a:pPr marL="1200150" lvl="1" indent="-457200">
              <a:buFont typeface="Arial" panose="020B0604020202020204" pitchFamily="34" charset="0"/>
              <a:buChar char="•"/>
            </a:pPr>
            <a:r>
              <a:rPr lang="en-US" dirty="0"/>
              <a:t>Prevent progression of the cell through the G</a:t>
            </a:r>
            <a:r>
              <a:rPr lang="en-US" baseline="-25000" dirty="0"/>
              <a:t>1</a:t>
            </a:r>
            <a:r>
              <a:rPr lang="en-US" dirty="0"/>
              <a:t> checkpoint</a:t>
            </a:r>
          </a:p>
          <a:p>
            <a:pPr marL="457200" indent="-457200">
              <a:buFont typeface="Arial" panose="020B0604020202020204" pitchFamily="34" charset="0"/>
              <a:buChar char="•"/>
            </a:pPr>
            <a:r>
              <a:rPr lang="en-US" dirty="0"/>
              <a:t>Daughter cells will inherit the mutated p53 gene and have likely acquired other mutations (oncogenes, non-functional tumor suppressor genes), ultimately resulting in tumors.</a:t>
            </a:r>
          </a:p>
          <a:p>
            <a:pPr marL="12001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009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16.4 Figure 3</a:t>
            </a:r>
            <a:endParaRPr lang="en-US" sz="3200" dirty="0">
              <a:solidFill>
                <a:schemeClr val="accent1"/>
              </a:solidFill>
            </a:endParaRPr>
          </a:p>
        </p:txBody>
      </p:sp>
      <p:sp>
        <p:nvSpPr>
          <p:cNvPr id="3" name="TextBox 2">
            <a:extLst>
              <a:ext uri="{FF2B5EF4-FFF2-40B4-BE49-F238E27FC236}">
                <a16:creationId xmlns:a16="http://schemas.microsoft.com/office/drawing/2014/main" id="{E09FA6E3-B1C9-83BD-8D18-D5260F30C5BC}"/>
              </a:ext>
            </a:extLst>
          </p:cNvPr>
          <p:cNvSpPr txBox="1"/>
          <p:nvPr/>
        </p:nvSpPr>
        <p:spPr>
          <a:xfrm>
            <a:off x="2286000" y="5829707"/>
            <a:ext cx="4572000" cy="246221"/>
          </a:xfrm>
          <a:prstGeom prst="rect">
            <a:avLst/>
          </a:prstGeom>
          <a:noFill/>
        </p:spPr>
        <p:txBody>
          <a:bodyPr wrap="square">
            <a:spAutoFit/>
          </a:bodyPr>
          <a:lstStyle/>
          <a:p>
            <a:pPr algn="ctr"/>
            <a:r>
              <a:rPr lang="en-US" sz="1000" dirty="0"/>
              <a:t>OpenStax. "p53." Modified.</a:t>
            </a:r>
          </a:p>
        </p:txBody>
      </p:sp>
      <p:pic>
        <p:nvPicPr>
          <p:cNvPr id="6" name="Content Placeholder 4" descr="When D N A damage, like cell cycle abnormalities and hypoxia occur, normal p53 will induce cell cycle arrest leading to apoptosis, then initiates D N A repair, and restarts the cell cycle. This description is included: &quot;When cellular damage occurs, p53 arrests the cell cycle until the damage is repaired. If damage cannot be repaired, apoptosis occurs.&quot; With mutated p53, the cell cycle continues without arrest, and the cells can become cancerous. This description is included: &quot;Mutated p53 does not arrest the cell cycle. The damaged cell continues to divide, which may result in cancer.&quot;">
            <a:extLst>
              <a:ext uri="{FF2B5EF4-FFF2-40B4-BE49-F238E27FC236}">
                <a16:creationId xmlns:a16="http://schemas.microsoft.com/office/drawing/2014/main" id="{CCB5889B-C334-A556-5B79-F8055624A657}"/>
              </a:ext>
            </a:extLst>
          </p:cNvPr>
          <p:cNvPicPr>
            <a:picLocks noGrp="1" noChangeAspect="1"/>
          </p:cNvPicPr>
          <p:nvPr>
            <p:ph idx="1"/>
          </p:nvPr>
        </p:nvPicPr>
        <p:blipFill>
          <a:blip r:embed="rId3"/>
          <a:srcRect l="23148" t="5332" r="16667" b="4668"/>
          <a:stretch/>
        </p:blipFill>
        <p:spPr>
          <a:xfrm>
            <a:off x="1828800" y="1197512"/>
            <a:ext cx="5372100" cy="4462975"/>
          </a:xfrm>
        </p:spPr>
      </p:pic>
    </p:spTree>
    <p:extLst>
      <p:ext uri="{BB962C8B-B14F-4D97-AF65-F5344CB8AC3E}">
        <p14:creationId xmlns:p14="http://schemas.microsoft.com/office/powerpoint/2010/main" val="235557833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1864</Words>
  <Application>Microsoft Office PowerPoint</Application>
  <PresentationFormat>On-screen Show (4:3)</PresentationFormat>
  <Paragraphs>142</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Century Gothic</vt:lpstr>
      <vt:lpstr>Open Sans</vt:lpstr>
      <vt:lpstr>Aptos</vt:lpstr>
      <vt:lpstr>Arial</vt:lpstr>
      <vt:lpstr>Office Theme</vt:lpstr>
      <vt:lpstr>Lesson 16.4</vt:lpstr>
      <vt:lpstr>Objectives</vt:lpstr>
      <vt:lpstr>Cancer Results from a Disrupted Cell Cycle</vt:lpstr>
      <vt:lpstr>Tumors Result from Uncontrolled Growth</vt:lpstr>
      <vt:lpstr>16.4 Figure 2</vt:lpstr>
      <vt:lpstr>Oncogenes Develop from Proto-oncogenes</vt:lpstr>
      <vt:lpstr>Tumor Suppressor Gene Mutations Also Lead To Cancer </vt:lpstr>
      <vt:lpstr>Tumor Suppressor Gene: p53</vt:lpstr>
      <vt:lpstr>16.4 Figure 3</vt:lpstr>
      <vt:lpstr>Think It Through1</vt:lpstr>
      <vt:lpstr>16.4 Figure 4</vt:lpstr>
      <vt:lpstr>Cancer Can Result From Gene Regulation Changes</vt:lpstr>
      <vt:lpstr>Cancer Is a Disease of Altered Gene Expression</vt:lpstr>
      <vt:lpstr>Revisiting Tumor Suppressor Genes  and Proto-oncogenes</vt:lpstr>
      <vt:lpstr>Epigenetic Alterations Can Lead to Cancer</vt:lpstr>
      <vt:lpstr>Cancer Drugs and Therapies Can Target Epigenetic Mechanisms</vt:lpstr>
      <vt:lpstr>Cell Alterations Can Affect Transcriptional Control</vt:lpstr>
      <vt:lpstr>Think It Through2</vt:lpstr>
      <vt:lpstr>Cell Alterations Can Affect Post-Transcriptional Control</vt:lpstr>
      <vt:lpstr>Cell Alterations Can Affect Translational and Post-Translational Control</vt:lpstr>
      <vt:lpstr>Personalized Medicine and Targeted Therapies Combat Cancer</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189</cp:revision>
  <dcterms:created xsi:type="dcterms:W3CDTF">2013-04-26T14:43:13Z</dcterms:created>
  <dcterms:modified xsi:type="dcterms:W3CDTF">2024-10-21T14:13:32Z</dcterms:modified>
</cp:coreProperties>
</file>