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7"/>
  </p:notesMasterIdLst>
  <p:handoutMasterIdLst>
    <p:handoutMasterId r:id="rId38"/>
  </p:handoutMasterIdLst>
  <p:sldIdLst>
    <p:sldId id="272" r:id="rId2"/>
    <p:sldId id="264" r:id="rId3"/>
    <p:sldId id="265" r:id="rId4"/>
    <p:sldId id="277" r:id="rId5"/>
    <p:sldId id="306" r:id="rId6"/>
    <p:sldId id="278" r:id="rId7"/>
    <p:sldId id="279" r:id="rId8"/>
    <p:sldId id="280" r:id="rId9"/>
    <p:sldId id="281" r:id="rId10"/>
    <p:sldId id="302" r:id="rId11"/>
    <p:sldId id="282" r:id="rId12"/>
    <p:sldId id="303" r:id="rId13"/>
    <p:sldId id="283" r:id="rId14"/>
    <p:sldId id="311" r:id="rId15"/>
    <p:sldId id="295" r:id="rId16"/>
    <p:sldId id="284" r:id="rId17"/>
    <p:sldId id="307" r:id="rId18"/>
    <p:sldId id="308" r:id="rId19"/>
    <p:sldId id="305" r:id="rId20"/>
    <p:sldId id="296" r:id="rId21"/>
    <p:sldId id="286" r:id="rId22"/>
    <p:sldId id="297" r:id="rId23"/>
    <p:sldId id="287" r:id="rId24"/>
    <p:sldId id="309" r:id="rId25"/>
    <p:sldId id="300" r:id="rId26"/>
    <p:sldId id="288" r:id="rId27"/>
    <p:sldId id="289" r:id="rId28"/>
    <p:sldId id="299" r:id="rId29"/>
    <p:sldId id="290" r:id="rId30"/>
    <p:sldId id="291" r:id="rId31"/>
    <p:sldId id="292" r:id="rId32"/>
    <p:sldId id="293" r:id="rId33"/>
    <p:sldId id="294" r:id="rId34"/>
    <p:sldId id="301" r:id="rId35"/>
    <p:sldId id="312" r:id="rId36"/>
  </p:sldIdLst>
  <p:sldSz cx="9144000" cy="6858000" type="screen4x3"/>
  <p:notesSz cx="6858000" cy="9144000"/>
  <p:embeddedFontLst>
    <p:embeddedFont>
      <p:font typeface="Century Gothic" panose="020B050202020202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3" autoAdjust="0"/>
    <p:restoredTop sz="94794" autoAdjust="0"/>
  </p:normalViewPr>
  <p:slideViewPr>
    <p:cSldViewPr>
      <p:cViewPr varScale="1">
        <p:scale>
          <a:sx n="105" d="100"/>
          <a:sy n="105" d="100"/>
        </p:scale>
        <p:origin x="1302" y="102"/>
      </p:cViewPr>
      <p:guideLst>
        <p:guide orient="horz" pos="2160"/>
        <p:guide pos="2880"/>
      </p:guideLst>
    </p:cSldViewPr>
  </p:slideViewPr>
  <p:outlineViewPr>
    <p:cViewPr>
      <p:scale>
        <a:sx n="33" d="100"/>
        <a:sy n="33" d="100"/>
      </p:scale>
      <p:origin x="0" y="-1380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10/22/2024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10/22/2024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Scientists use polymerase chain reaction, or PCR, to amplify a specific DNA sequence. Primers—short pieces of DNA complementary to each end of the target sequence—combine with genomic DNA, Taq polymerase, and deoxynucleotide triphosphates (dNTPs). </a:t>
            </a:r>
            <a:r>
              <a:rPr lang="en-US" i="1" dirty="0"/>
              <a:t>Taq polymerase </a:t>
            </a:r>
            <a:r>
              <a:rPr lang="en-US" dirty="0"/>
              <a:t>is a DNA polymerase isolated from the thermostable bacterium Thermus aquaticus that can withstand the high temperatures that scientists use in PCR. Thermus aquaticus grows in the Lower Geyser Basin of Yellowstone National Park. Reverse transcriptase PCR (RT-PCR) is similar to PCR but requires the additional step of creating DNA (called complementary DNA, or cDNA) from an RNA template before PCR can be used to amplify the genetic material.</a:t>
            </a:r>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10</a:t>
            </a:fld>
            <a:endParaRPr lang="en-US" dirty="0"/>
          </a:p>
        </p:txBody>
      </p:sp>
    </p:spTree>
    <p:extLst>
      <p:ext uri="{BB962C8B-B14F-4D97-AF65-F5344CB8AC3E}">
        <p14:creationId xmlns:p14="http://schemas.microsoft.com/office/powerpoint/2010/main" val="3846013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Scientists use Southern blotting to find a particular sequence in a DNA sample. Scientists separate DNA fragments on a gel, transfer them to a nylon membrane, and incubate them with a DNA probe complementary to the sequence of interest. Northern blotting is similar to Southern blotting, but scientists run RNA on the gel instead of DNA. In western blotting, scientists run proteins on a gel and detect them using antibodies.</a:t>
            </a:r>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2389671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15</a:t>
            </a:fld>
            <a:endParaRPr lang="en-US" dirty="0"/>
          </a:p>
        </p:txBody>
      </p:sp>
    </p:spTree>
    <p:extLst>
      <p:ext uri="{BB962C8B-B14F-4D97-AF65-F5344CB8AC3E}">
        <p14:creationId xmlns:p14="http://schemas.microsoft.com/office/powerpoint/2010/main" val="1182519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20</a:t>
            </a:fld>
            <a:endParaRPr lang="en-US" dirty="0"/>
          </a:p>
        </p:txBody>
      </p:sp>
    </p:spTree>
    <p:extLst>
      <p:ext uri="{BB962C8B-B14F-4D97-AF65-F5344CB8AC3E}">
        <p14:creationId xmlns:p14="http://schemas.microsoft.com/office/powerpoint/2010/main" val="1572447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22</a:t>
            </a:fld>
            <a:endParaRPr lang="en-US" dirty="0"/>
          </a:p>
        </p:txBody>
      </p:sp>
    </p:spTree>
    <p:extLst>
      <p:ext uri="{BB962C8B-B14F-4D97-AF65-F5344CB8AC3E}">
        <p14:creationId xmlns:p14="http://schemas.microsoft.com/office/powerpoint/2010/main" val="3528889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25</a:t>
            </a:fld>
            <a:endParaRPr lang="en-US" dirty="0"/>
          </a:p>
        </p:txBody>
      </p:sp>
    </p:spTree>
    <p:extLst>
      <p:ext uri="{BB962C8B-B14F-4D97-AF65-F5344CB8AC3E}">
        <p14:creationId xmlns:p14="http://schemas.microsoft.com/office/powerpoint/2010/main" val="3064405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28</a:t>
            </a:fld>
            <a:endParaRPr lang="en-US" dirty="0"/>
          </a:p>
        </p:txBody>
      </p:sp>
    </p:spTree>
    <p:extLst>
      <p:ext uri="{BB962C8B-B14F-4D97-AF65-F5344CB8AC3E}">
        <p14:creationId xmlns:p14="http://schemas.microsoft.com/office/powerpoint/2010/main" val="10700550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a:p>
        </p:txBody>
      </p:sp>
    </p:spTree>
    <p:extLst>
      <p:ext uri="{BB962C8B-B14F-4D97-AF65-F5344CB8AC3E}">
        <p14:creationId xmlns:p14="http://schemas.microsoft.com/office/powerpoint/2010/main" val="3895341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17.1</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The Field of Biotechnology</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79F84-C77D-485D-ACB8-079BEFBD8D90}"/>
              </a:ext>
            </a:extLst>
          </p:cNvPr>
          <p:cNvSpPr>
            <a:spLocks noGrp="1"/>
          </p:cNvSpPr>
          <p:nvPr>
            <p:ph type="title"/>
          </p:nvPr>
        </p:nvSpPr>
        <p:spPr/>
        <p:txBody>
          <a:bodyPr/>
          <a:lstStyle/>
          <a:p>
            <a:r>
              <a:rPr lang="en-US" dirty="0"/>
              <a:t>17.1 Figure 5</a:t>
            </a:r>
            <a:endParaRPr lang="en-IN" dirty="0"/>
          </a:p>
        </p:txBody>
      </p:sp>
      <p:sp>
        <p:nvSpPr>
          <p:cNvPr id="6" name="TextBox 5">
            <a:extLst>
              <a:ext uri="{FF2B5EF4-FFF2-40B4-BE49-F238E27FC236}">
                <a16:creationId xmlns:a16="http://schemas.microsoft.com/office/drawing/2014/main" id="{79442D8C-3DC3-0DAE-4440-CBBD6F82715D}"/>
              </a:ext>
            </a:extLst>
          </p:cNvPr>
          <p:cNvSpPr txBox="1"/>
          <p:nvPr/>
        </p:nvSpPr>
        <p:spPr>
          <a:xfrm>
            <a:off x="1435488" y="5756681"/>
            <a:ext cx="6273025" cy="230832"/>
          </a:xfrm>
          <a:prstGeom prst="rect">
            <a:avLst/>
          </a:prstGeom>
          <a:noFill/>
        </p:spPr>
        <p:txBody>
          <a:bodyPr wrap="square">
            <a:spAutoFit/>
          </a:bodyPr>
          <a:lstStyle/>
          <a:p>
            <a:pPr algn="ctr"/>
            <a:r>
              <a:rPr lang="en-US" sz="900" dirty="0"/>
              <a:t>CNX OpenStax on Wikimedia Commons. "Polymerase chain reaction." Modified.</a:t>
            </a:r>
          </a:p>
        </p:txBody>
      </p:sp>
      <p:pic>
        <p:nvPicPr>
          <p:cNvPr id="3" name="Content Placeholder 6" descr="This illustration shows the amplification of a D N A sequence by the polymerase chain reaction. P C R consists of three steps (denaturation, annealing, and D N A synthesis) that occur at high, low, and intermediate temperatures. In step 1, the denaturation step, the sample is heated to a high temperature so that the D N A strands separate. In step 2, annealing, the sample is cooled so that two primers can anneal to the two strands of D N A. The primers are spaced such that the sequence of interest between them will be amplified. In step 3, D N A synthesis, the sample is warmed to the optimal temperature for Thermus aquaticus polymerase, which synthesizes the complementary strand from the primer to the 3 prime end of the molecule. This cycle is repeated again and again. Each time, the newly synthesized strands serve as templates so that the amount of D N A doubles with each cycle. As the cycles continue, more and more strands are the size of the distance between the two primers; in the end, the vast majority of strands are this size.">
            <a:extLst>
              <a:ext uri="{FF2B5EF4-FFF2-40B4-BE49-F238E27FC236}">
                <a16:creationId xmlns:a16="http://schemas.microsoft.com/office/drawing/2014/main" id="{C833A879-7BB0-4A11-753F-FAE962D03614}"/>
              </a:ext>
            </a:extLst>
          </p:cNvPr>
          <p:cNvPicPr>
            <a:picLocks noGrp="1" noChangeAspect="1"/>
          </p:cNvPicPr>
          <p:nvPr>
            <p:ph idx="1"/>
          </p:nvPr>
        </p:nvPicPr>
        <p:blipFill>
          <a:blip r:embed="rId3"/>
          <a:srcRect l="18519" t="5332" r="12963" b="4668"/>
          <a:stretch/>
        </p:blipFill>
        <p:spPr>
          <a:xfrm>
            <a:off x="1524000" y="1097280"/>
            <a:ext cx="6322452" cy="4613681"/>
          </a:xfrm>
        </p:spPr>
      </p:pic>
    </p:spTree>
    <p:extLst>
      <p:ext uri="{BB962C8B-B14F-4D97-AF65-F5344CB8AC3E}">
        <p14:creationId xmlns:p14="http://schemas.microsoft.com/office/powerpoint/2010/main" val="676558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BE022-4C34-84E1-7BF7-65EC8BEE1F21}"/>
              </a:ext>
            </a:extLst>
          </p:cNvPr>
          <p:cNvSpPr>
            <a:spLocks noGrp="1"/>
          </p:cNvSpPr>
          <p:nvPr>
            <p:ph type="title"/>
          </p:nvPr>
        </p:nvSpPr>
        <p:spPr/>
        <p:txBody>
          <a:bodyPr>
            <a:normAutofit/>
          </a:bodyPr>
          <a:lstStyle/>
          <a:p>
            <a:r>
              <a:rPr lang="en-US" dirty="0"/>
              <a:t>Hybridization, Southern Blotting, and</a:t>
            </a:r>
            <a:br>
              <a:rPr lang="en-US" dirty="0"/>
            </a:br>
            <a:r>
              <a:rPr lang="en-US" dirty="0"/>
              <a:t>Northern Blotting</a:t>
            </a:r>
            <a:endParaRPr lang="en-IN" dirty="0"/>
          </a:p>
        </p:txBody>
      </p:sp>
      <p:sp>
        <p:nvSpPr>
          <p:cNvPr id="3" name="Content Placeholder 2">
            <a:extLst>
              <a:ext uri="{FF2B5EF4-FFF2-40B4-BE49-F238E27FC236}">
                <a16:creationId xmlns:a16="http://schemas.microsoft.com/office/drawing/2014/main" id="{2A99A19F-8A9B-3BB6-3A42-F72941F6C22B}"/>
              </a:ext>
            </a:extLst>
          </p:cNvPr>
          <p:cNvSpPr>
            <a:spLocks noGrp="1"/>
          </p:cNvSpPr>
          <p:nvPr>
            <p:ph idx="1"/>
          </p:nvPr>
        </p:nvSpPr>
        <p:spPr/>
        <p:txBody>
          <a:bodyPr>
            <a:normAutofit/>
          </a:bodyPr>
          <a:lstStyle/>
          <a:p>
            <a:r>
              <a:rPr lang="en-US" dirty="0"/>
              <a:t>Scientists use </a:t>
            </a:r>
            <a:r>
              <a:rPr lang="en-US" b="1" dirty="0"/>
              <a:t>probes</a:t>
            </a:r>
            <a:r>
              <a:rPr lang="en-US" dirty="0"/>
              <a:t> (short DNA fragments labeled with radioactive or fluorescent dyes) to detect specific sequences in nucleic acid samples.</a:t>
            </a:r>
          </a:p>
          <a:p>
            <a:pPr marL="457200" indent="-457200">
              <a:buFont typeface="Arial" panose="020B0604020202020204" pitchFamily="34" charset="0"/>
              <a:buChar char="•"/>
            </a:pPr>
            <a:r>
              <a:rPr lang="en-US" b="1" dirty="0"/>
              <a:t>Southern blotting </a:t>
            </a:r>
            <a:r>
              <a:rPr lang="en-US" dirty="0"/>
              <a:t>is used to detect specific DNA sequences in a genome, while </a:t>
            </a:r>
            <a:r>
              <a:rPr lang="en-US" b="1" dirty="0"/>
              <a:t>northern blotting </a:t>
            </a:r>
            <a:r>
              <a:rPr lang="en-US" dirty="0"/>
              <a:t>detects RNA sequences to analyze gene expression.</a:t>
            </a:r>
          </a:p>
          <a:p>
            <a:pPr marL="457200" indent="-457200">
              <a:buFont typeface="Arial" panose="020B0604020202020204" pitchFamily="34" charset="0"/>
              <a:buChar char="•"/>
            </a:pPr>
            <a:r>
              <a:rPr lang="en-US" dirty="0"/>
              <a:t>Sequences separated by size via gel electrophoresis are transferred to a nylon membrane (blotting) for probing.</a:t>
            </a:r>
          </a:p>
        </p:txBody>
      </p:sp>
    </p:spTree>
    <p:extLst>
      <p:ext uri="{BB962C8B-B14F-4D97-AF65-F5344CB8AC3E}">
        <p14:creationId xmlns:p14="http://schemas.microsoft.com/office/powerpoint/2010/main" val="1030113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D2D09-64FD-40CF-66E8-A71C1F82F71D}"/>
              </a:ext>
            </a:extLst>
          </p:cNvPr>
          <p:cNvSpPr>
            <a:spLocks noGrp="1"/>
          </p:cNvSpPr>
          <p:nvPr>
            <p:ph type="title"/>
          </p:nvPr>
        </p:nvSpPr>
        <p:spPr/>
        <p:txBody>
          <a:bodyPr/>
          <a:lstStyle/>
          <a:p>
            <a:r>
              <a:rPr lang="en-US" dirty="0"/>
              <a:t>17.1 Figure 6</a:t>
            </a:r>
            <a:endParaRPr lang="en-IN" dirty="0"/>
          </a:p>
        </p:txBody>
      </p:sp>
      <p:sp>
        <p:nvSpPr>
          <p:cNvPr id="6" name="TextBox 5">
            <a:extLst>
              <a:ext uri="{FF2B5EF4-FFF2-40B4-BE49-F238E27FC236}">
                <a16:creationId xmlns:a16="http://schemas.microsoft.com/office/drawing/2014/main" id="{94F8D18E-1483-2703-F028-D4A880FE2E48}"/>
              </a:ext>
            </a:extLst>
          </p:cNvPr>
          <p:cNvSpPr txBox="1"/>
          <p:nvPr/>
        </p:nvSpPr>
        <p:spPr>
          <a:xfrm>
            <a:off x="1435488" y="5756681"/>
            <a:ext cx="6273025" cy="230832"/>
          </a:xfrm>
          <a:prstGeom prst="rect">
            <a:avLst/>
          </a:prstGeom>
          <a:noFill/>
        </p:spPr>
        <p:txBody>
          <a:bodyPr wrap="square">
            <a:spAutoFit/>
          </a:bodyPr>
          <a:lstStyle/>
          <a:p>
            <a:pPr algn="ctr"/>
            <a:r>
              <a:rPr lang="en-US" sz="900" dirty="0"/>
              <a:t>CNX OpenStax on Wikimedia Commons. "Electrophoresis." Modified. </a:t>
            </a:r>
          </a:p>
        </p:txBody>
      </p:sp>
      <p:pic>
        <p:nvPicPr>
          <p:cNvPr id="3" name="Content Placeholder 6" descr="In Southern blotting, D N A is separated on the basis of size by agarose gel electrophoresis. The fragments run through the gel from top to bottom. In the gel shown in this figure, there are so many D N A fragments that they appear as a smear in each lane. The D N A from the gel is transferred to a nylon membrane. To do so, the gel is sandwiched between filter paper and the membrane and placed in transfer buffer. Paper towels above the gel wick up the moisture and assist in the transfer. The nylon membrane is then incubated with a radioactively or fluorescently labeled probe that is complementary to the sequence of interest. Discrete bands appear where the sequence of interest is located. The following description accompanies the illustration: Electrophoresis is used to separate D N A fragments by size. There can be so many fragments that they appear as a smear on the gel. The D N A is transferred from the agarose gel to a nylon membrane. The membrane is bathed in a solution containing a probe, a short piece of D N A complementary to the sequence of interest. The probe is labeled or tagged with a fluorescent dye so that the location of D N A fragments to which is hybridizes can be visualized.">
            <a:extLst>
              <a:ext uri="{FF2B5EF4-FFF2-40B4-BE49-F238E27FC236}">
                <a16:creationId xmlns:a16="http://schemas.microsoft.com/office/drawing/2014/main" id="{70D47353-33A3-A6D6-2E26-DAF78E4B6A34}"/>
              </a:ext>
            </a:extLst>
          </p:cNvPr>
          <p:cNvPicPr>
            <a:picLocks noGrp="1" noChangeAspect="1"/>
          </p:cNvPicPr>
          <p:nvPr>
            <p:ph idx="1"/>
          </p:nvPr>
        </p:nvPicPr>
        <p:blipFill>
          <a:blip r:embed="rId3"/>
          <a:srcRect l="11111" t="6999" r="5555" b="4667"/>
          <a:stretch/>
        </p:blipFill>
        <p:spPr>
          <a:xfrm>
            <a:off x="990599" y="1219200"/>
            <a:ext cx="7504981" cy="4419600"/>
          </a:xfrm>
        </p:spPr>
      </p:pic>
    </p:spTree>
    <p:extLst>
      <p:ext uri="{BB962C8B-B14F-4D97-AF65-F5344CB8AC3E}">
        <p14:creationId xmlns:p14="http://schemas.microsoft.com/office/powerpoint/2010/main" val="2849247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2BD09-55BF-71FF-F3F3-67A883611B1A}"/>
              </a:ext>
            </a:extLst>
          </p:cNvPr>
          <p:cNvSpPr>
            <a:spLocks noGrp="1"/>
          </p:cNvSpPr>
          <p:nvPr>
            <p:ph type="title"/>
          </p:nvPr>
        </p:nvSpPr>
        <p:spPr/>
        <p:txBody>
          <a:bodyPr/>
          <a:lstStyle/>
          <a:p>
            <a:r>
              <a:rPr lang="en-IN" dirty="0"/>
              <a:t>Molecular Cloning</a:t>
            </a:r>
            <a:r>
              <a:rPr lang="en-IN" sz="1400" baseline="-25000" dirty="0"/>
              <a:t>1</a:t>
            </a:r>
          </a:p>
        </p:txBody>
      </p:sp>
      <p:sp>
        <p:nvSpPr>
          <p:cNvPr id="3" name="Content Placeholder 2">
            <a:extLst>
              <a:ext uri="{FF2B5EF4-FFF2-40B4-BE49-F238E27FC236}">
                <a16:creationId xmlns:a16="http://schemas.microsoft.com/office/drawing/2014/main" id="{2AEBE68F-578C-716D-64BC-A3DD062926E3}"/>
              </a:ext>
            </a:extLst>
          </p:cNvPr>
          <p:cNvSpPr>
            <a:spLocks noGrp="1"/>
          </p:cNvSpPr>
          <p:nvPr>
            <p:ph idx="1"/>
          </p:nvPr>
        </p:nvSpPr>
        <p:spPr/>
        <p:txBody>
          <a:bodyPr>
            <a:normAutofit fontScale="92500" lnSpcReduction="20000"/>
          </a:bodyPr>
          <a:lstStyle/>
          <a:p>
            <a:r>
              <a:rPr lang="en-US" b="1" dirty="0"/>
              <a:t>Molecular cloning </a:t>
            </a:r>
            <a:r>
              <a:rPr lang="en-US" dirty="0"/>
              <a:t>involves reproducing specific genome fragments, allowing researchers to study genes, proteins, or noncoding regions in isolation.</a:t>
            </a:r>
          </a:p>
          <a:p>
            <a:pPr marL="457200" indent="-457200">
              <a:buFont typeface="Arial" panose="020B0604020202020204" pitchFamily="34" charset="0"/>
              <a:buChar char="•"/>
            </a:pPr>
            <a:r>
              <a:rPr lang="en-US" dirty="0"/>
              <a:t>Plasmids, small circular DNA molecules, are used as vectors to carry </a:t>
            </a:r>
            <a:r>
              <a:rPr lang="en-US" b="1" dirty="0"/>
              <a:t>foreign DNA </a:t>
            </a:r>
            <a:r>
              <a:rPr lang="en-US" dirty="0"/>
              <a:t>(transgenes, not </a:t>
            </a:r>
            <a:r>
              <a:rPr lang="en-US" b="1" dirty="0"/>
              <a:t>host DNA</a:t>
            </a:r>
            <a:r>
              <a:rPr lang="en-US" dirty="0"/>
              <a:t>) into host organisms, typically bacteria.</a:t>
            </a:r>
          </a:p>
          <a:p>
            <a:pPr marL="457200" indent="-457200">
              <a:buFont typeface="Arial" panose="020B0604020202020204" pitchFamily="34" charset="0"/>
              <a:buChar char="•"/>
            </a:pPr>
            <a:r>
              <a:rPr lang="en-US" dirty="0"/>
              <a:t>Plasmids naturally occur in bacteria and can confer beneficial traits like </a:t>
            </a:r>
            <a:r>
              <a:rPr lang="en-US" b="1" dirty="0"/>
              <a:t>antibiotic resistance</a:t>
            </a:r>
            <a:r>
              <a:rPr lang="en-US" dirty="0"/>
              <a:t>; scientists have engineered them for cloning and large-scale production of medications.</a:t>
            </a:r>
          </a:p>
          <a:p>
            <a:pPr marL="457200" indent="-457200">
              <a:buFont typeface="Arial" panose="020B0604020202020204" pitchFamily="34" charset="0"/>
              <a:buChar char="•"/>
            </a:pPr>
            <a:r>
              <a:rPr lang="en-US" dirty="0"/>
              <a:t>The </a:t>
            </a:r>
            <a:r>
              <a:rPr lang="en-US" b="1" dirty="0"/>
              <a:t>multiple cloning site (MCS) </a:t>
            </a:r>
            <a:r>
              <a:rPr lang="en-US" dirty="0"/>
              <a:t>in plasmids allows easy insertion of foreign DNA using </a:t>
            </a:r>
            <a:r>
              <a:rPr lang="en-US" b="1" dirty="0"/>
              <a:t>restriction endonucleases</a:t>
            </a:r>
            <a:r>
              <a:rPr lang="en-US" dirty="0"/>
              <a:t>, which cut DNA at specific sequences.</a:t>
            </a:r>
            <a:endParaRPr lang="en-IN" dirty="0"/>
          </a:p>
        </p:txBody>
      </p:sp>
    </p:spTree>
    <p:extLst>
      <p:ext uri="{BB962C8B-B14F-4D97-AF65-F5344CB8AC3E}">
        <p14:creationId xmlns:p14="http://schemas.microsoft.com/office/powerpoint/2010/main" val="1009019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2BD09-55BF-71FF-F3F3-67A883611B1A}"/>
              </a:ext>
            </a:extLst>
          </p:cNvPr>
          <p:cNvSpPr>
            <a:spLocks noGrp="1"/>
          </p:cNvSpPr>
          <p:nvPr>
            <p:ph type="title"/>
          </p:nvPr>
        </p:nvSpPr>
        <p:spPr/>
        <p:txBody>
          <a:bodyPr/>
          <a:lstStyle/>
          <a:p>
            <a:r>
              <a:rPr lang="en-IN" dirty="0"/>
              <a:t>Molecular Cloning</a:t>
            </a:r>
            <a:r>
              <a:rPr lang="en-IN" sz="1400" baseline="-25000" dirty="0"/>
              <a:t>2</a:t>
            </a:r>
          </a:p>
        </p:txBody>
      </p:sp>
      <p:sp>
        <p:nvSpPr>
          <p:cNvPr id="3" name="Content Placeholder 2">
            <a:extLst>
              <a:ext uri="{FF2B5EF4-FFF2-40B4-BE49-F238E27FC236}">
                <a16:creationId xmlns:a16="http://schemas.microsoft.com/office/drawing/2014/main" id="{2AEBE68F-578C-716D-64BC-A3DD062926E3}"/>
              </a:ext>
            </a:extLst>
          </p:cNvPr>
          <p:cNvSpPr>
            <a:spLocks noGrp="1"/>
          </p:cNvSpPr>
          <p:nvPr>
            <p:ph idx="1"/>
          </p:nvPr>
        </p:nvSpPr>
        <p:spPr/>
        <p:txBody>
          <a:bodyPr>
            <a:normAutofit/>
          </a:bodyPr>
          <a:lstStyle/>
          <a:p>
            <a:pPr marL="457200" indent="-457200">
              <a:buFont typeface="Arial" panose="020B0604020202020204" pitchFamily="34" charset="0"/>
              <a:buChar char="•"/>
            </a:pPr>
            <a:r>
              <a:rPr lang="en-US" dirty="0"/>
              <a:t>Restriction endonucleases often create "sticky ends," allowing complementary DNA fragments to be joined using DNA ligase.</a:t>
            </a:r>
          </a:p>
          <a:p>
            <a:pPr marL="457200" indent="-457200">
              <a:buFont typeface="Arial" panose="020B0604020202020204" pitchFamily="34" charset="0"/>
              <a:buChar char="•"/>
            </a:pPr>
            <a:r>
              <a:rPr lang="en-US" dirty="0"/>
              <a:t>The recombinant plasmid is introduced into bacteria through </a:t>
            </a:r>
            <a:r>
              <a:rPr lang="en-US" i="1" dirty="0"/>
              <a:t>transformation</a:t>
            </a:r>
            <a:r>
              <a:rPr lang="en-US" dirty="0"/>
              <a:t>, a process where external genetic material is taken up by the organism.</a:t>
            </a:r>
          </a:p>
          <a:p>
            <a:pPr marL="457200" indent="-457200">
              <a:buFont typeface="Arial" panose="020B0604020202020204" pitchFamily="34" charset="0"/>
              <a:buChar char="•"/>
            </a:pPr>
            <a:r>
              <a:rPr lang="en-US" dirty="0"/>
              <a:t>Scientists often use antibiotic resistance genes as a screening method to identify successful transformations.</a:t>
            </a:r>
            <a:endParaRPr lang="en-IN" dirty="0"/>
          </a:p>
        </p:txBody>
      </p:sp>
    </p:spTree>
    <p:extLst>
      <p:ext uri="{BB962C8B-B14F-4D97-AF65-F5344CB8AC3E}">
        <p14:creationId xmlns:p14="http://schemas.microsoft.com/office/powerpoint/2010/main" val="1966129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600" baseline="-25000" dirty="0"/>
              <a:t>1</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005840"/>
          </a:xfrm>
        </p:spPr>
        <p:txBody>
          <a:bodyPr/>
          <a:lstStyle/>
          <a:p>
            <a:r>
              <a:rPr lang="en-US" dirty="0"/>
              <a:t>Why are plasmids an important tool in molecular biology?</a:t>
            </a:r>
          </a:p>
        </p:txBody>
      </p:sp>
    </p:spTree>
    <p:extLst>
      <p:ext uri="{BB962C8B-B14F-4D97-AF65-F5344CB8AC3E}">
        <p14:creationId xmlns:p14="http://schemas.microsoft.com/office/powerpoint/2010/main" val="931324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74449-2497-FC31-D515-B267A962D9CE}"/>
              </a:ext>
            </a:extLst>
          </p:cNvPr>
          <p:cNvSpPr>
            <a:spLocks noGrp="1"/>
          </p:cNvSpPr>
          <p:nvPr>
            <p:ph type="title"/>
          </p:nvPr>
        </p:nvSpPr>
        <p:spPr/>
        <p:txBody>
          <a:bodyPr/>
          <a:lstStyle/>
          <a:p>
            <a:r>
              <a:rPr lang="en-IN" dirty="0"/>
              <a:t>Recombinant DNA Molecules</a:t>
            </a:r>
          </a:p>
        </p:txBody>
      </p:sp>
      <p:sp>
        <p:nvSpPr>
          <p:cNvPr id="3" name="Content Placeholder 2">
            <a:extLst>
              <a:ext uri="{FF2B5EF4-FFF2-40B4-BE49-F238E27FC236}">
                <a16:creationId xmlns:a16="http://schemas.microsoft.com/office/drawing/2014/main" id="{ABA29061-AA5D-1FB2-BF36-C66119BD1EF0}"/>
              </a:ext>
            </a:extLst>
          </p:cNvPr>
          <p:cNvSpPr>
            <a:spLocks noGrp="1"/>
          </p:cNvSpPr>
          <p:nvPr>
            <p:ph idx="1"/>
          </p:nvPr>
        </p:nvSpPr>
        <p:spPr>
          <a:xfrm>
            <a:off x="457200" y="1280160"/>
            <a:ext cx="3505200" cy="4572000"/>
          </a:xfrm>
        </p:spPr>
        <p:txBody>
          <a:bodyPr>
            <a:normAutofit/>
          </a:bodyPr>
          <a:lstStyle/>
          <a:p>
            <a:r>
              <a:rPr lang="en-US" dirty="0"/>
              <a:t>Plasmids with </a:t>
            </a:r>
            <a:r>
              <a:rPr lang="en-US" b="1" dirty="0"/>
              <a:t>foreign DNA </a:t>
            </a:r>
            <a:r>
              <a:rPr lang="en-US" dirty="0"/>
              <a:t>inserts are called </a:t>
            </a:r>
            <a:r>
              <a:rPr lang="en-US" b="1" dirty="0"/>
              <a:t>recombinant</a:t>
            </a:r>
            <a:r>
              <a:rPr lang="en-US" dirty="0"/>
              <a:t> </a:t>
            </a:r>
            <a:r>
              <a:rPr lang="en-US" b="1" dirty="0"/>
              <a:t>DNA</a:t>
            </a:r>
            <a:r>
              <a:rPr lang="en-US" dirty="0"/>
              <a:t> or </a:t>
            </a:r>
            <a:r>
              <a:rPr lang="en-US" i="1" dirty="0"/>
              <a:t>chimeric molecules.</a:t>
            </a:r>
          </a:p>
          <a:p>
            <a:pPr marL="457200" indent="-457200">
              <a:buFont typeface="Arial" panose="020B0604020202020204" pitchFamily="34" charset="0"/>
              <a:buChar char="•"/>
            </a:pPr>
            <a:r>
              <a:rPr lang="en-US" dirty="0"/>
              <a:t>Proteins that are expressed from recombinant DNA are recombinant proteins.</a:t>
            </a:r>
            <a:endParaRPr lang="en-IN" dirty="0"/>
          </a:p>
        </p:txBody>
      </p:sp>
      <p:sp>
        <p:nvSpPr>
          <p:cNvPr id="6" name="TextBox 5">
            <a:extLst>
              <a:ext uri="{FF2B5EF4-FFF2-40B4-BE49-F238E27FC236}">
                <a16:creationId xmlns:a16="http://schemas.microsoft.com/office/drawing/2014/main" id="{3D079AA2-3582-D37F-A52A-363AD62A0CE9}"/>
              </a:ext>
              <a:ext uri="{C183D7F6-B498-43B3-948B-1728B52AA6E4}">
                <adec:decorative xmlns:adec="http://schemas.microsoft.com/office/drawing/2017/decorative" val="0"/>
              </a:ext>
            </a:extLst>
          </p:cNvPr>
          <p:cNvSpPr txBox="1"/>
          <p:nvPr/>
        </p:nvSpPr>
        <p:spPr>
          <a:xfrm>
            <a:off x="5790386" y="1005840"/>
            <a:ext cx="1138068" cy="307777"/>
          </a:xfrm>
          <a:prstGeom prst="rect">
            <a:avLst/>
          </a:prstGeom>
          <a:noFill/>
        </p:spPr>
        <p:txBody>
          <a:bodyPr wrap="none" rtlCol="0">
            <a:spAutoFit/>
          </a:bodyPr>
          <a:lstStyle/>
          <a:p>
            <a:r>
              <a:rPr lang="en-US" sz="1400" b="1" dirty="0"/>
              <a:t>17.1 Figure 7</a:t>
            </a:r>
          </a:p>
        </p:txBody>
      </p:sp>
      <p:pic>
        <p:nvPicPr>
          <p:cNvPr id="4" name="Content Placeholder 6" descr="The vector has a lactose Z gene, which is necessary for metabolizing lactose, and a gene for ampicillin resistance. Within the lac Z gene are restriction sites, sequences of D N A cut by a particular restriction enzyme. The D N A to be cloned and the plasmid are both cut by the same restriction enzyme. The restriction enzyme staggers the cuts on the two strands of D N A, such that each strand has an overhanging single-stranded bit of D N A. On one strand, the sequence of the overhang is G A T C C A G. These two sequences are complementary, and allow the fragment of foreign D N A to anneal with the plasmid. An enzyme called ligase joins the two pieces together. The ligated plasmid is then transformed into a bacterial strain that lacks the lac Z gene and is sensitive to the antibiotic ampicillin. The bacteria are plated on media containing ampicillin so that only bacteria that have taking up the plasmid, which has an ampicillin resistance gene, will grow. The media also contains X-gal, a chemical that is metabolized in the same way as lactose. Plasmids lacking the insert are able to metabolize X-gal, releasing a dye from X-gal that turns the colony blue. Plasmids with the insert have a disrupted lac Z gene and produce white colonies. Thus, colonies containing the cloned D N A can be selected on the basis of color.">
            <a:extLst>
              <a:ext uri="{FF2B5EF4-FFF2-40B4-BE49-F238E27FC236}">
                <a16:creationId xmlns:a16="http://schemas.microsoft.com/office/drawing/2014/main" id="{57328EB6-B30F-66DC-235F-3C271EDF9612}"/>
              </a:ext>
            </a:extLst>
          </p:cNvPr>
          <p:cNvPicPr>
            <a:picLocks noChangeAspect="1"/>
          </p:cNvPicPr>
          <p:nvPr/>
        </p:nvPicPr>
        <p:blipFill>
          <a:blip r:embed="rId2"/>
          <a:srcRect l="26852" t="4731" r="22222" b="4667"/>
          <a:stretch/>
        </p:blipFill>
        <p:spPr>
          <a:xfrm>
            <a:off x="4190999" y="1261870"/>
            <a:ext cx="4505479" cy="4453129"/>
          </a:xfrm>
          <a:prstGeom prst="rect">
            <a:avLst/>
          </a:prstGeom>
        </p:spPr>
      </p:pic>
      <p:sp>
        <p:nvSpPr>
          <p:cNvPr id="7" name="TextBox 6">
            <a:extLst>
              <a:ext uri="{FF2B5EF4-FFF2-40B4-BE49-F238E27FC236}">
                <a16:creationId xmlns:a16="http://schemas.microsoft.com/office/drawing/2014/main" id="{6D94AA18-C399-5463-AE9C-051B5434C07F}"/>
              </a:ext>
            </a:extLst>
          </p:cNvPr>
          <p:cNvSpPr txBox="1"/>
          <p:nvPr/>
        </p:nvSpPr>
        <p:spPr>
          <a:xfrm>
            <a:off x="4032041" y="5791200"/>
            <a:ext cx="4654759" cy="230832"/>
          </a:xfrm>
          <a:prstGeom prst="rect">
            <a:avLst/>
          </a:prstGeom>
          <a:noFill/>
        </p:spPr>
        <p:txBody>
          <a:bodyPr wrap="square">
            <a:spAutoFit/>
          </a:bodyPr>
          <a:lstStyle/>
          <a:p>
            <a:pPr algn="ctr"/>
            <a:r>
              <a:rPr lang="en-US" sz="900" dirty="0"/>
              <a:t>CNX OpenStax on Wikimedia Commons. "Molecular cloning."</a:t>
            </a:r>
          </a:p>
        </p:txBody>
      </p:sp>
    </p:spTree>
    <p:extLst>
      <p:ext uri="{BB962C8B-B14F-4D97-AF65-F5344CB8AC3E}">
        <p14:creationId xmlns:p14="http://schemas.microsoft.com/office/powerpoint/2010/main" val="761890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89DCC7-A108-FAA3-872B-BC6BC9A86533}"/>
              </a:ext>
            </a:extLst>
          </p:cNvPr>
          <p:cNvSpPr>
            <a:spLocks noGrp="1"/>
          </p:cNvSpPr>
          <p:nvPr>
            <p:ph type="title"/>
          </p:nvPr>
        </p:nvSpPr>
        <p:spPr/>
        <p:txBody>
          <a:bodyPr/>
          <a:lstStyle/>
          <a:p>
            <a:r>
              <a:rPr lang="en-IN" dirty="0"/>
              <a:t>Cellular Cloning</a:t>
            </a:r>
          </a:p>
        </p:txBody>
      </p:sp>
      <p:sp>
        <p:nvSpPr>
          <p:cNvPr id="6" name="Content Placeholder 5">
            <a:extLst>
              <a:ext uri="{FF2B5EF4-FFF2-40B4-BE49-F238E27FC236}">
                <a16:creationId xmlns:a16="http://schemas.microsoft.com/office/drawing/2014/main" id="{0E8DB5CC-A041-A3EA-31C1-063E923080FE}"/>
              </a:ext>
            </a:extLst>
          </p:cNvPr>
          <p:cNvSpPr>
            <a:spLocks noGrp="1"/>
          </p:cNvSpPr>
          <p:nvPr>
            <p:ph idx="1"/>
          </p:nvPr>
        </p:nvSpPr>
        <p:spPr/>
        <p:txBody>
          <a:bodyPr/>
          <a:lstStyle/>
          <a:p>
            <a:pPr marL="0" indent="0">
              <a:buNone/>
            </a:pPr>
            <a:r>
              <a:rPr lang="en-IN" b="1" dirty="0"/>
              <a:t>Cellular </a:t>
            </a:r>
            <a:r>
              <a:rPr lang="en-IN" dirty="0"/>
              <a:t>cloning, or binary fission, occurs in unicellular organisms like bacteria and yeast during asexual reproduction.</a:t>
            </a:r>
          </a:p>
          <a:p>
            <a:r>
              <a:rPr lang="en-US" dirty="0"/>
              <a:t>The nuclear DNA duplicates by the process of mitosis, which creates an exact replica of the genetic material.</a:t>
            </a:r>
            <a:endParaRPr lang="en-IN" dirty="0"/>
          </a:p>
        </p:txBody>
      </p:sp>
    </p:spTree>
    <p:extLst>
      <p:ext uri="{BB962C8B-B14F-4D97-AF65-F5344CB8AC3E}">
        <p14:creationId xmlns:p14="http://schemas.microsoft.com/office/powerpoint/2010/main" val="2768313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89DCC7-A108-FAA3-872B-BC6BC9A86533}"/>
              </a:ext>
            </a:extLst>
          </p:cNvPr>
          <p:cNvSpPr>
            <a:spLocks noGrp="1"/>
          </p:cNvSpPr>
          <p:nvPr>
            <p:ph type="title"/>
          </p:nvPr>
        </p:nvSpPr>
        <p:spPr/>
        <p:txBody>
          <a:bodyPr/>
          <a:lstStyle/>
          <a:p>
            <a:r>
              <a:rPr lang="en-IN" dirty="0"/>
              <a:t>Reproductive Cloning</a:t>
            </a:r>
            <a:r>
              <a:rPr lang="en-IN" sz="1600" baseline="-25000" dirty="0"/>
              <a:t>1</a:t>
            </a:r>
            <a:endParaRPr lang="en-IN" dirty="0"/>
          </a:p>
        </p:txBody>
      </p:sp>
      <p:sp>
        <p:nvSpPr>
          <p:cNvPr id="6" name="Content Placeholder 5">
            <a:extLst>
              <a:ext uri="{FF2B5EF4-FFF2-40B4-BE49-F238E27FC236}">
                <a16:creationId xmlns:a16="http://schemas.microsoft.com/office/drawing/2014/main" id="{0E8DB5CC-A041-A3EA-31C1-063E923080FE}"/>
              </a:ext>
            </a:extLst>
          </p:cNvPr>
          <p:cNvSpPr>
            <a:spLocks noGrp="1"/>
          </p:cNvSpPr>
          <p:nvPr>
            <p:ph idx="1"/>
          </p:nvPr>
        </p:nvSpPr>
        <p:spPr>
          <a:xfrm>
            <a:off x="457200" y="1280160"/>
            <a:ext cx="4876800" cy="4572000"/>
          </a:xfrm>
        </p:spPr>
        <p:txBody>
          <a:bodyPr>
            <a:normAutofit fontScale="92500" lnSpcReduction="10000"/>
          </a:bodyPr>
          <a:lstStyle/>
          <a:p>
            <a:pPr marL="0" indent="0">
              <a:buNone/>
            </a:pPr>
            <a:r>
              <a:rPr lang="en-IN" sz="2200" b="1" dirty="0"/>
              <a:t>Reproductive cloning</a:t>
            </a:r>
            <a:r>
              <a:rPr lang="en-IN" sz="2200" dirty="0"/>
              <a:t> creates </a:t>
            </a:r>
            <a:r>
              <a:rPr lang="en-US" sz="2200" dirty="0"/>
              <a:t>an identical copy of an entire multicellular organism, or </a:t>
            </a:r>
            <a:r>
              <a:rPr lang="en-US" sz="2200" b="1" dirty="0"/>
              <a:t>clone</a:t>
            </a:r>
            <a:r>
              <a:rPr lang="en-US" sz="2200" dirty="0"/>
              <a:t>.</a:t>
            </a:r>
            <a:endParaRPr lang="en-IN" sz="2200" dirty="0"/>
          </a:p>
          <a:p>
            <a:r>
              <a:rPr lang="en-US" sz="2200" dirty="0"/>
              <a:t>Most multicellular organisms reproduce sexually, making identical copies impossible naturally.</a:t>
            </a:r>
          </a:p>
          <a:p>
            <a:r>
              <a:rPr lang="en-IN" sz="2200" i="1" dirty="0"/>
              <a:t>Parthenogenesis</a:t>
            </a:r>
            <a:r>
              <a:rPr lang="en-IN" sz="2200" dirty="0"/>
              <a:t> is a form of asexual reproduction from unfertilized eggs.</a:t>
            </a:r>
          </a:p>
          <a:p>
            <a:pPr lvl="1"/>
            <a:r>
              <a:rPr lang="en-IN" sz="2200" dirty="0"/>
              <a:t>In colonial insects, the unfertilized haploid eggs develop into males and diploid eggs are female.</a:t>
            </a:r>
          </a:p>
          <a:p>
            <a:pPr lvl="1"/>
            <a:r>
              <a:rPr lang="en-IN" sz="2200" dirty="0"/>
              <a:t>In some reptiles, the genetic material in the egg doubles, creating a diploid adult.</a:t>
            </a:r>
          </a:p>
        </p:txBody>
      </p:sp>
      <p:pic>
        <p:nvPicPr>
          <p:cNvPr id="7" name="Content Placeholder 5" descr="A photograph of a New Mexico whiptail">
            <a:extLst>
              <a:ext uri="{FF2B5EF4-FFF2-40B4-BE49-F238E27FC236}">
                <a16:creationId xmlns:a16="http://schemas.microsoft.com/office/drawing/2014/main" id="{4EC14E36-16F9-B9E1-1F63-8A3CB69A4280}"/>
              </a:ext>
            </a:extLst>
          </p:cNvPr>
          <p:cNvPicPr>
            <a:picLocks noChangeAspect="1"/>
          </p:cNvPicPr>
          <p:nvPr/>
        </p:nvPicPr>
        <p:blipFill>
          <a:blip r:embed="rId2"/>
          <a:srcRect l="13890" t="7000" r="12036" b="4668"/>
          <a:stretch/>
        </p:blipFill>
        <p:spPr>
          <a:xfrm>
            <a:off x="5410200" y="1371920"/>
            <a:ext cx="3450566" cy="2286000"/>
          </a:xfrm>
          <a:prstGeom prst="rect">
            <a:avLst/>
          </a:prstGeom>
        </p:spPr>
      </p:pic>
      <p:sp>
        <p:nvSpPr>
          <p:cNvPr id="4" name="TextBox 3">
            <a:extLst>
              <a:ext uri="{FF2B5EF4-FFF2-40B4-BE49-F238E27FC236}">
                <a16:creationId xmlns:a16="http://schemas.microsoft.com/office/drawing/2014/main" id="{15D600E9-B026-826F-1A94-B40958DFFB7C}"/>
              </a:ext>
            </a:extLst>
          </p:cNvPr>
          <p:cNvSpPr txBox="1"/>
          <p:nvPr/>
        </p:nvSpPr>
        <p:spPr>
          <a:xfrm>
            <a:off x="5476398" y="3757168"/>
            <a:ext cx="3460103" cy="738664"/>
          </a:xfrm>
          <a:prstGeom prst="rect">
            <a:avLst/>
          </a:prstGeom>
          <a:noFill/>
        </p:spPr>
        <p:txBody>
          <a:bodyPr wrap="square">
            <a:spAutoFit/>
          </a:bodyPr>
          <a:lstStyle/>
          <a:p>
            <a:pPr algn="ctr"/>
            <a:r>
              <a:rPr lang="en-US" sz="1400" b="1" dirty="0"/>
              <a:t>17.1 Figure 8:</a:t>
            </a:r>
            <a:r>
              <a:rPr lang="en-US" sz="1400" dirty="0"/>
              <a:t> The New Mexico whiptail, </a:t>
            </a:r>
            <a:r>
              <a:rPr lang="en-US" sz="1400" i="1" dirty="0"/>
              <a:t>Aspidoscelis neomexicana</a:t>
            </a:r>
            <a:r>
              <a:rPr lang="en-US" sz="1400" dirty="0"/>
              <a:t>, can reproduce asexually via parthenogenesis.</a:t>
            </a:r>
            <a:endParaRPr lang="en-US" sz="1400" b="1" dirty="0"/>
          </a:p>
        </p:txBody>
      </p:sp>
      <p:sp>
        <p:nvSpPr>
          <p:cNvPr id="3" name="TextBox 2">
            <a:extLst>
              <a:ext uri="{FF2B5EF4-FFF2-40B4-BE49-F238E27FC236}">
                <a16:creationId xmlns:a16="http://schemas.microsoft.com/office/drawing/2014/main" id="{D5132347-D8BF-2A3F-9CF2-7597561BC0B1}"/>
              </a:ext>
            </a:extLst>
          </p:cNvPr>
          <p:cNvSpPr txBox="1"/>
          <p:nvPr/>
        </p:nvSpPr>
        <p:spPr>
          <a:xfrm>
            <a:off x="5410200" y="4694328"/>
            <a:ext cx="3592500" cy="230832"/>
          </a:xfrm>
          <a:prstGeom prst="rect">
            <a:avLst/>
          </a:prstGeom>
          <a:noFill/>
        </p:spPr>
        <p:txBody>
          <a:bodyPr wrap="square">
            <a:spAutoFit/>
          </a:bodyPr>
          <a:lstStyle/>
          <a:p>
            <a:pPr algn="ctr"/>
            <a:r>
              <a:rPr lang="en-US" sz="900" dirty="0"/>
              <a:t>Greg Schechter on Wikimedia Commons. "New Mexico whiptail."</a:t>
            </a:r>
          </a:p>
        </p:txBody>
      </p:sp>
    </p:spTree>
    <p:extLst>
      <p:ext uri="{BB962C8B-B14F-4D97-AF65-F5344CB8AC3E}">
        <p14:creationId xmlns:p14="http://schemas.microsoft.com/office/powerpoint/2010/main" val="723108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B268D-F5B2-FCAB-1CAA-89774DBD997C}"/>
              </a:ext>
            </a:extLst>
          </p:cNvPr>
          <p:cNvSpPr>
            <a:spLocks noGrp="1"/>
          </p:cNvSpPr>
          <p:nvPr>
            <p:ph type="title"/>
          </p:nvPr>
        </p:nvSpPr>
        <p:spPr/>
        <p:txBody>
          <a:bodyPr/>
          <a:lstStyle/>
          <a:p>
            <a:r>
              <a:rPr lang="en-IN" dirty="0"/>
              <a:t>Reproductive Cloning</a:t>
            </a:r>
            <a:r>
              <a:rPr lang="en-IN" sz="1600" baseline="-25000" dirty="0"/>
              <a:t>2</a:t>
            </a:r>
          </a:p>
        </p:txBody>
      </p:sp>
      <p:sp>
        <p:nvSpPr>
          <p:cNvPr id="3" name="Content Placeholder 2">
            <a:extLst>
              <a:ext uri="{FF2B5EF4-FFF2-40B4-BE49-F238E27FC236}">
                <a16:creationId xmlns:a16="http://schemas.microsoft.com/office/drawing/2014/main" id="{0E318D8A-3C2D-4B49-4EF5-768105F00B30}"/>
              </a:ext>
            </a:extLst>
          </p:cNvPr>
          <p:cNvSpPr>
            <a:spLocks noGrp="1"/>
          </p:cNvSpPr>
          <p:nvPr>
            <p:ph idx="1"/>
          </p:nvPr>
        </p:nvSpPr>
        <p:spPr>
          <a:xfrm>
            <a:off x="457200" y="1280160"/>
            <a:ext cx="4724400" cy="4572000"/>
          </a:xfrm>
        </p:spPr>
        <p:txBody>
          <a:bodyPr>
            <a:normAutofit fontScale="85000" lnSpcReduction="20000"/>
          </a:bodyPr>
          <a:lstStyle/>
          <a:p>
            <a:r>
              <a:rPr lang="en-US" dirty="0"/>
              <a:t>Somatic cell nuclear transfer involves replacing an egg's nucleus with a diploid nucleus from a donor.</a:t>
            </a:r>
          </a:p>
          <a:p>
            <a:pPr marL="457200" indent="-457200">
              <a:buFont typeface="Arial" panose="020B0604020202020204" pitchFamily="34" charset="0"/>
              <a:buChar char="•"/>
            </a:pPr>
            <a:r>
              <a:rPr lang="en-US" dirty="0"/>
              <a:t>Can be used for therapeutic or reproductive cloning, resulting in a genetically identical organism</a:t>
            </a:r>
          </a:p>
          <a:p>
            <a:pPr marL="457200" indent="-457200">
              <a:buFont typeface="Arial" panose="020B0604020202020204" pitchFamily="34" charset="0"/>
              <a:buChar char="•"/>
            </a:pPr>
            <a:r>
              <a:rPr lang="en-US" dirty="0"/>
              <a:t>Dolly the sheep was the first cloned animal in 1996, but only lived for 7 years.</a:t>
            </a:r>
          </a:p>
          <a:p>
            <a:pPr marL="457200" indent="-457200">
              <a:buFont typeface="Arial" panose="020B0604020202020204" pitchFamily="34" charset="0"/>
              <a:buChar char="•"/>
            </a:pPr>
            <a:r>
              <a:rPr lang="en-US" dirty="0"/>
              <a:t>Other cloned animals like horses, goats, and bulls often exhibit abnormalities like facial, limb, and cardiac defects, potentially due to DNA age.</a:t>
            </a:r>
          </a:p>
        </p:txBody>
      </p:sp>
      <p:sp>
        <p:nvSpPr>
          <p:cNvPr id="7" name="TextBox 6">
            <a:extLst>
              <a:ext uri="{FF2B5EF4-FFF2-40B4-BE49-F238E27FC236}">
                <a16:creationId xmlns:a16="http://schemas.microsoft.com/office/drawing/2014/main" id="{E7273F64-7597-FA82-FE80-47099F2CB874}"/>
              </a:ext>
            </a:extLst>
          </p:cNvPr>
          <p:cNvSpPr txBox="1"/>
          <p:nvPr/>
        </p:nvSpPr>
        <p:spPr>
          <a:xfrm>
            <a:off x="5486400" y="5667494"/>
            <a:ext cx="3200401" cy="230832"/>
          </a:xfrm>
          <a:prstGeom prst="rect">
            <a:avLst/>
          </a:prstGeom>
          <a:noFill/>
        </p:spPr>
        <p:txBody>
          <a:bodyPr wrap="square">
            <a:spAutoFit/>
          </a:bodyPr>
          <a:lstStyle/>
          <a:p>
            <a:pPr algn="ctr"/>
            <a:r>
              <a:rPr lang="en-US" sz="900" dirty="0"/>
              <a:t>Squidonius on Wikimedia Commons. "Dolly the sheep."</a:t>
            </a:r>
          </a:p>
        </p:txBody>
      </p:sp>
      <p:pic>
        <p:nvPicPr>
          <p:cNvPr id="4" name="Content Placeholder 6" descr="To clone Dolly the sheep, a Scottish Blackface sheep was used as a cytoplasmic donor. Eggs from this sheep were extracted, and the nucleus removed. A Finn Dorset sheep was used as the nuclear donor. Nuclei were extracted from mammary cells, and direct electric current was used to fuse the nuclear D N A with the donor egg. The egg was then allowed to divide to the blastocyst stage, in which a sphere of cells contains a cluster of cells on one side. The blastocyst was implanted in a surrogate mother, resulting in Dolly the sheep.">
            <a:extLst>
              <a:ext uri="{FF2B5EF4-FFF2-40B4-BE49-F238E27FC236}">
                <a16:creationId xmlns:a16="http://schemas.microsoft.com/office/drawing/2014/main" id="{39908FBF-7161-7CB8-A8A4-8F08E1E4904C}"/>
              </a:ext>
            </a:extLst>
          </p:cNvPr>
          <p:cNvPicPr>
            <a:picLocks noChangeAspect="1"/>
          </p:cNvPicPr>
          <p:nvPr/>
        </p:nvPicPr>
        <p:blipFill>
          <a:blip r:embed="rId2"/>
          <a:srcRect l="33888" t="5134" r="28148" b="4040"/>
          <a:stretch/>
        </p:blipFill>
        <p:spPr>
          <a:xfrm>
            <a:off x="5524500" y="1386007"/>
            <a:ext cx="3124200" cy="4152638"/>
          </a:xfrm>
          <a:prstGeom prst="rect">
            <a:avLst/>
          </a:prstGeom>
        </p:spPr>
      </p:pic>
      <p:sp>
        <p:nvSpPr>
          <p:cNvPr id="9" name="TextBox 8">
            <a:extLst>
              <a:ext uri="{FF2B5EF4-FFF2-40B4-BE49-F238E27FC236}">
                <a16:creationId xmlns:a16="http://schemas.microsoft.com/office/drawing/2014/main" id="{03C7ADF1-93AB-7140-7B98-7B2EBC2A79FB}"/>
              </a:ext>
              <a:ext uri="{C183D7F6-B498-43B3-948B-1728B52AA6E4}">
                <adec:decorative xmlns:adec="http://schemas.microsoft.com/office/drawing/2017/decorative" val="0"/>
              </a:ext>
            </a:extLst>
          </p:cNvPr>
          <p:cNvSpPr txBox="1"/>
          <p:nvPr/>
        </p:nvSpPr>
        <p:spPr>
          <a:xfrm>
            <a:off x="6517566" y="1078230"/>
            <a:ext cx="1138068" cy="307777"/>
          </a:xfrm>
          <a:prstGeom prst="rect">
            <a:avLst/>
          </a:prstGeom>
          <a:noFill/>
        </p:spPr>
        <p:txBody>
          <a:bodyPr wrap="none" rtlCol="0">
            <a:spAutoFit/>
          </a:bodyPr>
          <a:lstStyle/>
          <a:p>
            <a:r>
              <a:rPr lang="en-US" sz="1400" b="1" dirty="0"/>
              <a:t>17.1 Figure 9</a:t>
            </a:r>
          </a:p>
        </p:txBody>
      </p:sp>
    </p:spTree>
    <p:extLst>
      <p:ext uri="{BB962C8B-B14F-4D97-AF65-F5344CB8AC3E}">
        <p14:creationId xmlns:p14="http://schemas.microsoft.com/office/powerpoint/2010/main" val="3277195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1988237"/>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Describe</a:t>
            </a:r>
            <a:r>
              <a:rPr lang="en-US" dirty="0"/>
              <a:t> biotechnology uses in medicine and agriculture</a:t>
            </a:r>
          </a:p>
          <a:p>
            <a:pPr marL="457200" indent="-457200">
              <a:buFont typeface="Arial" panose="020B0604020202020204" pitchFamily="34" charset="0"/>
              <a:buChar char="•"/>
              <a:tabLst>
                <a:tab pos="457200" algn="l"/>
              </a:tabLst>
            </a:pPr>
            <a:r>
              <a:rPr lang="en-US" b="1" i="0" dirty="0"/>
              <a:t>Describe</a:t>
            </a:r>
            <a:r>
              <a:rPr lang="en-US" i="0" dirty="0"/>
              <a:t> gel electrophoresis</a:t>
            </a:r>
          </a:p>
          <a:p>
            <a:pPr marL="457200" indent="-457200">
              <a:buFont typeface="Arial" panose="020B0604020202020204" pitchFamily="34" charset="0"/>
              <a:buChar char="•"/>
              <a:tabLst>
                <a:tab pos="457200" algn="l"/>
              </a:tabLst>
            </a:pPr>
            <a:r>
              <a:rPr lang="en-US" b="1" i="0" dirty="0"/>
              <a:t>Explain</a:t>
            </a:r>
            <a:r>
              <a:rPr lang="en-US" i="0" dirty="0"/>
              <a:t> molecular and reproductive cloning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600" baseline="-25000" dirty="0"/>
              <a:t>2</a:t>
            </a:r>
            <a:endParaRPr lang="en-US" sz="1600" dirty="0"/>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005840"/>
          </a:xfrm>
        </p:spPr>
        <p:txBody>
          <a:bodyPr>
            <a:normAutofit/>
          </a:bodyPr>
          <a:lstStyle/>
          <a:p>
            <a:r>
              <a:rPr lang="en-US" dirty="0"/>
              <a:t>Using Figure 9 as a reference, do you think Dolly was a Finn-Dorset or a Scottish Blackface sheep?</a:t>
            </a:r>
          </a:p>
        </p:txBody>
      </p:sp>
    </p:spTree>
    <p:extLst>
      <p:ext uri="{BB962C8B-B14F-4D97-AF65-F5344CB8AC3E}">
        <p14:creationId xmlns:p14="http://schemas.microsoft.com/office/powerpoint/2010/main" val="1993084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61325-005B-7310-3AE6-FB921B349DC6}"/>
              </a:ext>
            </a:extLst>
          </p:cNvPr>
          <p:cNvSpPr>
            <a:spLocks noGrp="1"/>
          </p:cNvSpPr>
          <p:nvPr>
            <p:ph type="title"/>
          </p:nvPr>
        </p:nvSpPr>
        <p:spPr/>
        <p:txBody>
          <a:bodyPr/>
          <a:lstStyle/>
          <a:p>
            <a:r>
              <a:rPr lang="en-IN" dirty="0"/>
              <a:t>Genetic Engineering</a:t>
            </a:r>
          </a:p>
        </p:txBody>
      </p:sp>
      <p:sp>
        <p:nvSpPr>
          <p:cNvPr id="3" name="Content Placeholder 2">
            <a:extLst>
              <a:ext uri="{FF2B5EF4-FFF2-40B4-BE49-F238E27FC236}">
                <a16:creationId xmlns:a16="http://schemas.microsoft.com/office/drawing/2014/main" id="{C9FCD676-B677-C9A4-D9B6-CC4D620EBAD4}"/>
              </a:ext>
            </a:extLst>
          </p:cNvPr>
          <p:cNvSpPr>
            <a:spLocks noGrp="1"/>
          </p:cNvSpPr>
          <p:nvPr>
            <p:ph idx="1"/>
          </p:nvPr>
        </p:nvSpPr>
        <p:spPr/>
        <p:txBody>
          <a:bodyPr/>
          <a:lstStyle/>
          <a:p>
            <a:r>
              <a:rPr lang="en-US" b="1" dirty="0"/>
              <a:t>Genetic engineering </a:t>
            </a:r>
            <a:r>
              <a:rPr lang="en-US" dirty="0"/>
              <a:t>is the process of modifying an organism's characteristics by manipulating its genetic material, often with recombinant DNA.</a:t>
            </a:r>
          </a:p>
          <a:p>
            <a:pPr marL="457200" indent="-457200">
              <a:buFont typeface="Arial" panose="020B0604020202020204" pitchFamily="34" charset="0"/>
              <a:buChar char="•"/>
            </a:pPr>
            <a:r>
              <a:rPr lang="en-US" dirty="0"/>
              <a:t>Generates </a:t>
            </a:r>
            <a:r>
              <a:rPr lang="en-US" b="1" dirty="0"/>
              <a:t>genetically modified organisms </a:t>
            </a:r>
            <a:r>
              <a:rPr lang="en-US" dirty="0"/>
              <a:t>(GMOs) or </a:t>
            </a:r>
            <a:r>
              <a:rPr lang="en-US" b="1" dirty="0"/>
              <a:t>transgenic</a:t>
            </a:r>
            <a:r>
              <a:rPr lang="en-US" dirty="0"/>
              <a:t> organisms</a:t>
            </a:r>
          </a:p>
          <a:p>
            <a:pPr marL="457200" indent="-457200">
              <a:buFont typeface="Arial" panose="020B0604020202020204" pitchFamily="34" charset="0"/>
              <a:buChar char="•"/>
            </a:pPr>
            <a:r>
              <a:rPr lang="en-US" dirty="0"/>
              <a:t>Used in academics, medicine, agriculture, and industrial purposes since the 1970s</a:t>
            </a:r>
            <a:endParaRPr lang="en-IN" dirty="0"/>
          </a:p>
        </p:txBody>
      </p:sp>
    </p:spTree>
    <p:extLst>
      <p:ext uri="{BB962C8B-B14F-4D97-AF65-F5344CB8AC3E}">
        <p14:creationId xmlns:p14="http://schemas.microsoft.com/office/powerpoint/2010/main" val="2116988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844041"/>
          </a:xfrm>
        </p:spPr>
        <p:txBody>
          <a:bodyPr/>
          <a:lstStyle/>
          <a:p>
            <a:r>
              <a:rPr lang="en-US" dirty="0"/>
              <a:t>What are some ways that you may have seen or interacted with genetically modified organisms over the last 24 hours? Don’t forget to consider the foods you’ve eaten as well as those you’ve seen.</a:t>
            </a:r>
          </a:p>
        </p:txBody>
      </p:sp>
    </p:spTree>
    <p:extLst>
      <p:ext uri="{BB962C8B-B14F-4D97-AF65-F5344CB8AC3E}">
        <p14:creationId xmlns:p14="http://schemas.microsoft.com/office/powerpoint/2010/main" val="2925992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68D52-F194-C502-1F2D-05053B91E318}"/>
              </a:ext>
            </a:extLst>
          </p:cNvPr>
          <p:cNvSpPr>
            <a:spLocks noGrp="1"/>
          </p:cNvSpPr>
          <p:nvPr>
            <p:ph type="title"/>
          </p:nvPr>
        </p:nvSpPr>
        <p:spPr/>
        <p:txBody>
          <a:bodyPr/>
          <a:lstStyle/>
          <a:p>
            <a:r>
              <a:rPr lang="en-IN" dirty="0"/>
              <a:t>Gene Targeting</a:t>
            </a:r>
          </a:p>
        </p:txBody>
      </p:sp>
      <p:sp>
        <p:nvSpPr>
          <p:cNvPr id="3" name="Content Placeholder 2">
            <a:extLst>
              <a:ext uri="{FF2B5EF4-FFF2-40B4-BE49-F238E27FC236}">
                <a16:creationId xmlns:a16="http://schemas.microsoft.com/office/drawing/2014/main" id="{345BAEA3-120A-6547-A389-DB9CCE899B76}"/>
              </a:ext>
            </a:extLst>
          </p:cNvPr>
          <p:cNvSpPr>
            <a:spLocks noGrp="1"/>
          </p:cNvSpPr>
          <p:nvPr>
            <p:ph idx="1"/>
          </p:nvPr>
        </p:nvSpPr>
        <p:spPr/>
        <p:txBody>
          <a:bodyPr/>
          <a:lstStyle/>
          <a:p>
            <a:r>
              <a:rPr lang="en-US" b="1" dirty="0"/>
              <a:t>Reverse genetics: </a:t>
            </a:r>
            <a:r>
              <a:rPr lang="en-US" dirty="0"/>
              <a:t>method of determining the gene's function by starting with the gene itself instead of starting with the gene product </a:t>
            </a:r>
          </a:p>
          <a:p>
            <a:endParaRPr lang="en-US" b="1" dirty="0"/>
          </a:p>
          <a:p>
            <a:r>
              <a:rPr lang="en-US" b="1" dirty="0"/>
              <a:t>Gene targeting </a:t>
            </a:r>
            <a:r>
              <a:rPr lang="en-US" dirty="0"/>
              <a:t>uses recombinant DNA vectors to introduce mutations or delete sequences to alter expression.</a:t>
            </a:r>
          </a:p>
          <a:p>
            <a:pPr marL="457200" indent="-457200">
              <a:buFont typeface="Arial" panose="020B0604020202020204" pitchFamily="34" charset="0"/>
              <a:buChar char="•"/>
            </a:pPr>
            <a:r>
              <a:rPr lang="en-US" dirty="0"/>
              <a:t>Provides clues about gene function based on observing mutant phenotypes</a:t>
            </a:r>
            <a:endParaRPr lang="en-IN" dirty="0"/>
          </a:p>
        </p:txBody>
      </p:sp>
    </p:spTree>
    <p:extLst>
      <p:ext uri="{BB962C8B-B14F-4D97-AF65-F5344CB8AC3E}">
        <p14:creationId xmlns:p14="http://schemas.microsoft.com/office/powerpoint/2010/main" val="3256452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68D52-F194-C502-1F2D-05053B91E318}"/>
              </a:ext>
            </a:extLst>
          </p:cNvPr>
          <p:cNvSpPr>
            <a:spLocks noGrp="1"/>
          </p:cNvSpPr>
          <p:nvPr>
            <p:ph type="title"/>
          </p:nvPr>
        </p:nvSpPr>
        <p:spPr/>
        <p:txBody>
          <a:bodyPr/>
          <a:lstStyle/>
          <a:p>
            <a:r>
              <a:rPr lang="en-US" dirty="0"/>
              <a:t>Biotechnology in Medicine and Agriculture</a:t>
            </a:r>
            <a:endParaRPr lang="en-IN" dirty="0"/>
          </a:p>
        </p:txBody>
      </p:sp>
      <p:sp>
        <p:nvSpPr>
          <p:cNvPr id="3" name="Content Placeholder 2">
            <a:extLst>
              <a:ext uri="{FF2B5EF4-FFF2-40B4-BE49-F238E27FC236}">
                <a16:creationId xmlns:a16="http://schemas.microsoft.com/office/drawing/2014/main" id="{345BAEA3-120A-6547-A389-DB9CCE899B76}"/>
              </a:ext>
            </a:extLst>
          </p:cNvPr>
          <p:cNvSpPr>
            <a:spLocks noGrp="1"/>
          </p:cNvSpPr>
          <p:nvPr>
            <p:ph idx="1"/>
          </p:nvPr>
        </p:nvSpPr>
        <p:spPr/>
        <p:txBody>
          <a:bodyPr>
            <a:normAutofit/>
          </a:bodyPr>
          <a:lstStyle/>
          <a:p>
            <a:pPr marL="457200" indent="-457200">
              <a:buFont typeface="Arial" panose="020B0604020202020204" pitchFamily="34" charset="0"/>
              <a:buChar char="•"/>
            </a:pPr>
            <a:r>
              <a:rPr lang="en-US" dirty="0"/>
              <a:t>Can enhance resistance to disease, pest, and environmental stress</a:t>
            </a:r>
          </a:p>
          <a:p>
            <a:pPr marL="457200" indent="-457200">
              <a:buFont typeface="Arial" panose="020B0604020202020204" pitchFamily="34" charset="0"/>
              <a:buChar char="•"/>
            </a:pPr>
            <a:r>
              <a:rPr lang="en-US" dirty="0"/>
              <a:t>Improve both crop yield and quality</a:t>
            </a:r>
            <a:endParaRPr lang="en-IN" dirty="0"/>
          </a:p>
        </p:txBody>
      </p:sp>
    </p:spTree>
    <p:extLst>
      <p:ext uri="{BB962C8B-B14F-4D97-AF65-F5344CB8AC3E}">
        <p14:creationId xmlns:p14="http://schemas.microsoft.com/office/powerpoint/2010/main" val="3531825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a:xfrm>
            <a:off x="457200" y="1280160"/>
            <a:ext cx="8229600" cy="4587240"/>
          </a:xfrm>
        </p:spPr>
        <p:txBody>
          <a:bodyPr>
            <a:normAutofit fontScale="85000" lnSpcReduction="20000"/>
          </a:bodyPr>
          <a:lstStyle/>
          <a:p>
            <a:pPr marL="457200" indent="-457200">
              <a:spcBef>
                <a:spcPts val="0"/>
              </a:spcBef>
              <a:buFont typeface="Arial" panose="020B0604020202020204" pitchFamily="34" charset="0"/>
              <a:buChar char="•"/>
            </a:pPr>
            <a:r>
              <a:rPr lang="en-US" dirty="0"/>
              <a:t>In 2020, the Nobel Prize in Chemistry went to Emmanuelle Charpentier and Jennifer A. Doudna for developing powerful new gene editing tools—CRISPR/Cas9. </a:t>
            </a:r>
          </a:p>
          <a:p>
            <a:pPr marL="457200" indent="-457200">
              <a:spcBef>
                <a:spcPts val="0"/>
              </a:spcBef>
              <a:buFont typeface="Arial" panose="020B0604020202020204" pitchFamily="34" charset="0"/>
              <a:buChar char="•"/>
            </a:pPr>
            <a:r>
              <a:rPr lang="en-US" dirty="0"/>
              <a:t>These tools work like genetic scissors and allow researchers to alter the DNA of living things with a great deal of precision.</a:t>
            </a:r>
          </a:p>
          <a:p>
            <a:pPr marL="457200" indent="-457200">
              <a:spcBef>
                <a:spcPts val="0"/>
              </a:spcBef>
              <a:buFont typeface="Arial" panose="020B0604020202020204" pitchFamily="34" charset="0"/>
              <a:buChar char="•"/>
            </a:pPr>
            <a:endParaRPr lang="en-US" dirty="0"/>
          </a:p>
          <a:p>
            <a:pPr>
              <a:spcBef>
                <a:spcPts val="0"/>
              </a:spcBef>
            </a:pPr>
            <a:r>
              <a:rPr lang="en-US" dirty="0"/>
              <a:t>What might CRISPR do for you? What have scientists already achieved using CRISPR?</a:t>
            </a:r>
          </a:p>
          <a:p>
            <a:pPr marL="457200" indent="-457200">
              <a:spcBef>
                <a:spcPts val="0"/>
              </a:spcBef>
              <a:buFont typeface="Arial" panose="020B0604020202020204" pitchFamily="34" charset="0"/>
              <a:buChar char="•"/>
            </a:pPr>
            <a:endParaRPr lang="en-US" dirty="0"/>
          </a:p>
          <a:p>
            <a:pPr marL="457200" indent="-457200">
              <a:spcBef>
                <a:spcPts val="0"/>
              </a:spcBef>
              <a:buFont typeface="Arial" panose="020B0604020202020204" pitchFamily="34" charset="0"/>
              <a:buChar char="•"/>
            </a:pPr>
            <a:r>
              <a:rPr lang="en-US" dirty="0"/>
              <a:t>In the COVID-19 pandemic, scientists in India used CRISPR to develop diagnostic tests for the virus.</a:t>
            </a:r>
          </a:p>
          <a:p>
            <a:pPr marL="457200" indent="-457200">
              <a:spcBef>
                <a:spcPts val="0"/>
              </a:spcBef>
              <a:buFont typeface="Arial" panose="020B0604020202020204" pitchFamily="34" charset="0"/>
              <a:buChar char="•"/>
            </a:pPr>
            <a:r>
              <a:rPr lang="en-US" dirty="0"/>
              <a:t>In 2017, scientists used CRISPR to remove a genetic heart defect from human embryos.</a:t>
            </a:r>
          </a:p>
        </p:txBody>
      </p:sp>
    </p:spTree>
    <p:extLst>
      <p:ext uri="{BB962C8B-B14F-4D97-AF65-F5344CB8AC3E}">
        <p14:creationId xmlns:p14="http://schemas.microsoft.com/office/powerpoint/2010/main" val="3956442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712F6-E897-7015-16CD-B7F0416BD5AD}"/>
              </a:ext>
            </a:extLst>
          </p:cNvPr>
          <p:cNvSpPr>
            <a:spLocks noGrp="1"/>
          </p:cNvSpPr>
          <p:nvPr>
            <p:ph type="title"/>
          </p:nvPr>
        </p:nvSpPr>
        <p:spPr/>
        <p:txBody>
          <a:bodyPr/>
          <a:lstStyle/>
          <a:p>
            <a:r>
              <a:rPr lang="en-US" dirty="0"/>
              <a:t>Genetic Diagnosis and Gene Therapy</a:t>
            </a:r>
            <a:endParaRPr lang="en-IN" sz="1600" baseline="-25000" dirty="0"/>
          </a:p>
        </p:txBody>
      </p:sp>
      <p:sp>
        <p:nvSpPr>
          <p:cNvPr id="3" name="Content Placeholder 2">
            <a:extLst>
              <a:ext uri="{FF2B5EF4-FFF2-40B4-BE49-F238E27FC236}">
                <a16:creationId xmlns:a16="http://schemas.microsoft.com/office/drawing/2014/main" id="{3756CC68-43FB-1619-7854-8770C1AA825D}"/>
              </a:ext>
            </a:extLst>
          </p:cNvPr>
          <p:cNvSpPr>
            <a:spLocks noGrp="1"/>
          </p:cNvSpPr>
          <p:nvPr>
            <p:ph idx="1"/>
          </p:nvPr>
        </p:nvSpPr>
        <p:spPr>
          <a:xfrm>
            <a:off x="457200" y="1197722"/>
            <a:ext cx="8229600" cy="2667000"/>
          </a:xfrm>
        </p:spPr>
        <p:txBody>
          <a:bodyPr>
            <a:normAutofit fontScale="92500" lnSpcReduction="10000"/>
          </a:bodyPr>
          <a:lstStyle/>
          <a:p>
            <a:r>
              <a:rPr lang="en-US" sz="2000" b="1" dirty="0"/>
              <a:t>Genetic diagnosis </a:t>
            </a:r>
            <a:r>
              <a:rPr lang="en-US" sz="2000" dirty="0"/>
              <a:t>involves testing for suspected genetic defects before treatment, often recommended for family members of those with genetic diseases.</a:t>
            </a:r>
          </a:p>
          <a:p>
            <a:pPr marL="457200" indent="-457200">
              <a:buFont typeface="Arial" panose="020B0604020202020204" pitchFamily="34" charset="0"/>
              <a:buChar char="•"/>
            </a:pPr>
            <a:r>
              <a:rPr lang="en-US" sz="2000" b="1" dirty="0"/>
              <a:t>Genetic testing </a:t>
            </a:r>
            <a:r>
              <a:rPr lang="en-US" sz="2000" dirty="0"/>
              <a:t>identifies hereditary disease-causing genes to guide treatment.</a:t>
            </a:r>
          </a:p>
          <a:p>
            <a:pPr marL="457200" indent="-457200">
              <a:buFont typeface="Arial" panose="020B0604020202020204" pitchFamily="34" charset="0"/>
              <a:buChar char="•"/>
            </a:pPr>
            <a:r>
              <a:rPr lang="en-US" sz="2000" b="1" dirty="0"/>
              <a:t>Gene therapy </a:t>
            </a:r>
            <a:r>
              <a:rPr lang="en-US" sz="2000" dirty="0"/>
              <a:t>is a technique used to cure genetic diseases by introducing beneficial genes into diseased cells, typically using viral vectors.</a:t>
            </a:r>
          </a:p>
          <a:p>
            <a:pPr marL="1200150" lvl="1" indent="-457200">
              <a:buFont typeface="Arial" panose="020B0604020202020204" pitchFamily="34" charset="0"/>
              <a:buChar char="•"/>
            </a:pPr>
            <a:r>
              <a:rPr lang="en-US" sz="2000" dirty="0"/>
              <a:t>Advanced forms of gene therapy aim to correct mutations at their original site in the genome, as in the treatment of severe combined immunodeficiency (SCID).</a:t>
            </a:r>
            <a:endParaRPr lang="en-IN" sz="2000" dirty="0"/>
          </a:p>
        </p:txBody>
      </p:sp>
      <p:sp>
        <p:nvSpPr>
          <p:cNvPr id="6" name="TextBox 5">
            <a:extLst>
              <a:ext uri="{FF2B5EF4-FFF2-40B4-BE49-F238E27FC236}">
                <a16:creationId xmlns:a16="http://schemas.microsoft.com/office/drawing/2014/main" id="{E2157233-89A4-1864-A37D-BAC929313045}"/>
              </a:ext>
              <a:ext uri="{C183D7F6-B498-43B3-948B-1728B52AA6E4}">
                <adec:decorative xmlns:adec="http://schemas.microsoft.com/office/drawing/2017/decorative" val="0"/>
              </a:ext>
            </a:extLst>
          </p:cNvPr>
          <p:cNvSpPr txBox="1"/>
          <p:nvPr/>
        </p:nvSpPr>
        <p:spPr>
          <a:xfrm>
            <a:off x="1212478" y="3965164"/>
            <a:ext cx="1229439" cy="307777"/>
          </a:xfrm>
          <a:prstGeom prst="rect">
            <a:avLst/>
          </a:prstGeom>
          <a:noFill/>
        </p:spPr>
        <p:txBody>
          <a:bodyPr wrap="none" rtlCol="0">
            <a:spAutoFit/>
          </a:bodyPr>
          <a:lstStyle/>
          <a:p>
            <a:r>
              <a:rPr lang="en-US" sz="1400" b="1" dirty="0"/>
              <a:t>17.1 Figure 10</a:t>
            </a:r>
          </a:p>
        </p:txBody>
      </p:sp>
      <p:pic>
        <p:nvPicPr>
          <p:cNvPr id="4" name="Content Placeholder 6" descr="To cure disease using an adenovirus vector, a new gene intended to replace a defective one is packaged with the adenovirus genome. The genes that make the virus pathogenic are removed. The modified D N A is put inside the virus' capsid, or protein coat. The person to be cured is infected with the modified virus. Viral D N A enters the nucleus, where the modified gene can replace the defective one.">
            <a:extLst>
              <a:ext uri="{FF2B5EF4-FFF2-40B4-BE49-F238E27FC236}">
                <a16:creationId xmlns:a16="http://schemas.microsoft.com/office/drawing/2014/main" id="{465D139C-A713-2363-DFC2-439A4052A41F}"/>
              </a:ext>
            </a:extLst>
          </p:cNvPr>
          <p:cNvPicPr>
            <a:picLocks noChangeAspect="1"/>
          </p:cNvPicPr>
          <p:nvPr/>
        </p:nvPicPr>
        <p:blipFill>
          <a:blip r:embed="rId2"/>
          <a:srcRect t="5333" b="6335"/>
          <a:stretch/>
        </p:blipFill>
        <p:spPr>
          <a:xfrm>
            <a:off x="2441917" y="3831300"/>
            <a:ext cx="4137242" cy="2030313"/>
          </a:xfrm>
          <a:prstGeom prst="rect">
            <a:avLst/>
          </a:prstGeom>
        </p:spPr>
      </p:pic>
      <p:sp>
        <p:nvSpPr>
          <p:cNvPr id="7" name="TextBox 6">
            <a:extLst>
              <a:ext uri="{FF2B5EF4-FFF2-40B4-BE49-F238E27FC236}">
                <a16:creationId xmlns:a16="http://schemas.microsoft.com/office/drawing/2014/main" id="{96F96040-43B5-4C66-02E7-E54EA26EAF09}"/>
              </a:ext>
            </a:extLst>
          </p:cNvPr>
          <p:cNvSpPr txBox="1"/>
          <p:nvPr/>
        </p:nvSpPr>
        <p:spPr>
          <a:xfrm>
            <a:off x="1851581" y="5828190"/>
            <a:ext cx="5028861" cy="230832"/>
          </a:xfrm>
          <a:prstGeom prst="rect">
            <a:avLst/>
          </a:prstGeom>
          <a:noFill/>
        </p:spPr>
        <p:txBody>
          <a:bodyPr wrap="square">
            <a:spAutoFit/>
          </a:bodyPr>
          <a:lstStyle/>
          <a:p>
            <a:pPr algn="ctr"/>
            <a:r>
              <a:rPr lang="en-US" sz="900" dirty="0"/>
              <a:t>CNX OpenStax on Wikimedia Commons. "Adenovirus vector." Modified. </a:t>
            </a:r>
          </a:p>
        </p:txBody>
      </p:sp>
    </p:spTree>
    <p:extLst>
      <p:ext uri="{BB962C8B-B14F-4D97-AF65-F5344CB8AC3E}">
        <p14:creationId xmlns:p14="http://schemas.microsoft.com/office/powerpoint/2010/main" val="329380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D6CD0-AB44-67D3-DB3F-F7A8EEF6869E}"/>
              </a:ext>
            </a:extLst>
          </p:cNvPr>
          <p:cNvSpPr>
            <a:spLocks noGrp="1"/>
          </p:cNvSpPr>
          <p:nvPr>
            <p:ph type="title"/>
          </p:nvPr>
        </p:nvSpPr>
        <p:spPr>
          <a:xfrm>
            <a:off x="304800" y="150168"/>
            <a:ext cx="8534400" cy="914400"/>
          </a:xfrm>
        </p:spPr>
        <p:txBody>
          <a:bodyPr>
            <a:normAutofit/>
          </a:bodyPr>
          <a:lstStyle/>
          <a:p>
            <a:r>
              <a:rPr lang="en-US" dirty="0"/>
              <a:t>Production of Vaccines, Antibiotics, and Hormones</a:t>
            </a:r>
            <a:endParaRPr lang="en-IN" dirty="0"/>
          </a:p>
        </p:txBody>
      </p:sp>
      <p:sp>
        <p:nvSpPr>
          <p:cNvPr id="3" name="Content Placeholder 2">
            <a:extLst>
              <a:ext uri="{FF2B5EF4-FFF2-40B4-BE49-F238E27FC236}">
                <a16:creationId xmlns:a16="http://schemas.microsoft.com/office/drawing/2014/main" id="{8BE27393-864C-5870-9D2B-3B04E403E263}"/>
              </a:ext>
            </a:extLst>
          </p:cNvPr>
          <p:cNvSpPr>
            <a:spLocks noGrp="1"/>
          </p:cNvSpPr>
          <p:nvPr>
            <p:ph idx="1"/>
          </p:nvPr>
        </p:nvSpPr>
        <p:spPr>
          <a:xfrm>
            <a:off x="457200" y="1280160"/>
            <a:ext cx="5029200" cy="4572000"/>
          </a:xfrm>
        </p:spPr>
        <p:txBody>
          <a:bodyPr>
            <a:normAutofit fontScale="92500" lnSpcReduction="10000"/>
          </a:bodyPr>
          <a:lstStyle/>
          <a:p>
            <a:r>
              <a:rPr lang="en-US" dirty="0"/>
              <a:t>Modern vaccines uses cloned genes of microorganisms to produce antigens to stimulate patients’ immune response and memory. </a:t>
            </a:r>
          </a:p>
          <a:p>
            <a:pPr marL="457200" indent="-457200">
              <a:buFont typeface="Arial" panose="020B0604020202020204" pitchFamily="34" charset="0"/>
              <a:buChar char="•"/>
            </a:pPr>
            <a:r>
              <a:rPr lang="en-US" dirty="0"/>
              <a:t>Such as genes cloned from influenza virus</a:t>
            </a:r>
          </a:p>
          <a:p>
            <a:r>
              <a:rPr lang="en-US" dirty="0"/>
              <a:t>Antibiotics and other pharmaceuticals are also produced by biotechnology.</a:t>
            </a:r>
          </a:p>
          <a:p>
            <a:pPr marL="457200" indent="-457200">
              <a:buFont typeface="Arial" panose="020B0604020202020204" pitchFamily="34" charset="0"/>
              <a:buChar char="•"/>
            </a:pPr>
            <a:r>
              <a:rPr lang="en-US" dirty="0"/>
              <a:t>Insulin and human growth hormone (HGH)</a:t>
            </a:r>
            <a:endParaRPr lang="en-IN" dirty="0"/>
          </a:p>
        </p:txBody>
      </p:sp>
      <p:pic>
        <p:nvPicPr>
          <p:cNvPr id="4" name="Content Placeholder 6" descr="A photograph of a man checking his blood glucose levels">
            <a:extLst>
              <a:ext uri="{FF2B5EF4-FFF2-40B4-BE49-F238E27FC236}">
                <a16:creationId xmlns:a16="http://schemas.microsoft.com/office/drawing/2014/main" id="{1A83783F-47F6-0697-78DD-4A03C8D08C7E}"/>
              </a:ext>
            </a:extLst>
          </p:cNvPr>
          <p:cNvPicPr>
            <a:picLocks noChangeAspect="1"/>
          </p:cNvPicPr>
          <p:nvPr/>
        </p:nvPicPr>
        <p:blipFill>
          <a:blip r:embed="rId2"/>
          <a:srcRect l="32408" t="5332" r="25926" b="4668"/>
          <a:stretch/>
        </p:blipFill>
        <p:spPr>
          <a:xfrm>
            <a:off x="5956300" y="1277112"/>
            <a:ext cx="2413000" cy="2895600"/>
          </a:xfrm>
          <a:prstGeom prst="rect">
            <a:avLst/>
          </a:prstGeom>
        </p:spPr>
      </p:pic>
      <p:sp>
        <p:nvSpPr>
          <p:cNvPr id="8" name="TextBox 7">
            <a:extLst>
              <a:ext uri="{FF2B5EF4-FFF2-40B4-BE49-F238E27FC236}">
                <a16:creationId xmlns:a16="http://schemas.microsoft.com/office/drawing/2014/main" id="{3B80E8C2-2E22-CF42-49BB-2047FAE6EDEA}"/>
              </a:ext>
            </a:extLst>
          </p:cNvPr>
          <p:cNvSpPr txBox="1"/>
          <p:nvPr/>
        </p:nvSpPr>
        <p:spPr>
          <a:xfrm>
            <a:off x="5638800" y="4285253"/>
            <a:ext cx="3048000" cy="1169551"/>
          </a:xfrm>
          <a:prstGeom prst="rect">
            <a:avLst/>
          </a:prstGeom>
          <a:noFill/>
        </p:spPr>
        <p:txBody>
          <a:bodyPr wrap="square">
            <a:spAutoFit/>
          </a:bodyPr>
          <a:lstStyle/>
          <a:p>
            <a:pPr algn="ctr"/>
            <a:r>
              <a:rPr lang="en-US" sz="1400" b="1" dirty="0"/>
              <a:t>17.1 Figure 11:</a:t>
            </a:r>
            <a:r>
              <a:rPr lang="en-US" sz="1400" dirty="0"/>
              <a:t> The person has diabetes. Recombinant DNA technology enabled scientists to bioengineer </a:t>
            </a:r>
            <a:r>
              <a:rPr lang="en-US" sz="1400" i="1" dirty="0"/>
              <a:t>E. coli </a:t>
            </a:r>
            <a:r>
              <a:rPr lang="en-US" sz="1400" dirty="0"/>
              <a:t>that produce large-scale quantities of human insulin.</a:t>
            </a:r>
            <a:endParaRPr lang="en-US" sz="1400" b="1" dirty="0"/>
          </a:p>
        </p:txBody>
      </p:sp>
      <p:sp>
        <p:nvSpPr>
          <p:cNvPr id="7" name="TextBox 6">
            <a:extLst>
              <a:ext uri="{FF2B5EF4-FFF2-40B4-BE49-F238E27FC236}">
                <a16:creationId xmlns:a16="http://schemas.microsoft.com/office/drawing/2014/main" id="{2E6AE44B-5D34-9659-BD43-69AB8C7C2D27}"/>
              </a:ext>
            </a:extLst>
          </p:cNvPr>
          <p:cNvSpPr txBox="1"/>
          <p:nvPr/>
        </p:nvSpPr>
        <p:spPr>
          <a:xfrm>
            <a:off x="5791200" y="5546840"/>
            <a:ext cx="2895600" cy="230832"/>
          </a:xfrm>
          <a:prstGeom prst="rect">
            <a:avLst/>
          </a:prstGeom>
          <a:noFill/>
        </p:spPr>
        <p:txBody>
          <a:bodyPr wrap="square">
            <a:spAutoFit/>
          </a:bodyPr>
          <a:lstStyle/>
          <a:p>
            <a:pPr algn="ctr"/>
            <a:r>
              <a:rPr lang="en-US" sz="900" dirty="0"/>
              <a:t>Artem Podrez on Pexels. "Man checking glucose levels."</a:t>
            </a:r>
          </a:p>
        </p:txBody>
      </p:sp>
    </p:spTree>
    <p:extLst>
      <p:ext uri="{BB962C8B-B14F-4D97-AF65-F5344CB8AC3E}">
        <p14:creationId xmlns:p14="http://schemas.microsoft.com/office/powerpoint/2010/main" val="3000769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600" baseline="-25000" dirty="0"/>
              <a:t>3</a:t>
            </a:r>
            <a:endParaRPr lang="en-US" sz="1600" dirty="0"/>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005840"/>
          </a:xfrm>
        </p:spPr>
        <p:txBody>
          <a:bodyPr>
            <a:normAutofit/>
          </a:bodyPr>
          <a:lstStyle/>
          <a:p>
            <a:r>
              <a:rPr lang="en-US" dirty="0"/>
              <a:t>What are some ways biotechnology has advanced the field of medical science?</a:t>
            </a:r>
          </a:p>
        </p:txBody>
      </p:sp>
    </p:spTree>
    <p:extLst>
      <p:ext uri="{BB962C8B-B14F-4D97-AF65-F5344CB8AC3E}">
        <p14:creationId xmlns:p14="http://schemas.microsoft.com/office/powerpoint/2010/main" val="2775330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9278C-C5B8-8785-D5DA-611C0A1DACBA}"/>
              </a:ext>
            </a:extLst>
          </p:cNvPr>
          <p:cNvSpPr>
            <a:spLocks noGrp="1"/>
          </p:cNvSpPr>
          <p:nvPr>
            <p:ph type="title"/>
          </p:nvPr>
        </p:nvSpPr>
        <p:spPr/>
        <p:txBody>
          <a:bodyPr/>
          <a:lstStyle/>
          <a:p>
            <a:r>
              <a:rPr lang="en-IN" dirty="0"/>
              <a:t>Transgenic Animals</a:t>
            </a:r>
          </a:p>
        </p:txBody>
      </p:sp>
      <p:sp>
        <p:nvSpPr>
          <p:cNvPr id="3" name="Content Placeholder 2">
            <a:extLst>
              <a:ext uri="{FF2B5EF4-FFF2-40B4-BE49-F238E27FC236}">
                <a16:creationId xmlns:a16="http://schemas.microsoft.com/office/drawing/2014/main" id="{C1102D7E-41BC-1A7E-73F2-891F2E85A41D}"/>
              </a:ext>
            </a:extLst>
          </p:cNvPr>
          <p:cNvSpPr>
            <a:spLocks noGrp="1"/>
          </p:cNvSpPr>
          <p:nvPr>
            <p:ph idx="1"/>
          </p:nvPr>
        </p:nvSpPr>
        <p:spPr>
          <a:xfrm>
            <a:off x="457200" y="1280160"/>
            <a:ext cx="4648200" cy="4572000"/>
          </a:xfrm>
        </p:spPr>
        <p:txBody>
          <a:bodyPr/>
          <a:lstStyle/>
          <a:p>
            <a:r>
              <a:rPr lang="en-US" i="1" dirty="0"/>
              <a:t>Transgenic animals </a:t>
            </a:r>
            <a:r>
              <a:rPr lang="en-US" dirty="0"/>
              <a:t>are genetically engineered to express recombinant proteins when a eukaryotic host is needed. </a:t>
            </a:r>
          </a:p>
          <a:p>
            <a:pPr marL="457200" indent="-457200">
              <a:buFont typeface="Arial" panose="020B0604020202020204" pitchFamily="34" charset="0"/>
              <a:buChar char="•"/>
            </a:pPr>
            <a:r>
              <a:rPr lang="en-US" dirty="0"/>
              <a:t>Common hosts include sheep, goats, chickens, and mice.</a:t>
            </a:r>
            <a:endParaRPr lang="en-IN" dirty="0"/>
          </a:p>
        </p:txBody>
      </p:sp>
      <p:pic>
        <p:nvPicPr>
          <p:cNvPr id="4" name="Content Placeholder 5" descr="A photograph of two bioluminescent mice and one non-bioluminescent mouse between them">
            <a:extLst>
              <a:ext uri="{FF2B5EF4-FFF2-40B4-BE49-F238E27FC236}">
                <a16:creationId xmlns:a16="http://schemas.microsoft.com/office/drawing/2014/main" id="{BFF84277-A2A0-79FD-29A1-5EBC07105146}"/>
              </a:ext>
            </a:extLst>
          </p:cNvPr>
          <p:cNvPicPr>
            <a:picLocks noChangeAspect="1"/>
          </p:cNvPicPr>
          <p:nvPr/>
        </p:nvPicPr>
        <p:blipFill>
          <a:blip r:embed="rId2"/>
          <a:srcRect l="18519" t="5332" r="17593" b="4668"/>
          <a:stretch/>
        </p:blipFill>
        <p:spPr>
          <a:xfrm>
            <a:off x="5562600" y="1190793"/>
            <a:ext cx="2984584" cy="2335762"/>
          </a:xfrm>
          <a:prstGeom prst="rect">
            <a:avLst/>
          </a:prstGeom>
        </p:spPr>
      </p:pic>
      <p:sp>
        <p:nvSpPr>
          <p:cNvPr id="8" name="TextBox 7">
            <a:extLst>
              <a:ext uri="{FF2B5EF4-FFF2-40B4-BE49-F238E27FC236}">
                <a16:creationId xmlns:a16="http://schemas.microsoft.com/office/drawing/2014/main" id="{4485516D-C35D-0131-BB76-29FB1EC8AC72}"/>
              </a:ext>
            </a:extLst>
          </p:cNvPr>
          <p:cNvSpPr txBox="1"/>
          <p:nvPr/>
        </p:nvSpPr>
        <p:spPr>
          <a:xfrm>
            <a:off x="5276087" y="3625928"/>
            <a:ext cx="3468624" cy="1169551"/>
          </a:xfrm>
          <a:prstGeom prst="rect">
            <a:avLst/>
          </a:prstGeom>
          <a:noFill/>
        </p:spPr>
        <p:txBody>
          <a:bodyPr wrap="square">
            <a:spAutoFit/>
          </a:bodyPr>
          <a:lstStyle/>
          <a:p>
            <a:pPr algn="ctr"/>
            <a:r>
              <a:rPr lang="en-US" sz="1400" b="1" dirty="0"/>
              <a:t>17.1 Figure 12: </a:t>
            </a:r>
            <a:r>
              <a:rPr lang="en-US" sz="1400" dirty="0"/>
              <a:t>The two mice on either side have been genetically modified with the green fluorescent protein (GFP) gene, causing the glow effect under certain lights. The center mouse lacks the GFP gene.</a:t>
            </a:r>
          </a:p>
        </p:txBody>
      </p:sp>
      <p:sp>
        <p:nvSpPr>
          <p:cNvPr id="7" name="TextBox 6">
            <a:extLst>
              <a:ext uri="{FF2B5EF4-FFF2-40B4-BE49-F238E27FC236}">
                <a16:creationId xmlns:a16="http://schemas.microsoft.com/office/drawing/2014/main" id="{5B556823-368E-5EF2-38D7-3828D47B4691}"/>
              </a:ext>
            </a:extLst>
          </p:cNvPr>
          <p:cNvSpPr txBox="1"/>
          <p:nvPr/>
        </p:nvSpPr>
        <p:spPr>
          <a:xfrm>
            <a:off x="4952999" y="4876800"/>
            <a:ext cx="4114800" cy="507831"/>
          </a:xfrm>
          <a:prstGeom prst="rect">
            <a:avLst/>
          </a:prstGeom>
          <a:noFill/>
        </p:spPr>
        <p:txBody>
          <a:bodyPr wrap="square">
            <a:spAutoFit/>
          </a:bodyPr>
          <a:lstStyle/>
          <a:p>
            <a:pPr algn="ctr"/>
            <a:r>
              <a:rPr lang="en-US" sz="900" dirty="0"/>
              <a:t>Ingrid Moen, Charlotte Jevne, Jian Wang, Karl-Henning Kalland, Martha Chekenya, Lars A Akslen, Linda Sleire, Per Ø Enger, Rolf K Reed, Anne M Øyan and Linda EB Stuhr on Wikimedia Commons. "GFP mice."</a:t>
            </a:r>
          </a:p>
        </p:txBody>
      </p:sp>
    </p:spTree>
    <p:extLst>
      <p:ext uri="{BB962C8B-B14F-4D97-AF65-F5344CB8AC3E}">
        <p14:creationId xmlns:p14="http://schemas.microsoft.com/office/powerpoint/2010/main" val="4003295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Biotechnology and Genomics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a:tabLst>
                <a:tab pos="461963" algn="l"/>
              </a:tabLst>
            </a:pPr>
            <a:r>
              <a:rPr lang="en-US" dirty="0">
                <a:solidFill>
                  <a:schemeClr val="tx1"/>
                </a:solidFill>
              </a:rPr>
              <a:t>The study of nucleic acids began with the discovery of DNA and progressed to genes, genome fragments, and entire genomes (</a:t>
            </a:r>
            <a:r>
              <a:rPr lang="en-US" i="1" dirty="0">
                <a:solidFill>
                  <a:schemeClr val="tx1"/>
                </a:solidFill>
              </a:rPr>
              <a:t>genomics</a:t>
            </a:r>
            <a:r>
              <a:rPr lang="en-US" dirty="0">
                <a:solidFill>
                  <a:schemeClr val="tx1"/>
                </a:solidFill>
              </a:rPr>
              <a:t>)</a:t>
            </a:r>
          </a:p>
          <a:p>
            <a:pPr>
              <a:tabLst>
                <a:tab pos="461963" algn="l"/>
              </a:tabLst>
            </a:pPr>
            <a:r>
              <a:rPr lang="en-US" i="1" dirty="0">
                <a:solidFill>
                  <a:schemeClr val="tx1"/>
                </a:solidFill>
              </a:rPr>
              <a:t>Genomics</a:t>
            </a:r>
            <a:r>
              <a:rPr lang="en-US" dirty="0">
                <a:solidFill>
                  <a:schemeClr val="tx1"/>
                </a:solidFill>
              </a:rPr>
              <a:t> involves studying the complete set of genes, their sequences, organization, and interactions within and across species</a:t>
            </a:r>
          </a:p>
          <a:p>
            <a:pPr>
              <a:tabLst>
                <a:tab pos="461963" algn="l"/>
              </a:tabLst>
            </a:pPr>
            <a:r>
              <a:rPr lang="en-US" dirty="0">
                <a:solidFill>
                  <a:schemeClr val="tx1"/>
                </a:solidFill>
              </a:rPr>
              <a:t>DNA sequencing technology has enabled mapping of genomes, aiding fields like anthropology and medicine</a:t>
            </a:r>
          </a:p>
          <a:p>
            <a:pPr>
              <a:tabLst>
                <a:tab pos="461963" algn="l"/>
              </a:tabLst>
            </a:pPr>
            <a:r>
              <a:rPr lang="en-US" dirty="0">
                <a:solidFill>
                  <a:schemeClr val="tx1"/>
                </a:solidFill>
              </a:rPr>
              <a:t>Genomic information contributes to scientific understanding and knowledge is rapidly growing in this field</a:t>
            </a:r>
            <a:endParaRPr lang="en-US"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B2589-1391-FBD7-7386-8DE9E11E7BE4}"/>
              </a:ext>
            </a:extLst>
          </p:cNvPr>
          <p:cNvSpPr>
            <a:spLocks noGrp="1"/>
          </p:cNvSpPr>
          <p:nvPr>
            <p:ph type="title"/>
          </p:nvPr>
        </p:nvSpPr>
        <p:spPr/>
        <p:txBody>
          <a:bodyPr/>
          <a:lstStyle/>
          <a:p>
            <a:r>
              <a:rPr lang="en-IN" dirty="0"/>
              <a:t>Transgenic Plants</a:t>
            </a:r>
            <a:endParaRPr lang="en-IN" baseline="-25000" dirty="0"/>
          </a:p>
        </p:txBody>
      </p:sp>
      <p:sp>
        <p:nvSpPr>
          <p:cNvPr id="3" name="Content Placeholder 2">
            <a:extLst>
              <a:ext uri="{FF2B5EF4-FFF2-40B4-BE49-F238E27FC236}">
                <a16:creationId xmlns:a16="http://schemas.microsoft.com/office/drawing/2014/main" id="{E293E1D9-A943-CB5D-6CAB-7AAE220C0961}"/>
              </a:ext>
            </a:extLst>
          </p:cNvPr>
          <p:cNvSpPr>
            <a:spLocks noGrp="1"/>
          </p:cNvSpPr>
          <p:nvPr>
            <p:ph idx="1"/>
          </p:nvPr>
        </p:nvSpPr>
        <p:spPr>
          <a:xfrm>
            <a:off x="457200" y="1280160"/>
            <a:ext cx="4648200" cy="4572000"/>
          </a:xfrm>
        </p:spPr>
        <p:txBody>
          <a:bodyPr>
            <a:normAutofit lnSpcReduction="10000"/>
          </a:bodyPr>
          <a:lstStyle/>
          <a:p>
            <a:r>
              <a:rPr lang="en-IN" dirty="0"/>
              <a:t>GMO, </a:t>
            </a:r>
            <a:r>
              <a:rPr lang="en-IN" i="1" dirty="0"/>
              <a:t>transgenic</a:t>
            </a:r>
            <a:r>
              <a:rPr lang="en-IN" dirty="0"/>
              <a:t>, crops can have desirable traits like disease and pest resistance and enhanced nutrition.</a:t>
            </a:r>
          </a:p>
          <a:p>
            <a:pPr marL="457200" indent="-457200">
              <a:buFont typeface="Arial" panose="020B0604020202020204" pitchFamily="34" charset="0"/>
              <a:buChar char="•"/>
            </a:pPr>
            <a:r>
              <a:rPr lang="en-IN" dirty="0"/>
              <a:t>First transgenic crops included staples like corn, potatoes, and tomatoes.</a:t>
            </a:r>
          </a:p>
          <a:p>
            <a:pPr marL="457200" indent="-457200">
              <a:buFont typeface="Arial" panose="020B0604020202020204" pitchFamily="34" charset="0"/>
              <a:buChar char="•"/>
            </a:pPr>
            <a:r>
              <a:rPr lang="en-IN" dirty="0"/>
              <a:t>They are extensively tested for human and environmental safety before release.</a:t>
            </a:r>
          </a:p>
        </p:txBody>
      </p:sp>
      <p:sp>
        <p:nvSpPr>
          <p:cNvPr id="6" name="TextBox 5">
            <a:extLst>
              <a:ext uri="{FF2B5EF4-FFF2-40B4-BE49-F238E27FC236}">
                <a16:creationId xmlns:a16="http://schemas.microsoft.com/office/drawing/2014/main" id="{059ADB3F-0535-9D66-6DF8-520E9AF92643}"/>
              </a:ext>
              <a:ext uri="{C183D7F6-B498-43B3-948B-1728B52AA6E4}">
                <adec:decorative xmlns:adec="http://schemas.microsoft.com/office/drawing/2017/decorative" val="0"/>
              </a:ext>
            </a:extLst>
          </p:cNvPr>
          <p:cNvSpPr txBox="1"/>
          <p:nvPr/>
        </p:nvSpPr>
        <p:spPr>
          <a:xfrm>
            <a:off x="6224230" y="1371600"/>
            <a:ext cx="1229439" cy="307777"/>
          </a:xfrm>
          <a:prstGeom prst="rect">
            <a:avLst/>
          </a:prstGeom>
          <a:noFill/>
        </p:spPr>
        <p:txBody>
          <a:bodyPr wrap="none" rtlCol="0">
            <a:spAutoFit/>
          </a:bodyPr>
          <a:lstStyle/>
          <a:p>
            <a:r>
              <a:rPr lang="en-US" sz="1400" b="1" dirty="0"/>
              <a:t>17.1 Figure 13</a:t>
            </a:r>
          </a:p>
        </p:txBody>
      </p:sp>
      <p:pic>
        <p:nvPicPr>
          <p:cNvPr id="4" name="Content Placeholder 5" descr="A photograph of several ears of colorful corn">
            <a:extLst>
              <a:ext uri="{FF2B5EF4-FFF2-40B4-BE49-F238E27FC236}">
                <a16:creationId xmlns:a16="http://schemas.microsoft.com/office/drawing/2014/main" id="{65DBA50B-DE8B-3A2D-4EB2-377CB194D789}"/>
              </a:ext>
            </a:extLst>
          </p:cNvPr>
          <p:cNvPicPr>
            <a:picLocks noChangeAspect="1"/>
          </p:cNvPicPr>
          <p:nvPr/>
        </p:nvPicPr>
        <p:blipFill>
          <a:blip r:embed="rId2"/>
          <a:srcRect l="12037" t="5332" r="11111" b="4668"/>
          <a:stretch/>
        </p:blipFill>
        <p:spPr>
          <a:xfrm>
            <a:off x="5209057" y="1761635"/>
            <a:ext cx="3442476" cy="2239683"/>
          </a:xfrm>
          <a:prstGeom prst="rect">
            <a:avLst/>
          </a:prstGeom>
        </p:spPr>
      </p:pic>
      <p:sp>
        <p:nvSpPr>
          <p:cNvPr id="7" name="TextBox 6">
            <a:extLst>
              <a:ext uri="{FF2B5EF4-FFF2-40B4-BE49-F238E27FC236}">
                <a16:creationId xmlns:a16="http://schemas.microsoft.com/office/drawing/2014/main" id="{876C01AE-D93A-D119-E200-14E4F8AE7B35}"/>
              </a:ext>
            </a:extLst>
          </p:cNvPr>
          <p:cNvSpPr txBox="1"/>
          <p:nvPr/>
        </p:nvSpPr>
        <p:spPr>
          <a:xfrm>
            <a:off x="5105400" y="4083577"/>
            <a:ext cx="3524250" cy="230832"/>
          </a:xfrm>
          <a:prstGeom prst="rect">
            <a:avLst/>
          </a:prstGeom>
          <a:noFill/>
        </p:spPr>
        <p:txBody>
          <a:bodyPr wrap="square">
            <a:spAutoFit/>
          </a:bodyPr>
          <a:lstStyle/>
          <a:p>
            <a:pPr algn="ctr"/>
            <a:r>
              <a:rPr lang="en-US" sz="900" dirty="0"/>
              <a:t>Ulrike Leone on Pixabay. "Corn."</a:t>
            </a:r>
          </a:p>
        </p:txBody>
      </p:sp>
    </p:spTree>
    <p:extLst>
      <p:ext uri="{BB962C8B-B14F-4D97-AF65-F5344CB8AC3E}">
        <p14:creationId xmlns:p14="http://schemas.microsoft.com/office/powerpoint/2010/main" val="7624630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9B9A2-CE1C-1678-0B20-72EC64C9D64A}"/>
              </a:ext>
            </a:extLst>
          </p:cNvPr>
          <p:cNvSpPr>
            <a:spLocks noGrp="1"/>
          </p:cNvSpPr>
          <p:nvPr>
            <p:ph type="title"/>
          </p:nvPr>
        </p:nvSpPr>
        <p:spPr/>
        <p:txBody>
          <a:bodyPr/>
          <a:lstStyle/>
          <a:p>
            <a:r>
              <a:rPr lang="en-US" dirty="0"/>
              <a:t>Transformation of Plants Using</a:t>
            </a:r>
            <a:br>
              <a:rPr lang="en-US" dirty="0"/>
            </a:br>
            <a:r>
              <a:rPr lang="en-US" i="1" dirty="0"/>
              <a:t>Agrobacterium tumefaciens</a:t>
            </a:r>
            <a:endParaRPr lang="en-IN" i="1" dirty="0"/>
          </a:p>
        </p:txBody>
      </p:sp>
      <p:sp>
        <p:nvSpPr>
          <p:cNvPr id="3" name="Content Placeholder 2">
            <a:extLst>
              <a:ext uri="{FF2B5EF4-FFF2-40B4-BE49-F238E27FC236}">
                <a16:creationId xmlns:a16="http://schemas.microsoft.com/office/drawing/2014/main" id="{D31CF134-890D-2F55-E4C1-E8036B337455}"/>
              </a:ext>
            </a:extLst>
          </p:cNvPr>
          <p:cNvSpPr>
            <a:spLocks noGrp="1"/>
          </p:cNvSpPr>
          <p:nvPr>
            <p:ph idx="1"/>
          </p:nvPr>
        </p:nvSpPr>
        <p:spPr>
          <a:xfrm>
            <a:off x="457200" y="1280160"/>
            <a:ext cx="4648200" cy="4572000"/>
          </a:xfrm>
        </p:spPr>
        <p:txBody>
          <a:bodyPr>
            <a:normAutofit/>
          </a:bodyPr>
          <a:lstStyle/>
          <a:p>
            <a:r>
              <a:rPr lang="en-IN" dirty="0"/>
              <a:t>The bacterium, </a:t>
            </a:r>
            <a:r>
              <a:rPr lang="en-IN" i="1" dirty="0"/>
              <a:t>Agrobacterium tumefaciens</a:t>
            </a:r>
            <a:r>
              <a:rPr lang="en-IN" dirty="0"/>
              <a:t>, naturally transfers DNA to plants creating tumors.</a:t>
            </a:r>
          </a:p>
          <a:p>
            <a:pPr marL="457200" indent="-457200">
              <a:buFont typeface="Arial" panose="020B0604020202020204" pitchFamily="34" charset="0"/>
              <a:buChar char="•"/>
            </a:pPr>
            <a:r>
              <a:rPr lang="en-IN" dirty="0"/>
              <a:t>Researchers modify tumor-inducing</a:t>
            </a:r>
            <a:r>
              <a:rPr lang="en-IN" b="1" dirty="0"/>
              <a:t> (Ti) plasmids </a:t>
            </a:r>
            <a:r>
              <a:rPr lang="en-IN" dirty="0"/>
              <a:t>to introduce the gene of interest in crops like rice, barley, and wheat.</a:t>
            </a:r>
          </a:p>
        </p:txBody>
      </p:sp>
      <p:sp>
        <p:nvSpPr>
          <p:cNvPr id="6" name="TextBox 5">
            <a:extLst>
              <a:ext uri="{FF2B5EF4-FFF2-40B4-BE49-F238E27FC236}">
                <a16:creationId xmlns:a16="http://schemas.microsoft.com/office/drawing/2014/main" id="{EF323E50-C8D1-7A0D-02BD-81A9A83D1A66}"/>
              </a:ext>
              <a:ext uri="{C183D7F6-B498-43B3-948B-1728B52AA6E4}">
                <adec:decorative xmlns:adec="http://schemas.microsoft.com/office/drawing/2017/decorative" val="0"/>
              </a:ext>
            </a:extLst>
          </p:cNvPr>
          <p:cNvSpPr txBox="1"/>
          <p:nvPr/>
        </p:nvSpPr>
        <p:spPr>
          <a:xfrm>
            <a:off x="6395680" y="1524000"/>
            <a:ext cx="1229439" cy="307777"/>
          </a:xfrm>
          <a:prstGeom prst="rect">
            <a:avLst/>
          </a:prstGeom>
          <a:noFill/>
        </p:spPr>
        <p:txBody>
          <a:bodyPr wrap="none" rtlCol="0">
            <a:spAutoFit/>
          </a:bodyPr>
          <a:lstStyle/>
          <a:p>
            <a:r>
              <a:rPr lang="en-US" sz="1400" b="1" dirty="0"/>
              <a:t>17.1 Figure 14</a:t>
            </a:r>
          </a:p>
        </p:txBody>
      </p:sp>
      <p:pic>
        <p:nvPicPr>
          <p:cNvPr id="4" name="Content Placeholder 6" descr="A photograph of a large tumor hanging off of a yellow flower's stem">
            <a:extLst>
              <a:ext uri="{FF2B5EF4-FFF2-40B4-BE49-F238E27FC236}">
                <a16:creationId xmlns:a16="http://schemas.microsoft.com/office/drawing/2014/main" id="{BD660365-EDFE-5028-8456-C8EE56264DC3}"/>
              </a:ext>
            </a:extLst>
          </p:cNvPr>
          <p:cNvPicPr>
            <a:picLocks noChangeAspect="1"/>
          </p:cNvPicPr>
          <p:nvPr/>
        </p:nvPicPr>
        <p:blipFill>
          <a:blip r:embed="rId2"/>
          <a:srcRect l="19445" t="5333" r="14815" b="6001"/>
          <a:stretch/>
        </p:blipFill>
        <p:spPr>
          <a:xfrm>
            <a:off x="5562600" y="2012831"/>
            <a:ext cx="3048000" cy="2283854"/>
          </a:xfrm>
          <a:prstGeom prst="rect">
            <a:avLst/>
          </a:prstGeom>
        </p:spPr>
      </p:pic>
      <p:sp>
        <p:nvSpPr>
          <p:cNvPr id="7" name="TextBox 6">
            <a:extLst>
              <a:ext uri="{FF2B5EF4-FFF2-40B4-BE49-F238E27FC236}">
                <a16:creationId xmlns:a16="http://schemas.microsoft.com/office/drawing/2014/main" id="{402D1038-69F5-7327-AC74-4B6409A109C4}"/>
              </a:ext>
            </a:extLst>
          </p:cNvPr>
          <p:cNvSpPr txBox="1"/>
          <p:nvPr/>
        </p:nvSpPr>
        <p:spPr>
          <a:xfrm>
            <a:off x="5410199" y="4477739"/>
            <a:ext cx="3352802" cy="230832"/>
          </a:xfrm>
          <a:prstGeom prst="rect">
            <a:avLst/>
          </a:prstGeom>
          <a:noFill/>
        </p:spPr>
        <p:txBody>
          <a:bodyPr wrap="square">
            <a:spAutoFit/>
          </a:bodyPr>
          <a:lstStyle/>
          <a:p>
            <a:pPr algn="ctr"/>
            <a:r>
              <a:rPr lang="en-US" sz="900" dirty="0"/>
              <a:t>jacinta lluch valero on Flickr. "</a:t>
            </a:r>
            <a:r>
              <a:rPr lang="en-US" sz="900" i="1" dirty="0"/>
              <a:t>Agrobacterium tumefaciens</a:t>
            </a:r>
            <a:r>
              <a:rPr lang="en-US" sz="900" dirty="0"/>
              <a:t>."</a:t>
            </a:r>
          </a:p>
        </p:txBody>
      </p:sp>
    </p:spTree>
    <p:extLst>
      <p:ext uri="{BB962C8B-B14F-4D97-AF65-F5344CB8AC3E}">
        <p14:creationId xmlns:p14="http://schemas.microsoft.com/office/powerpoint/2010/main" val="1625563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35762-E393-E436-CBD5-05A6F2CC32E8}"/>
              </a:ext>
            </a:extLst>
          </p:cNvPr>
          <p:cNvSpPr>
            <a:spLocks noGrp="1"/>
          </p:cNvSpPr>
          <p:nvPr>
            <p:ph type="title"/>
          </p:nvPr>
        </p:nvSpPr>
        <p:spPr/>
        <p:txBody>
          <a:bodyPr/>
          <a:lstStyle/>
          <a:p>
            <a:r>
              <a:rPr lang="en-US" dirty="0"/>
              <a:t>The Organic Insecticide </a:t>
            </a:r>
            <a:r>
              <a:rPr lang="en-US" i="1" dirty="0"/>
              <a:t>Bacillus thuringiensis</a:t>
            </a:r>
            <a:endParaRPr lang="en-IN" i="1" dirty="0"/>
          </a:p>
        </p:txBody>
      </p:sp>
      <p:sp>
        <p:nvSpPr>
          <p:cNvPr id="3" name="Content Placeholder 2">
            <a:extLst>
              <a:ext uri="{FF2B5EF4-FFF2-40B4-BE49-F238E27FC236}">
                <a16:creationId xmlns:a16="http://schemas.microsoft.com/office/drawing/2014/main" id="{9ED96535-E3BB-21E7-1AF7-21278A644DEF}"/>
              </a:ext>
            </a:extLst>
          </p:cNvPr>
          <p:cNvSpPr>
            <a:spLocks noGrp="1"/>
          </p:cNvSpPr>
          <p:nvPr>
            <p:ph idx="1"/>
          </p:nvPr>
        </p:nvSpPr>
        <p:spPr/>
        <p:txBody>
          <a:bodyPr/>
          <a:lstStyle/>
          <a:p>
            <a:r>
              <a:rPr lang="en-US" i="1" dirty="0"/>
              <a:t>Bacillus thuringiensis </a:t>
            </a:r>
            <a:r>
              <a:rPr lang="en-US" dirty="0"/>
              <a:t>(Bt) is a bacterium that produces protein crystals during sporulation (spore creation) that are toxic to many insect species that affect plants.</a:t>
            </a:r>
          </a:p>
          <a:p>
            <a:pPr marL="457200" indent="-457200">
              <a:buFont typeface="Arial" panose="020B0604020202020204" pitchFamily="34" charset="0"/>
              <a:buChar char="•"/>
            </a:pPr>
            <a:r>
              <a:rPr lang="en-IN" dirty="0"/>
              <a:t>Toxin genes are cloned into crops to make them resistant to insect pests.</a:t>
            </a:r>
          </a:p>
          <a:p>
            <a:pPr marL="457200" indent="-457200">
              <a:buFont typeface="Arial" panose="020B0604020202020204" pitchFamily="34" charset="0"/>
              <a:buChar char="•"/>
            </a:pPr>
            <a:r>
              <a:rPr lang="en-IN" dirty="0"/>
              <a:t>Bt toxin is an organic, environmentally-safe, insect-targeted bioinsecticide.</a:t>
            </a:r>
          </a:p>
        </p:txBody>
      </p:sp>
    </p:spTree>
    <p:extLst>
      <p:ext uri="{BB962C8B-B14F-4D97-AF65-F5344CB8AC3E}">
        <p14:creationId xmlns:p14="http://schemas.microsoft.com/office/powerpoint/2010/main" val="2121127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7A1D4-E437-390A-EDB3-A58B46804983}"/>
              </a:ext>
            </a:extLst>
          </p:cNvPr>
          <p:cNvSpPr>
            <a:spLocks noGrp="1"/>
          </p:cNvSpPr>
          <p:nvPr>
            <p:ph type="title"/>
          </p:nvPr>
        </p:nvSpPr>
        <p:spPr/>
        <p:txBody>
          <a:bodyPr/>
          <a:lstStyle/>
          <a:p>
            <a:r>
              <a:rPr lang="en-IN" dirty="0"/>
              <a:t>Flavr Savr Tomato</a:t>
            </a:r>
          </a:p>
        </p:txBody>
      </p:sp>
      <p:sp>
        <p:nvSpPr>
          <p:cNvPr id="3" name="Content Placeholder 2">
            <a:extLst>
              <a:ext uri="{FF2B5EF4-FFF2-40B4-BE49-F238E27FC236}">
                <a16:creationId xmlns:a16="http://schemas.microsoft.com/office/drawing/2014/main" id="{83EAF027-B3DE-6A73-10F2-5BBE7740BB40}"/>
              </a:ext>
            </a:extLst>
          </p:cNvPr>
          <p:cNvSpPr>
            <a:spLocks noGrp="1"/>
          </p:cNvSpPr>
          <p:nvPr>
            <p:ph idx="1"/>
          </p:nvPr>
        </p:nvSpPr>
        <p:spPr/>
        <p:txBody>
          <a:bodyPr/>
          <a:lstStyle/>
          <a:p>
            <a:r>
              <a:rPr lang="en-US" dirty="0"/>
              <a:t>First commercialized GMO crop in 1994 with increased shelf life and increased fungal resistance.</a:t>
            </a:r>
          </a:p>
          <a:p>
            <a:pPr marL="457200" indent="-457200">
              <a:buFont typeface="Arial" panose="020B0604020202020204" pitchFamily="34" charset="0"/>
              <a:buChar char="•"/>
            </a:pPr>
            <a:r>
              <a:rPr lang="en-US" dirty="0"/>
              <a:t>It employed an </a:t>
            </a:r>
            <a:r>
              <a:rPr lang="en-US" i="1" dirty="0"/>
              <a:t>antisense</a:t>
            </a:r>
            <a:r>
              <a:rPr lang="en-US" dirty="0"/>
              <a:t> gene, that produces complementary mRNA to the target gene, suppressing the enzyme that causes softening.</a:t>
            </a:r>
          </a:p>
          <a:p>
            <a:pPr marL="457200" indent="-457200">
              <a:buFont typeface="Arial" panose="020B0604020202020204" pitchFamily="34" charset="0"/>
              <a:buChar char="•"/>
            </a:pPr>
            <a:r>
              <a:rPr lang="en-US" dirty="0"/>
              <a:t>No longer available due to supply and shipping issues.</a:t>
            </a:r>
            <a:endParaRPr lang="en-IN" dirty="0"/>
          </a:p>
        </p:txBody>
      </p:sp>
    </p:spTree>
    <p:extLst>
      <p:ext uri="{BB962C8B-B14F-4D97-AF65-F5344CB8AC3E}">
        <p14:creationId xmlns:p14="http://schemas.microsoft.com/office/powerpoint/2010/main" val="918789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C0379-25FB-5E83-CE34-67041D59B06B}"/>
              </a:ext>
            </a:extLst>
          </p:cNvPr>
          <p:cNvSpPr>
            <a:spLocks noGrp="1"/>
          </p:cNvSpPr>
          <p:nvPr>
            <p:ph type="title"/>
          </p:nvPr>
        </p:nvSpPr>
        <p:spPr/>
        <p:txBody>
          <a:bodyPr/>
          <a:lstStyle/>
          <a:p>
            <a:r>
              <a:rPr lang="en-IN" dirty="0"/>
              <a:t>Summary</a:t>
            </a:r>
          </a:p>
        </p:txBody>
      </p:sp>
      <p:sp>
        <p:nvSpPr>
          <p:cNvPr id="3" name="Content Placeholder 2">
            <a:extLst>
              <a:ext uri="{FF2B5EF4-FFF2-40B4-BE49-F238E27FC236}">
                <a16:creationId xmlns:a16="http://schemas.microsoft.com/office/drawing/2014/main" id="{9E25EACB-6D4F-5DC6-3CED-9B8B025668BE}"/>
              </a:ext>
            </a:extLst>
          </p:cNvPr>
          <p:cNvSpPr>
            <a:spLocks noGrp="1"/>
          </p:cNvSpPr>
          <p:nvPr>
            <p:ph idx="1"/>
          </p:nvPr>
        </p:nvSpPr>
        <p:spPr/>
        <p:txBody>
          <a:bodyPr>
            <a:normAutofit fontScale="85000" lnSpcReduction="10000"/>
          </a:bodyPr>
          <a:lstStyle/>
          <a:p>
            <a:pPr marL="457200" indent="-457200">
              <a:buFont typeface="Arial" panose="020B0604020202020204" pitchFamily="34" charset="0"/>
              <a:buChar char="•"/>
            </a:pPr>
            <a:r>
              <a:rPr lang="en-IN" dirty="0"/>
              <a:t>Nucleic acid isolation techniques involve cell lysis and macromolecule destruction.</a:t>
            </a:r>
          </a:p>
          <a:p>
            <a:pPr marL="457200" indent="-457200">
              <a:buFont typeface="Arial" panose="020B0604020202020204" pitchFamily="34" charset="0"/>
              <a:buChar char="•"/>
            </a:pPr>
            <a:r>
              <a:rPr lang="en-IN" dirty="0"/>
              <a:t>Analysis methods: gel electrophoresis (size separation), PCR (amplification), blotting (sequence detection).</a:t>
            </a:r>
          </a:p>
          <a:p>
            <a:pPr marL="457200" indent="-457200">
              <a:buFont typeface="Arial" panose="020B0604020202020204" pitchFamily="34" charset="0"/>
              <a:buChar char="•"/>
            </a:pPr>
            <a:r>
              <a:rPr lang="en-IN" dirty="0"/>
              <a:t>Cloning refers to molecular (DNA fragments), cellular (cell populations), or reproductive (organisms) cloning.</a:t>
            </a:r>
          </a:p>
          <a:p>
            <a:pPr marL="457200" indent="-457200">
              <a:buFont typeface="Arial" panose="020B0604020202020204" pitchFamily="34" charset="0"/>
              <a:buChar char="•"/>
            </a:pPr>
            <a:r>
              <a:rPr lang="en-IN" dirty="0"/>
              <a:t>Genetic testing identifies disease genes; gene therapy treats inheritable diseases.</a:t>
            </a:r>
          </a:p>
          <a:p>
            <a:pPr marL="457200" indent="-457200">
              <a:buFont typeface="Arial" panose="020B0604020202020204" pitchFamily="34" charset="0"/>
              <a:buChar char="•"/>
            </a:pPr>
            <a:r>
              <a:rPr lang="en-IN" dirty="0"/>
              <a:t>Transgenic organisms contain foreign DNA via molecular cloning.</a:t>
            </a:r>
          </a:p>
          <a:p>
            <a:pPr marL="457200" indent="-457200">
              <a:buFont typeface="Arial" panose="020B0604020202020204" pitchFamily="34" charset="0"/>
              <a:buChar char="•"/>
            </a:pPr>
            <a:r>
              <a:rPr lang="en-IN" dirty="0"/>
              <a:t>Applications include vaccines, antibiotics, hormones, and improved crop traits via recombinant DNA technology.</a:t>
            </a:r>
          </a:p>
        </p:txBody>
      </p:sp>
    </p:spTree>
    <p:extLst>
      <p:ext uri="{BB962C8B-B14F-4D97-AF65-F5344CB8AC3E}">
        <p14:creationId xmlns:p14="http://schemas.microsoft.com/office/powerpoint/2010/main" val="25022900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C183D7F6-B498-43B3-948B-1728B52AA6E4}">
                <adec:decorative xmlns:adec="http://schemas.microsoft.com/office/drawing/2017/decorative" val="1"/>
              </a:ext>
            </a:extLst>
          </p:cNvPr>
          <p:cNvCxnSpPr/>
          <p:nvPr/>
        </p:nvCxnSpPr>
        <p:spPr>
          <a:xfrm>
            <a:off x="357185" y="3129625"/>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4412F44-E9AD-CA5D-3424-C0919E7B7254}"/>
              </a:ext>
              <a:ext uri="{C183D7F6-B498-43B3-948B-1728B52AA6E4}">
                <adec:decorative xmlns:adec="http://schemas.microsoft.com/office/drawing/2017/decorative" val="1"/>
              </a:ext>
            </a:extLst>
          </p:cNvPr>
          <p:cNvSpPr/>
          <p:nvPr/>
        </p:nvSpPr>
        <p:spPr>
          <a:xfrm>
            <a:off x="1767486" y="1650955"/>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48037E7D-3E91-A190-96AE-EB330CCD16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
            <a:ext cx="9144000" cy="6858001"/>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0A646-81B0-E13C-11DB-CD550DF3F3D0}"/>
              </a:ext>
            </a:extLst>
          </p:cNvPr>
          <p:cNvSpPr>
            <a:spLocks noGrp="1"/>
          </p:cNvSpPr>
          <p:nvPr>
            <p:ph type="title"/>
          </p:nvPr>
        </p:nvSpPr>
        <p:spPr/>
        <p:txBody>
          <a:bodyPr/>
          <a:lstStyle/>
          <a:p>
            <a:r>
              <a:rPr lang="en-IN" dirty="0"/>
              <a:t>The Field of Biotechnology</a:t>
            </a:r>
            <a:r>
              <a:rPr lang="en-IN" sz="1600" baseline="-25000" dirty="0"/>
              <a:t>1</a:t>
            </a:r>
          </a:p>
        </p:txBody>
      </p:sp>
      <p:sp>
        <p:nvSpPr>
          <p:cNvPr id="3" name="Content Placeholder 2">
            <a:extLst>
              <a:ext uri="{FF2B5EF4-FFF2-40B4-BE49-F238E27FC236}">
                <a16:creationId xmlns:a16="http://schemas.microsoft.com/office/drawing/2014/main" id="{762DCA87-2223-1C0E-C77A-BC4092506398}"/>
              </a:ext>
            </a:extLst>
          </p:cNvPr>
          <p:cNvSpPr>
            <a:spLocks noGrp="1"/>
          </p:cNvSpPr>
          <p:nvPr>
            <p:ph idx="1"/>
          </p:nvPr>
        </p:nvSpPr>
        <p:spPr>
          <a:xfrm>
            <a:off x="457200" y="1280160"/>
            <a:ext cx="4495800" cy="4572000"/>
          </a:xfrm>
        </p:spPr>
        <p:txBody>
          <a:bodyPr>
            <a:noAutofit/>
          </a:bodyPr>
          <a:lstStyle/>
          <a:p>
            <a:r>
              <a:rPr lang="en-US" sz="2400" b="1" dirty="0"/>
              <a:t>Biotechnology</a:t>
            </a:r>
            <a:r>
              <a:rPr lang="en-US" sz="2400" dirty="0"/>
              <a:t> uses biological agents like microorganisms for technological advancement</a:t>
            </a:r>
          </a:p>
          <a:p>
            <a:r>
              <a:rPr lang="en-US" sz="2400" dirty="0"/>
              <a:t>It was first used for breeding livestock and crops before the scientific basis was understood</a:t>
            </a:r>
          </a:p>
          <a:p>
            <a:r>
              <a:rPr lang="en-US" sz="2400" dirty="0"/>
              <a:t>After the 1953 discovery of DNA structure, biotechnology grew rapidly in academia and industry</a:t>
            </a:r>
          </a:p>
        </p:txBody>
      </p:sp>
      <p:sp>
        <p:nvSpPr>
          <p:cNvPr id="8" name="TextBox 7">
            <a:extLst>
              <a:ext uri="{FF2B5EF4-FFF2-40B4-BE49-F238E27FC236}">
                <a16:creationId xmlns:a16="http://schemas.microsoft.com/office/drawing/2014/main" id="{1A526495-96F4-AC18-4193-F221FAF680A8}"/>
              </a:ext>
              <a:ext uri="{C183D7F6-B498-43B3-948B-1728B52AA6E4}">
                <adec:decorative xmlns:adec="http://schemas.microsoft.com/office/drawing/2017/decorative" val="0"/>
              </a:ext>
            </a:extLst>
          </p:cNvPr>
          <p:cNvSpPr txBox="1"/>
          <p:nvPr/>
        </p:nvSpPr>
        <p:spPr>
          <a:xfrm>
            <a:off x="6375647" y="1404401"/>
            <a:ext cx="1138068" cy="307777"/>
          </a:xfrm>
          <a:prstGeom prst="rect">
            <a:avLst/>
          </a:prstGeom>
          <a:noFill/>
        </p:spPr>
        <p:txBody>
          <a:bodyPr wrap="none" rtlCol="0">
            <a:spAutoFit/>
          </a:bodyPr>
          <a:lstStyle/>
          <a:p>
            <a:r>
              <a:rPr lang="en-US" sz="1400" b="1" dirty="0"/>
              <a:t>17.1 Figure 1</a:t>
            </a:r>
          </a:p>
        </p:txBody>
      </p:sp>
      <p:pic>
        <p:nvPicPr>
          <p:cNvPr id="4" name="Content Placeholder 4" descr="A photograph of the box containing the original petri dish of penicillium mold">
            <a:extLst>
              <a:ext uri="{FF2B5EF4-FFF2-40B4-BE49-F238E27FC236}">
                <a16:creationId xmlns:a16="http://schemas.microsoft.com/office/drawing/2014/main" id="{B478D695-1766-9F8A-CA8F-435EF2E30E7F}"/>
              </a:ext>
            </a:extLst>
          </p:cNvPr>
          <p:cNvPicPr>
            <a:picLocks noChangeAspect="1"/>
          </p:cNvPicPr>
          <p:nvPr/>
        </p:nvPicPr>
        <p:blipFill>
          <a:blip r:embed="rId2"/>
          <a:srcRect l="20371" t="7000" r="18518" b="4668"/>
          <a:stretch/>
        </p:blipFill>
        <p:spPr>
          <a:xfrm>
            <a:off x="5071287" y="1799853"/>
            <a:ext cx="3510951" cy="2819400"/>
          </a:xfrm>
          <a:prstGeom prst="rect">
            <a:avLst/>
          </a:prstGeom>
        </p:spPr>
      </p:pic>
      <p:sp>
        <p:nvSpPr>
          <p:cNvPr id="10" name="TextBox 9">
            <a:extLst>
              <a:ext uri="{FF2B5EF4-FFF2-40B4-BE49-F238E27FC236}">
                <a16:creationId xmlns:a16="http://schemas.microsoft.com/office/drawing/2014/main" id="{D54C7725-86BE-2940-0877-84E34F3ACF75}"/>
              </a:ext>
            </a:extLst>
          </p:cNvPr>
          <p:cNvSpPr txBox="1"/>
          <p:nvPr/>
        </p:nvSpPr>
        <p:spPr>
          <a:xfrm>
            <a:off x="5105399" y="4645968"/>
            <a:ext cx="3476839" cy="230832"/>
          </a:xfrm>
          <a:prstGeom prst="rect">
            <a:avLst/>
          </a:prstGeom>
          <a:noFill/>
        </p:spPr>
        <p:txBody>
          <a:bodyPr wrap="square">
            <a:spAutoFit/>
          </a:bodyPr>
          <a:lstStyle/>
          <a:p>
            <a:pPr algn="ctr"/>
            <a:r>
              <a:rPr lang="en-US" sz="900" dirty="0"/>
              <a:t>Science Museum London on Wikimedia Commons. "Penicillin mould."</a:t>
            </a:r>
          </a:p>
        </p:txBody>
      </p:sp>
    </p:spTree>
    <p:extLst>
      <p:ext uri="{BB962C8B-B14F-4D97-AF65-F5344CB8AC3E}">
        <p14:creationId xmlns:p14="http://schemas.microsoft.com/office/powerpoint/2010/main" val="294735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0A646-81B0-E13C-11DB-CD550DF3F3D0}"/>
              </a:ext>
            </a:extLst>
          </p:cNvPr>
          <p:cNvSpPr>
            <a:spLocks noGrp="1"/>
          </p:cNvSpPr>
          <p:nvPr>
            <p:ph type="title"/>
          </p:nvPr>
        </p:nvSpPr>
        <p:spPr/>
        <p:txBody>
          <a:bodyPr/>
          <a:lstStyle/>
          <a:p>
            <a:r>
              <a:rPr lang="en-IN" dirty="0"/>
              <a:t>The Field of Biotechnology</a:t>
            </a:r>
            <a:r>
              <a:rPr lang="en-IN" sz="1600" baseline="-25000" dirty="0"/>
              <a:t>2</a:t>
            </a:r>
            <a:endParaRPr lang="en-IN" dirty="0"/>
          </a:p>
        </p:txBody>
      </p:sp>
      <p:sp>
        <p:nvSpPr>
          <p:cNvPr id="3" name="Content Placeholder 2">
            <a:extLst>
              <a:ext uri="{FF2B5EF4-FFF2-40B4-BE49-F238E27FC236}">
                <a16:creationId xmlns:a16="http://schemas.microsoft.com/office/drawing/2014/main" id="{762DCA87-2223-1C0E-C77A-BC4092506398}"/>
              </a:ext>
            </a:extLst>
          </p:cNvPr>
          <p:cNvSpPr>
            <a:spLocks noGrp="1"/>
          </p:cNvSpPr>
          <p:nvPr>
            <p:ph idx="1"/>
          </p:nvPr>
        </p:nvSpPr>
        <p:spPr>
          <a:xfrm>
            <a:off x="457200" y="1280160"/>
            <a:ext cx="4495800" cy="4572000"/>
          </a:xfrm>
        </p:spPr>
        <p:txBody>
          <a:bodyPr>
            <a:noAutofit/>
          </a:bodyPr>
          <a:lstStyle/>
          <a:p>
            <a:r>
              <a:rPr lang="en-US" sz="2600" dirty="0"/>
              <a:t>Main applications are in medicine (vaccines, antibiotics) and agriculture (genetic crop modification)</a:t>
            </a:r>
          </a:p>
          <a:p>
            <a:r>
              <a:rPr lang="en-US" sz="2600" dirty="0"/>
              <a:t>Industrial applications include fermentation, oil spill treatment, biofuel production</a:t>
            </a:r>
            <a:endParaRPr lang="en-IN" sz="2600" dirty="0"/>
          </a:p>
        </p:txBody>
      </p:sp>
      <p:sp>
        <p:nvSpPr>
          <p:cNvPr id="9" name="TextBox 8">
            <a:extLst>
              <a:ext uri="{FF2B5EF4-FFF2-40B4-BE49-F238E27FC236}">
                <a16:creationId xmlns:a16="http://schemas.microsoft.com/office/drawing/2014/main" id="{9B585A3F-1304-2B47-F5C1-CCCA6387F07C}"/>
              </a:ext>
              <a:ext uri="{C183D7F6-B498-43B3-948B-1728B52AA6E4}">
                <adec:decorative xmlns:adec="http://schemas.microsoft.com/office/drawing/2017/decorative" val="0"/>
              </a:ext>
            </a:extLst>
          </p:cNvPr>
          <p:cNvSpPr txBox="1"/>
          <p:nvPr/>
        </p:nvSpPr>
        <p:spPr>
          <a:xfrm>
            <a:off x="6096000" y="1373049"/>
            <a:ext cx="1138068" cy="307777"/>
          </a:xfrm>
          <a:prstGeom prst="rect">
            <a:avLst/>
          </a:prstGeom>
          <a:noFill/>
        </p:spPr>
        <p:txBody>
          <a:bodyPr wrap="none" rtlCol="0">
            <a:spAutoFit/>
          </a:bodyPr>
          <a:lstStyle/>
          <a:p>
            <a:r>
              <a:rPr lang="en-US" sz="1400" b="1" dirty="0"/>
              <a:t>17.1 Figure 2</a:t>
            </a:r>
          </a:p>
        </p:txBody>
      </p:sp>
      <p:pic>
        <p:nvPicPr>
          <p:cNvPr id="4" name="Content Placeholder 5" descr="A photograph of a soybean plant">
            <a:extLst>
              <a:ext uri="{FF2B5EF4-FFF2-40B4-BE49-F238E27FC236}">
                <a16:creationId xmlns:a16="http://schemas.microsoft.com/office/drawing/2014/main" id="{8DE20313-8975-C578-5AE8-28E8D3DE6A1A}"/>
              </a:ext>
            </a:extLst>
          </p:cNvPr>
          <p:cNvPicPr>
            <a:picLocks noChangeAspect="1"/>
          </p:cNvPicPr>
          <p:nvPr/>
        </p:nvPicPr>
        <p:blipFill>
          <a:blip r:embed="rId2"/>
          <a:srcRect l="15741" t="5333" r="14815" b="6001"/>
          <a:stretch/>
        </p:blipFill>
        <p:spPr>
          <a:xfrm>
            <a:off x="4943856" y="1854562"/>
            <a:ext cx="3680580" cy="2610758"/>
          </a:xfrm>
          <a:prstGeom prst="rect">
            <a:avLst/>
          </a:prstGeom>
        </p:spPr>
      </p:pic>
      <p:sp>
        <p:nvSpPr>
          <p:cNvPr id="11" name="TextBox 10">
            <a:extLst>
              <a:ext uri="{FF2B5EF4-FFF2-40B4-BE49-F238E27FC236}">
                <a16:creationId xmlns:a16="http://schemas.microsoft.com/office/drawing/2014/main" id="{E162C9A5-2B1D-75C0-48AB-51D22EACBDBF}"/>
              </a:ext>
            </a:extLst>
          </p:cNvPr>
          <p:cNvSpPr txBox="1"/>
          <p:nvPr/>
        </p:nvSpPr>
        <p:spPr>
          <a:xfrm>
            <a:off x="4763736" y="4648200"/>
            <a:ext cx="3923063" cy="230832"/>
          </a:xfrm>
          <a:prstGeom prst="rect">
            <a:avLst/>
          </a:prstGeom>
          <a:noFill/>
        </p:spPr>
        <p:txBody>
          <a:bodyPr wrap="square">
            <a:spAutoFit/>
          </a:bodyPr>
          <a:lstStyle/>
          <a:p>
            <a:pPr algn="ctr"/>
            <a:r>
              <a:rPr lang="fi-FI" sz="900" dirty="0"/>
              <a:t>Kelly Sikkema on Unsplash. "Soybeans."</a:t>
            </a:r>
            <a:endParaRPr lang="en-US" sz="900" dirty="0"/>
          </a:p>
        </p:txBody>
      </p:sp>
    </p:spTree>
    <p:extLst>
      <p:ext uri="{BB962C8B-B14F-4D97-AF65-F5344CB8AC3E}">
        <p14:creationId xmlns:p14="http://schemas.microsoft.com/office/powerpoint/2010/main" val="3434938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F9E89-1528-AD27-456E-17D066D9E48E}"/>
              </a:ext>
            </a:extLst>
          </p:cNvPr>
          <p:cNvSpPr>
            <a:spLocks noGrp="1"/>
          </p:cNvSpPr>
          <p:nvPr>
            <p:ph type="title"/>
          </p:nvPr>
        </p:nvSpPr>
        <p:spPr/>
        <p:txBody>
          <a:bodyPr>
            <a:normAutofit/>
          </a:bodyPr>
          <a:lstStyle/>
          <a:p>
            <a:r>
              <a:rPr lang="en-US" dirty="0"/>
              <a:t>Basic Techniques to Manipulate</a:t>
            </a:r>
            <a:br>
              <a:rPr lang="en-US" dirty="0"/>
            </a:br>
            <a:r>
              <a:rPr lang="en-US" dirty="0"/>
              <a:t>Genetic Material (DNA and RNA)</a:t>
            </a:r>
            <a:endParaRPr lang="en-IN" sz="1600" baseline="-25000" dirty="0"/>
          </a:p>
        </p:txBody>
      </p:sp>
      <p:sp>
        <p:nvSpPr>
          <p:cNvPr id="3" name="Content Placeholder 2">
            <a:extLst>
              <a:ext uri="{FF2B5EF4-FFF2-40B4-BE49-F238E27FC236}">
                <a16:creationId xmlns:a16="http://schemas.microsoft.com/office/drawing/2014/main" id="{2C86294D-2CBD-95EA-F807-895500B3D2EF}"/>
              </a:ext>
            </a:extLst>
          </p:cNvPr>
          <p:cNvSpPr>
            <a:spLocks noGrp="1"/>
          </p:cNvSpPr>
          <p:nvPr>
            <p:ph idx="1"/>
          </p:nvPr>
        </p:nvSpPr>
        <p:spPr/>
        <p:txBody>
          <a:bodyPr>
            <a:normAutofit lnSpcReduction="10000"/>
          </a:bodyPr>
          <a:lstStyle/>
          <a:p>
            <a:r>
              <a:rPr lang="en-US" dirty="0"/>
              <a:t>Nucleic acids are macromolecules made of nucleotides linked by phosphodiester bonds</a:t>
            </a:r>
          </a:p>
          <a:p>
            <a:r>
              <a:rPr lang="en-US" dirty="0"/>
              <a:t>DNA consists of two complementary strands connected by hydrogen bonds between base pairs.</a:t>
            </a:r>
          </a:p>
          <a:p>
            <a:r>
              <a:rPr lang="en-US" dirty="0"/>
              <a:t>DNA can be denatured by high temperatures and reannealed by cooling, while DNA polymerase can replicate DNA.</a:t>
            </a:r>
          </a:p>
          <a:p>
            <a:r>
              <a:rPr lang="en-US" dirty="0"/>
              <a:t>RNA, particularly mRNA, is often analyzed as it represents actively expressed protein-coding genes but presents challenges due to its relative instability.</a:t>
            </a:r>
            <a:endParaRPr lang="en-IN" dirty="0"/>
          </a:p>
        </p:txBody>
      </p:sp>
    </p:spTree>
    <p:extLst>
      <p:ext uri="{BB962C8B-B14F-4D97-AF65-F5344CB8AC3E}">
        <p14:creationId xmlns:p14="http://schemas.microsoft.com/office/powerpoint/2010/main" val="1855483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B3590-2E9C-D021-3D34-400783353EE9}"/>
              </a:ext>
            </a:extLst>
          </p:cNvPr>
          <p:cNvSpPr>
            <a:spLocks noGrp="1"/>
          </p:cNvSpPr>
          <p:nvPr>
            <p:ph type="title"/>
          </p:nvPr>
        </p:nvSpPr>
        <p:spPr/>
        <p:txBody>
          <a:bodyPr/>
          <a:lstStyle/>
          <a:p>
            <a:r>
              <a:rPr lang="en-US" dirty="0"/>
              <a:t>DNA and RNA Extraction</a:t>
            </a:r>
            <a:endParaRPr lang="en-IN" dirty="0"/>
          </a:p>
        </p:txBody>
      </p:sp>
      <p:sp>
        <p:nvSpPr>
          <p:cNvPr id="3" name="Content Placeholder 2">
            <a:extLst>
              <a:ext uri="{FF2B5EF4-FFF2-40B4-BE49-F238E27FC236}">
                <a16:creationId xmlns:a16="http://schemas.microsoft.com/office/drawing/2014/main" id="{60426301-1D9A-EB6E-E60C-74C29AEC929F}"/>
              </a:ext>
            </a:extLst>
          </p:cNvPr>
          <p:cNvSpPr>
            <a:spLocks noGrp="1"/>
          </p:cNvSpPr>
          <p:nvPr>
            <p:ph idx="1"/>
          </p:nvPr>
        </p:nvSpPr>
        <p:spPr>
          <a:xfrm>
            <a:off x="457200" y="1280160"/>
            <a:ext cx="8229600" cy="2278724"/>
          </a:xfrm>
        </p:spPr>
        <p:txBody>
          <a:bodyPr>
            <a:normAutofit fontScale="85000" lnSpcReduction="10000"/>
          </a:bodyPr>
          <a:lstStyle/>
          <a:p>
            <a:pPr marL="0" indent="0">
              <a:buNone/>
            </a:pPr>
            <a:r>
              <a:rPr lang="en-IN" dirty="0"/>
              <a:t>Extraction isolates DNA or RNA from cells for study or manipulation.</a:t>
            </a:r>
          </a:p>
          <a:p>
            <a:r>
              <a:rPr lang="en-IN" dirty="0"/>
              <a:t>Uses a </a:t>
            </a:r>
            <a:r>
              <a:rPr lang="en-IN" b="1" dirty="0"/>
              <a:t>lysis buffer </a:t>
            </a:r>
            <a:r>
              <a:rPr lang="en-IN" dirty="0"/>
              <a:t>(detergent solution) with enzymes, such as </a:t>
            </a:r>
            <a:r>
              <a:rPr lang="en-IN" b="1" dirty="0"/>
              <a:t>proteases</a:t>
            </a:r>
            <a:r>
              <a:rPr lang="en-IN" dirty="0"/>
              <a:t> (break down protein) and </a:t>
            </a:r>
            <a:r>
              <a:rPr lang="en-IN" b="1" dirty="0"/>
              <a:t>ribonucleases</a:t>
            </a:r>
            <a:r>
              <a:rPr lang="en-IN" dirty="0"/>
              <a:t> (RNases, break down RNA) degrade unwanted molecules</a:t>
            </a:r>
          </a:p>
          <a:p>
            <a:r>
              <a:rPr lang="en-IN" dirty="0"/>
              <a:t>Then, uses alcohol to precipitation DNA</a:t>
            </a:r>
          </a:p>
        </p:txBody>
      </p:sp>
      <p:sp>
        <p:nvSpPr>
          <p:cNvPr id="6" name="TextBox 5">
            <a:extLst>
              <a:ext uri="{FF2B5EF4-FFF2-40B4-BE49-F238E27FC236}">
                <a16:creationId xmlns:a16="http://schemas.microsoft.com/office/drawing/2014/main" id="{25FD8890-9BD0-B5E3-9DFA-2AA47CB53BA2}"/>
              </a:ext>
              <a:ext uri="{C183D7F6-B498-43B3-948B-1728B52AA6E4}">
                <adec:decorative xmlns:adec="http://schemas.microsoft.com/office/drawing/2017/decorative" val="0"/>
              </a:ext>
            </a:extLst>
          </p:cNvPr>
          <p:cNvSpPr txBox="1"/>
          <p:nvPr/>
        </p:nvSpPr>
        <p:spPr>
          <a:xfrm>
            <a:off x="4002966" y="3456961"/>
            <a:ext cx="1138068" cy="307777"/>
          </a:xfrm>
          <a:prstGeom prst="rect">
            <a:avLst/>
          </a:prstGeom>
          <a:noFill/>
        </p:spPr>
        <p:txBody>
          <a:bodyPr wrap="none" rtlCol="0">
            <a:spAutoFit/>
          </a:bodyPr>
          <a:lstStyle/>
          <a:p>
            <a:r>
              <a:rPr lang="en-US" sz="1400" b="1" dirty="0"/>
              <a:t>17.1 Figure 3</a:t>
            </a:r>
          </a:p>
        </p:txBody>
      </p:sp>
      <p:pic>
        <p:nvPicPr>
          <p:cNvPr id="4" name="Content Placeholder 6" descr="In the first step, cells in a test tube are lysed using a detergent that disrupts the plasma membrane. In the second step, cell contents are treated with protease to destroy protein, and R N Aase to destroy R N A. The resulting slurry is centrifuged to pellet the cell debris. The supernatant, or liquid, containing the D N A is then transferred to a clean test tube. The D N A is precipitated with ethanol. It forms viscous, mucous-like strands that can be spooled on a glass rod.">
            <a:extLst>
              <a:ext uri="{FF2B5EF4-FFF2-40B4-BE49-F238E27FC236}">
                <a16:creationId xmlns:a16="http://schemas.microsoft.com/office/drawing/2014/main" id="{7F0103D4-8BB2-0D23-C89E-916DC275A6A2}"/>
              </a:ext>
            </a:extLst>
          </p:cNvPr>
          <p:cNvPicPr>
            <a:picLocks noChangeAspect="1"/>
          </p:cNvPicPr>
          <p:nvPr/>
        </p:nvPicPr>
        <p:blipFill>
          <a:blip r:embed="rId2"/>
          <a:srcRect t="5333" b="39667"/>
          <a:stretch/>
        </p:blipFill>
        <p:spPr>
          <a:xfrm>
            <a:off x="1371600" y="3764738"/>
            <a:ext cx="6400800" cy="1955800"/>
          </a:xfrm>
          <a:prstGeom prst="rect">
            <a:avLst/>
          </a:prstGeom>
        </p:spPr>
      </p:pic>
      <p:sp>
        <p:nvSpPr>
          <p:cNvPr id="7" name="TextBox 6">
            <a:extLst>
              <a:ext uri="{FF2B5EF4-FFF2-40B4-BE49-F238E27FC236}">
                <a16:creationId xmlns:a16="http://schemas.microsoft.com/office/drawing/2014/main" id="{80AC9B9A-98B6-53D1-FDDF-D7E8DF197584}"/>
              </a:ext>
            </a:extLst>
          </p:cNvPr>
          <p:cNvSpPr txBox="1"/>
          <p:nvPr/>
        </p:nvSpPr>
        <p:spPr>
          <a:xfrm>
            <a:off x="1504950" y="5779655"/>
            <a:ext cx="6134100" cy="230832"/>
          </a:xfrm>
          <a:prstGeom prst="rect">
            <a:avLst/>
          </a:prstGeom>
          <a:noFill/>
        </p:spPr>
        <p:txBody>
          <a:bodyPr wrap="square">
            <a:spAutoFit/>
          </a:bodyPr>
          <a:lstStyle/>
          <a:p>
            <a:pPr algn="ctr"/>
            <a:r>
              <a:rPr lang="en-US" sz="900" dirty="0"/>
              <a:t>CNX OpenStax on Wikimedia Commons. "DNA extraction."</a:t>
            </a:r>
          </a:p>
        </p:txBody>
      </p:sp>
    </p:spTree>
    <p:extLst>
      <p:ext uri="{BB962C8B-B14F-4D97-AF65-F5344CB8AC3E}">
        <p14:creationId xmlns:p14="http://schemas.microsoft.com/office/powerpoint/2010/main" val="1643665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966FE-55A5-2CD4-4474-7CE41B311E90}"/>
              </a:ext>
            </a:extLst>
          </p:cNvPr>
          <p:cNvSpPr>
            <a:spLocks noGrp="1"/>
          </p:cNvSpPr>
          <p:nvPr>
            <p:ph type="title"/>
          </p:nvPr>
        </p:nvSpPr>
        <p:spPr/>
        <p:txBody>
          <a:bodyPr>
            <a:normAutofit/>
          </a:bodyPr>
          <a:lstStyle/>
          <a:p>
            <a:r>
              <a:rPr lang="en-US" dirty="0"/>
              <a:t>Gel Electrophoresis</a:t>
            </a:r>
            <a:endParaRPr lang="en-IN" dirty="0"/>
          </a:p>
        </p:txBody>
      </p:sp>
      <p:sp>
        <p:nvSpPr>
          <p:cNvPr id="3" name="Content Placeholder 2">
            <a:extLst>
              <a:ext uri="{FF2B5EF4-FFF2-40B4-BE49-F238E27FC236}">
                <a16:creationId xmlns:a16="http://schemas.microsoft.com/office/drawing/2014/main" id="{5C1BAA79-0A7F-0605-111E-9E7EB7E1D31E}"/>
              </a:ext>
            </a:extLst>
          </p:cNvPr>
          <p:cNvSpPr>
            <a:spLocks noGrp="1"/>
          </p:cNvSpPr>
          <p:nvPr>
            <p:ph idx="1"/>
          </p:nvPr>
        </p:nvSpPr>
        <p:spPr>
          <a:xfrm>
            <a:off x="457200" y="1280160"/>
            <a:ext cx="8229600" cy="2529840"/>
          </a:xfrm>
        </p:spPr>
        <p:txBody>
          <a:bodyPr>
            <a:normAutofit fontScale="70000" lnSpcReduction="20000"/>
          </a:bodyPr>
          <a:lstStyle/>
          <a:p>
            <a:r>
              <a:rPr lang="en-US" dirty="0"/>
              <a:t>Gel electrophoresis separates nucleic acids based on size by applying an electric field to molecules in a porous gel matrix.</a:t>
            </a:r>
          </a:p>
          <a:p>
            <a:r>
              <a:rPr lang="en-US" dirty="0"/>
              <a:t>Negatively charged nucleic acids move towards the positive electrode, with smaller fragments traveling faster and farther through the gel.</a:t>
            </a:r>
          </a:p>
          <a:p>
            <a:r>
              <a:rPr lang="en-US" dirty="0"/>
              <a:t>The nucleic acids are visualized using fluorescent or colored dyes, with fragments appearing as distinct bands.</a:t>
            </a:r>
          </a:p>
          <a:p>
            <a:r>
              <a:rPr lang="en-US" dirty="0"/>
              <a:t>A molecular weight standard helps determine the size of the separated fragments.</a:t>
            </a:r>
            <a:endParaRPr lang="en-IN" dirty="0"/>
          </a:p>
        </p:txBody>
      </p:sp>
      <p:sp>
        <p:nvSpPr>
          <p:cNvPr id="6" name="TextBox 5">
            <a:extLst>
              <a:ext uri="{FF2B5EF4-FFF2-40B4-BE49-F238E27FC236}">
                <a16:creationId xmlns:a16="http://schemas.microsoft.com/office/drawing/2014/main" id="{7385C948-A9CD-859E-250F-EB1A1EE01165}"/>
              </a:ext>
              <a:ext uri="{C183D7F6-B498-43B3-948B-1728B52AA6E4}">
                <adec:decorative xmlns:adec="http://schemas.microsoft.com/office/drawing/2017/decorative" val="0"/>
              </a:ext>
            </a:extLst>
          </p:cNvPr>
          <p:cNvSpPr txBox="1"/>
          <p:nvPr/>
        </p:nvSpPr>
        <p:spPr>
          <a:xfrm>
            <a:off x="4002966" y="3361288"/>
            <a:ext cx="1138068" cy="307777"/>
          </a:xfrm>
          <a:prstGeom prst="rect">
            <a:avLst/>
          </a:prstGeom>
          <a:noFill/>
        </p:spPr>
        <p:txBody>
          <a:bodyPr wrap="none" rtlCol="0">
            <a:spAutoFit/>
          </a:bodyPr>
          <a:lstStyle/>
          <a:p>
            <a:r>
              <a:rPr lang="en-US" sz="1400" b="1" dirty="0"/>
              <a:t>17.1 Figure 4</a:t>
            </a:r>
          </a:p>
        </p:txBody>
      </p:sp>
      <p:pic>
        <p:nvPicPr>
          <p:cNvPr id="4" name="Content Placeholder 6" descr="Two images: (a) shows D N A fragments on agarose gel; (b) shows a researcher reviewing these D N A fragments.">
            <a:extLst>
              <a:ext uri="{FF2B5EF4-FFF2-40B4-BE49-F238E27FC236}">
                <a16:creationId xmlns:a16="http://schemas.microsoft.com/office/drawing/2014/main" id="{63A87376-6E0E-BB1E-5DD6-ED3817BBF2DC}"/>
              </a:ext>
            </a:extLst>
          </p:cNvPr>
          <p:cNvPicPr>
            <a:picLocks noChangeAspect="1"/>
          </p:cNvPicPr>
          <p:nvPr/>
        </p:nvPicPr>
        <p:blipFill>
          <a:blip r:embed="rId2"/>
          <a:srcRect t="5334" b="31333"/>
          <a:stretch/>
        </p:blipFill>
        <p:spPr>
          <a:xfrm>
            <a:off x="1543050" y="3618710"/>
            <a:ext cx="6057900" cy="2131483"/>
          </a:xfrm>
          <a:prstGeom prst="rect">
            <a:avLst/>
          </a:prstGeom>
        </p:spPr>
      </p:pic>
      <p:sp>
        <p:nvSpPr>
          <p:cNvPr id="7" name="TextBox 6">
            <a:extLst>
              <a:ext uri="{FF2B5EF4-FFF2-40B4-BE49-F238E27FC236}">
                <a16:creationId xmlns:a16="http://schemas.microsoft.com/office/drawing/2014/main" id="{AECA3C42-B509-14F0-4593-5D54321A226C}"/>
              </a:ext>
            </a:extLst>
          </p:cNvPr>
          <p:cNvSpPr txBox="1"/>
          <p:nvPr/>
        </p:nvSpPr>
        <p:spPr>
          <a:xfrm>
            <a:off x="457200" y="5756681"/>
            <a:ext cx="8229600" cy="230832"/>
          </a:xfrm>
          <a:prstGeom prst="rect">
            <a:avLst/>
          </a:prstGeom>
          <a:noFill/>
        </p:spPr>
        <p:txBody>
          <a:bodyPr wrap="square">
            <a:spAutoFit/>
          </a:bodyPr>
          <a:lstStyle/>
          <a:p>
            <a:pPr algn="ctr"/>
            <a:r>
              <a:rPr lang="en-US" sz="900" dirty="0"/>
              <a:t>Rkalendar on Wikimedia Commons. "Gel electrophoresis.“ National Cancer Institute on Unsplash. "DNA fragmentation."</a:t>
            </a:r>
          </a:p>
        </p:txBody>
      </p:sp>
    </p:spTree>
    <p:extLst>
      <p:ext uri="{BB962C8B-B14F-4D97-AF65-F5344CB8AC3E}">
        <p14:creationId xmlns:p14="http://schemas.microsoft.com/office/powerpoint/2010/main" val="1084346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46B6A-977E-E0A1-CA98-C3C3E1DF5D92}"/>
              </a:ext>
            </a:extLst>
          </p:cNvPr>
          <p:cNvSpPr>
            <a:spLocks noGrp="1"/>
          </p:cNvSpPr>
          <p:nvPr>
            <p:ph type="title"/>
          </p:nvPr>
        </p:nvSpPr>
        <p:spPr/>
        <p:txBody>
          <a:bodyPr/>
          <a:lstStyle/>
          <a:p>
            <a:r>
              <a:rPr lang="en-US" dirty="0"/>
              <a:t>Nucleic Acid Fragment Amplification by</a:t>
            </a:r>
            <a:br>
              <a:rPr lang="en-US" dirty="0"/>
            </a:br>
            <a:r>
              <a:rPr lang="en-US" dirty="0"/>
              <a:t>Polymerase Chain Reaction</a:t>
            </a:r>
            <a:endParaRPr lang="en-IN" dirty="0"/>
          </a:p>
        </p:txBody>
      </p:sp>
      <p:sp>
        <p:nvSpPr>
          <p:cNvPr id="4" name="Content Placeholder 3">
            <a:extLst>
              <a:ext uri="{FF2B5EF4-FFF2-40B4-BE49-F238E27FC236}">
                <a16:creationId xmlns:a16="http://schemas.microsoft.com/office/drawing/2014/main" id="{014D7030-E620-4AAD-312C-47E99443DE7B}"/>
              </a:ext>
            </a:extLst>
          </p:cNvPr>
          <p:cNvSpPr>
            <a:spLocks noGrp="1"/>
          </p:cNvSpPr>
          <p:nvPr>
            <p:ph idx="1"/>
          </p:nvPr>
        </p:nvSpPr>
        <p:spPr/>
        <p:txBody>
          <a:bodyPr/>
          <a:lstStyle/>
          <a:p>
            <a:r>
              <a:rPr lang="en-IN" b="1" dirty="0"/>
              <a:t>Polymerase chain reaction </a:t>
            </a:r>
            <a:r>
              <a:rPr lang="en-IN" dirty="0"/>
              <a:t>(PCR) amplifies specific DNA regions for analysis.</a:t>
            </a:r>
          </a:p>
          <a:p>
            <a:pPr marL="457200" indent="-457200">
              <a:buFont typeface="Arial" panose="020B0604020202020204" pitchFamily="34" charset="0"/>
              <a:buChar char="•"/>
            </a:pPr>
            <a:r>
              <a:rPr lang="en-IN" dirty="0"/>
              <a:t>Used to clone gene fragments to analyse genetic diseases, detecting DNA contaminants, and amplify DNA for sequencing</a:t>
            </a:r>
          </a:p>
          <a:p>
            <a:endParaRPr lang="en-IN" b="1" dirty="0"/>
          </a:p>
          <a:p>
            <a:r>
              <a:rPr lang="en-IN" b="1" dirty="0"/>
              <a:t>Reverse transcription PCR</a:t>
            </a:r>
            <a:r>
              <a:rPr lang="en-IN" dirty="0"/>
              <a:t> (</a:t>
            </a:r>
            <a:r>
              <a:rPr lang="en-IN" b="1" dirty="0"/>
              <a:t>RT-PCR</a:t>
            </a:r>
            <a:r>
              <a:rPr lang="en-IN" dirty="0"/>
              <a:t>) amplifies DNA from an RNA template by applying DNA nucleotides to the mRNA to create complementary DNA (cDNA).</a:t>
            </a:r>
          </a:p>
        </p:txBody>
      </p:sp>
    </p:spTree>
    <p:extLst>
      <p:ext uri="{BB962C8B-B14F-4D97-AF65-F5344CB8AC3E}">
        <p14:creationId xmlns:p14="http://schemas.microsoft.com/office/powerpoint/2010/main" val="321648787"/>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7704</TotalTime>
  <Words>2296</Words>
  <Application>Microsoft Office PowerPoint</Application>
  <PresentationFormat>On-screen Show (4:3)</PresentationFormat>
  <Paragraphs>173</Paragraphs>
  <Slides>35</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Century Gothic</vt:lpstr>
      <vt:lpstr>Aptos</vt:lpstr>
      <vt:lpstr>Office Theme</vt:lpstr>
      <vt:lpstr>Lesson 17.1</vt:lpstr>
      <vt:lpstr>Objectives</vt:lpstr>
      <vt:lpstr>Biotechnology and Genomics</vt:lpstr>
      <vt:lpstr>The Field of Biotechnology1</vt:lpstr>
      <vt:lpstr>The Field of Biotechnology2</vt:lpstr>
      <vt:lpstr>Basic Techniques to Manipulate Genetic Material (DNA and RNA)</vt:lpstr>
      <vt:lpstr>DNA and RNA Extraction</vt:lpstr>
      <vt:lpstr>Gel Electrophoresis</vt:lpstr>
      <vt:lpstr>Nucleic Acid Fragment Amplification by Polymerase Chain Reaction</vt:lpstr>
      <vt:lpstr>17.1 Figure 5</vt:lpstr>
      <vt:lpstr>Hybridization, Southern Blotting, and Northern Blotting</vt:lpstr>
      <vt:lpstr>17.1 Figure 6</vt:lpstr>
      <vt:lpstr>Molecular Cloning1</vt:lpstr>
      <vt:lpstr>Molecular Cloning2</vt:lpstr>
      <vt:lpstr>Think It Through1</vt:lpstr>
      <vt:lpstr>Recombinant DNA Molecules</vt:lpstr>
      <vt:lpstr>Cellular Cloning</vt:lpstr>
      <vt:lpstr>Reproductive Cloning1</vt:lpstr>
      <vt:lpstr>Reproductive Cloning2</vt:lpstr>
      <vt:lpstr>Think It Through2</vt:lpstr>
      <vt:lpstr>Genetic Engineering</vt:lpstr>
      <vt:lpstr>Reflection Question</vt:lpstr>
      <vt:lpstr>Gene Targeting</vt:lpstr>
      <vt:lpstr>Biotechnology in Medicine and Agriculture</vt:lpstr>
      <vt:lpstr>Science and You</vt:lpstr>
      <vt:lpstr>Genetic Diagnosis and Gene Therapy</vt:lpstr>
      <vt:lpstr>Production of Vaccines, Antibiotics, and Hormones</vt:lpstr>
      <vt:lpstr>Think It Through3</vt:lpstr>
      <vt:lpstr>Transgenic Animals</vt:lpstr>
      <vt:lpstr>Transgenic Plants</vt:lpstr>
      <vt:lpstr>Transformation of Plants Using Agrobacterium tumefaciens</vt:lpstr>
      <vt:lpstr>The Organic Insecticide Bacillus thuringiensis</vt:lpstr>
      <vt:lpstr>Flavr Savr Tomato</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Talissa Nahass</cp:lastModifiedBy>
  <cp:revision>247</cp:revision>
  <dcterms:created xsi:type="dcterms:W3CDTF">2013-04-26T14:43:13Z</dcterms:created>
  <dcterms:modified xsi:type="dcterms:W3CDTF">2024-10-22T16:53:24Z</dcterms:modified>
</cp:coreProperties>
</file>