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9"/>
  </p:notesMasterIdLst>
  <p:handoutMasterIdLst>
    <p:handoutMasterId r:id="rId30"/>
  </p:handoutMasterIdLst>
  <p:sldIdLst>
    <p:sldId id="272" r:id="rId2"/>
    <p:sldId id="264" r:id="rId3"/>
    <p:sldId id="265" r:id="rId4"/>
    <p:sldId id="278" r:id="rId5"/>
    <p:sldId id="277" r:id="rId6"/>
    <p:sldId id="279" r:id="rId7"/>
    <p:sldId id="280" r:id="rId8"/>
    <p:sldId id="281" r:id="rId9"/>
    <p:sldId id="283" r:id="rId10"/>
    <p:sldId id="284" r:id="rId11"/>
    <p:sldId id="285" r:id="rId12"/>
    <p:sldId id="301" r:id="rId13"/>
    <p:sldId id="286" r:id="rId14"/>
    <p:sldId id="287" r:id="rId15"/>
    <p:sldId id="288" r:id="rId16"/>
    <p:sldId id="289" r:id="rId17"/>
    <p:sldId id="290" r:id="rId18"/>
    <p:sldId id="291" r:id="rId19"/>
    <p:sldId id="292" r:id="rId20"/>
    <p:sldId id="293" r:id="rId21"/>
    <p:sldId id="294" r:id="rId22"/>
    <p:sldId id="295" r:id="rId23"/>
    <p:sldId id="296" r:id="rId24"/>
    <p:sldId id="298" r:id="rId25"/>
    <p:sldId id="299" r:id="rId26"/>
    <p:sldId id="300" r:id="rId27"/>
    <p:sldId id="302" r:id="rId28"/>
  </p:sldIdLst>
  <p:sldSz cx="9144000" cy="6858000" type="screen4x3"/>
  <p:notesSz cx="6858000" cy="9144000"/>
  <p:embeddedFontLst>
    <p:embeddedFont>
      <p:font typeface="Century Gothic" panose="020B0502020202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14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113625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20070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29880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cytogenetic map of a single chromosome shows a human X chromosome. Emphasis is placed on the gene for G6PD-Mangel deficiency—a genetic disorder that affects males more often than females.</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97435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414358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419878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illustrates Fred Sanger's dideoxy chain termination method. Using dideoxynucleotide phosphates, the DNA fragment can terminate at different points. The DNA separates based on size, and we can read these bands based on the fragments' size.</a:t>
            </a:r>
            <a:endParaRPr lang="en-IN"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5819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1458530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3501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17.2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Mapping Genomes and Sequencing</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7426-6ED1-55F6-BDD4-58ED7074AF94}"/>
              </a:ext>
            </a:extLst>
          </p:cNvPr>
          <p:cNvSpPr>
            <a:spLocks noGrp="1"/>
          </p:cNvSpPr>
          <p:nvPr>
            <p:ph type="title"/>
          </p:nvPr>
        </p:nvSpPr>
        <p:spPr/>
        <p:txBody>
          <a:bodyPr/>
          <a:lstStyle/>
          <a:p>
            <a:r>
              <a:rPr lang="en-US" dirty="0"/>
              <a:t>Physical Maps</a:t>
            </a:r>
            <a:endParaRPr lang="en-IN" dirty="0"/>
          </a:p>
        </p:txBody>
      </p:sp>
      <p:sp>
        <p:nvSpPr>
          <p:cNvPr id="7" name="Content Placeholder 6">
            <a:extLst>
              <a:ext uri="{FF2B5EF4-FFF2-40B4-BE49-F238E27FC236}">
                <a16:creationId xmlns:a16="http://schemas.microsoft.com/office/drawing/2014/main" id="{E5DD6B23-ED25-E8CD-0CFF-2FF7D81B0BB6}"/>
              </a:ext>
            </a:extLst>
          </p:cNvPr>
          <p:cNvSpPr>
            <a:spLocks noGrp="1"/>
          </p:cNvSpPr>
          <p:nvPr>
            <p:ph idx="1"/>
          </p:nvPr>
        </p:nvSpPr>
        <p:spPr/>
        <p:txBody>
          <a:bodyPr>
            <a:normAutofit fontScale="92500"/>
          </a:bodyPr>
          <a:lstStyle/>
          <a:p>
            <a:pPr marL="0" indent="0">
              <a:buNone/>
            </a:pPr>
            <a:r>
              <a:rPr lang="en-US" dirty="0"/>
              <a:t>Physical maps show the distance between genetic markers and the number of nucleotides.</a:t>
            </a:r>
          </a:p>
          <a:p>
            <a:r>
              <a:rPr lang="en-US" b="1" dirty="0"/>
              <a:t>Cytogenetic mapping</a:t>
            </a:r>
            <a:r>
              <a:rPr lang="en-US" dirty="0"/>
              <a:t> uses information from microscopic analysis of stained chromosomes sections to show where markers are in relation to stained bands.</a:t>
            </a:r>
          </a:p>
          <a:p>
            <a:r>
              <a:rPr lang="en-US" b="1" dirty="0"/>
              <a:t>Radiation hybrid mapping </a:t>
            </a:r>
            <a:r>
              <a:rPr lang="en-US" dirty="0"/>
              <a:t>uses radiation to break DNA into fragments that are analyzed for genetic markers.</a:t>
            </a:r>
          </a:p>
          <a:p>
            <a:r>
              <a:rPr lang="en-US" b="1" dirty="0"/>
              <a:t>Sequence mapping </a:t>
            </a:r>
            <a:r>
              <a:rPr lang="en-US" dirty="0"/>
              <a:t>produces detailed physical maps with distance measured in terms of the number of base pairs. </a:t>
            </a:r>
            <a:endParaRPr lang="en-IN" dirty="0"/>
          </a:p>
        </p:txBody>
      </p:sp>
    </p:spTree>
    <p:extLst>
      <p:ext uri="{BB962C8B-B14F-4D97-AF65-F5344CB8AC3E}">
        <p14:creationId xmlns:p14="http://schemas.microsoft.com/office/powerpoint/2010/main" val="60668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B5F1-F93E-C302-1299-5034062C2A0F}"/>
              </a:ext>
            </a:extLst>
          </p:cNvPr>
          <p:cNvSpPr>
            <a:spLocks noGrp="1"/>
          </p:cNvSpPr>
          <p:nvPr>
            <p:ph type="title"/>
          </p:nvPr>
        </p:nvSpPr>
        <p:spPr/>
        <p:txBody>
          <a:bodyPr/>
          <a:lstStyle/>
          <a:p>
            <a:r>
              <a:rPr lang="en-IN" dirty="0"/>
              <a:t>17.2 Figure 4</a:t>
            </a:r>
          </a:p>
        </p:txBody>
      </p:sp>
      <p:sp>
        <p:nvSpPr>
          <p:cNvPr id="6" name="TextBox 5">
            <a:extLst>
              <a:ext uri="{FF2B5EF4-FFF2-40B4-BE49-F238E27FC236}">
                <a16:creationId xmlns:a16="http://schemas.microsoft.com/office/drawing/2014/main" id="{89D673D1-6953-05B6-A806-2C0BF420CE70}"/>
              </a:ext>
              <a:ext uri="{C183D7F6-B498-43B3-948B-1728B52AA6E4}">
                <adec:decorative xmlns:adec="http://schemas.microsoft.com/office/drawing/2017/decorative" val="0"/>
              </a:ext>
            </a:extLst>
          </p:cNvPr>
          <p:cNvSpPr txBox="1"/>
          <p:nvPr/>
        </p:nvSpPr>
        <p:spPr>
          <a:xfrm>
            <a:off x="1924050" y="5786120"/>
            <a:ext cx="5295899" cy="246221"/>
          </a:xfrm>
          <a:prstGeom prst="rect">
            <a:avLst/>
          </a:prstGeom>
          <a:noFill/>
        </p:spPr>
        <p:txBody>
          <a:bodyPr wrap="square" rtlCol="0">
            <a:spAutoFit/>
          </a:bodyPr>
          <a:lstStyle/>
          <a:p>
            <a:pPr algn="ctr"/>
            <a:r>
              <a:rPr lang="en-US" sz="1000" dirty="0"/>
              <a:t>National Center for Biotechnology Information (NCBI) on Wikimedia Commons. "Cytogenetic map."</a:t>
            </a:r>
          </a:p>
        </p:txBody>
      </p:sp>
      <p:pic>
        <p:nvPicPr>
          <p:cNvPr id="7" name="Content Placeholder 5" descr="A diagram shows a human chromosome with bands. The bands are labeled with X p and a number on the short arm and X q and a number on the long arm. Certain genes are found within some of the bands. These genes are labeled on the right: Fanconi anemia B, Wiskott-Aldrich syndrome, Pelizaeus-Merzbacher disease, Fragile X syndrome, and G 6 P D Mangel deficiency.">
            <a:extLst>
              <a:ext uri="{FF2B5EF4-FFF2-40B4-BE49-F238E27FC236}">
                <a16:creationId xmlns:a16="http://schemas.microsoft.com/office/drawing/2014/main" id="{E378E6CB-A153-B8B9-21C3-26DEA07DDA77}"/>
              </a:ext>
            </a:extLst>
          </p:cNvPr>
          <p:cNvPicPr>
            <a:picLocks noGrp="1" noChangeAspect="1"/>
          </p:cNvPicPr>
          <p:nvPr>
            <p:ph idx="1"/>
          </p:nvPr>
        </p:nvPicPr>
        <p:blipFill>
          <a:blip r:embed="rId3"/>
          <a:srcRect l="35185" t="7000" r="35185" b="6334"/>
          <a:stretch/>
        </p:blipFill>
        <p:spPr>
          <a:xfrm>
            <a:off x="3048000" y="1076325"/>
            <a:ext cx="2895600" cy="4705350"/>
          </a:xfrm>
        </p:spPr>
      </p:pic>
    </p:spTree>
    <p:extLst>
      <p:ext uri="{BB962C8B-B14F-4D97-AF65-F5344CB8AC3E}">
        <p14:creationId xmlns:p14="http://schemas.microsoft.com/office/powerpoint/2010/main" val="96246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3D76-6A79-E843-6CF8-04409DCA9993}"/>
              </a:ext>
            </a:extLst>
          </p:cNvPr>
          <p:cNvSpPr>
            <a:spLocks noGrp="1"/>
          </p:cNvSpPr>
          <p:nvPr>
            <p:ph type="title"/>
          </p:nvPr>
        </p:nvSpPr>
        <p:spPr/>
        <p:txBody>
          <a:bodyPr/>
          <a:lstStyle/>
          <a:p>
            <a:r>
              <a:rPr lang="en-US" dirty="0"/>
              <a:t>Genomic Libraries</a:t>
            </a:r>
          </a:p>
        </p:txBody>
      </p:sp>
      <p:sp>
        <p:nvSpPr>
          <p:cNvPr id="3" name="Content Placeholder 2">
            <a:extLst>
              <a:ext uri="{FF2B5EF4-FFF2-40B4-BE49-F238E27FC236}">
                <a16:creationId xmlns:a16="http://schemas.microsoft.com/office/drawing/2014/main" id="{46E2E5F0-F881-395D-8CD4-03909359723E}"/>
              </a:ext>
            </a:extLst>
          </p:cNvPr>
          <p:cNvSpPr>
            <a:spLocks noGrp="1"/>
          </p:cNvSpPr>
          <p:nvPr>
            <p:ph idx="1"/>
          </p:nvPr>
        </p:nvSpPr>
        <p:spPr/>
        <p:txBody>
          <a:bodyPr>
            <a:normAutofit fontScale="92500" lnSpcReduction="20000"/>
          </a:bodyPr>
          <a:lstStyle/>
          <a:p>
            <a:r>
              <a:rPr lang="en-US" dirty="0"/>
              <a:t>Genomic libraries are the collection of all genomic DNA of an organism.</a:t>
            </a:r>
          </a:p>
          <a:p>
            <a:endParaRPr lang="en-US" dirty="0"/>
          </a:p>
          <a:p>
            <a:r>
              <a:rPr lang="en-US" dirty="0"/>
              <a:t>Complementary DNA (cDNA libraries) are a collection of cloned DNA fragments produced by reverse transcription of an organism’s mRNA.</a:t>
            </a:r>
          </a:p>
          <a:p>
            <a:pPr marL="457200" indent="-457200">
              <a:buFont typeface="Arial" panose="020B0604020202020204" pitchFamily="34" charset="0"/>
              <a:buChar char="•"/>
            </a:pPr>
            <a:r>
              <a:rPr lang="en-US" dirty="0"/>
              <a:t>Sequence maps uses sequence tagged sites (STS) which are specific DNA sequences with a known chromosomal location.</a:t>
            </a:r>
          </a:p>
          <a:p>
            <a:pPr marL="1200150" lvl="1" indent="-457200">
              <a:buFont typeface="Arial" panose="020B0604020202020204" pitchFamily="34" charset="0"/>
              <a:buChar char="•"/>
            </a:pPr>
            <a:r>
              <a:rPr lang="en-US" dirty="0"/>
              <a:t>An expressed sequence tag (EST) is a short cDNA sequence that can be mapped to a specific chromosome.</a:t>
            </a:r>
          </a:p>
          <a:p>
            <a:endParaRPr lang="en-US" dirty="0"/>
          </a:p>
        </p:txBody>
      </p:sp>
    </p:spTree>
    <p:extLst>
      <p:ext uri="{BB962C8B-B14F-4D97-AF65-F5344CB8AC3E}">
        <p14:creationId xmlns:p14="http://schemas.microsoft.com/office/powerpoint/2010/main" val="177023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2798-1787-9E3C-07CC-77CAF55E0525}"/>
              </a:ext>
            </a:extLst>
          </p:cNvPr>
          <p:cNvSpPr>
            <a:spLocks noGrp="1"/>
          </p:cNvSpPr>
          <p:nvPr>
            <p:ph type="title"/>
          </p:nvPr>
        </p:nvSpPr>
        <p:spPr/>
        <p:txBody>
          <a:bodyPr/>
          <a:lstStyle/>
          <a:p>
            <a:r>
              <a:rPr lang="en-US" dirty="0"/>
              <a:t>Genetic and Physical Maps Integration</a:t>
            </a:r>
            <a:endParaRPr lang="en-IN" dirty="0"/>
          </a:p>
        </p:txBody>
      </p:sp>
      <p:sp>
        <p:nvSpPr>
          <p:cNvPr id="3" name="Content Placeholder 2">
            <a:extLst>
              <a:ext uri="{FF2B5EF4-FFF2-40B4-BE49-F238E27FC236}">
                <a16:creationId xmlns:a16="http://schemas.microsoft.com/office/drawing/2014/main" id="{80EE3788-D5B8-80E2-848A-1A6557AE65C5}"/>
              </a:ext>
            </a:extLst>
          </p:cNvPr>
          <p:cNvSpPr>
            <a:spLocks noGrp="1"/>
          </p:cNvSpPr>
          <p:nvPr>
            <p:ph idx="1"/>
          </p:nvPr>
        </p:nvSpPr>
        <p:spPr/>
        <p:txBody>
          <a:bodyPr>
            <a:normAutofit fontScale="92500" lnSpcReduction="10000"/>
          </a:bodyPr>
          <a:lstStyle/>
          <a:p>
            <a:r>
              <a:rPr lang="en-US" dirty="0"/>
              <a:t>Genetic maps provide an outline, while physical maps offer details, with both types being crucial for understanding the genome. </a:t>
            </a:r>
          </a:p>
          <a:p>
            <a:r>
              <a:rPr lang="en-US" dirty="0"/>
              <a:t>Scientists use genome mapping techniques on various model organisms, continuously developing more advanced methods for potential breakthroughs.</a:t>
            </a:r>
          </a:p>
          <a:p>
            <a:r>
              <a:rPr lang="en-US" dirty="0"/>
              <a:t>Data from global laboratories is compiled into central databases like GenBank at NCBI.</a:t>
            </a:r>
          </a:p>
          <a:p>
            <a:pPr lvl="1"/>
            <a:r>
              <a:rPr lang="en-US" dirty="0"/>
              <a:t>NCBI has created tools like the genome viewer to make genomic information more accessible to researchers and the public.</a:t>
            </a:r>
            <a:endParaRPr lang="en-IN" dirty="0"/>
          </a:p>
        </p:txBody>
      </p:sp>
    </p:spTree>
    <p:extLst>
      <p:ext uri="{BB962C8B-B14F-4D97-AF65-F5344CB8AC3E}">
        <p14:creationId xmlns:p14="http://schemas.microsoft.com/office/powerpoint/2010/main" val="245115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p:txBody>
          <a:bodyPr>
            <a:noAutofit/>
          </a:bodyPr>
          <a:lstStyle/>
          <a:p>
            <a:r>
              <a:rPr lang="en-US" sz="2000" dirty="0"/>
              <a:t>How to Use a Genome Map Viewer</a:t>
            </a:r>
          </a:p>
          <a:p>
            <a:pPr>
              <a:spcBef>
                <a:spcPts val="1000"/>
              </a:spcBef>
            </a:pPr>
            <a:r>
              <a:rPr lang="en-US" sz="2000" b="1" dirty="0"/>
              <a:t>Problem Statement</a:t>
            </a:r>
            <a:r>
              <a:rPr lang="en-US" sz="2000" dirty="0"/>
              <a:t>: Do the human, macaque, and mouse genomes contain common DNA sequences?</a:t>
            </a:r>
          </a:p>
          <a:p>
            <a:pPr>
              <a:spcBef>
                <a:spcPts val="1000"/>
              </a:spcBef>
            </a:pPr>
            <a:r>
              <a:rPr lang="en-US" sz="2000" b="1" dirty="0"/>
              <a:t>Develop a Hypothesis</a:t>
            </a:r>
            <a:r>
              <a:rPr lang="en-US" sz="2000" dirty="0"/>
              <a:t>.</a:t>
            </a:r>
          </a:p>
          <a:p>
            <a:r>
              <a:rPr lang="en-US" sz="2000" dirty="0"/>
              <a:t>Visit this website to test your group's hypothesis using a genome map viewer.</a:t>
            </a:r>
          </a:p>
          <a:p>
            <a:r>
              <a:rPr lang="en-US" sz="2000" dirty="0"/>
              <a:t>The website compares gene sequences of many organisms to the Human Insulin Receptor gene. Explore the type of information provided and select the groups of organisms needed for testing of the hypothesis from the top portion of the displayed data. Focus the attention to the Selected Orthologues. Explore which columns are relevant to the needed information.</a:t>
            </a:r>
          </a:p>
          <a:p>
            <a:r>
              <a:rPr lang="en-US" sz="2000" dirty="0"/>
              <a:t>On the same page, there are other options to explore. Not all are necessary for the task; however, they might give more insight to the value of genome and gene comparisons.</a:t>
            </a:r>
          </a:p>
        </p:txBody>
      </p:sp>
    </p:spTree>
    <p:extLst>
      <p:ext uri="{BB962C8B-B14F-4D97-AF65-F5344CB8AC3E}">
        <p14:creationId xmlns:p14="http://schemas.microsoft.com/office/powerpoint/2010/main" val="81693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5A53DA-FB81-6274-27EF-ADD0029078A9}"/>
              </a:ext>
            </a:extLst>
          </p:cNvPr>
          <p:cNvSpPr>
            <a:spLocks noGrp="1"/>
          </p:cNvSpPr>
          <p:nvPr>
            <p:ph type="title"/>
          </p:nvPr>
        </p:nvSpPr>
        <p:spPr/>
        <p:txBody>
          <a:bodyPr/>
          <a:lstStyle/>
          <a:p>
            <a:r>
              <a:rPr lang="en-IN" dirty="0"/>
              <a:t>Whole-Genome Sequencing</a:t>
            </a:r>
          </a:p>
        </p:txBody>
      </p:sp>
      <p:sp>
        <p:nvSpPr>
          <p:cNvPr id="5" name="Content Placeholder 4">
            <a:extLst>
              <a:ext uri="{FF2B5EF4-FFF2-40B4-BE49-F238E27FC236}">
                <a16:creationId xmlns:a16="http://schemas.microsoft.com/office/drawing/2014/main" id="{FEF885B7-8D9A-EF57-351E-B2223D140350}"/>
              </a:ext>
            </a:extLst>
          </p:cNvPr>
          <p:cNvSpPr>
            <a:spLocks noGrp="1"/>
          </p:cNvSpPr>
          <p:nvPr>
            <p:ph idx="1"/>
          </p:nvPr>
        </p:nvSpPr>
        <p:spPr/>
        <p:txBody>
          <a:bodyPr>
            <a:normAutofit/>
          </a:bodyPr>
          <a:lstStyle/>
          <a:p>
            <a:pPr marL="0" indent="0">
              <a:buNone/>
            </a:pPr>
            <a:r>
              <a:rPr lang="en-US" b="1" dirty="0"/>
              <a:t>Whole-genome sequencing</a:t>
            </a:r>
            <a:r>
              <a:rPr lang="en-US" dirty="0"/>
              <a:t> is a process that determines an entire genome's DNA sequence.</a:t>
            </a:r>
          </a:p>
          <a:p>
            <a:r>
              <a:rPr lang="en-US" dirty="0"/>
              <a:t>Several labs now offer this service.</a:t>
            </a:r>
          </a:p>
          <a:p>
            <a:pPr marL="0" indent="0">
              <a:buNone/>
            </a:pPr>
            <a:r>
              <a:rPr lang="en-US" dirty="0"/>
              <a:t>Whole-exome sequencing is a lower-cost alternative that only sequences coding regions.</a:t>
            </a:r>
          </a:p>
          <a:p>
            <a:r>
              <a:rPr lang="en-US" dirty="0"/>
              <a:t>Used in 2010 to cure boy with intestinal abscesses by identifying a genetic defect.</a:t>
            </a:r>
            <a:endParaRPr lang="en-IN" dirty="0"/>
          </a:p>
        </p:txBody>
      </p:sp>
    </p:spTree>
    <p:extLst>
      <p:ext uri="{BB962C8B-B14F-4D97-AF65-F5344CB8AC3E}">
        <p14:creationId xmlns:p14="http://schemas.microsoft.com/office/powerpoint/2010/main" val="333068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600" baseline="-25000" dirty="0"/>
              <a:t>2</a:t>
            </a:r>
            <a:endParaRPr lang="en-US" sz="1600" dirty="0"/>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834641"/>
          </a:xfrm>
        </p:spPr>
        <p:txBody>
          <a:bodyPr>
            <a:normAutofit fontScale="92500" lnSpcReduction="10000"/>
          </a:bodyPr>
          <a:lstStyle/>
          <a:p>
            <a:pPr marL="457200" indent="-457200">
              <a:buFont typeface="Arial" panose="020B0604020202020204" pitchFamily="34" charset="0"/>
              <a:buChar char="•"/>
            </a:pPr>
            <a:r>
              <a:rPr lang="en-US" dirty="0"/>
              <a:t>If you were offered the chance to have your entire genome sequenced, would you accept? Why or why not? </a:t>
            </a:r>
          </a:p>
          <a:p>
            <a:pPr marL="457200" indent="-457200">
              <a:buFont typeface="Arial" panose="020B0604020202020204" pitchFamily="34" charset="0"/>
              <a:buChar char="•"/>
            </a:pPr>
            <a:r>
              <a:rPr lang="en-US" dirty="0"/>
              <a:t>What would you like to learn? Specify at least one thing you would like to learn about your genome. </a:t>
            </a:r>
          </a:p>
          <a:p>
            <a:pPr marL="457200" indent="-457200">
              <a:buFont typeface="Arial" panose="020B0604020202020204" pitchFamily="34" charset="0"/>
              <a:buChar char="•"/>
            </a:pPr>
            <a:r>
              <a:rPr lang="en-US" dirty="0"/>
              <a:t>What are some concerns you would have? Specify at least one concern.</a:t>
            </a:r>
          </a:p>
        </p:txBody>
      </p:sp>
    </p:spTree>
    <p:extLst>
      <p:ext uri="{BB962C8B-B14F-4D97-AF65-F5344CB8AC3E}">
        <p14:creationId xmlns:p14="http://schemas.microsoft.com/office/powerpoint/2010/main" val="590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A9AE5-D757-0F16-5DEC-50EFF4B7D529}"/>
              </a:ext>
            </a:extLst>
          </p:cNvPr>
          <p:cNvSpPr>
            <a:spLocks noGrp="1"/>
          </p:cNvSpPr>
          <p:nvPr>
            <p:ph type="title"/>
          </p:nvPr>
        </p:nvSpPr>
        <p:spPr/>
        <p:txBody>
          <a:bodyPr/>
          <a:lstStyle/>
          <a:p>
            <a:r>
              <a:rPr lang="en-US" dirty="0"/>
              <a:t>Strategies Used in Sequencing Projects</a:t>
            </a:r>
            <a:r>
              <a:rPr lang="en-IN" sz="1600" baseline="-25000" dirty="0"/>
              <a:t>1</a:t>
            </a:r>
            <a:endParaRPr lang="en-IN" sz="1600" dirty="0"/>
          </a:p>
        </p:txBody>
      </p:sp>
      <p:sp>
        <p:nvSpPr>
          <p:cNvPr id="5" name="Content Placeholder 4">
            <a:extLst>
              <a:ext uri="{FF2B5EF4-FFF2-40B4-BE49-F238E27FC236}">
                <a16:creationId xmlns:a16="http://schemas.microsoft.com/office/drawing/2014/main" id="{5EB65B35-AC9B-1CF4-9838-2263E26DD060}"/>
              </a:ext>
            </a:extLst>
          </p:cNvPr>
          <p:cNvSpPr>
            <a:spLocks noGrp="1"/>
          </p:cNvSpPr>
          <p:nvPr>
            <p:ph idx="1"/>
          </p:nvPr>
        </p:nvSpPr>
        <p:spPr>
          <a:xfrm>
            <a:off x="228599" y="1339850"/>
            <a:ext cx="4933951" cy="4572000"/>
          </a:xfrm>
        </p:spPr>
        <p:txBody>
          <a:bodyPr>
            <a:normAutofit fontScale="85000" lnSpcReduction="10000"/>
          </a:bodyPr>
          <a:lstStyle/>
          <a:p>
            <a:pPr marL="0" indent="0">
              <a:buNone/>
            </a:pPr>
            <a:r>
              <a:rPr lang="en-IN" b="1" dirty="0"/>
              <a:t>Chain termination method</a:t>
            </a:r>
            <a:r>
              <a:rPr lang="en-IN" dirty="0"/>
              <a:t> is a basic modern sequencing technique.</a:t>
            </a:r>
          </a:p>
          <a:p>
            <a:r>
              <a:rPr lang="en-IN" dirty="0"/>
              <a:t>Uses a primer, a </a:t>
            </a:r>
            <a:r>
              <a:rPr lang="en-IN" b="1" dirty="0"/>
              <a:t>deoxynucleotide triphosphate </a:t>
            </a:r>
            <a:r>
              <a:rPr lang="en-IN" dirty="0"/>
              <a:t>(dNTP, a DNA unit), and fluorescently labeled </a:t>
            </a:r>
            <a:r>
              <a:rPr lang="en-IN" b="1" dirty="0"/>
              <a:t>dideoxynucleotide triphosphates</a:t>
            </a:r>
            <a:r>
              <a:rPr lang="en-IN" dirty="0"/>
              <a:t> (ddNTPs, monomers missing a hydroxyl group)</a:t>
            </a:r>
          </a:p>
          <a:p>
            <a:r>
              <a:rPr lang="en-IN" dirty="0"/>
              <a:t>Every time a ddNTP incorporates into the strand, replication is terminated, resulting in multiple short strands of replicated DNA of different lengths.</a:t>
            </a:r>
          </a:p>
        </p:txBody>
      </p:sp>
      <p:sp>
        <p:nvSpPr>
          <p:cNvPr id="9" name="TextBox 8">
            <a:extLst>
              <a:ext uri="{FF2B5EF4-FFF2-40B4-BE49-F238E27FC236}">
                <a16:creationId xmlns:a16="http://schemas.microsoft.com/office/drawing/2014/main" id="{DA93DE4D-58F8-E75A-BDE7-49DB664E8BD2}"/>
              </a:ext>
              <a:ext uri="{C183D7F6-B498-43B3-948B-1728B52AA6E4}">
                <adec:decorative xmlns:adec="http://schemas.microsoft.com/office/drawing/2017/decorative" val="0"/>
              </a:ext>
            </a:extLst>
          </p:cNvPr>
          <p:cNvSpPr txBox="1"/>
          <p:nvPr/>
        </p:nvSpPr>
        <p:spPr>
          <a:xfrm>
            <a:off x="6629401" y="1289110"/>
            <a:ext cx="1181100" cy="307777"/>
          </a:xfrm>
          <a:prstGeom prst="rect">
            <a:avLst/>
          </a:prstGeom>
          <a:noFill/>
        </p:spPr>
        <p:txBody>
          <a:bodyPr wrap="square" rtlCol="0">
            <a:spAutoFit/>
          </a:bodyPr>
          <a:lstStyle/>
          <a:p>
            <a:pPr algn="ctr"/>
            <a:r>
              <a:rPr lang="en-US" sz="1400" b="1" dirty="0"/>
              <a:t>17.2 Figure 5</a:t>
            </a:r>
          </a:p>
        </p:txBody>
      </p:sp>
      <p:pic>
        <p:nvPicPr>
          <p:cNvPr id="2" name="Content Placeholder 6" descr="A deoxynucleotide consists of a deoxyribose sugar, a base, and three phosphate groups. Dideoxyribose is identical to deoxyribose except that the hydroxyl group at the 3 prime position is replaced by H. A 3 prime hydroxyl is necessary for elongation of the D N A chain, and the chain, therefore, stops growing if a dideoxyribose instead of deoxyribose is incorporated into the growing chain.">
            <a:extLst>
              <a:ext uri="{FF2B5EF4-FFF2-40B4-BE49-F238E27FC236}">
                <a16:creationId xmlns:a16="http://schemas.microsoft.com/office/drawing/2014/main" id="{DE52568D-F36C-92A3-456D-F6CC7984C878}"/>
              </a:ext>
            </a:extLst>
          </p:cNvPr>
          <p:cNvPicPr>
            <a:picLocks noChangeAspect="1"/>
          </p:cNvPicPr>
          <p:nvPr/>
        </p:nvPicPr>
        <p:blipFill>
          <a:blip r:embed="rId2"/>
          <a:srcRect l="25000" t="5332" r="28703" b="6991"/>
          <a:stretch/>
        </p:blipFill>
        <p:spPr>
          <a:xfrm>
            <a:off x="5102889" y="1681728"/>
            <a:ext cx="3810000" cy="4008591"/>
          </a:xfrm>
          <a:prstGeom prst="rect">
            <a:avLst/>
          </a:prstGeom>
        </p:spPr>
      </p:pic>
      <p:sp>
        <p:nvSpPr>
          <p:cNvPr id="8" name="TextBox 7">
            <a:extLst>
              <a:ext uri="{FF2B5EF4-FFF2-40B4-BE49-F238E27FC236}">
                <a16:creationId xmlns:a16="http://schemas.microsoft.com/office/drawing/2014/main" id="{65C333A0-FD04-C463-1D01-261C51A39ED1}"/>
              </a:ext>
              <a:ext uri="{C183D7F6-B498-43B3-948B-1728B52AA6E4}">
                <adec:decorative xmlns:adec="http://schemas.microsoft.com/office/drawing/2017/decorative" val="0"/>
              </a:ext>
            </a:extLst>
          </p:cNvPr>
          <p:cNvSpPr txBox="1"/>
          <p:nvPr/>
        </p:nvSpPr>
        <p:spPr>
          <a:xfrm>
            <a:off x="5162551" y="5775161"/>
            <a:ext cx="4114800" cy="246221"/>
          </a:xfrm>
          <a:prstGeom prst="rect">
            <a:avLst/>
          </a:prstGeom>
          <a:noFill/>
        </p:spPr>
        <p:txBody>
          <a:bodyPr wrap="square" rtlCol="0">
            <a:spAutoFit/>
          </a:bodyPr>
          <a:lstStyle/>
          <a:p>
            <a:pPr algn="ctr"/>
            <a:r>
              <a:rPr lang="en-US" sz="1000" dirty="0"/>
              <a:t>CNX OpenStax on Wikimedia Commons. "ddNTP."</a:t>
            </a:r>
          </a:p>
        </p:txBody>
      </p:sp>
    </p:spTree>
    <p:extLst>
      <p:ext uri="{BB962C8B-B14F-4D97-AF65-F5344CB8AC3E}">
        <p14:creationId xmlns:p14="http://schemas.microsoft.com/office/powerpoint/2010/main" val="275729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A9AE5-D757-0F16-5DEC-50EFF4B7D529}"/>
              </a:ext>
            </a:extLst>
          </p:cNvPr>
          <p:cNvSpPr>
            <a:spLocks noGrp="1"/>
          </p:cNvSpPr>
          <p:nvPr>
            <p:ph type="title"/>
          </p:nvPr>
        </p:nvSpPr>
        <p:spPr/>
        <p:txBody>
          <a:bodyPr/>
          <a:lstStyle/>
          <a:p>
            <a:r>
              <a:rPr lang="en-US" dirty="0"/>
              <a:t>Strategies Used in Sequencing Projects</a:t>
            </a:r>
            <a:r>
              <a:rPr lang="en-IN" sz="1600" baseline="-25000" dirty="0"/>
              <a:t>2</a:t>
            </a:r>
            <a:endParaRPr lang="en-IN" sz="1600" dirty="0"/>
          </a:p>
        </p:txBody>
      </p:sp>
      <p:sp>
        <p:nvSpPr>
          <p:cNvPr id="5" name="Content Placeholder 4">
            <a:extLst>
              <a:ext uri="{FF2B5EF4-FFF2-40B4-BE49-F238E27FC236}">
                <a16:creationId xmlns:a16="http://schemas.microsoft.com/office/drawing/2014/main" id="{5EB65B35-AC9B-1CF4-9838-2263E26DD060}"/>
              </a:ext>
            </a:extLst>
          </p:cNvPr>
          <p:cNvSpPr>
            <a:spLocks noGrp="1"/>
          </p:cNvSpPr>
          <p:nvPr>
            <p:ph idx="1"/>
          </p:nvPr>
        </p:nvSpPr>
        <p:spPr>
          <a:xfrm>
            <a:off x="457200" y="1280160"/>
            <a:ext cx="8229600" cy="4572000"/>
          </a:xfrm>
        </p:spPr>
        <p:txBody>
          <a:bodyPr/>
          <a:lstStyle/>
          <a:p>
            <a:pPr marL="0" indent="0">
              <a:buNone/>
            </a:pPr>
            <a:r>
              <a:rPr lang="en-US" dirty="0"/>
              <a:t>Gel electrophoresis separates replicated DNA strands by size.</a:t>
            </a:r>
            <a:endParaRPr lang="en-IN" dirty="0"/>
          </a:p>
          <a:p>
            <a:r>
              <a:rPr lang="en-US" dirty="0"/>
              <a:t>The band color from the fluorescently labeled ddNTPs indicate the terminating ddNTP and its position.</a:t>
            </a:r>
          </a:p>
          <a:p>
            <a:r>
              <a:rPr lang="en-US" dirty="0"/>
              <a:t>Allows scientists to read the template strand’s sequence.</a:t>
            </a:r>
            <a:endParaRPr lang="en-IN" dirty="0"/>
          </a:p>
        </p:txBody>
      </p:sp>
    </p:spTree>
    <p:extLst>
      <p:ext uri="{BB962C8B-B14F-4D97-AF65-F5344CB8AC3E}">
        <p14:creationId xmlns:p14="http://schemas.microsoft.com/office/powerpoint/2010/main" val="3787339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BDBF-EA6D-599F-B0BE-BE3FD749E657}"/>
              </a:ext>
            </a:extLst>
          </p:cNvPr>
          <p:cNvSpPr>
            <a:spLocks noGrp="1"/>
          </p:cNvSpPr>
          <p:nvPr>
            <p:ph type="title"/>
          </p:nvPr>
        </p:nvSpPr>
        <p:spPr/>
        <p:txBody>
          <a:bodyPr/>
          <a:lstStyle/>
          <a:p>
            <a:r>
              <a:rPr lang="en-IN" dirty="0"/>
              <a:t>17.2 Figure 6</a:t>
            </a:r>
          </a:p>
        </p:txBody>
      </p:sp>
      <p:sp>
        <p:nvSpPr>
          <p:cNvPr id="6" name="TextBox 5" descr="The left part of this illustration shows a parent strand of &lt;abbr&gt;DNA&lt;/abbr&gt; with the sequence &lt;abbr title=&quot;guanine&quot;&gt;G&lt;/abbr&gt;&lt;abbr title=&quot;adenine&quot;&gt;A&lt;/abbr&gt;&lt;abbr title=&quot;thymine&quot;&gt;T&lt;/abbr&gt;&lt;abbr&gt;T&lt;/abbr&gt;&lt;abbr title=&quot;cytosine&quot;&gt;C&lt;/abbr&gt;&lt;abbr&gt;A&lt;/abbr&gt;&lt;abbr&gt;G&lt;/abbr&gt;&lt;abbr&gt;C&lt;/abbr&gt;, and four daughter strands, each of which was made in the presence of a different dideoxynucleotide: &lt;abbr title=&quot;dideoxyadenosine triphosphate&quot;&gt;ddATP&lt;/abbr&gt;, &lt;abbr title=&quot;dideoxycytosine triphosphate&quot;&gt;ddCTP&lt;/abbr&gt;, &lt;abbr title=&quot;dideoxyguanine triphosphate&quot;&gt;ddGTP&lt;/abbr&gt;, and &lt;abbr title=&quot;dideoxythymine triphosphate&quot;&gt;ddTTP&lt;/abbr&gt;. The growing chain terminates when a &lt;abbr&gt;ddNTP&lt;/abbr&gt; is incorporated, resulting in daughter strands of different lengths. The right part of this image shows the separation of the &lt;abbr&gt;DNA&lt;/abbr&gt; fragments on the basis of size. Each &lt;abbr&gt;ddNTP&lt;/abbr&gt; is fluorescently labeled with a different color so that the sequence can be read by the size of each fragment and its color.">
            <a:extLst>
              <a:ext uri="{FF2B5EF4-FFF2-40B4-BE49-F238E27FC236}">
                <a16:creationId xmlns:a16="http://schemas.microsoft.com/office/drawing/2014/main" id="{FA4E7DF4-0FF8-D8E8-8285-352CA2293EE1}"/>
              </a:ext>
              <a:ext uri="{C183D7F6-B498-43B3-948B-1728B52AA6E4}">
                <adec:decorative xmlns:adec="http://schemas.microsoft.com/office/drawing/2017/decorative" val="0"/>
              </a:ext>
            </a:extLst>
          </p:cNvPr>
          <p:cNvSpPr txBox="1"/>
          <p:nvPr/>
        </p:nvSpPr>
        <p:spPr>
          <a:xfrm>
            <a:off x="382359" y="5415359"/>
            <a:ext cx="8304441" cy="246221"/>
          </a:xfrm>
          <a:prstGeom prst="rect">
            <a:avLst/>
          </a:prstGeom>
          <a:noFill/>
        </p:spPr>
        <p:txBody>
          <a:bodyPr wrap="square" rtlCol="0">
            <a:spAutoFit/>
          </a:bodyPr>
          <a:lstStyle/>
          <a:p>
            <a:pPr algn="ctr"/>
            <a:r>
              <a:rPr lang="en-US" sz="1000" dirty="0"/>
              <a:t>CNX OpenStax on Wikimedia Commons. "Dye-labeled dideoxynucleotides." Modified. </a:t>
            </a:r>
          </a:p>
        </p:txBody>
      </p:sp>
      <p:pic>
        <p:nvPicPr>
          <p:cNvPr id="7" name="Content Placeholder 5" descr="The left part of this illustration shows a parent strand of D N A with the sequence G A T T C A G C, and four daughter strands, each of which was made in the presence of a different dideoxynucleotide: d d A T P, d d C T P, d d G T P, and d d T T P. The growing chain terminates when a ddNTP is incorporated, resulting in daughter strands of different lengths. The right part of this image shows the separation of the D N A fragments on the basis of size. Each d d N T P is fluorescently labeled with a different color so that the sequence can be read by the size of each fragment and its color.">
            <a:extLst>
              <a:ext uri="{FF2B5EF4-FFF2-40B4-BE49-F238E27FC236}">
                <a16:creationId xmlns:a16="http://schemas.microsoft.com/office/drawing/2014/main" id="{B21CB230-FEF5-7415-E232-E0857E5F0697}"/>
              </a:ext>
            </a:extLst>
          </p:cNvPr>
          <p:cNvPicPr>
            <a:picLocks noGrp="1" noChangeAspect="1"/>
          </p:cNvPicPr>
          <p:nvPr>
            <p:ph idx="1"/>
          </p:nvPr>
        </p:nvPicPr>
        <p:blipFill>
          <a:blip r:embed="rId3"/>
          <a:srcRect l="8333" t="5333" r="11112" b="4170"/>
          <a:stretch/>
        </p:blipFill>
        <p:spPr>
          <a:xfrm>
            <a:off x="1066800" y="1061758"/>
            <a:ext cx="7010400" cy="4375372"/>
          </a:xfrm>
        </p:spPr>
      </p:pic>
    </p:spTree>
    <p:extLst>
      <p:ext uri="{BB962C8B-B14F-4D97-AF65-F5344CB8AC3E}">
        <p14:creationId xmlns:p14="http://schemas.microsoft.com/office/powerpoint/2010/main" val="320044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108543"/>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Define</a:t>
            </a:r>
            <a:r>
              <a:rPr lang="en-US" dirty="0"/>
              <a:t> genomics.</a:t>
            </a:r>
          </a:p>
          <a:p>
            <a:pPr marL="457200" indent="-457200">
              <a:buFont typeface="Arial" panose="020B0604020202020204" pitchFamily="34" charset="0"/>
              <a:buChar char="•"/>
              <a:tabLst>
                <a:tab pos="457200" algn="l"/>
              </a:tabLst>
            </a:pPr>
            <a:r>
              <a:rPr lang="en-US" b="1" dirty="0"/>
              <a:t>Define</a:t>
            </a:r>
            <a:r>
              <a:rPr lang="en-US" dirty="0"/>
              <a:t> whole-genome sequencing.</a:t>
            </a:r>
          </a:p>
          <a:p>
            <a:pPr marL="457200" indent="-457200">
              <a:buFont typeface="Arial" panose="020B0604020202020204" pitchFamily="34" charset="0"/>
              <a:buChar char="•"/>
              <a:tabLst>
                <a:tab pos="457200" algn="l"/>
              </a:tabLst>
            </a:pPr>
            <a:r>
              <a:rPr lang="en-US" b="1" dirty="0"/>
              <a:t>Describe</a:t>
            </a:r>
            <a:r>
              <a:rPr lang="en-US" dirty="0"/>
              <a:t> genetic and physical maps.</a:t>
            </a:r>
          </a:p>
          <a:p>
            <a:pPr marL="457200" indent="-457200">
              <a:buFont typeface="Arial" panose="020B0604020202020204" pitchFamily="34" charset="0"/>
              <a:buChar char="•"/>
              <a:tabLst>
                <a:tab pos="457200" algn="l"/>
              </a:tabLst>
            </a:pPr>
            <a:r>
              <a:rPr lang="en-US" b="1" dirty="0"/>
              <a:t>Describe</a:t>
            </a:r>
            <a:r>
              <a:rPr lang="en-US" dirty="0"/>
              <a:t> genomic mapping methods.</a:t>
            </a:r>
          </a:p>
          <a:p>
            <a:pPr marL="457200" indent="-457200">
              <a:buFont typeface="Arial" panose="020B0604020202020204" pitchFamily="34" charset="0"/>
              <a:buChar char="•"/>
              <a:tabLst>
                <a:tab pos="457200" algn="l"/>
              </a:tabLst>
            </a:pPr>
            <a:r>
              <a:rPr lang="en-US" b="1" dirty="0"/>
              <a:t>Describe</a:t>
            </a:r>
            <a:r>
              <a:rPr lang="en-US" dirty="0"/>
              <a:t> three types of sequencing.</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5DE9-16C1-3305-613D-5493E5628AA8}"/>
              </a:ext>
            </a:extLst>
          </p:cNvPr>
          <p:cNvSpPr>
            <a:spLocks noGrp="1"/>
          </p:cNvSpPr>
          <p:nvPr>
            <p:ph type="title"/>
          </p:nvPr>
        </p:nvSpPr>
        <p:spPr/>
        <p:txBody>
          <a:bodyPr>
            <a:normAutofit/>
          </a:bodyPr>
          <a:lstStyle/>
          <a:p>
            <a:r>
              <a:rPr lang="en-US" dirty="0"/>
              <a:t>Early Strategies: Shotgun Sequencing and Pairwise-End Sequencing</a:t>
            </a:r>
            <a:endParaRPr lang="en-IN" dirty="0"/>
          </a:p>
        </p:txBody>
      </p:sp>
      <p:sp>
        <p:nvSpPr>
          <p:cNvPr id="4" name="Content Placeholder 3">
            <a:extLst>
              <a:ext uri="{FF2B5EF4-FFF2-40B4-BE49-F238E27FC236}">
                <a16:creationId xmlns:a16="http://schemas.microsoft.com/office/drawing/2014/main" id="{99F590A8-CB2B-C0DD-A674-3E4182287D78}"/>
              </a:ext>
            </a:extLst>
          </p:cNvPr>
          <p:cNvSpPr>
            <a:spLocks noGrp="1"/>
          </p:cNvSpPr>
          <p:nvPr>
            <p:ph idx="1"/>
          </p:nvPr>
        </p:nvSpPr>
        <p:spPr/>
        <p:txBody>
          <a:bodyPr>
            <a:normAutofit/>
          </a:bodyPr>
          <a:lstStyle/>
          <a:p>
            <a:pPr marL="457200" indent="-457200">
              <a:buFont typeface="Arial" panose="020B0604020202020204" pitchFamily="34" charset="0"/>
              <a:buChar char="•"/>
            </a:pPr>
            <a:r>
              <a:rPr lang="en-IN" b="1" dirty="0"/>
              <a:t>Shotgun Sequencing</a:t>
            </a:r>
            <a:r>
              <a:rPr lang="en-IN" dirty="0"/>
              <a:t>: several DNA fragments are randomly cut into smaller pieces. Then they are compared to see where their sequences overlap to recreate the entire DNA sequence.</a:t>
            </a:r>
          </a:p>
          <a:p>
            <a:pPr marL="457200" indent="-457200">
              <a:buFont typeface="Arial" panose="020B0604020202020204" pitchFamily="34" charset="0"/>
              <a:buChar char="•"/>
            </a:pPr>
            <a:r>
              <a:rPr lang="en-IN" b="1" dirty="0"/>
              <a:t>Pairwise-End Sequencing</a:t>
            </a:r>
            <a:r>
              <a:rPr lang="en-IN" dirty="0"/>
              <a:t>: similar to shotgun sequencing but analyses each DNA fragment’s end for overlap.</a:t>
            </a:r>
          </a:p>
          <a:p>
            <a:pPr marL="1200150" lvl="1" indent="-457200">
              <a:buFont typeface="Arial" panose="020B0604020202020204" pitchFamily="34" charset="0"/>
              <a:buChar char="•"/>
            </a:pPr>
            <a:r>
              <a:rPr lang="en-IN" dirty="0"/>
              <a:t>Advanced shotgun sequencing for larger genomes but more cumbersome.</a:t>
            </a:r>
          </a:p>
        </p:txBody>
      </p:sp>
    </p:spTree>
    <p:extLst>
      <p:ext uri="{BB962C8B-B14F-4D97-AF65-F5344CB8AC3E}">
        <p14:creationId xmlns:p14="http://schemas.microsoft.com/office/powerpoint/2010/main" val="136345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2</a:t>
            </a:r>
            <a:endParaRPr lang="en-US" sz="16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158240"/>
          </a:xfrm>
        </p:spPr>
        <p:txBody>
          <a:bodyPr/>
          <a:lstStyle/>
          <a:p>
            <a:r>
              <a:rPr lang="en-US" dirty="0"/>
              <a:t>What are the advantages and disadvantages of the shotgun sequencing method?</a:t>
            </a:r>
          </a:p>
        </p:txBody>
      </p:sp>
    </p:spTree>
    <p:extLst>
      <p:ext uri="{BB962C8B-B14F-4D97-AF65-F5344CB8AC3E}">
        <p14:creationId xmlns:p14="http://schemas.microsoft.com/office/powerpoint/2010/main" val="341172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5DE9-16C1-3305-613D-5493E5628AA8}"/>
              </a:ext>
            </a:extLst>
          </p:cNvPr>
          <p:cNvSpPr>
            <a:spLocks noGrp="1"/>
          </p:cNvSpPr>
          <p:nvPr>
            <p:ph type="title"/>
          </p:nvPr>
        </p:nvSpPr>
        <p:spPr/>
        <p:txBody>
          <a:bodyPr/>
          <a:lstStyle/>
          <a:p>
            <a:r>
              <a:rPr lang="en-US" dirty="0"/>
              <a:t>Next-Generation Sequencing</a:t>
            </a:r>
            <a:endParaRPr lang="en-IN" dirty="0"/>
          </a:p>
        </p:txBody>
      </p:sp>
      <p:sp>
        <p:nvSpPr>
          <p:cNvPr id="4" name="Content Placeholder 3">
            <a:extLst>
              <a:ext uri="{FF2B5EF4-FFF2-40B4-BE49-F238E27FC236}">
                <a16:creationId xmlns:a16="http://schemas.microsoft.com/office/drawing/2014/main" id="{99F590A8-CB2B-C0DD-A674-3E4182287D78}"/>
              </a:ext>
            </a:extLst>
          </p:cNvPr>
          <p:cNvSpPr>
            <a:spLocks noGrp="1"/>
          </p:cNvSpPr>
          <p:nvPr>
            <p:ph idx="1"/>
          </p:nvPr>
        </p:nvSpPr>
        <p:spPr/>
        <p:txBody>
          <a:bodyPr>
            <a:normAutofit/>
          </a:bodyPr>
          <a:lstStyle/>
          <a:p>
            <a:r>
              <a:rPr lang="en-US" b="1" dirty="0"/>
              <a:t>Next-generation sequencing: </a:t>
            </a:r>
            <a:r>
              <a:rPr lang="en-US" dirty="0"/>
              <a:t>a group of automated techniques for rapid DNA sequencing.</a:t>
            </a:r>
            <a:endParaRPr lang="en-IN" dirty="0"/>
          </a:p>
          <a:p>
            <a:pPr marL="457200" indent="-457200">
              <a:buFont typeface="Arial" panose="020B0604020202020204" pitchFamily="34" charset="0"/>
              <a:buChar char="•"/>
            </a:pPr>
            <a:r>
              <a:rPr lang="en-US" dirty="0"/>
              <a:t>Automated low-cost sequencers are used.</a:t>
            </a:r>
          </a:p>
          <a:p>
            <a:pPr marL="457200" indent="-457200">
              <a:buFont typeface="Arial" panose="020B0604020202020204" pitchFamily="34" charset="0"/>
              <a:buChar char="•"/>
            </a:pPr>
            <a:r>
              <a:rPr lang="en-US" dirty="0"/>
              <a:t>Can generate millions of short fragments (25 to 500 base pairs) in a day.</a:t>
            </a:r>
            <a:endParaRPr lang="en-IN" dirty="0"/>
          </a:p>
          <a:p>
            <a:pPr marL="457200" indent="-457200">
              <a:buFont typeface="Arial" panose="020B0604020202020204" pitchFamily="34" charset="0"/>
              <a:buChar char="•"/>
            </a:pPr>
            <a:r>
              <a:rPr lang="en-US" dirty="0"/>
              <a:t>Puts all the fragments in order to make a cumbersome process more efficient.</a:t>
            </a:r>
            <a:endParaRPr lang="en-IN" dirty="0"/>
          </a:p>
        </p:txBody>
      </p:sp>
    </p:spTree>
    <p:extLst>
      <p:ext uri="{BB962C8B-B14F-4D97-AF65-F5344CB8AC3E}">
        <p14:creationId xmlns:p14="http://schemas.microsoft.com/office/powerpoint/2010/main" val="149607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5DE9-16C1-3305-613D-5493E5628AA8}"/>
              </a:ext>
            </a:extLst>
          </p:cNvPr>
          <p:cNvSpPr>
            <a:spLocks noGrp="1"/>
          </p:cNvSpPr>
          <p:nvPr>
            <p:ph type="title"/>
          </p:nvPr>
        </p:nvSpPr>
        <p:spPr/>
        <p:txBody>
          <a:bodyPr>
            <a:normAutofit/>
          </a:bodyPr>
          <a:lstStyle/>
          <a:p>
            <a:r>
              <a:rPr lang="en-US" sz="2800" dirty="0"/>
              <a:t>Use of Whole-Genome Sequences of Model Organisms</a:t>
            </a:r>
            <a:endParaRPr lang="en-IN" sz="1600" baseline="-25000" dirty="0"/>
          </a:p>
        </p:txBody>
      </p:sp>
      <p:sp>
        <p:nvSpPr>
          <p:cNvPr id="4" name="Content Placeholder 3">
            <a:extLst>
              <a:ext uri="{FF2B5EF4-FFF2-40B4-BE49-F238E27FC236}">
                <a16:creationId xmlns:a16="http://schemas.microsoft.com/office/drawing/2014/main" id="{99F590A8-CB2B-C0DD-A674-3E4182287D78}"/>
              </a:ext>
            </a:extLst>
          </p:cNvPr>
          <p:cNvSpPr>
            <a:spLocks noGrp="1"/>
          </p:cNvSpPr>
          <p:nvPr>
            <p:ph idx="1"/>
          </p:nvPr>
        </p:nvSpPr>
        <p:spPr/>
        <p:txBody>
          <a:bodyPr>
            <a:normAutofit fontScale="85000" lnSpcReduction="20000"/>
          </a:bodyPr>
          <a:lstStyle/>
          <a:p>
            <a:r>
              <a:rPr lang="en-IN" dirty="0"/>
              <a:t>Early Genome Sequencing Milestones:</a:t>
            </a:r>
          </a:p>
          <a:p>
            <a:pPr marL="457200" indent="-457200">
              <a:buFont typeface="Arial" panose="020B0604020202020204" pitchFamily="34" charset="0"/>
              <a:buChar char="•"/>
            </a:pPr>
            <a:r>
              <a:rPr lang="en-IN" dirty="0"/>
              <a:t>First genome sequenced by Fred Sanger in 1977.</a:t>
            </a:r>
          </a:p>
          <a:p>
            <a:pPr marL="1200150" lvl="1" indent="-457200">
              <a:buFont typeface="Arial" panose="020B0604020202020204" pitchFamily="34" charset="0"/>
              <a:buChar char="•"/>
            </a:pPr>
            <a:r>
              <a:rPr lang="en-IN" dirty="0"/>
              <a:t>Bacteriophage </a:t>
            </a:r>
            <a:r>
              <a:rPr lang="el-GR" dirty="0"/>
              <a:t>Φ</a:t>
            </a:r>
            <a:r>
              <a:rPr lang="en-IN" dirty="0"/>
              <a:t>X174 genome sequenced.</a:t>
            </a:r>
          </a:p>
          <a:p>
            <a:pPr marL="457200" indent="-457200">
              <a:buFont typeface="Arial" panose="020B0604020202020204" pitchFamily="34" charset="0"/>
              <a:buChar char="•"/>
            </a:pPr>
            <a:r>
              <a:rPr lang="en-IN" dirty="0"/>
              <a:t>Venter sequenced </a:t>
            </a:r>
            <a:r>
              <a:rPr lang="en-IN" i="1" dirty="0"/>
              <a:t>Haemophilus influenzae</a:t>
            </a:r>
            <a:r>
              <a:rPr lang="en-IN" dirty="0"/>
              <a:t> in 1980s.</a:t>
            </a:r>
          </a:p>
          <a:p>
            <a:pPr marL="457200" indent="-457200">
              <a:buFont typeface="Arial" panose="020B0604020202020204" pitchFamily="34" charset="0"/>
              <a:buChar char="•"/>
            </a:pPr>
            <a:r>
              <a:rPr lang="en-IN" i="1" dirty="0"/>
              <a:t>Saccharomyces cerevisiae</a:t>
            </a:r>
            <a:r>
              <a:rPr lang="en-IN" dirty="0"/>
              <a:t> yeast genome sequenced by 74 labs (1989-1996).</a:t>
            </a:r>
          </a:p>
          <a:p>
            <a:pPr marL="457200" indent="-457200">
              <a:buFont typeface="Arial" panose="020B0604020202020204" pitchFamily="34" charset="0"/>
              <a:buChar char="•"/>
            </a:pPr>
            <a:r>
              <a:rPr lang="en-US" dirty="0"/>
              <a:t>By 1997, a strain of the bacteria </a:t>
            </a:r>
            <a:r>
              <a:rPr lang="en-US" i="1" dirty="0"/>
              <a:t>Escherichia coli</a:t>
            </a:r>
            <a:r>
              <a:rPr lang="en-US" dirty="0"/>
              <a:t> called K12 was sequenced.</a:t>
            </a:r>
          </a:p>
          <a:p>
            <a:pPr marL="457200" indent="-457200">
              <a:buFont typeface="Arial" panose="020B0604020202020204" pitchFamily="34" charset="0"/>
              <a:buChar char="•"/>
            </a:pPr>
            <a:r>
              <a:rPr lang="en-US" dirty="0"/>
              <a:t>Having entire </a:t>
            </a:r>
            <a:r>
              <a:rPr lang="en-US" b="1" dirty="0"/>
              <a:t>model organisms </a:t>
            </a:r>
            <a:r>
              <a:rPr lang="en-US" dirty="0"/>
              <a:t>(a model to understand the biological processes in other species) genomes sequenced helps with research.</a:t>
            </a:r>
          </a:p>
          <a:p>
            <a:pPr marL="1200150" lvl="1" indent="-457200">
              <a:buFont typeface="Arial" panose="020B0604020202020204" pitchFamily="34" charset="0"/>
              <a:buChar char="•"/>
            </a:pPr>
            <a:r>
              <a:rPr lang="en-US" dirty="0"/>
              <a:t>Attaching biological information to gene sequences is </a:t>
            </a:r>
            <a:r>
              <a:rPr lang="en-US" b="1" dirty="0"/>
              <a:t>genome annotation</a:t>
            </a:r>
            <a:r>
              <a:rPr lang="en-US" dirty="0"/>
              <a:t>.</a:t>
            </a:r>
            <a:endParaRPr lang="en-IN" dirty="0"/>
          </a:p>
          <a:p>
            <a:endParaRPr lang="en-IN" dirty="0"/>
          </a:p>
        </p:txBody>
      </p:sp>
    </p:spTree>
    <p:extLst>
      <p:ext uri="{BB962C8B-B14F-4D97-AF65-F5344CB8AC3E}">
        <p14:creationId xmlns:p14="http://schemas.microsoft.com/office/powerpoint/2010/main" val="283565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5DE9-16C1-3305-613D-5493E5628AA8}"/>
              </a:ext>
            </a:extLst>
          </p:cNvPr>
          <p:cNvSpPr>
            <a:spLocks noGrp="1"/>
          </p:cNvSpPr>
          <p:nvPr>
            <p:ph type="title"/>
          </p:nvPr>
        </p:nvSpPr>
        <p:spPr/>
        <p:txBody>
          <a:bodyPr>
            <a:normAutofit/>
          </a:bodyPr>
          <a:lstStyle/>
          <a:p>
            <a:r>
              <a:rPr lang="en-US" dirty="0"/>
              <a:t>Genome Sequence Uses</a:t>
            </a:r>
            <a:endParaRPr lang="en-IN" baseline="-25000" dirty="0"/>
          </a:p>
        </p:txBody>
      </p:sp>
      <p:sp>
        <p:nvSpPr>
          <p:cNvPr id="4" name="Content Placeholder 3">
            <a:extLst>
              <a:ext uri="{FF2B5EF4-FFF2-40B4-BE49-F238E27FC236}">
                <a16:creationId xmlns:a16="http://schemas.microsoft.com/office/drawing/2014/main" id="{99F590A8-CB2B-C0DD-A674-3E4182287D78}"/>
              </a:ext>
            </a:extLst>
          </p:cNvPr>
          <p:cNvSpPr>
            <a:spLocks noGrp="1"/>
          </p:cNvSpPr>
          <p:nvPr>
            <p:ph idx="1"/>
          </p:nvPr>
        </p:nvSpPr>
        <p:spPr>
          <a:xfrm>
            <a:off x="457200" y="1280160"/>
            <a:ext cx="5105400" cy="4572000"/>
          </a:xfrm>
        </p:spPr>
        <p:txBody>
          <a:bodyPr>
            <a:normAutofit/>
          </a:bodyPr>
          <a:lstStyle/>
          <a:p>
            <a:r>
              <a:rPr lang="en-US" sz="2400" b="1" dirty="0"/>
              <a:t>DNA microarrays </a:t>
            </a:r>
            <a:r>
              <a:rPr lang="en-US" sz="2400" dirty="0"/>
              <a:t>are used to detect gene expression by analyzing different DNA fragments that are fixed to a glass slide to identify active genes and sequences.</a:t>
            </a:r>
          </a:p>
          <a:p>
            <a:pPr marL="457200" indent="-457200">
              <a:buFont typeface="Arial" panose="020B0604020202020204" pitchFamily="34" charset="0"/>
              <a:buChar char="•"/>
            </a:pPr>
            <a:r>
              <a:rPr lang="en-US" sz="2400" dirty="0"/>
              <a:t>Helps identify genetic abnormalities and future onset diseases</a:t>
            </a:r>
          </a:p>
          <a:p>
            <a:pPr marL="457200" indent="-457200">
              <a:buFont typeface="Arial" panose="020B0604020202020204" pitchFamily="34" charset="0"/>
              <a:buChar char="•"/>
            </a:pPr>
            <a:r>
              <a:rPr lang="en-US" sz="2400" dirty="0"/>
              <a:t>Allows for informed decisions about lifestyle, medication, and reproductive decisions</a:t>
            </a:r>
            <a:endParaRPr lang="en-IN" sz="2400" dirty="0"/>
          </a:p>
        </p:txBody>
      </p:sp>
      <p:sp>
        <p:nvSpPr>
          <p:cNvPr id="7" name="TextBox 6">
            <a:extLst>
              <a:ext uri="{FF2B5EF4-FFF2-40B4-BE49-F238E27FC236}">
                <a16:creationId xmlns:a16="http://schemas.microsoft.com/office/drawing/2014/main" id="{E7FF46AE-87DE-3813-8304-D682E1AB499C}"/>
              </a:ext>
              <a:ext uri="{C183D7F6-B498-43B3-948B-1728B52AA6E4}">
                <adec:decorative xmlns:adec="http://schemas.microsoft.com/office/drawing/2017/decorative" val="0"/>
              </a:ext>
            </a:extLst>
          </p:cNvPr>
          <p:cNvSpPr txBox="1"/>
          <p:nvPr/>
        </p:nvSpPr>
        <p:spPr>
          <a:xfrm>
            <a:off x="6697412" y="1362492"/>
            <a:ext cx="1181100" cy="307777"/>
          </a:xfrm>
          <a:prstGeom prst="rect">
            <a:avLst/>
          </a:prstGeom>
          <a:noFill/>
        </p:spPr>
        <p:txBody>
          <a:bodyPr wrap="square" rtlCol="0">
            <a:spAutoFit/>
          </a:bodyPr>
          <a:lstStyle/>
          <a:p>
            <a:pPr algn="ctr"/>
            <a:r>
              <a:rPr lang="en-US" sz="1400" b="1" dirty="0"/>
              <a:t>17.2 Figure 7</a:t>
            </a:r>
          </a:p>
        </p:txBody>
      </p:sp>
      <p:pic>
        <p:nvPicPr>
          <p:cNvPr id="3" name="Content Placeholder 5" descr="A figure of a c D N A microarray consisting of 16 larger squares composed of hundreds of smaller squares">
            <a:extLst>
              <a:ext uri="{FF2B5EF4-FFF2-40B4-BE49-F238E27FC236}">
                <a16:creationId xmlns:a16="http://schemas.microsoft.com/office/drawing/2014/main" id="{B601E475-BB42-1503-3EBB-492712FF4166}"/>
              </a:ext>
            </a:extLst>
          </p:cNvPr>
          <p:cNvPicPr>
            <a:picLocks noChangeAspect="1"/>
          </p:cNvPicPr>
          <p:nvPr/>
        </p:nvPicPr>
        <p:blipFill>
          <a:blip r:embed="rId2"/>
          <a:srcRect l="25926" t="7000" r="25000" b="6001"/>
          <a:stretch/>
        </p:blipFill>
        <p:spPr>
          <a:xfrm>
            <a:off x="5771552" y="1900811"/>
            <a:ext cx="3032818" cy="2987040"/>
          </a:xfrm>
          <a:prstGeom prst="rect">
            <a:avLst/>
          </a:prstGeom>
        </p:spPr>
      </p:pic>
      <p:sp>
        <p:nvSpPr>
          <p:cNvPr id="6" name="TextBox 5">
            <a:extLst>
              <a:ext uri="{FF2B5EF4-FFF2-40B4-BE49-F238E27FC236}">
                <a16:creationId xmlns:a16="http://schemas.microsoft.com/office/drawing/2014/main" id="{5A485366-BCFA-F59E-7211-D822C865E671}"/>
              </a:ext>
              <a:ext uri="{C183D7F6-B498-43B3-948B-1728B52AA6E4}">
                <adec:decorative xmlns:adec="http://schemas.microsoft.com/office/drawing/2017/decorative" val="0"/>
              </a:ext>
            </a:extLst>
          </p:cNvPr>
          <p:cNvSpPr txBox="1"/>
          <p:nvPr/>
        </p:nvSpPr>
        <p:spPr>
          <a:xfrm>
            <a:off x="5698622" y="5118393"/>
            <a:ext cx="3178679" cy="400110"/>
          </a:xfrm>
          <a:prstGeom prst="rect">
            <a:avLst/>
          </a:prstGeom>
          <a:noFill/>
        </p:spPr>
        <p:txBody>
          <a:bodyPr wrap="square" rtlCol="0">
            <a:spAutoFit/>
          </a:bodyPr>
          <a:lstStyle/>
          <a:p>
            <a:pPr algn="ctr"/>
            <a:r>
              <a:rPr lang="en-US" sz="1000" dirty="0"/>
              <a:t>National Cancer Institute on Wikimedia Commons. "Mouse cDNA microarray."</a:t>
            </a:r>
          </a:p>
        </p:txBody>
      </p:sp>
    </p:spTree>
    <p:extLst>
      <p:ext uri="{BB962C8B-B14F-4D97-AF65-F5344CB8AC3E}">
        <p14:creationId xmlns:p14="http://schemas.microsoft.com/office/powerpoint/2010/main" val="1751728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AF37-16A6-58FB-9B78-F4C283C16D83}"/>
              </a:ext>
            </a:extLst>
          </p:cNvPr>
          <p:cNvSpPr>
            <a:spLocks noGrp="1"/>
          </p:cNvSpPr>
          <p:nvPr>
            <p:ph type="title"/>
          </p:nvPr>
        </p:nvSpPr>
        <p:spPr/>
        <p:txBody>
          <a:bodyPr/>
          <a:lstStyle/>
          <a:p>
            <a:r>
              <a:rPr lang="en-IN" dirty="0"/>
              <a:t>Evolution Connection</a:t>
            </a:r>
          </a:p>
        </p:txBody>
      </p:sp>
      <p:sp>
        <p:nvSpPr>
          <p:cNvPr id="3" name="Content Placeholder 2">
            <a:extLst>
              <a:ext uri="{FF2B5EF4-FFF2-40B4-BE49-F238E27FC236}">
                <a16:creationId xmlns:a16="http://schemas.microsoft.com/office/drawing/2014/main" id="{A2C060BC-AF88-AACC-0B9C-68D386A656E0}"/>
              </a:ext>
            </a:extLst>
          </p:cNvPr>
          <p:cNvSpPr>
            <a:spLocks noGrp="1"/>
          </p:cNvSpPr>
          <p:nvPr>
            <p:ph idx="1"/>
          </p:nvPr>
        </p:nvSpPr>
        <p:spPr/>
        <p:txBody>
          <a:bodyPr>
            <a:normAutofit lnSpcReduction="10000"/>
          </a:bodyPr>
          <a:lstStyle/>
          <a:p>
            <a:r>
              <a:rPr lang="en-US" dirty="0"/>
              <a:t>Comparing Sequences</a:t>
            </a:r>
          </a:p>
          <a:p>
            <a:pPr marL="457200" indent="-457200">
              <a:buFont typeface="Arial" panose="020B0604020202020204" pitchFamily="34" charset="0"/>
              <a:buChar char="•"/>
            </a:pPr>
            <a:r>
              <a:rPr lang="en-US" dirty="0"/>
              <a:t>A sequence alignment is an arrangement of proteins, DNA, or RNA.</a:t>
            </a:r>
          </a:p>
          <a:p>
            <a:pPr marL="457200" indent="-457200">
              <a:buFont typeface="Arial" panose="020B0604020202020204" pitchFamily="34" charset="0"/>
              <a:buChar char="•"/>
            </a:pPr>
            <a:r>
              <a:rPr lang="en-US" dirty="0"/>
              <a:t>Used to construct phylogenetic trees and detect conserved functions and structures between species.</a:t>
            </a:r>
          </a:p>
          <a:p>
            <a:pPr marL="457200" indent="-457200">
              <a:buFont typeface="Arial" panose="020B0604020202020204" pitchFamily="34" charset="0"/>
              <a:buChar char="•"/>
            </a:pPr>
            <a:r>
              <a:rPr lang="en-US" dirty="0"/>
              <a:t>BLAST (Basic Local Alignment Search Tool) software is used for sequence alignment.</a:t>
            </a:r>
          </a:p>
          <a:p>
            <a:pPr marL="457200" indent="-457200">
              <a:buFont typeface="Arial" panose="020B0604020202020204" pitchFamily="34" charset="0"/>
              <a:buChar char="•"/>
            </a:pPr>
            <a:r>
              <a:rPr lang="en-US" dirty="0"/>
              <a:t>BLAST can compare input sequences against known genomes to find matches.</a:t>
            </a:r>
            <a:endParaRPr lang="en-IN" dirty="0"/>
          </a:p>
        </p:txBody>
      </p:sp>
    </p:spTree>
    <p:extLst>
      <p:ext uri="{BB962C8B-B14F-4D97-AF65-F5344CB8AC3E}">
        <p14:creationId xmlns:p14="http://schemas.microsoft.com/office/powerpoint/2010/main" val="3977934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E9E4-0C0C-67FD-0CA4-7CEAEA1D15BD}"/>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602AAEA1-211F-AB94-C44E-D712D0F52098}"/>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Genome mapping combines various types of maps (genetic, physical, and sequence) to create a comprehensive picture of an organism's genome.</a:t>
            </a:r>
          </a:p>
          <a:p>
            <a:pPr marL="1200150" lvl="1" indent="-457200">
              <a:buFont typeface="Arial" panose="020B0604020202020204" pitchFamily="34" charset="0"/>
              <a:buChar char="•"/>
            </a:pPr>
            <a:r>
              <a:rPr lang="en-US" dirty="0"/>
              <a:t>Genetic maps estimate gene distances based on recombination frequencies, while physical maps provide detailed information on actual physical distances between genes.</a:t>
            </a:r>
          </a:p>
          <a:p>
            <a:pPr marL="457200" indent="-457200">
              <a:buFont typeface="Arial" panose="020B0604020202020204" pitchFamily="34" charset="0"/>
              <a:buChar char="•"/>
            </a:pPr>
            <a:r>
              <a:rPr lang="en-US" dirty="0"/>
              <a:t>Whole-genome sequencing, based on the chain termination method, is becoming a valuable tool in treating genetic diseases and has various industrial applications.</a:t>
            </a:r>
          </a:p>
          <a:p>
            <a:pPr marL="457200" indent="-457200">
              <a:buFont typeface="Arial" panose="020B0604020202020204" pitchFamily="34" charset="0"/>
              <a:buChar char="•"/>
            </a:pPr>
            <a:r>
              <a:rPr lang="en-US" dirty="0"/>
              <a:t>Researchers study whole-genome sequences of model organisms to gain insights applicable to human genomics.</a:t>
            </a:r>
          </a:p>
          <a:p>
            <a:pPr marL="457200" indent="-457200">
              <a:buFont typeface="Arial" panose="020B0604020202020204" pitchFamily="34" charset="0"/>
              <a:buChar char="•"/>
            </a:pPr>
            <a:r>
              <a:rPr lang="en-US" dirty="0"/>
              <a:t>Advancements in automation and cost reduction of whole-genome sequencing may lead to personalized medicine in the future.</a:t>
            </a:r>
            <a:endParaRPr lang="en-IN" dirty="0"/>
          </a:p>
        </p:txBody>
      </p:sp>
    </p:spTree>
    <p:extLst>
      <p:ext uri="{BB962C8B-B14F-4D97-AF65-F5344CB8AC3E}">
        <p14:creationId xmlns:p14="http://schemas.microsoft.com/office/powerpoint/2010/main" val="2185019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Mapping Genomes and Sequencing</a:t>
            </a:r>
            <a:endParaRPr lang="en-US" sz="3200" dirty="0">
              <a:solidFill>
                <a:schemeClr val="accent1"/>
              </a:solidFill>
            </a:endParaRPr>
          </a:p>
        </p:txBody>
      </p:sp>
      <p:sp>
        <p:nvSpPr>
          <p:cNvPr id="11267" name="Rectangle 3"/>
          <p:cNvSpPr>
            <a:spLocks noGrp="1"/>
          </p:cNvSpPr>
          <p:nvPr>
            <p:ph idx="1"/>
          </p:nvPr>
        </p:nvSpPr>
        <p:spPr>
          <a:xfrm>
            <a:off x="457200" y="1280160"/>
            <a:ext cx="5334000" cy="4572000"/>
          </a:xfrm>
          <a:prstGeom prst="rect">
            <a:avLst/>
          </a:prstGeom>
        </p:spPr>
        <p:txBody>
          <a:bodyPr>
            <a:noAutofit/>
          </a:bodyPr>
          <a:lstStyle/>
          <a:p>
            <a:pPr>
              <a:tabLst>
                <a:tab pos="461963" algn="l"/>
              </a:tabLst>
            </a:pPr>
            <a:r>
              <a:rPr lang="en-US" sz="2400" b="1" dirty="0">
                <a:solidFill>
                  <a:schemeClr val="tx1"/>
                </a:solidFill>
              </a:rPr>
              <a:t>Genomics</a:t>
            </a:r>
            <a:r>
              <a:rPr lang="en-US" sz="2400" dirty="0">
                <a:solidFill>
                  <a:schemeClr val="tx1"/>
                </a:solidFill>
              </a:rPr>
              <a:t> is the study of genomes, including all genes and their composition.</a:t>
            </a:r>
          </a:p>
          <a:p>
            <a:pPr>
              <a:tabLst>
                <a:tab pos="461963" algn="l"/>
              </a:tabLst>
            </a:pPr>
            <a:r>
              <a:rPr lang="en-US" sz="2400" b="1" dirty="0">
                <a:solidFill>
                  <a:schemeClr val="tx1"/>
                </a:solidFill>
              </a:rPr>
              <a:t>Genetic maps </a:t>
            </a:r>
            <a:r>
              <a:rPr lang="en-US" sz="2400" dirty="0">
                <a:solidFill>
                  <a:schemeClr val="tx1"/>
                </a:solidFill>
              </a:rPr>
              <a:t>locate genes on chromosomes.</a:t>
            </a:r>
          </a:p>
          <a:p>
            <a:pPr lvl="1">
              <a:tabLst>
                <a:tab pos="461963" algn="l"/>
              </a:tabLst>
            </a:pPr>
            <a:r>
              <a:rPr lang="en-US" sz="2400" dirty="0">
                <a:solidFill>
                  <a:schemeClr val="tx1"/>
                </a:solidFill>
              </a:rPr>
              <a:t>Uses a </a:t>
            </a:r>
            <a:r>
              <a:rPr lang="en-US" sz="2400" b="1" dirty="0">
                <a:solidFill>
                  <a:schemeClr val="tx1"/>
                </a:solidFill>
              </a:rPr>
              <a:t>genetic marker </a:t>
            </a:r>
            <a:r>
              <a:rPr lang="en-US" sz="2400" dirty="0">
                <a:solidFill>
                  <a:schemeClr val="tx1"/>
                </a:solidFill>
              </a:rPr>
              <a:t>which is a gene or sequence that co-segregates (shows linkage) with a specific trait.</a:t>
            </a:r>
          </a:p>
          <a:p>
            <a:pPr>
              <a:tabLst>
                <a:tab pos="461963" algn="l"/>
              </a:tabLst>
            </a:pPr>
            <a:r>
              <a:rPr lang="en-US" sz="2400" b="1" dirty="0">
                <a:solidFill>
                  <a:schemeClr val="tx1"/>
                </a:solidFill>
              </a:rPr>
              <a:t>Physical maps </a:t>
            </a:r>
            <a:r>
              <a:rPr lang="en-US" sz="2400" dirty="0">
                <a:solidFill>
                  <a:schemeClr val="tx1"/>
                </a:solidFill>
              </a:rPr>
              <a:t>present he physical distance, in nucleotides, between genes or genetic markers.</a:t>
            </a:r>
          </a:p>
        </p:txBody>
      </p:sp>
      <p:pic>
        <p:nvPicPr>
          <p:cNvPr id="2" name="Content Placeholder 5" descr="A photograph of a doctor checking a patient's blood pressure">
            <a:extLst>
              <a:ext uri="{FF2B5EF4-FFF2-40B4-BE49-F238E27FC236}">
                <a16:creationId xmlns:a16="http://schemas.microsoft.com/office/drawing/2014/main" id="{7239C68D-D63A-9CAB-22D0-1206FBD74009}"/>
              </a:ext>
            </a:extLst>
          </p:cNvPr>
          <p:cNvPicPr>
            <a:picLocks noChangeAspect="1"/>
          </p:cNvPicPr>
          <p:nvPr/>
        </p:nvPicPr>
        <p:blipFill>
          <a:blip r:embed="rId2"/>
          <a:srcRect l="34258" t="7000" r="33334" b="6001"/>
          <a:stretch/>
        </p:blipFill>
        <p:spPr>
          <a:xfrm>
            <a:off x="6096000" y="1108166"/>
            <a:ext cx="2438400" cy="3636699"/>
          </a:xfrm>
          <a:prstGeom prst="rect">
            <a:avLst/>
          </a:prstGeom>
        </p:spPr>
      </p:pic>
      <p:sp>
        <p:nvSpPr>
          <p:cNvPr id="4" name="TextBox 3">
            <a:extLst>
              <a:ext uri="{FF2B5EF4-FFF2-40B4-BE49-F238E27FC236}">
                <a16:creationId xmlns:a16="http://schemas.microsoft.com/office/drawing/2014/main" id="{993EB201-9C84-3BDC-55CF-44A2EDBB4BC8}"/>
              </a:ext>
              <a:ext uri="{C183D7F6-B498-43B3-948B-1728B52AA6E4}">
                <adec:decorative xmlns:adec="http://schemas.microsoft.com/office/drawing/2017/decorative" val="0"/>
              </a:ext>
            </a:extLst>
          </p:cNvPr>
          <p:cNvSpPr txBox="1"/>
          <p:nvPr/>
        </p:nvSpPr>
        <p:spPr>
          <a:xfrm>
            <a:off x="5765800" y="4732027"/>
            <a:ext cx="3124200" cy="954107"/>
          </a:xfrm>
          <a:prstGeom prst="rect">
            <a:avLst/>
          </a:prstGeom>
          <a:noFill/>
        </p:spPr>
        <p:txBody>
          <a:bodyPr wrap="square" rtlCol="0">
            <a:spAutoFit/>
          </a:bodyPr>
          <a:lstStyle/>
          <a:p>
            <a:pPr algn="ctr"/>
            <a:r>
              <a:rPr lang="en-US" sz="1400" b="1" dirty="0"/>
              <a:t>17.2 Figure 1:</a:t>
            </a:r>
            <a:r>
              <a:rPr lang="en-US" sz="1400" dirty="0"/>
              <a:t> By mapping the human genome, researchers can better identify genes the predispose people to heart disease.</a:t>
            </a:r>
            <a:endParaRPr lang="en-US" sz="1400" b="1" dirty="0"/>
          </a:p>
        </p:txBody>
      </p:sp>
      <p:sp>
        <p:nvSpPr>
          <p:cNvPr id="5" name="TextBox 4">
            <a:extLst>
              <a:ext uri="{FF2B5EF4-FFF2-40B4-BE49-F238E27FC236}">
                <a16:creationId xmlns:a16="http://schemas.microsoft.com/office/drawing/2014/main" id="{E79CE9EF-7AC5-8FC8-C362-9B846D2B513D}"/>
              </a:ext>
              <a:ext uri="{C183D7F6-B498-43B3-948B-1728B52AA6E4}">
                <adec:decorative xmlns:adec="http://schemas.microsoft.com/office/drawing/2017/decorative" val="0"/>
              </a:ext>
            </a:extLst>
          </p:cNvPr>
          <p:cNvSpPr txBox="1"/>
          <p:nvPr/>
        </p:nvSpPr>
        <p:spPr>
          <a:xfrm>
            <a:off x="5664200" y="5646037"/>
            <a:ext cx="3479800" cy="246221"/>
          </a:xfrm>
          <a:prstGeom prst="rect">
            <a:avLst/>
          </a:prstGeom>
          <a:noFill/>
        </p:spPr>
        <p:txBody>
          <a:bodyPr wrap="square" rtlCol="0">
            <a:spAutoFit/>
          </a:bodyPr>
          <a:lstStyle/>
          <a:p>
            <a:pPr algn="ctr"/>
            <a:r>
              <a:rPr lang="en-US" sz="1000" dirty="0"/>
              <a:t>Los Muertos Crew on Pexels. "Blood pressure."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Genetic Maps</a:t>
            </a:r>
            <a:r>
              <a:rPr lang="en-IN" sz="1600" baseline="-25000" dirty="0"/>
              <a:t>1</a:t>
            </a:r>
            <a:endParaRPr lang="en-US" sz="1600" dirty="0">
              <a:solidFill>
                <a:schemeClr val="accent1"/>
              </a:solidFill>
            </a:endParaRPr>
          </a:p>
        </p:txBody>
      </p:sp>
      <p:sp>
        <p:nvSpPr>
          <p:cNvPr id="11267" name="Rectangle 3"/>
          <p:cNvSpPr>
            <a:spLocks noGrp="1"/>
          </p:cNvSpPr>
          <p:nvPr>
            <p:ph idx="1"/>
          </p:nvPr>
        </p:nvSpPr>
        <p:spPr>
          <a:xfrm>
            <a:off x="457200" y="1049048"/>
            <a:ext cx="4495800" cy="4572000"/>
          </a:xfrm>
          <a:prstGeom prst="rect">
            <a:avLst/>
          </a:prstGeom>
        </p:spPr>
        <p:txBody>
          <a:bodyPr>
            <a:noAutofit/>
          </a:bodyPr>
          <a:lstStyle/>
          <a:p>
            <a:pPr>
              <a:tabLst>
                <a:tab pos="461963" algn="l"/>
              </a:tabLst>
            </a:pPr>
            <a:r>
              <a:rPr lang="en-US" sz="2500" b="1" dirty="0">
                <a:solidFill>
                  <a:schemeClr val="tx1"/>
                </a:solidFill>
              </a:rPr>
              <a:t>Linkage analysis </a:t>
            </a:r>
            <a:r>
              <a:rPr lang="en-US" sz="2500" dirty="0">
                <a:solidFill>
                  <a:schemeClr val="tx1"/>
                </a:solidFill>
              </a:rPr>
              <a:t>maps genes by studying recombination frequency.</a:t>
            </a:r>
          </a:p>
          <a:p>
            <a:pPr>
              <a:tabLst>
                <a:tab pos="461963" algn="l"/>
              </a:tabLst>
            </a:pPr>
            <a:r>
              <a:rPr lang="en-US" sz="2500" b="1" dirty="0">
                <a:solidFill>
                  <a:schemeClr val="tx1"/>
                </a:solidFill>
              </a:rPr>
              <a:t>Genetic recombination</a:t>
            </a:r>
            <a:r>
              <a:rPr lang="en-US" sz="2500" dirty="0">
                <a:solidFill>
                  <a:schemeClr val="tx1"/>
                </a:solidFill>
              </a:rPr>
              <a:t> is the exchange of DNA between homologous chromosomes via crossing over.</a:t>
            </a:r>
          </a:p>
          <a:p>
            <a:pPr>
              <a:tabLst>
                <a:tab pos="461963" algn="l"/>
              </a:tabLst>
            </a:pPr>
            <a:r>
              <a:rPr lang="en-US" sz="2500" dirty="0">
                <a:solidFill>
                  <a:schemeClr val="tx1"/>
                </a:solidFill>
              </a:rPr>
              <a:t>A higher recombination frequency indicates a greater gene distance, &lt;50%, indicates linked genes.</a:t>
            </a:r>
          </a:p>
        </p:txBody>
      </p:sp>
      <p:sp>
        <p:nvSpPr>
          <p:cNvPr id="7" name="TextBox 6">
            <a:extLst>
              <a:ext uri="{FF2B5EF4-FFF2-40B4-BE49-F238E27FC236}">
                <a16:creationId xmlns:a16="http://schemas.microsoft.com/office/drawing/2014/main" id="{2E80EDB3-5B30-D93B-F8D4-A9102FAFB2F5}"/>
              </a:ext>
              <a:ext uri="{C183D7F6-B498-43B3-948B-1728B52AA6E4}">
                <adec:decorative xmlns:adec="http://schemas.microsoft.com/office/drawing/2017/decorative" val="0"/>
              </a:ext>
            </a:extLst>
          </p:cNvPr>
          <p:cNvSpPr txBox="1"/>
          <p:nvPr/>
        </p:nvSpPr>
        <p:spPr>
          <a:xfrm>
            <a:off x="6448425" y="1535239"/>
            <a:ext cx="1181100" cy="307777"/>
          </a:xfrm>
          <a:prstGeom prst="rect">
            <a:avLst/>
          </a:prstGeom>
          <a:noFill/>
        </p:spPr>
        <p:txBody>
          <a:bodyPr wrap="square" rtlCol="0">
            <a:spAutoFit/>
          </a:bodyPr>
          <a:lstStyle/>
          <a:p>
            <a:pPr algn="ctr"/>
            <a:r>
              <a:rPr lang="en-US" sz="1400" b="1" dirty="0"/>
              <a:t>17.2 Figure 2</a:t>
            </a:r>
          </a:p>
        </p:txBody>
      </p:sp>
      <p:pic>
        <p:nvPicPr>
          <p:cNvPr id="2" name="Content Placeholder 6" descr="A homologous pair of chromosomes has three genes, named (all upper case) A, B, and C. Gene A is located near the top of the chromosome, and genes B and C are located close together near the bottom. Each chromosome has different (all uppercase) A, B, and C alleles. The alleles may recombine if a crossover occurs between them so that genetic material from one chromosome is swapped with another. Genes A and B are far apart on the chromosome such that a crossover event occurring almost anywhere in the chromosome will result in the recombination of alleles for these genes. Genes B and C are much closer together, so only crossovers occurring in a very narrow region will result in recombination of these genes.">
            <a:extLst>
              <a:ext uri="{FF2B5EF4-FFF2-40B4-BE49-F238E27FC236}">
                <a16:creationId xmlns:a16="http://schemas.microsoft.com/office/drawing/2014/main" id="{EA528F20-5756-0433-F07F-3F25E98DC260}"/>
              </a:ext>
            </a:extLst>
          </p:cNvPr>
          <p:cNvPicPr>
            <a:picLocks noChangeAspect="1"/>
          </p:cNvPicPr>
          <p:nvPr/>
        </p:nvPicPr>
        <p:blipFill>
          <a:blip r:embed="rId2"/>
          <a:srcRect l="18519" t="5579" r="13889" b="5055"/>
          <a:stretch/>
        </p:blipFill>
        <p:spPr>
          <a:xfrm>
            <a:off x="5147449" y="2045267"/>
            <a:ext cx="3647489" cy="2679133"/>
          </a:xfrm>
          <a:prstGeom prst="rect">
            <a:avLst/>
          </a:prstGeom>
        </p:spPr>
      </p:pic>
      <p:sp>
        <p:nvSpPr>
          <p:cNvPr id="9" name="TextBox 8">
            <a:extLst>
              <a:ext uri="{FF2B5EF4-FFF2-40B4-BE49-F238E27FC236}">
                <a16:creationId xmlns:a16="http://schemas.microsoft.com/office/drawing/2014/main" id="{2BD05460-EEC9-D017-218B-EFE3B913E6F4}"/>
              </a:ext>
              <a:ext uri="{C183D7F6-B498-43B3-948B-1728B52AA6E4}">
                <adec:decorative xmlns:adec="http://schemas.microsoft.com/office/drawing/2017/decorative" val="0"/>
              </a:ext>
            </a:extLst>
          </p:cNvPr>
          <p:cNvSpPr txBox="1"/>
          <p:nvPr/>
        </p:nvSpPr>
        <p:spPr>
          <a:xfrm>
            <a:off x="5105400" y="4952427"/>
            <a:ext cx="4210050" cy="246221"/>
          </a:xfrm>
          <a:prstGeom prst="rect">
            <a:avLst/>
          </a:prstGeom>
          <a:noFill/>
        </p:spPr>
        <p:txBody>
          <a:bodyPr wrap="square" rtlCol="0">
            <a:spAutoFit/>
          </a:bodyPr>
          <a:lstStyle/>
          <a:p>
            <a:pPr algn="ctr"/>
            <a:r>
              <a:rPr lang="en-US" sz="1000" dirty="0"/>
              <a:t>CNX OpenStax on Wikimedia Commons. "Crossing over." Modified.</a:t>
            </a:r>
          </a:p>
        </p:txBody>
      </p:sp>
    </p:spTree>
    <p:extLst>
      <p:ext uri="{BB962C8B-B14F-4D97-AF65-F5344CB8AC3E}">
        <p14:creationId xmlns:p14="http://schemas.microsoft.com/office/powerpoint/2010/main" val="19469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Genetic Maps</a:t>
            </a:r>
            <a:r>
              <a:rPr lang="en-IN" sz="1600" baseline="-25000" dirty="0"/>
              <a:t>2</a:t>
            </a:r>
            <a:endParaRPr lang="en-US" sz="1600" dirty="0">
              <a:solidFill>
                <a:schemeClr val="accent1"/>
              </a:solidFill>
            </a:endParaRPr>
          </a:p>
        </p:txBody>
      </p:sp>
      <p:sp>
        <p:nvSpPr>
          <p:cNvPr id="11267" name="Rectangle 3"/>
          <p:cNvSpPr>
            <a:spLocks noGrp="1"/>
          </p:cNvSpPr>
          <p:nvPr>
            <p:ph idx="1"/>
          </p:nvPr>
        </p:nvSpPr>
        <p:spPr>
          <a:xfrm>
            <a:off x="457199" y="1280160"/>
            <a:ext cx="4279901" cy="4572000"/>
          </a:xfrm>
          <a:prstGeom prst="rect">
            <a:avLst/>
          </a:prstGeom>
        </p:spPr>
        <p:txBody>
          <a:bodyPr>
            <a:noAutofit/>
          </a:bodyPr>
          <a:lstStyle/>
          <a:p>
            <a:pPr marL="0" indent="0">
              <a:buNone/>
              <a:tabLst>
                <a:tab pos="461963" algn="l"/>
              </a:tabLst>
            </a:pPr>
            <a:r>
              <a:rPr lang="en-US" sz="2400" dirty="0">
                <a:solidFill>
                  <a:schemeClr val="tx1"/>
                </a:solidFill>
              </a:rPr>
              <a:t>Genetic mapping requires markers showing variation within populations.</a:t>
            </a:r>
          </a:p>
          <a:p>
            <a:pPr>
              <a:tabLst>
                <a:tab pos="461963" algn="l"/>
              </a:tabLst>
            </a:pPr>
            <a:r>
              <a:rPr lang="en-US" sz="2400" dirty="0">
                <a:solidFill>
                  <a:schemeClr val="tx1"/>
                </a:solidFill>
              </a:rPr>
              <a:t>Early maps were created using known gene markers like fruit fly eye color that was determined by a series of genetic crosses.</a:t>
            </a:r>
          </a:p>
          <a:p>
            <a:pPr>
              <a:tabLst>
                <a:tab pos="461963" algn="l"/>
              </a:tabLst>
            </a:pPr>
            <a:r>
              <a:rPr lang="en-US" sz="2400" dirty="0">
                <a:solidFill>
                  <a:schemeClr val="tx1"/>
                </a:solidFill>
              </a:rPr>
              <a:t>Current maps now utilize non-coding DNA polymorphisms to compare individual genomes.</a:t>
            </a:r>
          </a:p>
        </p:txBody>
      </p:sp>
      <p:pic>
        <p:nvPicPr>
          <p:cNvPr id="2" name="Content Placeholder 6" descr="Each chromosome has a similar pair to make up one of the 23 pairs of chromosomes. The chromosomes appear with a black, white, and gray banding pattern unique to each chromosome. The last pair shows a long chromosome paired with a short chromosome, the X and Y pair denoting a human male.">
            <a:extLst>
              <a:ext uri="{FF2B5EF4-FFF2-40B4-BE49-F238E27FC236}">
                <a16:creationId xmlns:a16="http://schemas.microsoft.com/office/drawing/2014/main" id="{53A0578A-1785-4DC0-5D83-928336DA58FA}"/>
              </a:ext>
            </a:extLst>
          </p:cNvPr>
          <p:cNvPicPr>
            <a:picLocks noChangeAspect="1"/>
          </p:cNvPicPr>
          <p:nvPr/>
        </p:nvPicPr>
        <p:blipFill>
          <a:blip r:embed="rId2"/>
          <a:srcRect l="21296" t="7000" r="16667" b="9667"/>
          <a:stretch/>
        </p:blipFill>
        <p:spPr>
          <a:xfrm>
            <a:off x="4602254" y="1153989"/>
            <a:ext cx="4130491" cy="3082456"/>
          </a:xfrm>
          <a:prstGeom prst="rect">
            <a:avLst/>
          </a:prstGeom>
        </p:spPr>
      </p:pic>
      <p:sp>
        <p:nvSpPr>
          <p:cNvPr id="12" name="TextBox 11">
            <a:extLst>
              <a:ext uri="{FF2B5EF4-FFF2-40B4-BE49-F238E27FC236}">
                <a16:creationId xmlns:a16="http://schemas.microsoft.com/office/drawing/2014/main" id="{77D34193-771F-7D6B-358B-06FD3E2DD5B7}"/>
              </a:ext>
              <a:ext uri="{C183D7F6-B498-43B3-948B-1728B52AA6E4}">
                <adec:decorative xmlns:adec="http://schemas.microsoft.com/office/drawing/2017/decorative" val="0"/>
              </a:ext>
            </a:extLst>
          </p:cNvPr>
          <p:cNvSpPr txBox="1"/>
          <p:nvPr/>
        </p:nvSpPr>
        <p:spPr>
          <a:xfrm>
            <a:off x="4343400" y="4272795"/>
            <a:ext cx="4648200" cy="523220"/>
          </a:xfrm>
          <a:prstGeom prst="rect">
            <a:avLst/>
          </a:prstGeom>
          <a:noFill/>
        </p:spPr>
        <p:txBody>
          <a:bodyPr wrap="square" rtlCol="0">
            <a:spAutoFit/>
          </a:bodyPr>
          <a:lstStyle/>
          <a:p>
            <a:pPr algn="ctr"/>
            <a:r>
              <a:rPr lang="en-US" sz="1400" b="1" dirty="0"/>
              <a:t>17.2 Figure 3: </a:t>
            </a:r>
            <a:r>
              <a:rPr lang="en-US" sz="1400" dirty="0"/>
              <a:t>This karyotype shows the 23 paired homologous chromosomes of a human male. </a:t>
            </a:r>
          </a:p>
        </p:txBody>
      </p:sp>
      <p:sp>
        <p:nvSpPr>
          <p:cNvPr id="9" name="TextBox 8">
            <a:extLst>
              <a:ext uri="{FF2B5EF4-FFF2-40B4-BE49-F238E27FC236}">
                <a16:creationId xmlns:a16="http://schemas.microsoft.com/office/drawing/2014/main" id="{2BD05460-EEC9-D017-218B-EFE3B913E6F4}"/>
              </a:ext>
              <a:ext uri="{C183D7F6-B498-43B3-948B-1728B52AA6E4}">
                <adec:decorative xmlns:adec="http://schemas.microsoft.com/office/drawing/2017/decorative" val="0"/>
              </a:ext>
            </a:extLst>
          </p:cNvPr>
          <p:cNvSpPr txBox="1"/>
          <p:nvPr/>
        </p:nvSpPr>
        <p:spPr>
          <a:xfrm>
            <a:off x="4695092" y="5067868"/>
            <a:ext cx="4114800" cy="400110"/>
          </a:xfrm>
          <a:prstGeom prst="rect">
            <a:avLst/>
          </a:prstGeom>
          <a:noFill/>
        </p:spPr>
        <p:txBody>
          <a:bodyPr wrap="square" rtlCol="0">
            <a:spAutoFit/>
          </a:bodyPr>
          <a:lstStyle/>
          <a:p>
            <a:pPr algn="ctr"/>
            <a:r>
              <a:rPr lang="en-US" sz="1000" dirty="0"/>
              <a:t>National Human Genome Research Institute on Wikimedia Commons. "Karyotype of a human male."</a:t>
            </a:r>
          </a:p>
        </p:txBody>
      </p:sp>
    </p:spTree>
    <p:extLst>
      <p:ext uri="{BB962C8B-B14F-4D97-AF65-F5344CB8AC3E}">
        <p14:creationId xmlns:p14="http://schemas.microsoft.com/office/powerpoint/2010/main" val="420155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600"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539241"/>
          </a:xfrm>
        </p:spPr>
        <p:txBody>
          <a:bodyPr/>
          <a:lstStyle/>
          <a:p>
            <a:r>
              <a:rPr lang="en-US" dirty="0"/>
              <a:t>Can you think of some reasons why constructing a genetic map is useful? What are some potential applications of genetic maps?</a:t>
            </a:r>
          </a:p>
        </p:txBody>
      </p:sp>
    </p:spTree>
    <p:extLst>
      <p:ext uri="{BB962C8B-B14F-4D97-AF65-F5344CB8AC3E}">
        <p14:creationId xmlns:p14="http://schemas.microsoft.com/office/powerpoint/2010/main" val="82941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4434840"/>
          </a:xfrm>
        </p:spPr>
        <p:txBody>
          <a:bodyPr>
            <a:normAutofit lnSpcReduction="10000"/>
          </a:bodyPr>
          <a:lstStyle/>
          <a:p>
            <a:pPr marL="457200" indent="-457200">
              <a:buFont typeface="Arial" panose="020B0604020202020204" pitchFamily="34" charset="0"/>
              <a:buChar char="•"/>
            </a:pPr>
            <a:r>
              <a:rPr lang="en-US" dirty="0"/>
              <a:t>Services like 23andMe and Ancestry offer DNA analysis from saliva samples.</a:t>
            </a:r>
          </a:p>
          <a:p>
            <a:pPr marL="457200" indent="-457200">
              <a:buFont typeface="Arial" panose="020B0604020202020204" pitchFamily="34" charset="0"/>
              <a:buChar char="•"/>
            </a:pPr>
            <a:r>
              <a:rPr lang="en-US" dirty="0"/>
              <a:t>These tests can reveal a person's family heritage, genetic predispositions, and carrier status.</a:t>
            </a:r>
          </a:p>
          <a:p>
            <a:pPr marL="457200" indent="-457200">
              <a:buFont typeface="Arial" panose="020B0604020202020204" pitchFamily="34" charset="0"/>
              <a:buChar char="•"/>
            </a:pPr>
            <a:r>
              <a:rPr lang="en-US" dirty="0"/>
              <a:t>A major limitation of some companies is the genotyping microarrays that only look at genetic markers instead of the full genome.</a:t>
            </a:r>
          </a:p>
          <a:p>
            <a:pPr marL="457200" indent="-457200">
              <a:buFont typeface="Arial" panose="020B0604020202020204" pitchFamily="34" charset="0"/>
              <a:buChar char="•"/>
            </a:pPr>
            <a:r>
              <a:rPr lang="en-US" dirty="0"/>
              <a:t>While the technology for full DNA sequencing doe exist, it isn’t efficient and cheap enough for these services.</a:t>
            </a:r>
          </a:p>
        </p:txBody>
      </p:sp>
    </p:spTree>
    <p:extLst>
      <p:ext uri="{BB962C8B-B14F-4D97-AF65-F5344CB8AC3E}">
        <p14:creationId xmlns:p14="http://schemas.microsoft.com/office/powerpoint/2010/main" val="40054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Genetic Maps</a:t>
            </a:r>
            <a:r>
              <a:rPr lang="en-IN" sz="1600" baseline="-25000" dirty="0"/>
              <a:t>3</a:t>
            </a:r>
            <a:endParaRPr lang="en-US" sz="1600" dirty="0">
              <a:solidFill>
                <a:schemeClr val="accent1"/>
              </a:solidFill>
            </a:endParaRPr>
          </a:p>
        </p:txBody>
      </p:sp>
      <p:sp>
        <p:nvSpPr>
          <p:cNvPr id="11267" name="Rectangle 3"/>
          <p:cNvSpPr>
            <a:spLocks noGrp="1"/>
          </p:cNvSpPr>
          <p:nvPr>
            <p:ph idx="1"/>
          </p:nvPr>
        </p:nvSpPr>
        <p:spPr>
          <a:xfrm>
            <a:off x="457200" y="1097280"/>
            <a:ext cx="8229600" cy="4572000"/>
          </a:xfrm>
          <a:prstGeom prst="rect">
            <a:avLst/>
          </a:prstGeom>
        </p:spPr>
        <p:txBody>
          <a:bodyPr>
            <a:noAutofit/>
          </a:bodyPr>
          <a:lstStyle/>
          <a:p>
            <a:pPr marL="0" indent="0">
              <a:buNone/>
              <a:tabLst>
                <a:tab pos="461963" algn="l"/>
              </a:tabLst>
            </a:pPr>
            <a:r>
              <a:rPr lang="en-US" sz="2100" dirty="0">
                <a:solidFill>
                  <a:schemeClr val="tx1"/>
                </a:solidFill>
              </a:rPr>
              <a:t>Genetic mapping markers:</a:t>
            </a:r>
          </a:p>
          <a:p>
            <a:pPr>
              <a:tabLst>
                <a:tab pos="461963" algn="l"/>
              </a:tabLst>
            </a:pPr>
            <a:r>
              <a:rPr lang="en-US" sz="2100" b="1" dirty="0"/>
              <a:t>Restriction fragment length polymorphisms (RFLPs)</a:t>
            </a:r>
            <a:r>
              <a:rPr lang="en-US" sz="2100" dirty="0"/>
              <a:t> use restriction endonucleases to cut DNA into fragments that are different lengths depending on the restriction endonucleases used. </a:t>
            </a:r>
          </a:p>
          <a:p>
            <a:pPr lvl="1">
              <a:tabLst>
                <a:tab pos="461963" algn="l"/>
              </a:tabLst>
            </a:pPr>
            <a:r>
              <a:rPr lang="en-US" sz="2100" dirty="0"/>
              <a:t>Each individual’s DNA will have unique banding after the fragments are run through gel electrophoresis.</a:t>
            </a:r>
          </a:p>
          <a:p>
            <a:pPr>
              <a:tabLst>
                <a:tab pos="461963" algn="l"/>
              </a:tabLst>
            </a:pPr>
            <a:r>
              <a:rPr lang="en-US" sz="2100" b="1" dirty="0"/>
              <a:t>Variable number of tandem repeats (VNTRs) </a:t>
            </a:r>
            <a:r>
              <a:rPr lang="en-US" sz="2100" dirty="0"/>
              <a:t>are repeated sets of nucleotides present in DNA’s noncoding regions.</a:t>
            </a:r>
            <a:endParaRPr lang="en-US" sz="2100" dirty="0">
              <a:solidFill>
                <a:schemeClr val="tx1"/>
              </a:solidFill>
            </a:endParaRPr>
          </a:p>
          <a:p>
            <a:pPr>
              <a:tabLst>
                <a:tab pos="461963" algn="l"/>
              </a:tabLst>
            </a:pPr>
            <a:r>
              <a:rPr lang="en-US" sz="2100" b="1" dirty="0"/>
              <a:t>Microsatellites polymorphisms </a:t>
            </a:r>
            <a:r>
              <a:rPr lang="en-US" sz="2100" dirty="0"/>
              <a:t>are similar to VNTRs but are tiny repeats in noncoding regions.</a:t>
            </a:r>
          </a:p>
          <a:p>
            <a:pPr>
              <a:tabLst>
                <a:tab pos="461963" algn="l"/>
              </a:tabLst>
            </a:pPr>
            <a:r>
              <a:rPr lang="en-US" sz="2100" b="1" dirty="0"/>
              <a:t>Single nucleotide polymorphisms (SNPs) </a:t>
            </a:r>
            <a:r>
              <a:rPr lang="en-US" sz="2100" dirty="0"/>
              <a:t>are variations in a single nucleotide.</a:t>
            </a:r>
            <a:endParaRPr lang="en-US" sz="2100" dirty="0">
              <a:solidFill>
                <a:schemeClr val="tx1"/>
              </a:solidFill>
            </a:endParaRPr>
          </a:p>
        </p:txBody>
      </p:sp>
    </p:spTree>
    <p:extLst>
      <p:ext uri="{BB962C8B-B14F-4D97-AF65-F5344CB8AC3E}">
        <p14:creationId xmlns:p14="http://schemas.microsoft.com/office/powerpoint/2010/main" val="429279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600" baseline="-25000" dirty="0"/>
              <a:t>1</a:t>
            </a:r>
            <a:endParaRPr lang="en-US" sz="1600"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82040"/>
          </a:xfrm>
        </p:spPr>
        <p:txBody>
          <a:bodyPr/>
          <a:lstStyle/>
          <a:p>
            <a:r>
              <a:rPr lang="en-US" dirty="0"/>
              <a:t>How might RFLPs help clear up a case of uncertain paternity?</a:t>
            </a:r>
          </a:p>
        </p:txBody>
      </p:sp>
    </p:spTree>
    <p:extLst>
      <p:ext uri="{BB962C8B-B14F-4D97-AF65-F5344CB8AC3E}">
        <p14:creationId xmlns:p14="http://schemas.microsoft.com/office/powerpoint/2010/main" val="369142377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3524</TotalTime>
  <Words>1740</Words>
  <Application>Microsoft Office PowerPoint</Application>
  <PresentationFormat>On-screen Show (4:3)</PresentationFormat>
  <Paragraphs>143</Paragraphs>
  <Slides>27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Aptos</vt:lpstr>
      <vt:lpstr>Office Theme</vt:lpstr>
      <vt:lpstr>Lesson 17.2</vt:lpstr>
      <vt:lpstr>Objectives</vt:lpstr>
      <vt:lpstr>Mapping Genomes and Sequencing</vt:lpstr>
      <vt:lpstr>Genetic Maps1</vt:lpstr>
      <vt:lpstr>Genetic Maps2</vt:lpstr>
      <vt:lpstr>Reflection Question1</vt:lpstr>
      <vt:lpstr>Science and You</vt:lpstr>
      <vt:lpstr>Genetic Maps3</vt:lpstr>
      <vt:lpstr>Think It Through1</vt:lpstr>
      <vt:lpstr>Physical Maps</vt:lpstr>
      <vt:lpstr>17.2 Figure 4</vt:lpstr>
      <vt:lpstr>Genomic Libraries</vt:lpstr>
      <vt:lpstr>Genetic and Physical Maps Integration</vt:lpstr>
      <vt:lpstr>Group Activity</vt:lpstr>
      <vt:lpstr>Whole-Genome Sequencing</vt:lpstr>
      <vt:lpstr>Reflection Question2</vt:lpstr>
      <vt:lpstr>Strategies Used in Sequencing Projects1</vt:lpstr>
      <vt:lpstr>Strategies Used in Sequencing Projects2</vt:lpstr>
      <vt:lpstr>17.2 Figure 6</vt:lpstr>
      <vt:lpstr>Early Strategies: Shotgun Sequencing and Pairwise-End Sequencing</vt:lpstr>
      <vt:lpstr>Think It Through2</vt:lpstr>
      <vt:lpstr>Next-Generation Sequencing</vt:lpstr>
      <vt:lpstr>Use of Whole-Genome Sequences of Model Organisms</vt:lpstr>
      <vt:lpstr>Genome Sequence Uses</vt:lpstr>
      <vt:lpstr>Evolution Connection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271</cp:revision>
  <dcterms:created xsi:type="dcterms:W3CDTF">2013-04-26T14:43:13Z</dcterms:created>
  <dcterms:modified xsi:type="dcterms:W3CDTF">2024-10-22T16:58:45Z</dcterms:modified>
</cp:coreProperties>
</file>