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handoutMasterIdLst>
    <p:handoutMasterId r:id="rId23"/>
  </p:handoutMasterIdLst>
  <p:sldIdLst>
    <p:sldId id="272" r:id="rId2"/>
    <p:sldId id="264" r:id="rId3"/>
    <p:sldId id="265" r:id="rId4"/>
    <p:sldId id="277" r:id="rId5"/>
    <p:sldId id="278" r:id="rId6"/>
    <p:sldId id="279" r:id="rId7"/>
    <p:sldId id="273" r:id="rId8"/>
    <p:sldId id="280" r:id="rId9"/>
    <p:sldId id="274" r:id="rId10"/>
    <p:sldId id="281" r:id="rId11"/>
    <p:sldId id="282" r:id="rId12"/>
    <p:sldId id="283" r:id="rId13"/>
    <p:sldId id="284" r:id="rId14"/>
    <p:sldId id="285" r:id="rId15"/>
    <p:sldId id="286" r:id="rId16"/>
    <p:sldId id="287" r:id="rId17"/>
    <p:sldId id="288" r:id="rId18"/>
    <p:sldId id="289" r:id="rId19"/>
    <p:sldId id="290" r:id="rId20"/>
    <p:sldId id="291" r:id="rId21"/>
  </p:sldIdLst>
  <p:sldSz cx="9144000" cy="6858000" type="screen4x3"/>
  <p:notesSz cx="6858000" cy="9144000"/>
  <p:embeddedFontLs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95" d="100"/>
          <a:sy n="95" d="100"/>
        </p:scale>
        <p:origin x="1482" y="96"/>
      </p:cViewPr>
      <p:guideLst>
        <p:guide orient="horz" pos="2160"/>
        <p:guide pos="2880"/>
      </p:guideLst>
    </p:cSldViewPr>
  </p:slideViewPr>
  <p:outlineViewPr>
    <p:cViewPr>
      <p:scale>
        <a:sx n="33" d="100"/>
        <a:sy n="33" d="100"/>
      </p:scale>
      <p:origin x="0" y="-403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23464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213766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74884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31326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170714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1221165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5157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17.3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Applications of Genomics and Proteomics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961-E0C2-DB8A-C1CB-7296C4F59D4B}"/>
              </a:ext>
            </a:extLst>
          </p:cNvPr>
          <p:cNvSpPr>
            <a:spLocks noGrp="1"/>
          </p:cNvSpPr>
          <p:nvPr>
            <p:ph type="title"/>
          </p:nvPr>
        </p:nvSpPr>
        <p:spPr/>
        <p:txBody>
          <a:bodyPr/>
          <a:lstStyle/>
          <a:p>
            <a:r>
              <a:rPr lang="en-US" dirty="0"/>
              <a:t>Microbial Genomics: Creation of New Biofuels</a:t>
            </a:r>
            <a:endParaRPr lang="en-IN" dirty="0"/>
          </a:p>
        </p:txBody>
      </p:sp>
      <p:sp>
        <p:nvSpPr>
          <p:cNvPr id="3" name="Content Placeholder 2">
            <a:extLst>
              <a:ext uri="{FF2B5EF4-FFF2-40B4-BE49-F238E27FC236}">
                <a16:creationId xmlns:a16="http://schemas.microsoft.com/office/drawing/2014/main" id="{2A11016C-9C1B-9920-F692-8137587E3E1C}"/>
              </a:ext>
            </a:extLst>
          </p:cNvPr>
          <p:cNvSpPr>
            <a:spLocks noGrp="1"/>
          </p:cNvSpPr>
          <p:nvPr>
            <p:ph idx="1"/>
          </p:nvPr>
        </p:nvSpPr>
        <p:spPr/>
        <p:txBody>
          <a:bodyPr>
            <a:normAutofit/>
          </a:bodyPr>
          <a:lstStyle/>
          <a:p>
            <a:r>
              <a:rPr lang="en-IN" dirty="0"/>
              <a:t>Genomics knowledge is being used for biofuel production from algae and cyanobacteria.</a:t>
            </a:r>
          </a:p>
          <a:p>
            <a:r>
              <a:rPr lang="en-US" dirty="0"/>
              <a:t>Microorganisms are used to create products, such as enzymes that are used in research, antibiotics, and other antimicrobial mechanisms. </a:t>
            </a:r>
            <a:endParaRPr lang="en-IN" dirty="0"/>
          </a:p>
        </p:txBody>
      </p:sp>
    </p:spTree>
    <p:extLst>
      <p:ext uri="{BB962C8B-B14F-4D97-AF65-F5344CB8AC3E}">
        <p14:creationId xmlns:p14="http://schemas.microsoft.com/office/powerpoint/2010/main" val="349035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80160"/>
            <a:ext cx="8229600" cy="3825240"/>
          </a:xfrm>
        </p:spPr>
        <p:txBody>
          <a:bodyPr>
            <a:normAutofit/>
          </a:bodyPr>
          <a:lstStyle/>
          <a:p>
            <a:r>
              <a:rPr lang="en-US" dirty="0"/>
              <a:t>Oil-Chomping Microbes for Environmental Cleanup</a:t>
            </a:r>
          </a:p>
          <a:p>
            <a:pPr marL="457200" indent="-457200">
              <a:buFont typeface="Arial" panose="020B0604020202020204" pitchFamily="34" charset="0"/>
              <a:buChar char="•"/>
            </a:pPr>
            <a:r>
              <a:rPr lang="en-US" dirty="0"/>
              <a:t>In 2010 Deepwater Horizon, an oil rig, exploded spilling over 200 million gallons of crude oil in the Gulf of Mexico. </a:t>
            </a:r>
          </a:p>
          <a:p>
            <a:pPr marL="457200" indent="-457200">
              <a:buFont typeface="Arial" panose="020B0604020202020204" pitchFamily="34" charset="0"/>
              <a:buChar char="•"/>
            </a:pPr>
            <a:r>
              <a:rPr lang="en-US" i="1" dirty="0"/>
              <a:t>Alcanivorax borkumensis</a:t>
            </a:r>
            <a:r>
              <a:rPr lang="en-US" dirty="0"/>
              <a:t> bacteria was used to cleanup the spill.</a:t>
            </a:r>
          </a:p>
          <a:p>
            <a:pPr marL="1200150" lvl="1" indent="-457200">
              <a:buFont typeface="Arial" panose="020B0604020202020204" pitchFamily="34" charset="0"/>
              <a:buChar char="•"/>
            </a:pPr>
            <a:r>
              <a:rPr lang="en-US" dirty="0">
                <a:solidFill>
                  <a:schemeClr val="bg1"/>
                </a:solidFill>
              </a:rPr>
              <a:t>Bacteria can digest hydrocarbons like alkanes present in crude oil.</a:t>
            </a:r>
          </a:p>
        </p:txBody>
      </p:sp>
    </p:spTree>
    <p:extLst>
      <p:ext uri="{BB962C8B-B14F-4D97-AF65-F5344CB8AC3E}">
        <p14:creationId xmlns:p14="http://schemas.microsoft.com/office/powerpoint/2010/main" val="143108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68359-1AF2-9D86-0781-6C0D1CCADEFD}"/>
              </a:ext>
            </a:extLst>
          </p:cNvPr>
          <p:cNvSpPr>
            <a:spLocks noGrp="1"/>
          </p:cNvSpPr>
          <p:nvPr>
            <p:ph type="title"/>
          </p:nvPr>
        </p:nvSpPr>
        <p:spPr/>
        <p:txBody>
          <a:bodyPr/>
          <a:lstStyle/>
          <a:p>
            <a:r>
              <a:rPr lang="en-IN" dirty="0"/>
              <a:t>Mitochondrial Genomics</a:t>
            </a:r>
          </a:p>
        </p:txBody>
      </p:sp>
      <p:sp>
        <p:nvSpPr>
          <p:cNvPr id="5" name="Content Placeholder 4">
            <a:extLst>
              <a:ext uri="{FF2B5EF4-FFF2-40B4-BE49-F238E27FC236}">
                <a16:creationId xmlns:a16="http://schemas.microsoft.com/office/drawing/2014/main" id="{8B8D9451-ED26-3F12-77F8-F564E2F459C7}"/>
              </a:ext>
            </a:extLst>
          </p:cNvPr>
          <p:cNvSpPr>
            <a:spLocks noGrp="1"/>
          </p:cNvSpPr>
          <p:nvPr>
            <p:ph idx="1"/>
          </p:nvPr>
        </p:nvSpPr>
        <p:spPr>
          <a:xfrm>
            <a:off x="457200" y="1280160"/>
            <a:ext cx="4114800" cy="4572000"/>
          </a:xfrm>
        </p:spPr>
        <p:txBody>
          <a:bodyPr>
            <a:normAutofit fontScale="92500" lnSpcReduction="10000"/>
          </a:bodyPr>
          <a:lstStyle/>
          <a:p>
            <a:r>
              <a:rPr lang="en-US" sz="2600" dirty="0"/>
              <a:t>Mitochondrial DNA mutates at a rapid rate and scientists often use it to study evolutionary relationships.</a:t>
            </a:r>
          </a:p>
          <a:p>
            <a:r>
              <a:rPr lang="en-US" sz="2600" dirty="0"/>
              <a:t>DNA evidence can also be used in forensic analysis in criminal investigations.</a:t>
            </a:r>
          </a:p>
          <a:p>
            <a:pPr lvl="1"/>
            <a:r>
              <a:rPr lang="en-US" sz="2600" dirty="0"/>
              <a:t>The first publicized use was to identify the anthrax strain used in 2001 U.S. Postal Service attacks.</a:t>
            </a:r>
            <a:endParaRPr lang="en-IN" sz="2600" dirty="0"/>
          </a:p>
        </p:txBody>
      </p:sp>
      <p:pic>
        <p:nvPicPr>
          <p:cNvPr id="2" name="Content Placeholder 5" descr="A photograph of a collection of antique family photographs">
            <a:extLst>
              <a:ext uri="{FF2B5EF4-FFF2-40B4-BE49-F238E27FC236}">
                <a16:creationId xmlns:a16="http://schemas.microsoft.com/office/drawing/2014/main" id="{508F1D58-EACA-7FB0-29C1-C0D4A0F84267}"/>
              </a:ext>
            </a:extLst>
          </p:cNvPr>
          <p:cNvPicPr>
            <a:picLocks noChangeAspect="1"/>
          </p:cNvPicPr>
          <p:nvPr/>
        </p:nvPicPr>
        <p:blipFill>
          <a:blip r:embed="rId2"/>
          <a:srcRect l="15742" t="7312" r="14815" b="6001"/>
          <a:stretch/>
        </p:blipFill>
        <p:spPr>
          <a:xfrm>
            <a:off x="4886086" y="1287856"/>
            <a:ext cx="3800714" cy="2635805"/>
          </a:xfrm>
          <a:prstGeom prst="rect">
            <a:avLst/>
          </a:prstGeom>
        </p:spPr>
      </p:pic>
      <p:sp>
        <p:nvSpPr>
          <p:cNvPr id="8" name="TextBox 7">
            <a:extLst>
              <a:ext uri="{FF2B5EF4-FFF2-40B4-BE49-F238E27FC236}">
                <a16:creationId xmlns:a16="http://schemas.microsoft.com/office/drawing/2014/main" id="{F56648DF-5C6C-9A63-61E5-79CCFD6E6B71}"/>
              </a:ext>
              <a:ext uri="{C183D7F6-B498-43B3-948B-1728B52AA6E4}">
                <adec:decorative xmlns:adec="http://schemas.microsoft.com/office/drawing/2017/decorative" val="0"/>
              </a:ext>
            </a:extLst>
          </p:cNvPr>
          <p:cNvSpPr txBox="1"/>
          <p:nvPr/>
        </p:nvSpPr>
        <p:spPr>
          <a:xfrm>
            <a:off x="4875200" y="3983430"/>
            <a:ext cx="3886200" cy="954107"/>
          </a:xfrm>
          <a:prstGeom prst="rect">
            <a:avLst/>
          </a:prstGeom>
          <a:noFill/>
        </p:spPr>
        <p:txBody>
          <a:bodyPr wrap="square" rtlCol="0">
            <a:spAutoFit/>
          </a:bodyPr>
          <a:lstStyle/>
          <a:p>
            <a:pPr algn="ctr"/>
            <a:r>
              <a:rPr lang="en-US" sz="1400" b="1" dirty="0"/>
              <a:t>17.3 Figure 4: </a:t>
            </a:r>
            <a:r>
              <a:rPr lang="en-US" sz="1400" dirty="0"/>
              <a:t>In most organisms, mitochondrial DNA passes directly from mother to child, making mitochondrial genomics a powerful tool for genealogical tracing.</a:t>
            </a:r>
          </a:p>
        </p:txBody>
      </p:sp>
      <p:sp>
        <p:nvSpPr>
          <p:cNvPr id="9" name="TextBox 8">
            <a:extLst>
              <a:ext uri="{FF2B5EF4-FFF2-40B4-BE49-F238E27FC236}">
                <a16:creationId xmlns:a16="http://schemas.microsoft.com/office/drawing/2014/main" id="{41EA01FA-3702-F299-9B73-B7A3386914F4}"/>
              </a:ext>
              <a:ext uri="{C183D7F6-B498-43B3-948B-1728B52AA6E4}">
                <adec:decorative xmlns:adec="http://schemas.microsoft.com/office/drawing/2017/decorative" val="0"/>
              </a:ext>
            </a:extLst>
          </p:cNvPr>
          <p:cNvSpPr txBox="1"/>
          <p:nvPr/>
        </p:nvSpPr>
        <p:spPr>
          <a:xfrm>
            <a:off x="4456100" y="4997306"/>
            <a:ext cx="4724400" cy="246221"/>
          </a:xfrm>
          <a:prstGeom prst="rect">
            <a:avLst/>
          </a:prstGeom>
          <a:noFill/>
        </p:spPr>
        <p:txBody>
          <a:bodyPr wrap="square" rtlCol="0">
            <a:spAutoFit/>
          </a:bodyPr>
          <a:lstStyle/>
          <a:p>
            <a:pPr algn="ctr"/>
            <a:r>
              <a:rPr lang="en-US" sz="1000" dirty="0"/>
              <a:t>ScottishPerson on Pixabay. "Family photos."</a:t>
            </a:r>
          </a:p>
        </p:txBody>
      </p:sp>
    </p:spTree>
    <p:extLst>
      <p:ext uri="{BB962C8B-B14F-4D97-AF65-F5344CB8AC3E}">
        <p14:creationId xmlns:p14="http://schemas.microsoft.com/office/powerpoint/2010/main" val="281468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68359-1AF2-9D86-0781-6C0D1CCADEFD}"/>
              </a:ext>
            </a:extLst>
          </p:cNvPr>
          <p:cNvSpPr>
            <a:spLocks noGrp="1"/>
          </p:cNvSpPr>
          <p:nvPr>
            <p:ph type="title"/>
          </p:nvPr>
        </p:nvSpPr>
        <p:spPr/>
        <p:txBody>
          <a:bodyPr/>
          <a:lstStyle/>
          <a:p>
            <a:r>
              <a:rPr lang="en-IN" dirty="0"/>
              <a:t>Genomics in Agriculture</a:t>
            </a:r>
          </a:p>
        </p:txBody>
      </p:sp>
      <p:sp>
        <p:nvSpPr>
          <p:cNvPr id="5" name="Content Placeholder 4">
            <a:extLst>
              <a:ext uri="{FF2B5EF4-FFF2-40B4-BE49-F238E27FC236}">
                <a16:creationId xmlns:a16="http://schemas.microsoft.com/office/drawing/2014/main" id="{8B8D9451-ED26-3F12-77F8-F564E2F459C7}"/>
              </a:ext>
            </a:extLst>
          </p:cNvPr>
          <p:cNvSpPr>
            <a:spLocks noGrp="1"/>
          </p:cNvSpPr>
          <p:nvPr>
            <p:ph idx="1"/>
          </p:nvPr>
        </p:nvSpPr>
        <p:spPr>
          <a:xfrm>
            <a:off x="457200" y="1280160"/>
            <a:ext cx="8229600" cy="4572000"/>
          </a:xfrm>
        </p:spPr>
        <p:txBody>
          <a:bodyPr>
            <a:normAutofit/>
          </a:bodyPr>
          <a:lstStyle/>
          <a:p>
            <a:pPr marL="0" indent="0">
              <a:buNone/>
            </a:pPr>
            <a:r>
              <a:rPr lang="en-US" sz="2400" dirty="0"/>
              <a:t>Genomics allows the linking of traits to genes for selective crop breeding for desirable qualities.</a:t>
            </a:r>
          </a:p>
        </p:txBody>
      </p:sp>
      <p:sp>
        <p:nvSpPr>
          <p:cNvPr id="8" name="TextBox 7">
            <a:extLst>
              <a:ext uri="{FF2B5EF4-FFF2-40B4-BE49-F238E27FC236}">
                <a16:creationId xmlns:a16="http://schemas.microsoft.com/office/drawing/2014/main" id="{F56648DF-5C6C-9A63-61E5-79CCFD6E6B71}"/>
              </a:ext>
              <a:ext uri="{C183D7F6-B498-43B3-948B-1728B52AA6E4}">
                <adec:decorative xmlns:adec="http://schemas.microsoft.com/office/drawing/2017/decorative" val="0"/>
              </a:ext>
            </a:extLst>
          </p:cNvPr>
          <p:cNvSpPr txBox="1"/>
          <p:nvPr/>
        </p:nvSpPr>
        <p:spPr>
          <a:xfrm>
            <a:off x="3981450" y="2130288"/>
            <a:ext cx="1181100" cy="307777"/>
          </a:xfrm>
          <a:prstGeom prst="rect">
            <a:avLst/>
          </a:prstGeom>
          <a:noFill/>
        </p:spPr>
        <p:txBody>
          <a:bodyPr wrap="square" rtlCol="0">
            <a:spAutoFit/>
          </a:bodyPr>
          <a:lstStyle/>
          <a:p>
            <a:pPr algn="ctr"/>
            <a:r>
              <a:rPr lang="en-US" sz="1400" b="1" dirty="0"/>
              <a:t>17.3 Figure 5</a:t>
            </a:r>
          </a:p>
        </p:txBody>
      </p:sp>
      <p:pic>
        <p:nvPicPr>
          <p:cNvPr id="2" name="Content Placeholder 5" descr="A photograph of a wheat field">
            <a:extLst>
              <a:ext uri="{FF2B5EF4-FFF2-40B4-BE49-F238E27FC236}">
                <a16:creationId xmlns:a16="http://schemas.microsoft.com/office/drawing/2014/main" id="{814C6A80-DDC1-0A2B-7372-74EA0ED83B53}"/>
              </a:ext>
            </a:extLst>
          </p:cNvPr>
          <p:cNvPicPr>
            <a:picLocks noChangeAspect="1"/>
          </p:cNvPicPr>
          <p:nvPr/>
        </p:nvPicPr>
        <p:blipFill>
          <a:blip r:embed="rId2"/>
          <a:srcRect l="13890" t="6998" r="12963" b="4668"/>
          <a:stretch/>
        </p:blipFill>
        <p:spPr>
          <a:xfrm>
            <a:off x="2371799" y="2438065"/>
            <a:ext cx="4410001" cy="2958608"/>
          </a:xfrm>
          <a:prstGeom prst="rect">
            <a:avLst/>
          </a:prstGeom>
        </p:spPr>
      </p:pic>
      <p:sp>
        <p:nvSpPr>
          <p:cNvPr id="9" name="TextBox 8">
            <a:extLst>
              <a:ext uri="{FF2B5EF4-FFF2-40B4-BE49-F238E27FC236}">
                <a16:creationId xmlns:a16="http://schemas.microsoft.com/office/drawing/2014/main" id="{41EA01FA-3702-F299-9B73-B7A3386914F4}"/>
              </a:ext>
              <a:ext uri="{C183D7F6-B498-43B3-948B-1728B52AA6E4}">
                <adec:decorative xmlns:adec="http://schemas.microsoft.com/office/drawing/2017/decorative" val="0"/>
              </a:ext>
            </a:extLst>
          </p:cNvPr>
          <p:cNvSpPr txBox="1"/>
          <p:nvPr/>
        </p:nvSpPr>
        <p:spPr>
          <a:xfrm>
            <a:off x="2371799" y="5463087"/>
            <a:ext cx="4572000" cy="246221"/>
          </a:xfrm>
          <a:prstGeom prst="rect">
            <a:avLst/>
          </a:prstGeom>
          <a:noFill/>
        </p:spPr>
        <p:txBody>
          <a:bodyPr wrap="square" rtlCol="0">
            <a:spAutoFit/>
          </a:bodyPr>
          <a:lstStyle/>
          <a:p>
            <a:pPr algn="ctr"/>
            <a:r>
              <a:rPr lang="en-US" sz="1000" dirty="0"/>
              <a:t>Tymur Khakimov on Pexels. "Wheat."</a:t>
            </a:r>
          </a:p>
        </p:txBody>
      </p:sp>
    </p:spTree>
    <p:extLst>
      <p:ext uri="{BB962C8B-B14F-4D97-AF65-F5344CB8AC3E}">
        <p14:creationId xmlns:p14="http://schemas.microsoft.com/office/powerpoint/2010/main" val="85644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DC15B0-2160-15BB-EB73-86260D509448}"/>
              </a:ext>
            </a:extLst>
          </p:cNvPr>
          <p:cNvSpPr>
            <a:spLocks noGrp="1"/>
          </p:cNvSpPr>
          <p:nvPr>
            <p:ph type="title"/>
          </p:nvPr>
        </p:nvSpPr>
        <p:spPr/>
        <p:txBody>
          <a:bodyPr/>
          <a:lstStyle/>
          <a:p>
            <a:r>
              <a:rPr lang="en-IN" dirty="0"/>
              <a:t>Genomics and Proteomics</a:t>
            </a:r>
          </a:p>
        </p:txBody>
      </p:sp>
      <p:sp>
        <p:nvSpPr>
          <p:cNvPr id="5" name="Content Placeholder 4">
            <a:extLst>
              <a:ext uri="{FF2B5EF4-FFF2-40B4-BE49-F238E27FC236}">
                <a16:creationId xmlns:a16="http://schemas.microsoft.com/office/drawing/2014/main" id="{A484E637-FE5E-2A2C-397B-49BFA49D1B10}"/>
              </a:ext>
            </a:extLst>
          </p:cNvPr>
          <p:cNvSpPr>
            <a:spLocks noGrp="1"/>
          </p:cNvSpPr>
          <p:nvPr>
            <p:ph idx="1"/>
          </p:nvPr>
        </p:nvSpPr>
        <p:spPr/>
        <p:txBody>
          <a:bodyPr>
            <a:normAutofit fontScale="92500" lnSpcReduction="20000"/>
          </a:bodyPr>
          <a:lstStyle/>
          <a:p>
            <a:r>
              <a:rPr lang="en-IN" dirty="0"/>
              <a:t>Proteins are functional molecules performing enzymatic, regulatory, transport, and defensive roles.</a:t>
            </a:r>
          </a:p>
          <a:p>
            <a:pPr lvl="1"/>
            <a:r>
              <a:rPr lang="en-IN" dirty="0"/>
              <a:t>Some are hormones and antibodies.</a:t>
            </a:r>
          </a:p>
          <a:p>
            <a:r>
              <a:rPr lang="en-IN" b="1" dirty="0"/>
              <a:t>Proteomics</a:t>
            </a:r>
            <a:r>
              <a:rPr lang="en-IN" dirty="0"/>
              <a:t> studies proteomes — the entire set of proteins produced by a cell.</a:t>
            </a:r>
          </a:p>
          <a:p>
            <a:pPr lvl="1"/>
            <a:r>
              <a:rPr lang="en-IN" dirty="0"/>
              <a:t>Allows for investigation of what proteins genes produce, including alternative splicing, and protein-protein interactions.</a:t>
            </a:r>
          </a:p>
          <a:p>
            <a:r>
              <a:rPr lang="en-IN" b="1" dirty="0"/>
              <a:t>Metabolomics</a:t>
            </a:r>
            <a:r>
              <a:rPr lang="en-IN" dirty="0"/>
              <a:t> examines </a:t>
            </a:r>
            <a:r>
              <a:rPr lang="en-IN" b="1" dirty="0"/>
              <a:t>metabolomes</a:t>
            </a:r>
            <a:r>
              <a:rPr lang="en-IN" dirty="0"/>
              <a:t> — the entire set of metabolites produced by a cell.</a:t>
            </a:r>
          </a:p>
          <a:p>
            <a:pPr lvl="1"/>
            <a:r>
              <a:rPr lang="en-IN" dirty="0"/>
              <a:t>Allows the comparison of genetic makeup with physical characteristics and environmental factors</a:t>
            </a:r>
          </a:p>
        </p:txBody>
      </p:sp>
    </p:spTree>
    <p:extLst>
      <p:ext uri="{BB962C8B-B14F-4D97-AF65-F5344CB8AC3E}">
        <p14:creationId xmlns:p14="http://schemas.microsoft.com/office/powerpoint/2010/main" val="1111771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DC15B0-2160-15BB-EB73-86260D509448}"/>
              </a:ext>
            </a:extLst>
          </p:cNvPr>
          <p:cNvSpPr>
            <a:spLocks noGrp="1"/>
          </p:cNvSpPr>
          <p:nvPr>
            <p:ph type="title"/>
          </p:nvPr>
        </p:nvSpPr>
        <p:spPr/>
        <p:txBody>
          <a:bodyPr/>
          <a:lstStyle/>
          <a:p>
            <a:r>
              <a:rPr lang="en-IN" dirty="0"/>
              <a:t>Basic Techniques in Protein Analysis</a:t>
            </a:r>
          </a:p>
        </p:txBody>
      </p:sp>
      <p:sp>
        <p:nvSpPr>
          <p:cNvPr id="5" name="Content Placeholder 4">
            <a:extLst>
              <a:ext uri="{FF2B5EF4-FFF2-40B4-BE49-F238E27FC236}">
                <a16:creationId xmlns:a16="http://schemas.microsoft.com/office/drawing/2014/main" id="{A484E637-FE5E-2A2C-397B-49BFA49D1B10}"/>
              </a:ext>
            </a:extLst>
          </p:cNvPr>
          <p:cNvSpPr>
            <a:spLocks noGrp="1"/>
          </p:cNvSpPr>
          <p:nvPr>
            <p:ph idx="1"/>
          </p:nvPr>
        </p:nvSpPr>
        <p:spPr>
          <a:xfrm>
            <a:off x="457200" y="1280160"/>
            <a:ext cx="4191000" cy="4572000"/>
          </a:xfrm>
        </p:spPr>
        <p:txBody>
          <a:bodyPr>
            <a:normAutofit fontScale="92500" lnSpcReduction="20000"/>
          </a:bodyPr>
          <a:lstStyle/>
          <a:p>
            <a:r>
              <a:rPr lang="en-IN" sz="2600" i="1" dirty="0"/>
              <a:t>Mass spectrometry</a:t>
            </a:r>
            <a:r>
              <a:rPr lang="en-IN" sz="2600" dirty="0"/>
              <a:t> is a basic technique that identifies and determines a molecule’s characteristics.</a:t>
            </a:r>
          </a:p>
          <a:p>
            <a:r>
              <a:rPr lang="en-IN" sz="2600" dirty="0"/>
              <a:t>X-ray crystallography and nuclear magnetic resonance (NMR) both determine 3-D structures.</a:t>
            </a:r>
          </a:p>
          <a:p>
            <a:r>
              <a:rPr lang="en-IN" sz="2600" b="1" dirty="0"/>
              <a:t>Systems biology</a:t>
            </a:r>
            <a:r>
              <a:rPr lang="en-IN" sz="2600" dirty="0"/>
              <a:t> studies genome and proteome interactions. </a:t>
            </a:r>
          </a:p>
          <a:p>
            <a:pPr lvl="1"/>
            <a:r>
              <a:rPr lang="en-IN" sz="2600" dirty="0"/>
              <a:t>Proteomics aids drug discovery by identifying disease-related proteins.</a:t>
            </a:r>
          </a:p>
        </p:txBody>
      </p:sp>
      <p:pic>
        <p:nvPicPr>
          <p:cNvPr id="2" name="Content Placeholder 4" descr="In two-hybrid screening, the binding domain of a transcription factor is separated from the activator domain. A bait protein is attached to the D N A binding domain of a transcription factor, and a prey protein is attached to the activator domain. If the prey catches the bait, in other words, binds to it, transcription of a reporter gene occurs. If the prey does not catch the bait, no transcription occurs. Scientists use this transcriptional activation to determine if interaction between the bait and prey has occurred.">
            <a:extLst>
              <a:ext uri="{FF2B5EF4-FFF2-40B4-BE49-F238E27FC236}">
                <a16:creationId xmlns:a16="http://schemas.microsoft.com/office/drawing/2014/main" id="{F0373ED5-18FA-4985-DC32-F3AD3EE62C26}"/>
              </a:ext>
            </a:extLst>
          </p:cNvPr>
          <p:cNvPicPr>
            <a:picLocks noChangeAspect="1"/>
          </p:cNvPicPr>
          <p:nvPr/>
        </p:nvPicPr>
        <p:blipFill>
          <a:blip r:embed="rId2"/>
          <a:srcRect l="16667" t="5332" r="21296" b="4668"/>
          <a:stretch/>
        </p:blipFill>
        <p:spPr>
          <a:xfrm>
            <a:off x="4646631" y="1620500"/>
            <a:ext cx="4256069" cy="3430265"/>
          </a:xfrm>
          <a:prstGeom prst="rect">
            <a:avLst/>
          </a:prstGeom>
        </p:spPr>
      </p:pic>
      <p:sp>
        <p:nvSpPr>
          <p:cNvPr id="6" name="TextBox 5">
            <a:extLst>
              <a:ext uri="{FF2B5EF4-FFF2-40B4-BE49-F238E27FC236}">
                <a16:creationId xmlns:a16="http://schemas.microsoft.com/office/drawing/2014/main" id="{E94D27EF-9BBC-600B-10F4-FF70DD30EDCD}"/>
              </a:ext>
              <a:ext uri="{C183D7F6-B498-43B3-948B-1728B52AA6E4}">
                <adec:decorative xmlns:adec="http://schemas.microsoft.com/office/drawing/2017/decorative" val="0"/>
              </a:ext>
            </a:extLst>
          </p:cNvPr>
          <p:cNvSpPr txBox="1"/>
          <p:nvPr/>
        </p:nvSpPr>
        <p:spPr>
          <a:xfrm>
            <a:off x="4794250" y="5050765"/>
            <a:ext cx="3810000" cy="523220"/>
          </a:xfrm>
          <a:prstGeom prst="rect">
            <a:avLst/>
          </a:prstGeom>
          <a:noFill/>
        </p:spPr>
        <p:txBody>
          <a:bodyPr wrap="square" rtlCol="0">
            <a:spAutoFit/>
          </a:bodyPr>
          <a:lstStyle/>
          <a:p>
            <a:pPr algn="ctr"/>
            <a:r>
              <a:rPr lang="en-US" sz="1400" b="1" dirty="0"/>
              <a:t>17.3 Figure 6: </a:t>
            </a:r>
            <a:r>
              <a:rPr lang="en-US" sz="1400" dirty="0"/>
              <a:t>Scientists use two-hybrid screening to determine whether two proteins interact. </a:t>
            </a:r>
          </a:p>
        </p:txBody>
      </p:sp>
      <p:sp>
        <p:nvSpPr>
          <p:cNvPr id="7" name="TextBox 6">
            <a:extLst>
              <a:ext uri="{FF2B5EF4-FFF2-40B4-BE49-F238E27FC236}">
                <a16:creationId xmlns:a16="http://schemas.microsoft.com/office/drawing/2014/main" id="{762E0D79-6515-E26D-D1F0-EC7CB79F76F3}"/>
              </a:ext>
              <a:ext uri="{C183D7F6-B498-43B3-948B-1728B52AA6E4}">
                <adec:decorative xmlns:adec="http://schemas.microsoft.com/office/drawing/2017/decorative" val="0"/>
              </a:ext>
            </a:extLst>
          </p:cNvPr>
          <p:cNvSpPr txBox="1"/>
          <p:nvPr/>
        </p:nvSpPr>
        <p:spPr>
          <a:xfrm>
            <a:off x="4495800" y="5573985"/>
            <a:ext cx="4406900" cy="253537"/>
          </a:xfrm>
          <a:prstGeom prst="rect">
            <a:avLst/>
          </a:prstGeom>
          <a:noFill/>
        </p:spPr>
        <p:txBody>
          <a:bodyPr wrap="square" rtlCol="0">
            <a:spAutoFit/>
          </a:bodyPr>
          <a:lstStyle/>
          <a:p>
            <a:pPr algn="ctr"/>
            <a:r>
              <a:rPr lang="en-US" sz="1000" dirty="0"/>
              <a:t>CNX OpenStax on Wikimedia Commons. "Binding and activator domain."</a:t>
            </a:r>
          </a:p>
        </p:txBody>
      </p:sp>
    </p:spTree>
    <p:extLst>
      <p:ext uri="{BB962C8B-B14F-4D97-AF65-F5344CB8AC3E}">
        <p14:creationId xmlns:p14="http://schemas.microsoft.com/office/powerpoint/2010/main" val="3799201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682241"/>
          </a:xfrm>
        </p:spPr>
        <p:txBody>
          <a:bodyPr/>
          <a:lstStyle/>
          <a:p>
            <a:r>
              <a:rPr lang="en-US" dirty="0"/>
              <a:t>Imagine you have an identical twin. You and your twin participate in a proteomic comparison study. Based on what you have learned about the relationship between genes and proteins, do you expect your twin to have a proteome profile identical to your own? Why or why not?</a:t>
            </a:r>
          </a:p>
        </p:txBody>
      </p:sp>
    </p:spTree>
    <p:extLst>
      <p:ext uri="{BB962C8B-B14F-4D97-AF65-F5344CB8AC3E}">
        <p14:creationId xmlns:p14="http://schemas.microsoft.com/office/powerpoint/2010/main" val="56076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6D5218-D6B3-463B-EE63-2E321BCE0217}"/>
              </a:ext>
            </a:extLst>
          </p:cNvPr>
          <p:cNvSpPr>
            <a:spLocks noGrp="1"/>
          </p:cNvSpPr>
          <p:nvPr>
            <p:ph type="title"/>
          </p:nvPr>
        </p:nvSpPr>
        <p:spPr/>
        <p:txBody>
          <a:bodyPr/>
          <a:lstStyle/>
          <a:p>
            <a:r>
              <a:rPr lang="en-IN" dirty="0"/>
              <a:t>Cancer Proteomics</a:t>
            </a:r>
            <a:r>
              <a:rPr lang="en-IN" sz="1600" baseline="-25000" dirty="0"/>
              <a:t>1</a:t>
            </a:r>
          </a:p>
        </p:txBody>
      </p:sp>
      <p:sp>
        <p:nvSpPr>
          <p:cNvPr id="5" name="Content Placeholder 4">
            <a:extLst>
              <a:ext uri="{FF2B5EF4-FFF2-40B4-BE49-F238E27FC236}">
                <a16:creationId xmlns:a16="http://schemas.microsoft.com/office/drawing/2014/main" id="{AB822089-1A78-5DB4-25FA-23F82EAF9644}"/>
              </a:ext>
            </a:extLst>
          </p:cNvPr>
          <p:cNvSpPr>
            <a:spLocks noGrp="1"/>
          </p:cNvSpPr>
          <p:nvPr>
            <p:ph idx="1"/>
          </p:nvPr>
        </p:nvSpPr>
        <p:spPr/>
        <p:txBody>
          <a:bodyPr>
            <a:normAutofit/>
          </a:bodyPr>
          <a:lstStyle/>
          <a:p>
            <a:pPr marL="0" indent="0">
              <a:buNone/>
            </a:pPr>
            <a:r>
              <a:rPr lang="en-US" b="1" dirty="0"/>
              <a:t>Biomarkers</a:t>
            </a:r>
            <a:r>
              <a:rPr lang="en-US" dirty="0"/>
              <a:t> (individual proteins) and </a:t>
            </a:r>
            <a:r>
              <a:rPr lang="en-US" b="1" dirty="0"/>
              <a:t>protein signatures </a:t>
            </a:r>
            <a:r>
              <a:rPr lang="en-US" dirty="0"/>
              <a:t>(sets of proteins with altered expression levels) are used for disease detection, particularly in body fluids for non-invasive screening.</a:t>
            </a:r>
          </a:p>
          <a:p>
            <a:r>
              <a:rPr lang="en-US" dirty="0"/>
              <a:t>Current challenges include high </a:t>
            </a:r>
            <a:r>
              <a:rPr lang="en-US" b="1" dirty="0"/>
              <a:t>false-negative</a:t>
            </a:r>
            <a:r>
              <a:rPr lang="en-US" dirty="0"/>
              <a:t> rates in cancer detection using biomarkers, making them somewhat unreliable compared to protein signatures.</a:t>
            </a:r>
            <a:endParaRPr lang="en-IN" dirty="0"/>
          </a:p>
          <a:p>
            <a:r>
              <a:rPr lang="en-IN" dirty="0"/>
              <a:t>Examples include CA-125 for ovarian cancer and PSA for prostate cancer.</a:t>
            </a:r>
          </a:p>
        </p:txBody>
      </p:sp>
    </p:spTree>
    <p:extLst>
      <p:ext uri="{BB962C8B-B14F-4D97-AF65-F5344CB8AC3E}">
        <p14:creationId xmlns:p14="http://schemas.microsoft.com/office/powerpoint/2010/main" val="3794899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6D5218-D6B3-463B-EE63-2E321BCE0217}"/>
              </a:ext>
            </a:extLst>
          </p:cNvPr>
          <p:cNvSpPr>
            <a:spLocks noGrp="1"/>
          </p:cNvSpPr>
          <p:nvPr>
            <p:ph type="title"/>
          </p:nvPr>
        </p:nvSpPr>
        <p:spPr/>
        <p:txBody>
          <a:bodyPr/>
          <a:lstStyle/>
          <a:p>
            <a:r>
              <a:rPr lang="en-IN" dirty="0"/>
              <a:t>Cancer Proteomics</a:t>
            </a:r>
            <a:r>
              <a:rPr lang="en-IN" sz="1600" baseline="-25000" dirty="0"/>
              <a:t>2</a:t>
            </a:r>
            <a:endParaRPr lang="en-IN" sz="1600" dirty="0"/>
          </a:p>
        </p:txBody>
      </p:sp>
      <p:sp>
        <p:nvSpPr>
          <p:cNvPr id="5" name="Content Placeholder 4">
            <a:extLst>
              <a:ext uri="{FF2B5EF4-FFF2-40B4-BE49-F238E27FC236}">
                <a16:creationId xmlns:a16="http://schemas.microsoft.com/office/drawing/2014/main" id="{AB822089-1A78-5DB4-25FA-23F82EAF9644}"/>
              </a:ext>
            </a:extLst>
          </p:cNvPr>
          <p:cNvSpPr>
            <a:spLocks noGrp="1"/>
          </p:cNvSpPr>
          <p:nvPr>
            <p:ph idx="1"/>
          </p:nvPr>
        </p:nvSpPr>
        <p:spPr/>
        <p:txBody>
          <a:bodyPr>
            <a:normAutofit lnSpcReduction="10000"/>
          </a:bodyPr>
          <a:lstStyle/>
          <a:p>
            <a:r>
              <a:rPr lang="en-US" dirty="0"/>
              <a:t>Proteomics is being applied to develop individualized treatment plans, predict drug responses and side effects, and assess the likelihood of disease recurrence.</a:t>
            </a:r>
          </a:p>
          <a:p>
            <a:r>
              <a:rPr lang="en-US" dirty="0"/>
              <a:t>The National Cancer Institute has initiated programs like the Clinical Proteomic Technologies for Cancer and the Biomedical Proteomics Program to improve:</a:t>
            </a:r>
          </a:p>
          <a:p>
            <a:pPr lvl="1"/>
            <a:r>
              <a:rPr lang="en-US" dirty="0"/>
              <a:t>Cancer detection</a:t>
            </a:r>
          </a:p>
          <a:p>
            <a:pPr lvl="1"/>
            <a:r>
              <a:rPr lang="en-US" dirty="0"/>
              <a:t>Treatment through protein signature identification</a:t>
            </a:r>
            <a:endParaRPr lang="en-IN" dirty="0"/>
          </a:p>
        </p:txBody>
      </p:sp>
    </p:spTree>
    <p:extLst>
      <p:ext uri="{BB962C8B-B14F-4D97-AF65-F5344CB8AC3E}">
        <p14:creationId xmlns:p14="http://schemas.microsoft.com/office/powerpoint/2010/main" val="313433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FBB7B-4CF9-45D8-7577-8BD8EA7AB337}"/>
              </a:ext>
            </a:extLst>
          </p:cNvPr>
          <p:cNvSpPr>
            <a:spLocks noGrp="1"/>
          </p:cNvSpPr>
          <p:nvPr>
            <p:ph type="title"/>
          </p:nvPr>
        </p:nvSpPr>
        <p:spPr/>
        <p:txBody>
          <a:bodyPr/>
          <a:lstStyle/>
          <a:p>
            <a:r>
              <a:rPr lang="en-IN" dirty="0"/>
              <a:t>Summary</a:t>
            </a:r>
          </a:p>
        </p:txBody>
      </p:sp>
      <p:sp>
        <p:nvSpPr>
          <p:cNvPr id="3" name="Content Placeholder 2">
            <a:extLst>
              <a:ext uri="{FF2B5EF4-FFF2-40B4-BE49-F238E27FC236}">
                <a16:creationId xmlns:a16="http://schemas.microsoft.com/office/drawing/2014/main" id="{CC45115C-25CC-2EF4-450F-18C2BEB8E938}"/>
              </a:ext>
            </a:extLst>
          </p:cNvPr>
          <p:cNvSpPr>
            <a:spLocks noGrp="1"/>
          </p:cNvSpPr>
          <p:nvPr>
            <p:ph idx="1"/>
          </p:nvPr>
        </p:nvSpPr>
        <p:spPr/>
        <p:txBody>
          <a:bodyPr>
            <a:normAutofit lnSpcReduction="10000"/>
          </a:bodyPr>
          <a:lstStyle/>
          <a:p>
            <a:r>
              <a:rPr lang="en-IN" dirty="0"/>
              <a:t>Genomics applications span diverse fields like personalized medicine, drug development, and environmental studies.</a:t>
            </a:r>
          </a:p>
          <a:p>
            <a:pPr lvl="1"/>
            <a:r>
              <a:rPr lang="en-IN" dirty="0"/>
              <a:t>Used for disease risk prediction, genealogy tracing, forensics, and agricultural improvements.</a:t>
            </a:r>
          </a:p>
          <a:p>
            <a:r>
              <a:rPr lang="en-IN" dirty="0"/>
              <a:t>Proteomics studies the entire sets of proteins expressed by cells under specific conditions.</a:t>
            </a:r>
          </a:p>
          <a:p>
            <a:r>
              <a:rPr lang="en-IN" dirty="0"/>
              <a:t>Proteomics aids in cancer research, biomarker detection, and personalized cancer treatment plans.</a:t>
            </a:r>
          </a:p>
        </p:txBody>
      </p:sp>
    </p:spTree>
    <p:extLst>
      <p:ext uri="{BB962C8B-B14F-4D97-AF65-F5344CB8AC3E}">
        <p14:creationId xmlns:p14="http://schemas.microsoft.com/office/powerpoint/2010/main" val="148464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591479"/>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Define</a:t>
            </a:r>
            <a:r>
              <a:rPr lang="en-US" dirty="0"/>
              <a:t> polygenic.</a:t>
            </a:r>
          </a:p>
          <a:p>
            <a:pPr marL="457200" indent="-457200">
              <a:buFont typeface="Arial" panose="020B0604020202020204" pitchFamily="34" charset="0"/>
              <a:buChar char="•"/>
              <a:tabLst>
                <a:tab pos="457200" algn="l"/>
              </a:tabLst>
            </a:pPr>
            <a:r>
              <a:rPr lang="en-US" b="1" dirty="0"/>
              <a:t>Define</a:t>
            </a:r>
            <a:r>
              <a:rPr lang="en-US" dirty="0"/>
              <a:t> protein signature.</a:t>
            </a:r>
          </a:p>
          <a:p>
            <a:pPr marL="457200" indent="-457200">
              <a:buFont typeface="Arial" panose="020B0604020202020204" pitchFamily="34" charset="0"/>
              <a:buChar char="•"/>
              <a:tabLst>
                <a:tab pos="457200" algn="l"/>
              </a:tabLst>
            </a:pPr>
            <a:r>
              <a:rPr lang="en-US" b="1" dirty="0"/>
              <a:t>Describe</a:t>
            </a:r>
            <a:r>
              <a:rPr lang="en-US" dirty="0"/>
              <a:t> a proteome.</a:t>
            </a:r>
          </a:p>
          <a:p>
            <a:pPr marL="457200" indent="-457200">
              <a:buFont typeface="Arial" panose="020B0604020202020204" pitchFamily="34" charset="0"/>
              <a:buChar char="•"/>
              <a:tabLst>
                <a:tab pos="457200" algn="l"/>
              </a:tabLst>
            </a:pPr>
            <a:r>
              <a:rPr lang="en-US" b="1" dirty="0"/>
              <a:t>Explain</a:t>
            </a:r>
            <a:r>
              <a:rPr lang="en-US" dirty="0"/>
              <a:t> pharmacogenomics.</a:t>
            </a:r>
          </a:p>
          <a:p>
            <a:pPr marL="457200" indent="-457200">
              <a:buFont typeface="Arial" panose="020B0604020202020204" pitchFamily="34" charset="0"/>
              <a:buChar char="•"/>
              <a:tabLst>
                <a:tab pos="457200" algn="l"/>
              </a:tabLst>
            </a:pPr>
            <a:r>
              <a:rPr lang="en-US" b="1" dirty="0"/>
              <a:t>Explain</a:t>
            </a:r>
            <a:r>
              <a:rPr lang="en-US" dirty="0"/>
              <a:t> systems biology.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Applications of Genomics and Proteomics</a:t>
            </a:r>
            <a:endParaRPr lang="en-US" sz="3200" dirty="0">
              <a:solidFill>
                <a:schemeClr val="accent1"/>
              </a:solidFill>
            </a:endParaRPr>
          </a:p>
        </p:txBody>
      </p:sp>
      <p:sp>
        <p:nvSpPr>
          <p:cNvPr id="11267" name="Rectangle 3"/>
          <p:cNvSpPr>
            <a:spLocks noGrp="1"/>
          </p:cNvSpPr>
          <p:nvPr>
            <p:ph idx="1"/>
          </p:nvPr>
        </p:nvSpPr>
        <p:spPr>
          <a:xfrm>
            <a:off x="457200" y="1280160"/>
            <a:ext cx="4343400" cy="4572000"/>
          </a:xfrm>
          <a:prstGeom prst="rect">
            <a:avLst/>
          </a:prstGeom>
        </p:spPr>
        <p:txBody>
          <a:bodyPr>
            <a:normAutofit/>
          </a:bodyPr>
          <a:lstStyle/>
          <a:p>
            <a:pPr marL="0" indent="0">
              <a:buNone/>
              <a:tabLst>
                <a:tab pos="461963" algn="l"/>
              </a:tabLst>
            </a:pPr>
            <a:r>
              <a:rPr lang="en-US" sz="2700" dirty="0">
                <a:solidFill>
                  <a:schemeClr val="tx1"/>
                </a:solidFill>
              </a:rPr>
              <a:t>DNA sequencing and whole-genome sequencing projects have expanded the applicability of DNA sequence information.</a:t>
            </a:r>
          </a:p>
          <a:p>
            <a:pPr>
              <a:tabLst>
                <a:tab pos="461963" algn="l"/>
              </a:tabLst>
            </a:pPr>
            <a:r>
              <a:rPr lang="en-US" sz="2700" dirty="0">
                <a:solidFill>
                  <a:schemeClr val="tx1"/>
                </a:solidFill>
              </a:rPr>
              <a:t>Metagenomics, pharmacogenomics, and mitochondrial genomics all use genomics.</a:t>
            </a:r>
            <a:r>
              <a:rPr lang="en-US" sz="2700" i="0" dirty="0">
                <a:solidFill>
                  <a:schemeClr val="tx1"/>
                </a:solidFill>
              </a:rPr>
              <a:t>	</a:t>
            </a:r>
            <a:endParaRPr lang="en-US" sz="2700" dirty="0">
              <a:solidFill>
                <a:srgbClr val="0000FF"/>
              </a:solidFill>
            </a:endParaRPr>
          </a:p>
        </p:txBody>
      </p:sp>
      <p:pic>
        <p:nvPicPr>
          <p:cNvPr id="2" name="Content Placeholder 5" descr="A photograph of scientists collecting samples">
            <a:extLst>
              <a:ext uri="{FF2B5EF4-FFF2-40B4-BE49-F238E27FC236}">
                <a16:creationId xmlns:a16="http://schemas.microsoft.com/office/drawing/2014/main" id="{D41037E8-DA4F-388D-D7DB-8E2FD09FD506}"/>
              </a:ext>
            </a:extLst>
          </p:cNvPr>
          <p:cNvPicPr>
            <a:picLocks noChangeAspect="1"/>
          </p:cNvPicPr>
          <p:nvPr/>
        </p:nvPicPr>
        <p:blipFill>
          <a:blip r:embed="rId2"/>
          <a:srcRect l="15742" t="7680" r="13889" b="6000"/>
          <a:stretch/>
        </p:blipFill>
        <p:spPr>
          <a:xfrm>
            <a:off x="4750358" y="1407655"/>
            <a:ext cx="4182913" cy="2850530"/>
          </a:xfrm>
          <a:prstGeom prst="rect">
            <a:avLst/>
          </a:prstGeom>
        </p:spPr>
      </p:pic>
      <p:sp>
        <p:nvSpPr>
          <p:cNvPr id="6" name="TextBox 5">
            <a:extLst>
              <a:ext uri="{FF2B5EF4-FFF2-40B4-BE49-F238E27FC236}">
                <a16:creationId xmlns:a16="http://schemas.microsoft.com/office/drawing/2014/main" id="{CC1A1EB5-869E-3747-2C49-6D736AB0810A}"/>
              </a:ext>
            </a:extLst>
          </p:cNvPr>
          <p:cNvSpPr txBox="1"/>
          <p:nvPr/>
        </p:nvSpPr>
        <p:spPr>
          <a:xfrm>
            <a:off x="4724400" y="4385680"/>
            <a:ext cx="4192758" cy="523220"/>
          </a:xfrm>
          <a:prstGeom prst="rect">
            <a:avLst/>
          </a:prstGeom>
          <a:noFill/>
        </p:spPr>
        <p:txBody>
          <a:bodyPr wrap="square">
            <a:spAutoFit/>
          </a:bodyPr>
          <a:lstStyle/>
          <a:p>
            <a:pPr algn="ctr"/>
            <a:r>
              <a:rPr lang="en-US" sz="1400" b="1" dirty="0"/>
              <a:t>17.3 Figure 1: </a:t>
            </a:r>
            <a:r>
              <a:rPr lang="en-IN" sz="1400" dirty="0"/>
              <a:t>Public health scientists prepare bacteria samples for analysis using gel electrophoresis.</a:t>
            </a:r>
          </a:p>
        </p:txBody>
      </p:sp>
      <p:sp>
        <p:nvSpPr>
          <p:cNvPr id="5" name="TextBox 4">
            <a:extLst>
              <a:ext uri="{FF2B5EF4-FFF2-40B4-BE49-F238E27FC236}">
                <a16:creationId xmlns:a16="http://schemas.microsoft.com/office/drawing/2014/main" id="{F472BB50-658A-9682-B826-C8C79A6AD253}"/>
              </a:ext>
              <a:ext uri="{C183D7F6-B498-43B3-948B-1728B52AA6E4}">
                <adec:decorative xmlns:adec="http://schemas.microsoft.com/office/drawing/2017/decorative" val="0"/>
              </a:ext>
            </a:extLst>
          </p:cNvPr>
          <p:cNvSpPr txBox="1"/>
          <p:nvPr/>
        </p:nvSpPr>
        <p:spPr>
          <a:xfrm>
            <a:off x="4785945" y="4980469"/>
            <a:ext cx="4069668" cy="246221"/>
          </a:xfrm>
          <a:prstGeom prst="rect">
            <a:avLst/>
          </a:prstGeom>
          <a:noFill/>
        </p:spPr>
        <p:txBody>
          <a:bodyPr wrap="square" rtlCol="0">
            <a:spAutoFit/>
          </a:bodyPr>
          <a:lstStyle/>
          <a:p>
            <a:pPr algn="ctr"/>
            <a:r>
              <a:rPr lang="en-US" sz="1000" dirty="0"/>
              <a:t>CDC on Unsplash. "Prepping bacteria samples."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Predicting Disease Risk at the Individual Level</a:t>
            </a:r>
            <a:endParaRPr lang="en-US" sz="32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rmAutofit/>
          </a:bodyPr>
          <a:lstStyle/>
          <a:p>
            <a:pPr marL="0" indent="0">
              <a:buNone/>
              <a:tabLst>
                <a:tab pos="461963" algn="l"/>
              </a:tabLst>
            </a:pPr>
            <a:r>
              <a:rPr lang="en-US" sz="2700" dirty="0">
                <a:solidFill>
                  <a:schemeClr val="tx1"/>
                </a:solidFill>
              </a:rPr>
              <a:t>Screening healthy individuals by genome analysis to assess individual disease risk.</a:t>
            </a:r>
          </a:p>
          <a:p>
            <a:pPr>
              <a:tabLst>
                <a:tab pos="461963" algn="l"/>
              </a:tabLst>
            </a:pPr>
            <a:r>
              <a:rPr lang="en-US" sz="2700" dirty="0"/>
              <a:t>Healthcare professionals can then recommend interventions before the onset of disease</a:t>
            </a:r>
            <a:r>
              <a:rPr lang="en-US" sz="2700" dirty="0">
                <a:solidFill>
                  <a:schemeClr val="tx1"/>
                </a:solidFill>
              </a:rPr>
              <a:t>.</a:t>
            </a:r>
          </a:p>
          <a:p>
            <a:pPr>
              <a:tabLst>
                <a:tab pos="461963" algn="l"/>
              </a:tabLst>
            </a:pPr>
            <a:r>
              <a:rPr lang="en-US" sz="2700" dirty="0">
                <a:solidFill>
                  <a:schemeClr val="tx1"/>
                </a:solidFill>
              </a:rPr>
              <a:t>This screening is most applicable when there is a single gene defect (5% of diseases).</a:t>
            </a:r>
          </a:p>
          <a:p>
            <a:pPr lvl="1">
              <a:tabLst>
                <a:tab pos="461963" algn="l"/>
              </a:tabLst>
            </a:pPr>
            <a:r>
              <a:rPr lang="en-US" sz="2700" dirty="0"/>
              <a:t>Most common diseases are </a:t>
            </a:r>
            <a:r>
              <a:rPr lang="en-US" sz="2700" b="1" dirty="0"/>
              <a:t>polygenic </a:t>
            </a:r>
            <a:r>
              <a:rPr lang="en-US" sz="2700" dirty="0"/>
              <a:t>(multifactorial).</a:t>
            </a:r>
          </a:p>
        </p:txBody>
      </p:sp>
    </p:spTree>
    <p:extLst>
      <p:ext uri="{BB962C8B-B14F-4D97-AF65-F5344CB8AC3E}">
        <p14:creationId xmlns:p14="http://schemas.microsoft.com/office/powerpoint/2010/main" val="429422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6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lnSpcReduction="10000"/>
          </a:bodyPr>
          <a:lstStyle/>
          <a:p>
            <a:r>
              <a:rPr lang="en-US" dirty="0"/>
              <a:t>In 2011, the United States Preventative Services Task Force recommended against using the PSA test to screen healthy men for prostate cancer (Figure 2). Their recommendation is based on evidence that screening does not reduce the risk of death from prostate cancer. Prostate cancer often develops very slowly and does not cause problems, while the cancer treatment can have severe side effects. The PCA3 test is more accurate, but screening may still result in men suffering side effects from treatment who would not have been harmed by the cancer itself.</a:t>
            </a:r>
          </a:p>
        </p:txBody>
      </p:sp>
    </p:spTree>
    <p:extLst>
      <p:ext uri="{BB962C8B-B14F-4D97-AF65-F5344CB8AC3E}">
        <p14:creationId xmlns:p14="http://schemas.microsoft.com/office/powerpoint/2010/main" val="377188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600" baseline="-25000" dirty="0"/>
              <a:t>1</a:t>
            </a:r>
            <a:r>
              <a:rPr lang="en-US" dirty="0"/>
              <a:t> (Continued)</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4572000"/>
          </a:xfrm>
        </p:spPr>
        <p:txBody>
          <a:bodyPr>
            <a:no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What do you think? Should all healthy men receive prostate cancer screenings using the </a:t>
            </a:r>
            <a:r>
              <a:rPr lang="en-US" sz="2400" i="1" dirty="0"/>
              <a:t>PCA3</a:t>
            </a:r>
            <a:r>
              <a:rPr lang="en-US" sz="2400" dirty="0"/>
              <a:t> or PSA tests? Should people in general receive screenings to find out if they have a genetic risk for cancer or other diseases?</a:t>
            </a:r>
            <a:endParaRPr lang="en-US" sz="2600" dirty="0"/>
          </a:p>
        </p:txBody>
      </p:sp>
      <p:sp>
        <p:nvSpPr>
          <p:cNvPr id="6" name="TextBox 5">
            <a:extLst>
              <a:ext uri="{FF2B5EF4-FFF2-40B4-BE49-F238E27FC236}">
                <a16:creationId xmlns:a16="http://schemas.microsoft.com/office/drawing/2014/main" id="{7371DDE7-007C-409C-F20F-24225E04C2B3}"/>
              </a:ext>
              <a:ext uri="{C183D7F6-B498-43B3-948B-1728B52AA6E4}">
                <adec:decorative xmlns:adec="http://schemas.microsoft.com/office/drawing/2017/decorative" val="0"/>
              </a:ext>
            </a:extLst>
          </p:cNvPr>
          <p:cNvSpPr txBox="1"/>
          <p:nvPr/>
        </p:nvSpPr>
        <p:spPr>
          <a:xfrm>
            <a:off x="3958936" y="1318260"/>
            <a:ext cx="1226127" cy="307777"/>
          </a:xfrm>
          <a:prstGeom prst="rect">
            <a:avLst/>
          </a:prstGeom>
          <a:noFill/>
        </p:spPr>
        <p:txBody>
          <a:bodyPr wrap="square" rtlCol="0">
            <a:spAutoFit/>
          </a:bodyPr>
          <a:lstStyle/>
          <a:p>
            <a:pPr algn="ctr"/>
            <a:r>
              <a:rPr lang="en-US" sz="1400" b="1" dirty="0">
                <a:solidFill>
                  <a:schemeClr val="bg1"/>
                </a:solidFill>
              </a:rPr>
              <a:t>17.3 Figure 2</a:t>
            </a:r>
          </a:p>
        </p:txBody>
      </p:sp>
      <p:pic>
        <p:nvPicPr>
          <p:cNvPr id="4" name="Content Placeholder 6" descr="The P C A 3 test occurs in three steps. In step one, P C A m R N A anneals to complementary D N A primers that are attached to beads. In step two, the m R N A is amplified using reverse-transcriptase polymerase chain reaction. In step three, the m R N A is detected using a chemiluminescent probe.">
            <a:extLst>
              <a:ext uri="{FF2B5EF4-FFF2-40B4-BE49-F238E27FC236}">
                <a16:creationId xmlns:a16="http://schemas.microsoft.com/office/drawing/2014/main" id="{2713DE4B-F4D6-8996-600A-6C7A9FBA2B55}"/>
              </a:ext>
            </a:extLst>
          </p:cNvPr>
          <p:cNvPicPr>
            <a:picLocks noChangeAspect="1"/>
          </p:cNvPicPr>
          <p:nvPr/>
        </p:nvPicPr>
        <p:blipFill>
          <a:blip r:embed="rId3"/>
          <a:srcRect t="5334" b="16332"/>
          <a:stretch/>
        </p:blipFill>
        <p:spPr>
          <a:xfrm>
            <a:off x="1904999" y="1739035"/>
            <a:ext cx="5334000" cy="2321278"/>
          </a:xfrm>
          <a:prstGeom prst="rect">
            <a:avLst/>
          </a:prstGeom>
          <a:solidFill>
            <a:srgbClr val="1F497D"/>
          </a:solidFill>
        </p:spPr>
      </p:pic>
      <p:sp>
        <p:nvSpPr>
          <p:cNvPr id="7" name="TextBox 6">
            <a:extLst>
              <a:ext uri="{FF2B5EF4-FFF2-40B4-BE49-F238E27FC236}">
                <a16:creationId xmlns:a16="http://schemas.microsoft.com/office/drawing/2014/main" id="{377106EB-DA47-1F8E-3D71-37A053B434BB}"/>
              </a:ext>
              <a:ext uri="{C183D7F6-B498-43B3-948B-1728B52AA6E4}">
                <adec:decorative xmlns:adec="http://schemas.microsoft.com/office/drawing/2017/decorative" val="0"/>
              </a:ext>
            </a:extLst>
          </p:cNvPr>
          <p:cNvSpPr txBox="1"/>
          <p:nvPr/>
        </p:nvSpPr>
        <p:spPr>
          <a:xfrm>
            <a:off x="1695450" y="4151753"/>
            <a:ext cx="5753100" cy="246221"/>
          </a:xfrm>
          <a:prstGeom prst="rect">
            <a:avLst/>
          </a:prstGeom>
          <a:noFill/>
        </p:spPr>
        <p:txBody>
          <a:bodyPr wrap="square" rtlCol="0">
            <a:spAutoFit/>
          </a:bodyPr>
          <a:lstStyle/>
          <a:p>
            <a:pPr algn="ctr"/>
            <a:r>
              <a:rPr lang="en-US" sz="1000" dirty="0">
                <a:solidFill>
                  <a:schemeClr val="bg1"/>
                </a:solidFill>
              </a:rPr>
              <a:t>CNX OpenStax on Wikimedia Commons. "PCA3." Modified.</a:t>
            </a:r>
          </a:p>
        </p:txBody>
      </p:sp>
    </p:spTree>
    <p:extLst>
      <p:ext uri="{BB962C8B-B14F-4D97-AF65-F5344CB8AC3E}">
        <p14:creationId xmlns:p14="http://schemas.microsoft.com/office/powerpoint/2010/main" val="90208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11A08B-7C0D-FE9B-750C-ACFE22FF066A}"/>
              </a:ext>
            </a:extLst>
          </p:cNvPr>
          <p:cNvSpPr>
            <a:spLocks noGrp="1"/>
          </p:cNvSpPr>
          <p:nvPr>
            <p:ph type="title"/>
          </p:nvPr>
        </p:nvSpPr>
        <p:spPr/>
        <p:txBody>
          <a:bodyPr/>
          <a:lstStyle/>
          <a:p>
            <a:r>
              <a:rPr lang="en-IN" dirty="0"/>
              <a:t>Pharmacogenomics and Toxicogenomics</a:t>
            </a:r>
          </a:p>
        </p:txBody>
      </p:sp>
      <p:sp>
        <p:nvSpPr>
          <p:cNvPr id="6" name="Content Placeholder 5">
            <a:extLst>
              <a:ext uri="{FF2B5EF4-FFF2-40B4-BE49-F238E27FC236}">
                <a16:creationId xmlns:a16="http://schemas.microsoft.com/office/drawing/2014/main" id="{166D5E3D-AC03-2CB0-3675-0D0E6B1F60DF}"/>
              </a:ext>
            </a:extLst>
          </p:cNvPr>
          <p:cNvSpPr>
            <a:spLocks noGrp="1"/>
          </p:cNvSpPr>
          <p:nvPr>
            <p:ph idx="1"/>
          </p:nvPr>
        </p:nvSpPr>
        <p:spPr/>
        <p:txBody>
          <a:bodyPr>
            <a:normAutofit/>
          </a:bodyPr>
          <a:lstStyle/>
          <a:p>
            <a:pPr marL="0" indent="0">
              <a:buNone/>
            </a:pPr>
            <a:r>
              <a:rPr lang="en-US" b="1" dirty="0"/>
              <a:t>Pharmacogenomics</a:t>
            </a:r>
            <a:r>
              <a:rPr lang="en-US" dirty="0"/>
              <a:t>, or toxicogenomics, evaluates drug effectiveness based on individual's genome sequence.</a:t>
            </a:r>
          </a:p>
          <a:p>
            <a:r>
              <a:rPr lang="en-US" dirty="0"/>
              <a:t>Analyzes gene expression changes for indicators of potential toxic effects</a:t>
            </a:r>
          </a:p>
          <a:p>
            <a:r>
              <a:rPr lang="en-US" dirty="0"/>
              <a:t>Has personalized medicine and drug development applications, such as prescribing the optimal medications based on patient's genotype.</a:t>
            </a:r>
          </a:p>
          <a:p>
            <a:pPr marL="457200" lvl="1" indent="0">
              <a:buNone/>
            </a:pPr>
            <a:endParaRPr lang="en-IN" dirty="0"/>
          </a:p>
        </p:txBody>
      </p:sp>
    </p:spTree>
    <p:extLst>
      <p:ext uri="{BB962C8B-B14F-4D97-AF65-F5344CB8AC3E}">
        <p14:creationId xmlns:p14="http://schemas.microsoft.com/office/powerpoint/2010/main" val="17698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600" baseline="-25000" dirty="0"/>
              <a:t>2</a:t>
            </a:r>
            <a:endParaRPr lang="en-US" sz="16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82040"/>
          </a:xfrm>
        </p:spPr>
        <p:txBody>
          <a:bodyPr/>
          <a:lstStyle/>
          <a:p>
            <a:r>
              <a:rPr lang="en-US" dirty="0"/>
              <a:t>What is one promising application of pharmacogenomics in the field of medical science?</a:t>
            </a:r>
          </a:p>
        </p:txBody>
      </p:sp>
    </p:spTree>
    <p:extLst>
      <p:ext uri="{BB962C8B-B14F-4D97-AF65-F5344CB8AC3E}">
        <p14:creationId xmlns:p14="http://schemas.microsoft.com/office/powerpoint/2010/main" val="426253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E3344-9DD4-3F13-8104-67171CD46F4C}"/>
              </a:ext>
            </a:extLst>
          </p:cNvPr>
          <p:cNvSpPr>
            <a:spLocks noGrp="1"/>
          </p:cNvSpPr>
          <p:nvPr>
            <p:ph type="title"/>
          </p:nvPr>
        </p:nvSpPr>
        <p:spPr/>
        <p:txBody>
          <a:bodyPr/>
          <a:lstStyle/>
          <a:p>
            <a:r>
              <a:rPr lang="en-IN" dirty="0"/>
              <a:t>Microbial Genomics: Metagenomics</a:t>
            </a:r>
          </a:p>
        </p:txBody>
      </p:sp>
      <p:sp>
        <p:nvSpPr>
          <p:cNvPr id="11" name="Content Placeholder 10">
            <a:extLst>
              <a:ext uri="{FF2B5EF4-FFF2-40B4-BE49-F238E27FC236}">
                <a16:creationId xmlns:a16="http://schemas.microsoft.com/office/drawing/2014/main" id="{65BEEB98-0FE1-ECFC-D954-FA8C25B7C40C}"/>
              </a:ext>
            </a:extLst>
          </p:cNvPr>
          <p:cNvSpPr>
            <a:spLocks noGrp="1"/>
          </p:cNvSpPr>
          <p:nvPr>
            <p:ph idx="1"/>
          </p:nvPr>
        </p:nvSpPr>
        <p:spPr>
          <a:xfrm>
            <a:off x="457200" y="1280160"/>
            <a:ext cx="3886200" cy="4572000"/>
          </a:xfrm>
        </p:spPr>
        <p:txBody>
          <a:bodyPr>
            <a:noAutofit/>
          </a:bodyPr>
          <a:lstStyle/>
          <a:p>
            <a:pPr marL="0" indent="0">
              <a:buNone/>
            </a:pPr>
            <a:r>
              <a:rPr lang="en-IN" sz="2400" dirty="0"/>
              <a:t>Microbiology studies involve pure cultures and metagenomics approaches.</a:t>
            </a:r>
          </a:p>
          <a:p>
            <a:r>
              <a:rPr lang="en-IN" sz="2400" b="1" dirty="0"/>
              <a:t>Pure cultures</a:t>
            </a:r>
            <a:r>
              <a:rPr lang="en-IN" sz="2400" dirty="0"/>
              <a:t> isolate single cell types but may not reflect natural conditions.</a:t>
            </a:r>
          </a:p>
          <a:p>
            <a:r>
              <a:rPr lang="en-IN" sz="2400" b="1" dirty="0"/>
              <a:t>Metagenomics</a:t>
            </a:r>
            <a:r>
              <a:rPr lang="en-IN" sz="2400" dirty="0"/>
              <a:t> examines the collective genomes of interacting species in their environments.</a:t>
            </a:r>
          </a:p>
        </p:txBody>
      </p:sp>
      <p:sp>
        <p:nvSpPr>
          <p:cNvPr id="14" name="TextBox 13">
            <a:extLst>
              <a:ext uri="{FF2B5EF4-FFF2-40B4-BE49-F238E27FC236}">
                <a16:creationId xmlns:a16="http://schemas.microsoft.com/office/drawing/2014/main" id="{40C024CA-01AF-6E0A-EA35-4B4FD975E7F1}"/>
              </a:ext>
              <a:ext uri="{C183D7F6-B498-43B3-948B-1728B52AA6E4}">
                <adec:decorative xmlns:adec="http://schemas.microsoft.com/office/drawing/2017/decorative" val="0"/>
              </a:ext>
            </a:extLst>
          </p:cNvPr>
          <p:cNvSpPr txBox="1"/>
          <p:nvPr/>
        </p:nvSpPr>
        <p:spPr>
          <a:xfrm>
            <a:off x="5735713" y="1386621"/>
            <a:ext cx="1181100" cy="307777"/>
          </a:xfrm>
          <a:prstGeom prst="rect">
            <a:avLst/>
          </a:prstGeom>
          <a:noFill/>
        </p:spPr>
        <p:txBody>
          <a:bodyPr wrap="square" rtlCol="0">
            <a:spAutoFit/>
          </a:bodyPr>
          <a:lstStyle/>
          <a:p>
            <a:pPr algn="ctr"/>
            <a:r>
              <a:rPr lang="en-US" sz="1400" b="1" dirty="0"/>
              <a:t>17.3 Figure 3</a:t>
            </a:r>
          </a:p>
        </p:txBody>
      </p:sp>
      <p:pic>
        <p:nvPicPr>
          <p:cNvPr id="2" name="Content Placeholder 6" descr="In metagenomics, all of the genomic D N A from a particular environment is cut into fragments and ligated into a cloning vector. The fragments, which may be from several different species, are sequenced. Regions of overlap indicate that two fragments came from the same species. Thus, the genome of each species present can be determined.">
            <a:extLst>
              <a:ext uri="{FF2B5EF4-FFF2-40B4-BE49-F238E27FC236}">
                <a16:creationId xmlns:a16="http://schemas.microsoft.com/office/drawing/2014/main" id="{4EE0CD30-1C44-5429-D760-3F9CC6387084}"/>
              </a:ext>
            </a:extLst>
          </p:cNvPr>
          <p:cNvPicPr>
            <a:picLocks noChangeAspect="1"/>
          </p:cNvPicPr>
          <p:nvPr/>
        </p:nvPicPr>
        <p:blipFill>
          <a:blip r:embed="rId3"/>
          <a:srcRect l="14815" t="5333" r="18519" b="3001"/>
          <a:stretch/>
        </p:blipFill>
        <p:spPr>
          <a:xfrm>
            <a:off x="4572000" y="1854199"/>
            <a:ext cx="3952876" cy="3019558"/>
          </a:xfrm>
          <a:prstGeom prst="rect">
            <a:avLst/>
          </a:prstGeom>
        </p:spPr>
      </p:pic>
      <p:sp>
        <p:nvSpPr>
          <p:cNvPr id="15" name="TextBox 14">
            <a:extLst>
              <a:ext uri="{FF2B5EF4-FFF2-40B4-BE49-F238E27FC236}">
                <a16:creationId xmlns:a16="http://schemas.microsoft.com/office/drawing/2014/main" id="{93A3EC51-E7E5-2B28-2093-8B20255AB31A}"/>
              </a:ext>
              <a:ext uri="{C183D7F6-B498-43B3-948B-1728B52AA6E4}">
                <adec:decorative xmlns:adec="http://schemas.microsoft.com/office/drawing/2017/decorative" val="0"/>
              </a:ext>
            </a:extLst>
          </p:cNvPr>
          <p:cNvSpPr txBox="1"/>
          <p:nvPr/>
        </p:nvSpPr>
        <p:spPr>
          <a:xfrm>
            <a:off x="4114800" y="5003801"/>
            <a:ext cx="4572000" cy="246221"/>
          </a:xfrm>
          <a:prstGeom prst="rect">
            <a:avLst/>
          </a:prstGeom>
          <a:noFill/>
        </p:spPr>
        <p:txBody>
          <a:bodyPr wrap="square" rtlCol="0">
            <a:spAutoFit/>
          </a:bodyPr>
          <a:lstStyle/>
          <a:p>
            <a:pPr algn="ctr"/>
            <a:r>
              <a:rPr lang="en-US" sz="1000" dirty="0"/>
              <a:t>CNX OpenStax on Wikimedia Commons. "Isolating DNA." </a:t>
            </a:r>
          </a:p>
        </p:txBody>
      </p:sp>
    </p:spTree>
    <p:extLst>
      <p:ext uri="{BB962C8B-B14F-4D97-AF65-F5344CB8AC3E}">
        <p14:creationId xmlns:p14="http://schemas.microsoft.com/office/powerpoint/2010/main" val="290095517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TotalTime>
  <Words>1131</Words>
  <Application>Microsoft Office PowerPoint</Application>
  <PresentationFormat>On-screen Show (4:3)</PresentationFormat>
  <Paragraphs>103</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Aptos</vt:lpstr>
      <vt:lpstr>Office Theme</vt:lpstr>
      <vt:lpstr>Lesson 17.3</vt:lpstr>
      <vt:lpstr>Objectives</vt:lpstr>
      <vt:lpstr>Applications of Genomics and Proteomics</vt:lpstr>
      <vt:lpstr>Predicting Disease Risk at the Individual Level</vt:lpstr>
      <vt:lpstr>Think It Through1</vt:lpstr>
      <vt:lpstr>Think It Through1 (Continued)</vt:lpstr>
      <vt:lpstr>Pharmacogenomics and Toxicogenomics</vt:lpstr>
      <vt:lpstr>Think It Through2</vt:lpstr>
      <vt:lpstr>Microbial Genomics: Metagenomics</vt:lpstr>
      <vt:lpstr>Microbial Genomics: Creation of New Biofuels</vt:lpstr>
      <vt:lpstr>Science and You</vt:lpstr>
      <vt:lpstr>Mitochondrial Genomics</vt:lpstr>
      <vt:lpstr>Genomics in Agriculture</vt:lpstr>
      <vt:lpstr>Genomics and Proteomics</vt:lpstr>
      <vt:lpstr>Basic Techniques in Protein Analysis</vt:lpstr>
      <vt:lpstr>Reflection Question</vt:lpstr>
      <vt:lpstr>Cancer Proteomics1</vt:lpstr>
      <vt:lpstr>Cancer Proteomics2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229</cp:revision>
  <dcterms:created xsi:type="dcterms:W3CDTF">2013-04-26T14:43:13Z</dcterms:created>
  <dcterms:modified xsi:type="dcterms:W3CDTF">2024-10-22T17:03:09Z</dcterms:modified>
</cp:coreProperties>
</file>