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handoutMasterIdLst>
    <p:handoutMasterId r:id="rId29"/>
  </p:handoutMasterIdLst>
  <p:sldIdLst>
    <p:sldId id="272" r:id="rId2"/>
    <p:sldId id="305" r:id="rId3"/>
    <p:sldId id="267" r:id="rId4"/>
    <p:sldId id="306" r:id="rId5"/>
    <p:sldId id="307" r:id="rId6"/>
    <p:sldId id="308" r:id="rId7"/>
    <p:sldId id="309" r:id="rId8"/>
    <p:sldId id="325" r:id="rId9"/>
    <p:sldId id="311" r:id="rId10"/>
    <p:sldId id="277" r:id="rId11"/>
    <p:sldId id="312" r:id="rId12"/>
    <p:sldId id="326" r:id="rId13"/>
    <p:sldId id="313" r:id="rId14"/>
    <p:sldId id="314" r:id="rId15"/>
    <p:sldId id="315" r:id="rId16"/>
    <p:sldId id="316" r:id="rId17"/>
    <p:sldId id="317" r:id="rId18"/>
    <p:sldId id="319" r:id="rId19"/>
    <p:sldId id="320" r:id="rId20"/>
    <p:sldId id="322" r:id="rId21"/>
    <p:sldId id="271" r:id="rId22"/>
    <p:sldId id="268" r:id="rId23"/>
    <p:sldId id="323" r:id="rId24"/>
    <p:sldId id="324" r:id="rId25"/>
    <p:sldId id="318" r:id="rId26"/>
    <p:sldId id="280" r:id="rId27"/>
  </p:sldIdLst>
  <p:sldSz cx="9144000" cy="6858000" type="screen4x3"/>
  <p:notesSz cx="6858000" cy="9144000"/>
  <p:embeddedFontLst>
    <p:embeddedFont>
      <p:font typeface="Century Gothic" panose="020B0502020202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96247" autoAdjust="0"/>
  </p:normalViewPr>
  <p:slideViewPr>
    <p:cSldViewPr>
      <p:cViewPr varScale="1">
        <p:scale>
          <a:sx n="78" d="100"/>
          <a:sy n="78" d="100"/>
        </p:scale>
        <p:origin x="1747" y="96"/>
      </p:cViewPr>
      <p:guideLst>
        <p:guide orient="horz" pos="2160"/>
        <p:guide pos="2880"/>
      </p:guideLst>
    </p:cSldViewPr>
  </p:slideViewPr>
  <p:outlineViewPr>
    <p:cViewPr>
      <p:scale>
        <a:sx n="33" d="100"/>
        <a:sy n="33" d="100"/>
      </p:scale>
      <p:origin x="0" y="-737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70006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86168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69300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33196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939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Lesson </a:t>
            </a: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18.1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Understanding Evolution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81D5-D472-6573-7D72-D5F781CADD83}"/>
              </a:ext>
            </a:extLst>
          </p:cNvPr>
          <p:cNvSpPr>
            <a:spLocks noGrp="1"/>
          </p:cNvSpPr>
          <p:nvPr>
            <p:ph type="title"/>
          </p:nvPr>
        </p:nvSpPr>
        <p:spPr/>
        <p:txBody>
          <a:bodyPr/>
          <a:lstStyle/>
          <a:p>
            <a:r>
              <a:rPr lang="en-US" dirty="0"/>
              <a:t>Processes and Patterns of Evolution</a:t>
            </a:r>
            <a:r>
              <a:rPr lang="en-US" sz="1600" baseline="-25000" dirty="0"/>
              <a:t>1</a:t>
            </a:r>
          </a:p>
        </p:txBody>
      </p:sp>
      <p:sp>
        <p:nvSpPr>
          <p:cNvPr id="5" name="Content Placeholder 2">
            <a:extLst>
              <a:ext uri="{FF2B5EF4-FFF2-40B4-BE49-F238E27FC236}">
                <a16:creationId xmlns:a16="http://schemas.microsoft.com/office/drawing/2014/main" id="{99B884B4-6570-9536-32A8-7BFA075DBA46}"/>
              </a:ext>
            </a:extLst>
          </p:cNvPr>
          <p:cNvSpPr txBox="1">
            <a:spLocks/>
          </p:cNvSpPr>
          <p:nvPr/>
        </p:nvSpPr>
        <p:spPr>
          <a:xfrm>
            <a:off x="457200" y="1280161"/>
            <a:ext cx="8229600" cy="2529840"/>
          </a:xfrm>
          <a:prstGeom prst="rect">
            <a:avLst/>
          </a:prstGeom>
        </p:spPr>
        <p:txBody>
          <a:bodyPr>
            <a:normAutofit fontScale="92500" lnSpcReduction="20000"/>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2300" b="1" dirty="0"/>
              <a:t>Natural selection </a:t>
            </a:r>
            <a:r>
              <a:rPr lang="en-IN" sz="2300" dirty="0"/>
              <a:t>requires </a:t>
            </a:r>
            <a:r>
              <a:rPr lang="en-IN" sz="2300" b="1" dirty="0"/>
              <a:t>variation</a:t>
            </a:r>
            <a:r>
              <a:rPr lang="en-IN" sz="2300" dirty="0"/>
              <a:t>: </a:t>
            </a:r>
            <a:r>
              <a:rPr lang="en-IN" sz="2300" i="1" dirty="0"/>
              <a:t>heritable</a:t>
            </a:r>
            <a:r>
              <a:rPr lang="en-IN" sz="2300" dirty="0"/>
              <a:t> </a:t>
            </a:r>
            <a:r>
              <a:rPr lang="en-IN" sz="2300" i="1" dirty="0"/>
              <a:t>variation</a:t>
            </a:r>
            <a:r>
              <a:rPr lang="en-IN" sz="2300" dirty="0"/>
              <a:t> or </a:t>
            </a:r>
            <a:r>
              <a:rPr lang="en-IN" sz="2300" i="1" dirty="0"/>
              <a:t>genetic diversity</a:t>
            </a:r>
            <a:r>
              <a:rPr lang="en-IN" sz="2300" dirty="0"/>
              <a:t>.</a:t>
            </a:r>
          </a:p>
          <a:p>
            <a:r>
              <a:rPr lang="en-IN" sz="2300" dirty="0"/>
              <a:t>Genetic diversity comes from </a:t>
            </a:r>
            <a:r>
              <a:rPr lang="en-IN" sz="2300" b="1" dirty="0"/>
              <a:t>mutations</a:t>
            </a:r>
            <a:r>
              <a:rPr lang="en-IN" sz="2300" dirty="0"/>
              <a:t>, which causes DNA changes, and sexual reproduction, which produces a unique combination of alleles.</a:t>
            </a:r>
          </a:p>
          <a:p>
            <a:pPr lvl="1">
              <a:buFont typeface="Arial" panose="020B0604020202020204" pitchFamily="34" charset="0"/>
              <a:buChar char="•"/>
            </a:pPr>
            <a:r>
              <a:rPr lang="en-IN" sz="2300" dirty="0"/>
              <a:t>Mutations may increase fitness by providing advantageous traits </a:t>
            </a:r>
            <a:r>
              <a:rPr lang="en-US" sz="2300" dirty="0"/>
              <a:t>that help an individual adapt to their environment.</a:t>
            </a:r>
            <a:endParaRPr lang="en-IN" sz="2300" dirty="0"/>
          </a:p>
          <a:p>
            <a:pPr lvl="2"/>
            <a:r>
              <a:rPr lang="en-IN" sz="1900" b="1" dirty="0"/>
              <a:t>Adaptations</a:t>
            </a:r>
            <a:r>
              <a:rPr lang="en-IN" sz="1900" dirty="0"/>
              <a:t> are heritable traits that improve an organism's survival and reproduction.</a:t>
            </a:r>
          </a:p>
        </p:txBody>
      </p:sp>
      <p:pic>
        <p:nvPicPr>
          <p:cNvPr id="9" name="Content Placeholder 5" descr="Three images: (a) shows a platypus, (b) shows a snow leopard, and (c) shows a cheetah chasing after an antelope.">
            <a:extLst>
              <a:ext uri="{FF2B5EF4-FFF2-40B4-BE49-F238E27FC236}">
                <a16:creationId xmlns:a16="http://schemas.microsoft.com/office/drawing/2014/main" id="{BD0037F1-E28F-3B4F-9B23-505EB2885DB0}"/>
              </a:ext>
            </a:extLst>
          </p:cNvPr>
          <p:cNvPicPr>
            <a:picLocks noChangeAspect="1"/>
          </p:cNvPicPr>
          <p:nvPr/>
        </p:nvPicPr>
        <p:blipFill>
          <a:blip r:embed="rId2"/>
          <a:srcRect t="7181" b="48000"/>
          <a:stretch/>
        </p:blipFill>
        <p:spPr>
          <a:xfrm>
            <a:off x="1602799" y="3810001"/>
            <a:ext cx="6172200" cy="1536879"/>
          </a:xfrm>
          <a:prstGeom prst="rect">
            <a:avLst/>
          </a:prstGeom>
        </p:spPr>
      </p:pic>
      <p:sp>
        <p:nvSpPr>
          <p:cNvPr id="7" name="TextBox 6">
            <a:extLst>
              <a:ext uri="{FF2B5EF4-FFF2-40B4-BE49-F238E27FC236}">
                <a16:creationId xmlns:a16="http://schemas.microsoft.com/office/drawing/2014/main" id="{37C16E53-DC50-0ABE-24F6-A5746014288C}"/>
              </a:ext>
            </a:extLst>
          </p:cNvPr>
          <p:cNvSpPr txBox="1"/>
          <p:nvPr/>
        </p:nvSpPr>
        <p:spPr>
          <a:xfrm>
            <a:off x="457200" y="5334000"/>
            <a:ext cx="8463400" cy="523220"/>
          </a:xfrm>
          <a:prstGeom prst="rect">
            <a:avLst/>
          </a:prstGeom>
          <a:noFill/>
        </p:spPr>
        <p:txBody>
          <a:bodyPr wrap="square" rtlCol="0">
            <a:spAutoFit/>
          </a:bodyPr>
          <a:lstStyle/>
          <a:p>
            <a:pPr algn="ctr"/>
            <a:r>
              <a:rPr lang="en-US" sz="1400" b="1" dirty="0"/>
              <a:t>18.1 Figure 6:</a:t>
            </a:r>
            <a:r>
              <a:rPr lang="en-US" sz="1400" dirty="0"/>
              <a:t> Organisms have adaptations. (a) The webbed feet of the platypus allow it to swim. (b) The thick fur of the snow leopard allows it to stay warm. (c) The cheetah can run very fast to catch its prey.</a:t>
            </a:r>
            <a:endParaRPr lang="en-US" sz="1400" b="1" dirty="0"/>
          </a:p>
        </p:txBody>
      </p:sp>
      <p:sp>
        <p:nvSpPr>
          <p:cNvPr id="4" name="TextBox 3">
            <a:extLst>
              <a:ext uri="{FF2B5EF4-FFF2-40B4-BE49-F238E27FC236}">
                <a16:creationId xmlns:a16="http://schemas.microsoft.com/office/drawing/2014/main" id="{ECE2266A-3E61-45D2-C23B-2EF3AF72C4E3}"/>
              </a:ext>
            </a:extLst>
          </p:cNvPr>
          <p:cNvSpPr txBox="1"/>
          <p:nvPr/>
        </p:nvSpPr>
        <p:spPr>
          <a:xfrm>
            <a:off x="2936298" y="5773579"/>
            <a:ext cx="3505201" cy="246221"/>
          </a:xfrm>
          <a:prstGeom prst="rect">
            <a:avLst/>
          </a:prstGeom>
          <a:noFill/>
        </p:spPr>
        <p:txBody>
          <a:bodyPr wrap="square">
            <a:spAutoFit/>
          </a:bodyPr>
          <a:lstStyle/>
          <a:p>
            <a:pPr algn="ctr"/>
            <a:r>
              <a:rPr lang="en-US" sz="1000" dirty="0"/>
              <a:t>Pixel-mixer on Pixabay. "Snow leopard."</a:t>
            </a:r>
          </a:p>
        </p:txBody>
      </p:sp>
    </p:spTree>
    <p:extLst>
      <p:ext uri="{BB962C8B-B14F-4D97-AF65-F5344CB8AC3E}">
        <p14:creationId xmlns:p14="http://schemas.microsoft.com/office/powerpoint/2010/main" val="381698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B427BB-9BDE-E8E4-76AE-B28C8B6E339A}"/>
              </a:ext>
            </a:extLst>
          </p:cNvPr>
          <p:cNvSpPr>
            <a:spLocks noGrp="1"/>
          </p:cNvSpPr>
          <p:nvPr>
            <p:ph type="title"/>
          </p:nvPr>
        </p:nvSpPr>
        <p:spPr/>
        <p:txBody>
          <a:bodyPr/>
          <a:lstStyle/>
          <a:p>
            <a:r>
              <a:rPr lang="en-US" dirty="0"/>
              <a:t>Processes and Patterns of Evolution</a:t>
            </a:r>
            <a:r>
              <a:rPr lang="en-US" sz="1600" baseline="-25000" dirty="0"/>
              <a:t>2</a:t>
            </a:r>
            <a:endParaRPr lang="en-IN" dirty="0"/>
          </a:p>
        </p:txBody>
      </p:sp>
      <p:sp>
        <p:nvSpPr>
          <p:cNvPr id="5" name="Content Placeholder 4">
            <a:extLst>
              <a:ext uri="{FF2B5EF4-FFF2-40B4-BE49-F238E27FC236}">
                <a16:creationId xmlns:a16="http://schemas.microsoft.com/office/drawing/2014/main" id="{71C1EE16-FFA0-B26E-0182-57E7A2EA0D51}"/>
              </a:ext>
            </a:extLst>
          </p:cNvPr>
          <p:cNvSpPr>
            <a:spLocks noGrp="1"/>
          </p:cNvSpPr>
          <p:nvPr>
            <p:ph idx="1"/>
          </p:nvPr>
        </p:nvSpPr>
        <p:spPr>
          <a:xfrm>
            <a:off x="457201" y="1280160"/>
            <a:ext cx="4308998" cy="4572000"/>
          </a:xfrm>
        </p:spPr>
        <p:txBody>
          <a:bodyPr>
            <a:normAutofit fontScale="70000" lnSpcReduction="20000"/>
          </a:bodyPr>
          <a:lstStyle/>
          <a:p>
            <a:pPr marL="457200" indent="-457200">
              <a:buFont typeface="Arial" panose="020B0604020202020204" pitchFamily="34" charset="0"/>
              <a:buChar char="•"/>
            </a:pPr>
            <a:r>
              <a:rPr lang="en-US" dirty="0"/>
              <a:t>Natural selection favors traits based on current environmental conditions, which can change over time.</a:t>
            </a:r>
          </a:p>
          <a:p>
            <a:pPr marL="1200150" lvl="1" indent="-457200">
              <a:buFont typeface="Arial" panose="020B0604020202020204" pitchFamily="34" charset="0"/>
              <a:buChar char="•"/>
            </a:pPr>
            <a:r>
              <a:rPr lang="en-US" dirty="0"/>
              <a:t>Leaf size in plants illustrates how a trait can be beneficial in one environment (large leaves in rainy conditions) but costly in another (large leaves in dry conditions).</a:t>
            </a:r>
          </a:p>
          <a:p>
            <a:pPr marL="457200" indent="-457200">
              <a:buFont typeface="Arial" panose="020B0604020202020204" pitchFamily="34" charset="0"/>
              <a:buChar char="•"/>
            </a:pPr>
            <a:r>
              <a:rPr lang="en-US" b="1" dirty="0"/>
              <a:t>Divergent evolution: </a:t>
            </a:r>
            <a:r>
              <a:rPr lang="en-US" dirty="0"/>
              <a:t>the evolution of two species in diverse directions from a common ancestor</a:t>
            </a:r>
          </a:p>
          <a:p>
            <a:pPr marL="457200" indent="-457200">
              <a:buFont typeface="Arial" panose="020B0604020202020204" pitchFamily="34" charset="0"/>
              <a:buChar char="•"/>
            </a:pPr>
            <a:r>
              <a:rPr lang="en-US" b="1" dirty="0"/>
              <a:t>Convergent evolution: </a:t>
            </a:r>
            <a:r>
              <a:rPr lang="en-US" dirty="0"/>
              <a:t>similar traits evolve independently in species that do not share a recent common ancestor</a:t>
            </a:r>
            <a:endParaRPr lang="en-IN" dirty="0"/>
          </a:p>
        </p:txBody>
      </p:sp>
      <p:pic>
        <p:nvPicPr>
          <p:cNvPr id="10" name="Content Placeholder 5" descr="Two images: (a) shows a tall plant with purple hairlike structures; (b) shows a flower with large, long purple petals.">
            <a:extLst>
              <a:ext uri="{FF2B5EF4-FFF2-40B4-BE49-F238E27FC236}">
                <a16:creationId xmlns:a16="http://schemas.microsoft.com/office/drawing/2014/main" id="{FB602FCC-BB4E-5A05-4D06-57DE636DADE2}"/>
              </a:ext>
            </a:extLst>
          </p:cNvPr>
          <p:cNvPicPr>
            <a:picLocks noChangeAspect="1"/>
          </p:cNvPicPr>
          <p:nvPr/>
        </p:nvPicPr>
        <p:blipFill>
          <a:blip r:embed="rId2"/>
          <a:srcRect l="6482" t="6490" r="5555" b="5463"/>
          <a:stretch/>
        </p:blipFill>
        <p:spPr>
          <a:xfrm>
            <a:off x="5083289" y="1143000"/>
            <a:ext cx="3516225" cy="1955346"/>
          </a:xfrm>
          <a:prstGeom prst="rect">
            <a:avLst/>
          </a:prstGeom>
        </p:spPr>
      </p:pic>
      <p:sp>
        <p:nvSpPr>
          <p:cNvPr id="7" name="TextBox 6">
            <a:extLst>
              <a:ext uri="{FF2B5EF4-FFF2-40B4-BE49-F238E27FC236}">
                <a16:creationId xmlns:a16="http://schemas.microsoft.com/office/drawing/2014/main" id="{F317D63A-4B7D-7D00-EC3E-A531CFC38142}"/>
              </a:ext>
              <a:ext uri="{C183D7F6-B498-43B3-948B-1728B52AA6E4}">
                <adec:decorative xmlns:adec="http://schemas.microsoft.com/office/drawing/2017/decorative" val="0"/>
              </a:ext>
            </a:extLst>
          </p:cNvPr>
          <p:cNvSpPr txBox="1"/>
          <p:nvPr/>
        </p:nvSpPr>
        <p:spPr>
          <a:xfrm>
            <a:off x="5105400" y="3083353"/>
            <a:ext cx="3383513" cy="523220"/>
          </a:xfrm>
          <a:prstGeom prst="rect">
            <a:avLst/>
          </a:prstGeom>
          <a:noFill/>
        </p:spPr>
        <p:txBody>
          <a:bodyPr wrap="square" rtlCol="0">
            <a:spAutoFit/>
          </a:bodyPr>
          <a:lstStyle/>
          <a:p>
            <a:pPr algn="ctr"/>
            <a:r>
              <a:rPr lang="en-US" sz="1400" b="1" dirty="0"/>
              <a:t>18.1 Figure 7: </a:t>
            </a:r>
            <a:r>
              <a:rPr lang="en-US" sz="1400" dirty="0"/>
              <a:t>These two flowers are an example of divergent evolution.</a:t>
            </a:r>
            <a:endParaRPr lang="en-US" sz="1400" b="1" dirty="0"/>
          </a:p>
        </p:txBody>
      </p:sp>
      <p:sp>
        <p:nvSpPr>
          <p:cNvPr id="8" name="TextBox 7">
            <a:extLst>
              <a:ext uri="{FF2B5EF4-FFF2-40B4-BE49-F238E27FC236}">
                <a16:creationId xmlns:a16="http://schemas.microsoft.com/office/drawing/2014/main" id="{FC7E6119-12D7-F046-5640-58465A6AE48E}"/>
              </a:ext>
            </a:extLst>
          </p:cNvPr>
          <p:cNvSpPr txBox="1"/>
          <p:nvPr/>
        </p:nvSpPr>
        <p:spPr>
          <a:xfrm>
            <a:off x="5012602" y="3532210"/>
            <a:ext cx="3657600" cy="400110"/>
          </a:xfrm>
          <a:prstGeom prst="rect">
            <a:avLst/>
          </a:prstGeom>
          <a:noFill/>
        </p:spPr>
        <p:txBody>
          <a:bodyPr wrap="square">
            <a:spAutoFit/>
          </a:bodyPr>
          <a:lstStyle/>
          <a:p>
            <a:pPr algn="ctr"/>
            <a:r>
              <a:rPr lang="en-US" sz="1000" dirty="0"/>
              <a:t>Drew Avery on Wikimedia Commons. "Dense Blazing Star." PumpkinSky on Wikimedia Commons. "Purple coneflower."</a:t>
            </a:r>
          </a:p>
        </p:txBody>
      </p:sp>
      <p:pic>
        <p:nvPicPr>
          <p:cNvPr id="11" name="Content Placeholder 5" descr="Two images: (a) shows a bat drinking from a hummingbird feeder; (b) shows a dragonfly sitting on a stick.">
            <a:extLst>
              <a:ext uri="{FF2B5EF4-FFF2-40B4-BE49-F238E27FC236}">
                <a16:creationId xmlns:a16="http://schemas.microsoft.com/office/drawing/2014/main" id="{4EE3EB1F-829A-E470-B8D4-A839562B52DE}"/>
              </a:ext>
            </a:extLst>
          </p:cNvPr>
          <p:cNvPicPr>
            <a:picLocks noChangeAspect="1"/>
          </p:cNvPicPr>
          <p:nvPr/>
        </p:nvPicPr>
        <p:blipFill>
          <a:blip r:embed="rId3"/>
          <a:srcRect t="7026" b="29667"/>
          <a:stretch/>
        </p:blipFill>
        <p:spPr>
          <a:xfrm>
            <a:off x="4836971" y="3962284"/>
            <a:ext cx="4008860" cy="1409921"/>
          </a:xfrm>
          <a:prstGeom prst="rect">
            <a:avLst/>
          </a:prstGeom>
        </p:spPr>
      </p:pic>
      <p:sp>
        <p:nvSpPr>
          <p:cNvPr id="3" name="TextBox 2">
            <a:extLst>
              <a:ext uri="{FF2B5EF4-FFF2-40B4-BE49-F238E27FC236}">
                <a16:creationId xmlns:a16="http://schemas.microsoft.com/office/drawing/2014/main" id="{BCE91224-BADB-1FBA-4FB5-62D37E7B9E7D}"/>
              </a:ext>
            </a:extLst>
          </p:cNvPr>
          <p:cNvSpPr txBox="1"/>
          <p:nvPr/>
        </p:nvSpPr>
        <p:spPr>
          <a:xfrm>
            <a:off x="4876799" y="5293475"/>
            <a:ext cx="3840713" cy="523220"/>
          </a:xfrm>
          <a:prstGeom prst="rect">
            <a:avLst/>
          </a:prstGeom>
          <a:noFill/>
        </p:spPr>
        <p:txBody>
          <a:bodyPr wrap="square" rtlCol="0">
            <a:spAutoFit/>
          </a:bodyPr>
          <a:lstStyle/>
          <a:p>
            <a:pPr algn="ctr"/>
            <a:r>
              <a:rPr lang="en-US" sz="1400" b="1" dirty="0"/>
              <a:t>18.1 Figure 8:</a:t>
            </a:r>
            <a:r>
              <a:rPr lang="en-US" sz="1400" dirty="0"/>
              <a:t> While (a) bats and (b) insects both have wings; they arose from convergent evolution.</a:t>
            </a:r>
            <a:endParaRPr lang="en-US" sz="1400" b="1" dirty="0"/>
          </a:p>
        </p:txBody>
      </p:sp>
      <p:sp>
        <p:nvSpPr>
          <p:cNvPr id="9" name="TextBox 8">
            <a:extLst>
              <a:ext uri="{FF2B5EF4-FFF2-40B4-BE49-F238E27FC236}">
                <a16:creationId xmlns:a16="http://schemas.microsoft.com/office/drawing/2014/main" id="{52914AEA-DE5B-F56A-1007-60DB1E1C26D8}"/>
              </a:ext>
            </a:extLst>
          </p:cNvPr>
          <p:cNvSpPr txBox="1"/>
          <p:nvPr/>
        </p:nvSpPr>
        <p:spPr>
          <a:xfrm>
            <a:off x="3907893" y="5785297"/>
            <a:ext cx="6082162" cy="246221"/>
          </a:xfrm>
          <a:prstGeom prst="rect">
            <a:avLst/>
          </a:prstGeom>
          <a:noFill/>
        </p:spPr>
        <p:txBody>
          <a:bodyPr wrap="square">
            <a:spAutoFit/>
          </a:bodyPr>
          <a:lstStyle/>
          <a:p>
            <a:pPr algn="ctr"/>
            <a:r>
              <a:rPr lang="en-US" sz="1000" dirty="0"/>
              <a:t>Ken Bosma on Flickr. "Long-tongued bat." liggraphy on Pixabay. "Dragonfly."</a:t>
            </a:r>
          </a:p>
        </p:txBody>
      </p:sp>
    </p:spTree>
    <p:extLst>
      <p:ext uri="{BB962C8B-B14F-4D97-AF65-F5344CB8AC3E}">
        <p14:creationId xmlns:p14="http://schemas.microsoft.com/office/powerpoint/2010/main" val="374898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587240"/>
          </a:xfrm>
        </p:spPr>
        <p:txBody>
          <a:bodyPr>
            <a:normAutofit fontScale="77500" lnSpcReduction="20000"/>
          </a:bodyPr>
          <a:lstStyle/>
          <a:p>
            <a:r>
              <a:rPr lang="en-US" dirty="0"/>
              <a:t>For each of the following scenarios, indicate whether it is an example of </a:t>
            </a:r>
            <a:r>
              <a:rPr lang="en-US" i="1" dirty="0"/>
              <a:t>convergent evolution </a:t>
            </a:r>
            <a:r>
              <a:rPr lang="en-US" dirty="0"/>
              <a:t>or </a:t>
            </a:r>
            <a:r>
              <a:rPr lang="en-US" i="1" dirty="0"/>
              <a:t>divergent evolution</a:t>
            </a:r>
            <a:r>
              <a:rPr lang="en-US" dirty="0"/>
              <a:t>.</a:t>
            </a:r>
          </a:p>
          <a:p>
            <a:pPr marL="457200" indent="-457200">
              <a:buFont typeface="Arial" panose="020B0604020202020204" pitchFamily="34" charset="0"/>
              <a:buChar char="•"/>
            </a:pPr>
            <a:r>
              <a:rPr lang="en-US" dirty="0"/>
              <a:t>Sharks and dolphins both look similar but are evolutionarily unrelated.</a:t>
            </a:r>
          </a:p>
          <a:p>
            <a:pPr marL="457200" indent="-457200">
              <a:buFont typeface="Arial" panose="020B0604020202020204" pitchFamily="34" charset="0"/>
              <a:buChar char="•"/>
            </a:pPr>
            <a:r>
              <a:rPr lang="en-US" dirty="0"/>
              <a:t>Reptiles and birds both have four limbs. However, two of the limbs in birds are wings, while all four limbs in reptiles are used for walking.</a:t>
            </a:r>
          </a:p>
          <a:p>
            <a:pPr marL="457200" indent="-457200">
              <a:buFont typeface="Arial" panose="020B0604020202020204" pitchFamily="34" charset="0"/>
              <a:buChar char="•"/>
            </a:pPr>
            <a:r>
              <a:rPr lang="en-US" dirty="0"/>
              <a:t>The African continent is known for the great diversity in antelopes, with various antelope species differing in size and shape.</a:t>
            </a:r>
          </a:p>
          <a:p>
            <a:pPr marL="457200" indent="-457200">
              <a:buFont typeface="Arial" panose="020B0604020202020204" pitchFamily="34" charset="0"/>
              <a:buChar char="•"/>
            </a:pPr>
            <a:r>
              <a:rPr lang="en-US" dirty="0"/>
              <a:t>Hummingbird hawk moths (insects) and hummingbirds (birds) both have wings that allow them to hover over flowers to collect nectar.</a:t>
            </a:r>
          </a:p>
          <a:p>
            <a:pPr marL="457200" indent="-457200">
              <a:buFont typeface="Arial" panose="020B0604020202020204" pitchFamily="34" charset="0"/>
              <a:buChar char="•"/>
            </a:pPr>
            <a:r>
              <a:rPr lang="en-US" dirty="0"/>
              <a:t>Mammals and insects both have eyes for vision, but these eyes are structurally distinct.</a:t>
            </a:r>
          </a:p>
        </p:txBody>
      </p:sp>
    </p:spTree>
    <p:extLst>
      <p:ext uri="{BB962C8B-B14F-4D97-AF65-F5344CB8AC3E}">
        <p14:creationId xmlns:p14="http://schemas.microsoft.com/office/powerpoint/2010/main" val="243050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70614-5CC3-92EE-380D-4AC7AFC3077C}"/>
              </a:ext>
            </a:extLst>
          </p:cNvPr>
          <p:cNvSpPr>
            <a:spLocks noGrp="1"/>
          </p:cNvSpPr>
          <p:nvPr>
            <p:ph type="title"/>
          </p:nvPr>
        </p:nvSpPr>
        <p:spPr/>
        <p:txBody>
          <a:bodyPr/>
          <a:lstStyle/>
          <a:p>
            <a:r>
              <a:rPr lang="en-IN" dirty="0"/>
              <a:t>Evidence of Evolution: Fossils</a:t>
            </a:r>
          </a:p>
        </p:txBody>
      </p:sp>
      <p:sp>
        <p:nvSpPr>
          <p:cNvPr id="3" name="Content Placeholder 2">
            <a:extLst>
              <a:ext uri="{FF2B5EF4-FFF2-40B4-BE49-F238E27FC236}">
                <a16:creationId xmlns:a16="http://schemas.microsoft.com/office/drawing/2014/main" id="{3C79E686-2FB3-714D-391B-B4FDCC3E43B6}"/>
              </a:ext>
            </a:extLst>
          </p:cNvPr>
          <p:cNvSpPr>
            <a:spLocks noGrp="1"/>
          </p:cNvSpPr>
          <p:nvPr>
            <p:ph idx="1"/>
          </p:nvPr>
        </p:nvSpPr>
        <p:spPr>
          <a:xfrm>
            <a:off x="457200" y="1280160"/>
            <a:ext cx="4800600" cy="4572000"/>
          </a:xfrm>
        </p:spPr>
        <p:txBody>
          <a:bodyPr>
            <a:normAutofit lnSpcReduction="10000"/>
          </a:bodyPr>
          <a:lstStyle/>
          <a:p>
            <a:pPr marL="457200" indent="-457200">
              <a:buFont typeface="Arial" panose="020B0604020202020204" pitchFamily="34" charset="0"/>
              <a:buChar char="•"/>
            </a:pPr>
            <a:r>
              <a:rPr lang="en-US" dirty="0"/>
              <a:t>There is compelling evidence of evolution at all levels of life.</a:t>
            </a:r>
          </a:p>
          <a:p>
            <a:pPr marL="457200" indent="-457200">
              <a:buFont typeface="Arial" panose="020B0604020202020204" pitchFamily="34" charset="0"/>
              <a:buChar char="•"/>
            </a:pPr>
            <a:r>
              <a:rPr lang="en-US" dirty="0"/>
              <a:t>Fossils show gradual organismal changes over time that are globally dated and categorized.</a:t>
            </a:r>
          </a:p>
          <a:p>
            <a:pPr marL="457200" indent="-457200">
              <a:buFont typeface="Arial" panose="020B0604020202020204" pitchFamily="34" charset="0"/>
              <a:buChar char="•"/>
            </a:pPr>
            <a:r>
              <a:rPr lang="en-US" dirty="0"/>
              <a:t>Whale flippers evolved from terrestrial mammal limbs, indicating a land-to-water transition.</a:t>
            </a:r>
          </a:p>
        </p:txBody>
      </p:sp>
      <p:pic>
        <p:nvPicPr>
          <p:cNvPr id="2" name="Content Placeholder 5" descr="Two images: (a) shows a wall displaying the skulls of different hominids; (b) shows the skeleton of a horselike animal.">
            <a:extLst>
              <a:ext uri="{FF2B5EF4-FFF2-40B4-BE49-F238E27FC236}">
                <a16:creationId xmlns:a16="http://schemas.microsoft.com/office/drawing/2014/main" id="{1A95426F-2EDB-EA71-4C05-8D2B086AD319}"/>
              </a:ext>
            </a:extLst>
          </p:cNvPr>
          <p:cNvPicPr>
            <a:picLocks noChangeAspect="1"/>
          </p:cNvPicPr>
          <p:nvPr/>
        </p:nvPicPr>
        <p:blipFill>
          <a:blip r:embed="rId2"/>
          <a:srcRect l="8334" t="7000" r="8334" b="4376"/>
          <a:stretch/>
        </p:blipFill>
        <p:spPr>
          <a:xfrm>
            <a:off x="5105400" y="1600200"/>
            <a:ext cx="3733800" cy="2206037"/>
          </a:xfrm>
          <a:prstGeom prst="rect">
            <a:avLst/>
          </a:prstGeom>
        </p:spPr>
      </p:pic>
      <p:sp>
        <p:nvSpPr>
          <p:cNvPr id="6" name="TextBox 5">
            <a:extLst>
              <a:ext uri="{FF2B5EF4-FFF2-40B4-BE49-F238E27FC236}">
                <a16:creationId xmlns:a16="http://schemas.microsoft.com/office/drawing/2014/main" id="{5F5C6554-E707-42FE-395D-6BEA2887C0C3}"/>
              </a:ext>
              <a:ext uri="{C183D7F6-B498-43B3-948B-1728B52AA6E4}">
                <adec:decorative xmlns:adec="http://schemas.microsoft.com/office/drawing/2017/decorative" val="0"/>
              </a:ext>
            </a:extLst>
          </p:cNvPr>
          <p:cNvSpPr txBox="1"/>
          <p:nvPr/>
        </p:nvSpPr>
        <p:spPr>
          <a:xfrm>
            <a:off x="5105400" y="3806237"/>
            <a:ext cx="3733800" cy="1384995"/>
          </a:xfrm>
          <a:prstGeom prst="rect">
            <a:avLst/>
          </a:prstGeom>
          <a:noFill/>
        </p:spPr>
        <p:txBody>
          <a:bodyPr wrap="square" rtlCol="0">
            <a:spAutoFit/>
          </a:bodyPr>
          <a:lstStyle/>
          <a:p>
            <a:pPr algn="ctr"/>
            <a:r>
              <a:rPr lang="en-US" sz="1400" b="1" dirty="0"/>
              <a:t>18.1 Figure 9: </a:t>
            </a:r>
            <a:r>
              <a:rPr lang="en-US" sz="1400" dirty="0"/>
              <a:t>(a) As hominids evolved, the skull's shape changed. (b) An extinct species of the genus Equus reveals that this ancient species (</a:t>
            </a:r>
            <a:r>
              <a:rPr lang="en-US" sz="1400" i="1" dirty="0"/>
              <a:t>Equus simplicidens</a:t>
            </a:r>
            <a:r>
              <a:rPr lang="en-US" sz="1400" dirty="0"/>
              <a:t>, the Hagerman horse) resembled the modern horse (</a:t>
            </a:r>
            <a:r>
              <a:rPr lang="en-US" sz="1400" i="1" dirty="0"/>
              <a:t>Equus ferus</a:t>
            </a:r>
            <a:r>
              <a:rPr lang="en-US" sz="1400" dirty="0"/>
              <a:t>) but varied in size.</a:t>
            </a:r>
            <a:endParaRPr lang="en-US" sz="1400" b="1" dirty="0"/>
          </a:p>
        </p:txBody>
      </p:sp>
      <p:sp>
        <p:nvSpPr>
          <p:cNvPr id="7" name="TextBox 6">
            <a:extLst>
              <a:ext uri="{FF2B5EF4-FFF2-40B4-BE49-F238E27FC236}">
                <a16:creationId xmlns:a16="http://schemas.microsoft.com/office/drawing/2014/main" id="{23D4439C-CF58-CE45-6C21-3A2A5C580F05}"/>
              </a:ext>
            </a:extLst>
          </p:cNvPr>
          <p:cNvSpPr txBox="1"/>
          <p:nvPr/>
        </p:nvSpPr>
        <p:spPr>
          <a:xfrm>
            <a:off x="5237644" y="5123755"/>
            <a:ext cx="3472544" cy="400110"/>
          </a:xfrm>
          <a:prstGeom prst="rect">
            <a:avLst/>
          </a:prstGeom>
          <a:noFill/>
        </p:spPr>
        <p:txBody>
          <a:bodyPr wrap="square">
            <a:spAutoFit/>
          </a:bodyPr>
          <a:lstStyle/>
          <a:p>
            <a:pPr algn="ctr"/>
            <a:r>
              <a:rPr lang="en-US" sz="1000" dirty="0"/>
              <a:t>Sklmsta on Wikimedia Commons. "Fossil hominid skull display." Brett Neilson on Wikimedia Commons. "Hagerman horse."</a:t>
            </a:r>
          </a:p>
        </p:txBody>
      </p:sp>
    </p:spTree>
    <p:extLst>
      <p:ext uri="{BB962C8B-B14F-4D97-AF65-F5344CB8AC3E}">
        <p14:creationId xmlns:p14="http://schemas.microsoft.com/office/powerpoint/2010/main" val="114550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E15C-C78D-5503-2897-7ABB1810311F}"/>
              </a:ext>
            </a:extLst>
          </p:cNvPr>
          <p:cNvSpPr>
            <a:spLocks noGrp="1"/>
          </p:cNvSpPr>
          <p:nvPr>
            <p:ph type="title"/>
          </p:nvPr>
        </p:nvSpPr>
        <p:spPr/>
        <p:txBody>
          <a:bodyPr/>
          <a:lstStyle/>
          <a:p>
            <a:r>
              <a:rPr lang="en-IN" dirty="0"/>
              <a:t>Anatomy and Embryology</a:t>
            </a:r>
            <a:r>
              <a:rPr lang="en-IN" sz="1600" baseline="-25000" dirty="0"/>
              <a:t>1</a:t>
            </a:r>
          </a:p>
        </p:txBody>
      </p:sp>
      <p:sp>
        <p:nvSpPr>
          <p:cNvPr id="3" name="Content Placeholder 2">
            <a:extLst>
              <a:ext uri="{FF2B5EF4-FFF2-40B4-BE49-F238E27FC236}">
                <a16:creationId xmlns:a16="http://schemas.microsoft.com/office/drawing/2014/main" id="{35C2A3A2-F63A-71F9-5B3E-675D29304DAD}"/>
              </a:ext>
            </a:extLst>
          </p:cNvPr>
          <p:cNvSpPr>
            <a:spLocks noGrp="1"/>
          </p:cNvSpPr>
          <p:nvPr>
            <p:ph idx="1"/>
          </p:nvPr>
        </p:nvSpPr>
        <p:spPr>
          <a:xfrm>
            <a:off x="457200" y="1280160"/>
            <a:ext cx="8229600" cy="2377440"/>
          </a:xfrm>
        </p:spPr>
        <p:txBody>
          <a:bodyPr>
            <a:normAutofit fontScale="85000" lnSpcReduction="20000"/>
          </a:bodyPr>
          <a:lstStyle/>
          <a:p>
            <a:pPr marL="457200" indent="-457200">
              <a:buFont typeface="Arial" panose="020B0604020202020204" pitchFamily="34" charset="0"/>
              <a:buChar char="•"/>
            </a:pPr>
            <a:r>
              <a:rPr lang="en-US" b="1" dirty="0"/>
              <a:t>Homologous structures </a:t>
            </a:r>
            <a:r>
              <a:rPr lang="en-US" dirty="0"/>
              <a:t>are similar structures across species that indicate a shared ancestry.</a:t>
            </a:r>
          </a:p>
          <a:p>
            <a:pPr marL="457200" indent="-457200">
              <a:buFont typeface="Arial" panose="020B0604020202020204" pitchFamily="34" charset="0"/>
              <a:buChar char="•"/>
            </a:pPr>
            <a:r>
              <a:rPr lang="en-US" b="1" dirty="0"/>
              <a:t>Vestigial structures </a:t>
            </a:r>
            <a:r>
              <a:rPr lang="en-US" dirty="0"/>
              <a:t>have no apparent function but are residual parts from a past common ancestor.</a:t>
            </a:r>
          </a:p>
          <a:p>
            <a:pPr marL="457200" indent="-457200">
              <a:buFont typeface="Arial" panose="020B0604020202020204" pitchFamily="34" charset="0"/>
              <a:buChar char="•"/>
            </a:pPr>
            <a:r>
              <a:rPr lang="en-US" b="1" dirty="0"/>
              <a:t>Analogous structures </a:t>
            </a:r>
            <a:r>
              <a:rPr lang="en-US" dirty="0"/>
              <a:t>arise independently despite similarities, unlike homologous structures the underlying structure and developmental origin are separate.</a:t>
            </a:r>
          </a:p>
        </p:txBody>
      </p:sp>
      <p:sp>
        <p:nvSpPr>
          <p:cNvPr id="5" name="TextBox 4">
            <a:extLst>
              <a:ext uri="{FF2B5EF4-FFF2-40B4-BE49-F238E27FC236}">
                <a16:creationId xmlns:a16="http://schemas.microsoft.com/office/drawing/2014/main" id="{C4CB9BCE-1D66-EDBA-101E-F9B0A09280B3}"/>
              </a:ext>
              <a:ext uri="{C183D7F6-B498-43B3-948B-1728B52AA6E4}">
                <adec:decorative xmlns:adec="http://schemas.microsoft.com/office/drawing/2017/decorative" val="0"/>
              </a:ext>
            </a:extLst>
          </p:cNvPr>
          <p:cNvSpPr txBox="1"/>
          <p:nvPr/>
        </p:nvSpPr>
        <p:spPr>
          <a:xfrm>
            <a:off x="1066800" y="3634966"/>
            <a:ext cx="1294693" cy="307777"/>
          </a:xfrm>
          <a:prstGeom prst="rect">
            <a:avLst/>
          </a:prstGeom>
          <a:noFill/>
        </p:spPr>
        <p:txBody>
          <a:bodyPr wrap="square" rtlCol="0">
            <a:spAutoFit/>
          </a:bodyPr>
          <a:lstStyle/>
          <a:p>
            <a:r>
              <a:rPr lang="en-US" sz="1400" b="1" dirty="0"/>
              <a:t>18.1 Figure 10</a:t>
            </a:r>
          </a:p>
        </p:txBody>
      </p:sp>
      <p:pic>
        <p:nvPicPr>
          <p:cNvPr id="6" name="Content Placeholder 5" descr="The first one shows a human arm and hand. The bones of the finger tips are color coded pink and labeled &quot;Phalanges.&quot; The bones of the hand are color coded purple and labeled &quot;Metacarpals.&quot; The bones of the wrist are color coded orange and labeled &quot;Carpals.&quot; The two bones that make up the forearm are color coded yellow and green. The inner bone is the green one and labeled &quot;Radius,&quot; and the outer one is the yellow one and labeled &quot;Ulna.&quot; The bone of the upper arm is color coded blue and labeled &quot;Humerus.&quot; The illustrations for the other animals contain the same colors, bones, and order, but there are differences in length and shape. The other animals are cat, horse, bat, and dolphin.  ">
            <a:extLst>
              <a:ext uri="{FF2B5EF4-FFF2-40B4-BE49-F238E27FC236}">
                <a16:creationId xmlns:a16="http://schemas.microsoft.com/office/drawing/2014/main" id="{7CC618BD-745E-8366-A5DE-37AF65106727}"/>
              </a:ext>
            </a:extLst>
          </p:cNvPr>
          <p:cNvPicPr>
            <a:picLocks noChangeAspect="1"/>
          </p:cNvPicPr>
          <p:nvPr/>
        </p:nvPicPr>
        <p:blipFill>
          <a:blip r:embed="rId2"/>
          <a:srcRect t="5333" b="16333"/>
          <a:stretch/>
        </p:blipFill>
        <p:spPr>
          <a:xfrm>
            <a:off x="2286000" y="3581400"/>
            <a:ext cx="5181600" cy="2254956"/>
          </a:xfrm>
          <a:prstGeom prst="rect">
            <a:avLst/>
          </a:prstGeom>
        </p:spPr>
      </p:pic>
    </p:spTree>
    <p:extLst>
      <p:ext uri="{BB962C8B-B14F-4D97-AF65-F5344CB8AC3E}">
        <p14:creationId xmlns:p14="http://schemas.microsoft.com/office/powerpoint/2010/main" val="65716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54D5-2592-BFD7-1F57-7FD2B24A54C5}"/>
              </a:ext>
            </a:extLst>
          </p:cNvPr>
          <p:cNvSpPr>
            <a:spLocks noGrp="1"/>
          </p:cNvSpPr>
          <p:nvPr>
            <p:ph type="title"/>
          </p:nvPr>
        </p:nvSpPr>
        <p:spPr/>
        <p:txBody>
          <a:bodyPr/>
          <a:lstStyle/>
          <a:p>
            <a:r>
              <a:rPr lang="en-IN" dirty="0"/>
              <a:t>Anatomy and Embryology</a:t>
            </a:r>
            <a:r>
              <a:rPr lang="en-IN" sz="1600" baseline="-25000" dirty="0"/>
              <a:t>2</a:t>
            </a:r>
            <a:endParaRPr lang="en-IN" dirty="0"/>
          </a:p>
        </p:txBody>
      </p:sp>
      <p:sp>
        <p:nvSpPr>
          <p:cNvPr id="3" name="Content Placeholder 2">
            <a:extLst>
              <a:ext uri="{FF2B5EF4-FFF2-40B4-BE49-F238E27FC236}">
                <a16:creationId xmlns:a16="http://schemas.microsoft.com/office/drawing/2014/main" id="{F13AF3F1-6B65-221D-23C3-FFE8A24DF95E}"/>
              </a:ext>
            </a:extLst>
          </p:cNvPr>
          <p:cNvSpPr>
            <a:spLocks noGrp="1"/>
          </p:cNvSpPr>
          <p:nvPr>
            <p:ph idx="1"/>
          </p:nvPr>
        </p:nvSpPr>
        <p:spPr>
          <a:xfrm>
            <a:off x="457200" y="1280160"/>
            <a:ext cx="8229600" cy="2758440"/>
          </a:xfrm>
        </p:spPr>
        <p:txBody>
          <a:bodyPr>
            <a:normAutofit fontScale="70000" lnSpcReduction="20000"/>
          </a:bodyPr>
          <a:lstStyle/>
          <a:p>
            <a:pPr marL="457200" indent="-457200">
              <a:buFont typeface="Arial" panose="020B0604020202020204" pitchFamily="34" charset="0"/>
              <a:buChar char="•"/>
            </a:pPr>
            <a:r>
              <a:rPr lang="en-US" b="1" dirty="0"/>
              <a:t>Embryology</a:t>
            </a:r>
            <a:r>
              <a:rPr lang="en-US" dirty="0"/>
              <a:t>, they study of anatomy of an organism's development, provides evidence of evolutionary relationships between diverse organisms by revealing conserved developmental processes and structures.</a:t>
            </a:r>
          </a:p>
          <a:p>
            <a:pPr marL="457200" indent="-457200">
              <a:buFont typeface="Arial" panose="020B0604020202020204" pitchFamily="34" charset="0"/>
              <a:buChar char="•"/>
            </a:pPr>
            <a:r>
              <a:rPr lang="en-US" dirty="0"/>
              <a:t>Many organisms exhibit ancestral features during embryonic development that may disappear in adult forms, such as gill slits and tails in vertebrate embryos.</a:t>
            </a:r>
          </a:p>
          <a:p>
            <a:pPr marL="457200" indent="-457200">
              <a:buFont typeface="Arial" panose="020B0604020202020204" pitchFamily="34" charset="0"/>
              <a:buChar char="•"/>
            </a:pPr>
            <a:r>
              <a:rPr lang="en-US" dirty="0"/>
              <a:t>Human and great ape embryos share developmental features like a tail structure, which is lost before birth, illustrating our evolutionary connection to other primates.</a:t>
            </a:r>
          </a:p>
        </p:txBody>
      </p:sp>
      <p:pic>
        <p:nvPicPr>
          <p:cNvPr id="4" name="Content Placeholder 10" descr="Two images: (a) shows a white arctic fox blending into the snow; (b) shows a white ptarmigan blending into the snow.">
            <a:extLst>
              <a:ext uri="{FF2B5EF4-FFF2-40B4-BE49-F238E27FC236}">
                <a16:creationId xmlns:a16="http://schemas.microsoft.com/office/drawing/2014/main" id="{BF8E82A2-2DFB-5056-ED83-6AF09A0B5547}"/>
              </a:ext>
            </a:extLst>
          </p:cNvPr>
          <p:cNvPicPr>
            <a:picLocks noChangeAspect="1"/>
          </p:cNvPicPr>
          <p:nvPr/>
        </p:nvPicPr>
        <p:blipFill>
          <a:blip r:embed="rId2"/>
          <a:srcRect l="1852" t="6999" r="926" b="28001"/>
          <a:stretch/>
        </p:blipFill>
        <p:spPr>
          <a:xfrm>
            <a:off x="2495550" y="3880468"/>
            <a:ext cx="4152900" cy="1542506"/>
          </a:xfrm>
          <a:prstGeom prst="rect">
            <a:avLst/>
          </a:prstGeom>
        </p:spPr>
      </p:pic>
      <p:sp>
        <p:nvSpPr>
          <p:cNvPr id="8" name="TextBox 7">
            <a:extLst>
              <a:ext uri="{FF2B5EF4-FFF2-40B4-BE49-F238E27FC236}">
                <a16:creationId xmlns:a16="http://schemas.microsoft.com/office/drawing/2014/main" id="{BD8891EB-A7A9-60CD-856B-8D06BBFB7B49}"/>
              </a:ext>
            </a:extLst>
          </p:cNvPr>
          <p:cNvSpPr txBox="1"/>
          <p:nvPr/>
        </p:nvSpPr>
        <p:spPr>
          <a:xfrm>
            <a:off x="1847850" y="5366088"/>
            <a:ext cx="5448300" cy="523220"/>
          </a:xfrm>
          <a:prstGeom prst="rect">
            <a:avLst/>
          </a:prstGeom>
          <a:noFill/>
        </p:spPr>
        <p:txBody>
          <a:bodyPr wrap="square" rtlCol="0">
            <a:spAutoFit/>
          </a:bodyPr>
          <a:lstStyle/>
          <a:p>
            <a:pPr algn="ctr"/>
            <a:r>
              <a:rPr lang="en-US" sz="1400" b="1" dirty="0"/>
              <a:t>18.1 Figure 11:</a:t>
            </a:r>
            <a:r>
              <a:rPr lang="en-US" sz="1400" dirty="0"/>
              <a:t> The white winter coat of the (a) arctic fox and the (b) ptarmigan's plumage are adaptations to their environments.</a:t>
            </a:r>
            <a:endParaRPr lang="en-US" sz="1400" b="1" dirty="0"/>
          </a:p>
        </p:txBody>
      </p:sp>
      <p:sp>
        <p:nvSpPr>
          <p:cNvPr id="6" name="TextBox 5">
            <a:extLst>
              <a:ext uri="{FF2B5EF4-FFF2-40B4-BE49-F238E27FC236}">
                <a16:creationId xmlns:a16="http://schemas.microsoft.com/office/drawing/2014/main" id="{870A0E34-48C8-3C26-BE76-E3C4A87BEAEC}"/>
              </a:ext>
            </a:extLst>
          </p:cNvPr>
          <p:cNvSpPr txBox="1"/>
          <p:nvPr/>
        </p:nvSpPr>
        <p:spPr>
          <a:xfrm>
            <a:off x="2171700" y="5791200"/>
            <a:ext cx="4800600" cy="246221"/>
          </a:xfrm>
          <a:prstGeom prst="rect">
            <a:avLst/>
          </a:prstGeom>
          <a:noFill/>
        </p:spPr>
        <p:txBody>
          <a:bodyPr wrap="square">
            <a:spAutoFit/>
          </a:bodyPr>
          <a:lstStyle/>
          <a:p>
            <a:pPr algn="ctr"/>
            <a:r>
              <a:rPr lang="en-US" sz="1000" dirty="0"/>
              <a:t>David Mark on Wikimedia Commons. "Arctic fox." mtanenbaum on Pixabay. "Ptarmigan."</a:t>
            </a:r>
          </a:p>
        </p:txBody>
      </p:sp>
    </p:spTree>
    <p:extLst>
      <p:ext uri="{BB962C8B-B14F-4D97-AF65-F5344CB8AC3E}">
        <p14:creationId xmlns:p14="http://schemas.microsoft.com/office/powerpoint/2010/main" val="420437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4B6D-B3EF-63E9-3C12-40D757BF765A}"/>
              </a:ext>
            </a:extLst>
          </p:cNvPr>
          <p:cNvSpPr>
            <a:spLocks noGrp="1"/>
          </p:cNvSpPr>
          <p:nvPr>
            <p:ph type="title"/>
          </p:nvPr>
        </p:nvSpPr>
        <p:spPr/>
        <p:txBody>
          <a:bodyPr/>
          <a:lstStyle/>
          <a:p>
            <a:r>
              <a:rPr lang="en-IN" dirty="0"/>
              <a:t>Biogeography</a:t>
            </a:r>
            <a:r>
              <a:rPr lang="en-IN" sz="1600" baseline="-25000" dirty="0"/>
              <a:t>1</a:t>
            </a:r>
          </a:p>
        </p:txBody>
      </p:sp>
      <p:sp>
        <p:nvSpPr>
          <p:cNvPr id="3" name="Content Placeholder 2">
            <a:extLst>
              <a:ext uri="{FF2B5EF4-FFF2-40B4-BE49-F238E27FC236}">
                <a16:creationId xmlns:a16="http://schemas.microsoft.com/office/drawing/2014/main" id="{8A769B41-3170-7C23-BE04-59802771D73F}"/>
              </a:ext>
            </a:extLst>
          </p:cNvPr>
          <p:cNvSpPr>
            <a:spLocks noGrp="1"/>
          </p:cNvSpPr>
          <p:nvPr>
            <p:ph idx="1"/>
          </p:nvPr>
        </p:nvSpPr>
        <p:spPr>
          <a:xfrm>
            <a:off x="457200" y="1280160"/>
            <a:ext cx="5105400" cy="4572000"/>
          </a:xfrm>
        </p:spPr>
        <p:txBody>
          <a:bodyPr>
            <a:normAutofit fontScale="85000" lnSpcReduction="20000"/>
          </a:bodyPr>
          <a:lstStyle/>
          <a:p>
            <a:r>
              <a:rPr lang="en-IN" b="1" dirty="0"/>
              <a:t>Biogeography</a:t>
            </a:r>
            <a:r>
              <a:rPr lang="en-IN" dirty="0"/>
              <a:t> is the study of the geographic distribution of organisms on the plant.</a:t>
            </a:r>
          </a:p>
          <a:p>
            <a:pPr marL="457200" indent="-457200">
              <a:buFont typeface="Arial" panose="020B0604020202020204" pitchFamily="34" charset="0"/>
              <a:buChar char="•"/>
            </a:pPr>
            <a:r>
              <a:rPr lang="en-IN" dirty="0"/>
              <a:t>Distribution is best explained by evolution in conjunction with tectonic plate movement over time.</a:t>
            </a:r>
          </a:p>
          <a:p>
            <a:pPr marL="457200" indent="-457200">
              <a:buFont typeface="Arial" panose="020B0604020202020204" pitchFamily="34" charset="0"/>
              <a:buChar char="•"/>
            </a:pPr>
            <a:r>
              <a:rPr lang="en-IN" dirty="0"/>
              <a:t>The Pangaea supercontinent split into Laurasia and Gondwana around 200 million years ago.</a:t>
            </a:r>
          </a:p>
          <a:p>
            <a:pPr marL="457200" indent="-457200">
              <a:buFont typeface="Arial" panose="020B0604020202020204" pitchFamily="34" charset="0"/>
              <a:buChar char="•"/>
            </a:pPr>
            <a:r>
              <a:rPr lang="en-IN" dirty="0"/>
              <a:t>Organisms that evolved before the split are found world-wide while those that evolved after the split are in specific regions.</a:t>
            </a:r>
          </a:p>
        </p:txBody>
      </p:sp>
      <p:sp>
        <p:nvSpPr>
          <p:cNvPr id="5" name="TextBox 4">
            <a:extLst>
              <a:ext uri="{FF2B5EF4-FFF2-40B4-BE49-F238E27FC236}">
                <a16:creationId xmlns:a16="http://schemas.microsoft.com/office/drawing/2014/main" id="{0E41C9FC-A3D4-9FA6-ACFE-A040F4E4C7D1}"/>
              </a:ext>
              <a:ext uri="{C183D7F6-B498-43B3-948B-1728B52AA6E4}">
                <adec:decorative xmlns:adec="http://schemas.microsoft.com/office/drawing/2017/decorative" val="0"/>
              </a:ext>
            </a:extLst>
          </p:cNvPr>
          <p:cNvSpPr txBox="1"/>
          <p:nvPr/>
        </p:nvSpPr>
        <p:spPr>
          <a:xfrm>
            <a:off x="6591653" y="1216222"/>
            <a:ext cx="1294693" cy="307777"/>
          </a:xfrm>
          <a:prstGeom prst="rect">
            <a:avLst/>
          </a:prstGeom>
          <a:noFill/>
        </p:spPr>
        <p:txBody>
          <a:bodyPr wrap="square" rtlCol="0">
            <a:spAutoFit/>
          </a:bodyPr>
          <a:lstStyle/>
          <a:p>
            <a:r>
              <a:rPr lang="en-US" sz="1400" b="1" dirty="0"/>
              <a:t>18.1 Figure 12</a:t>
            </a:r>
          </a:p>
        </p:txBody>
      </p:sp>
      <p:pic>
        <p:nvPicPr>
          <p:cNvPr id="7" name="Content Placeholder 5" descr="The first Earth illustration shows a single land mass, labeled &quot;PANGAEA,&quot; that reaches both poles. This is labeled &quot;PERMIAN 225 million years ago.&quot; The second Earth illustration shows two large land masses: one labeled &quot;LAURASIA&quot; (the northern most land mass), and one labeled &quot;GONDWANALAND&quot; (the southern most land mass). The &quot;TETHYS SEAS&quot; is between them near the equator. This second Earth illustration is labeled &quot;TRIASSIC 200 million years ago.&quot; The third Earth illustration shows several land masses that are beginning to resemble modern-day continents though they are still close together. This third Earth illustration is labeled &quot;JURASSIC 150 million years ago.&quot; The fourth Earth illustration shows several land masses that resemble modern-day continents that are a little closer together than they appear today but farther apart than how they appeared in the JURASSIC illustration. This fourth Earth illustration is labeled &quot;CRETACEOUS 65 million years ago.&quot; The fifth Earth illustration shows our present-day continents with North America, South America, Africa, Asia (with India indicated), Australia, and Antarctica labeled. This fifth Earth illustration is labeled &quot;PRESENT DAY.&quot;">
            <a:extLst>
              <a:ext uri="{FF2B5EF4-FFF2-40B4-BE49-F238E27FC236}">
                <a16:creationId xmlns:a16="http://schemas.microsoft.com/office/drawing/2014/main" id="{F58A55F2-2C39-BC8C-CC1B-B766144B1989}"/>
              </a:ext>
            </a:extLst>
          </p:cNvPr>
          <p:cNvPicPr>
            <a:picLocks noChangeAspect="1"/>
          </p:cNvPicPr>
          <p:nvPr/>
        </p:nvPicPr>
        <p:blipFill>
          <a:blip r:embed="rId2"/>
          <a:srcRect l="27778" t="5333" r="31481" b="6001"/>
          <a:stretch/>
        </p:blipFill>
        <p:spPr>
          <a:xfrm>
            <a:off x="5679191" y="1523999"/>
            <a:ext cx="3119616" cy="3771901"/>
          </a:xfrm>
          <a:prstGeom prst="rect">
            <a:avLst/>
          </a:prstGeom>
        </p:spPr>
      </p:pic>
      <p:sp>
        <p:nvSpPr>
          <p:cNvPr id="6" name="TextBox 5">
            <a:extLst>
              <a:ext uri="{FF2B5EF4-FFF2-40B4-BE49-F238E27FC236}">
                <a16:creationId xmlns:a16="http://schemas.microsoft.com/office/drawing/2014/main" id="{543E1702-7EB9-E27F-E783-FD69681BB565}"/>
              </a:ext>
            </a:extLst>
          </p:cNvPr>
          <p:cNvSpPr txBox="1"/>
          <p:nvPr/>
        </p:nvSpPr>
        <p:spPr>
          <a:xfrm>
            <a:off x="5638799" y="5306841"/>
            <a:ext cx="3200399" cy="246221"/>
          </a:xfrm>
          <a:prstGeom prst="rect">
            <a:avLst/>
          </a:prstGeom>
          <a:noFill/>
        </p:spPr>
        <p:txBody>
          <a:bodyPr wrap="square">
            <a:spAutoFit/>
          </a:bodyPr>
          <a:lstStyle/>
          <a:p>
            <a:pPr algn="ctr"/>
            <a:r>
              <a:rPr lang="en-US" sz="1000" dirty="0"/>
              <a:t>Exploratorium. "Pangaea."</a:t>
            </a:r>
          </a:p>
        </p:txBody>
      </p:sp>
    </p:spTree>
    <p:extLst>
      <p:ext uri="{BB962C8B-B14F-4D97-AF65-F5344CB8AC3E}">
        <p14:creationId xmlns:p14="http://schemas.microsoft.com/office/powerpoint/2010/main" val="376901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43B1-2616-258E-5EE7-0080EC7CBD1B}"/>
              </a:ext>
            </a:extLst>
          </p:cNvPr>
          <p:cNvSpPr>
            <a:spLocks noGrp="1"/>
          </p:cNvSpPr>
          <p:nvPr>
            <p:ph type="title"/>
          </p:nvPr>
        </p:nvSpPr>
        <p:spPr/>
        <p:txBody>
          <a:bodyPr/>
          <a:lstStyle/>
          <a:p>
            <a:r>
              <a:rPr lang="en-IN" dirty="0"/>
              <a:t>Biogeography</a:t>
            </a:r>
            <a:r>
              <a:rPr lang="en-IN" sz="1600" baseline="-25000" dirty="0"/>
              <a:t>2</a:t>
            </a:r>
            <a:endParaRPr lang="en-IN" dirty="0"/>
          </a:p>
        </p:txBody>
      </p:sp>
      <p:sp>
        <p:nvSpPr>
          <p:cNvPr id="3" name="Content Placeholder 2">
            <a:extLst>
              <a:ext uri="{FF2B5EF4-FFF2-40B4-BE49-F238E27FC236}">
                <a16:creationId xmlns:a16="http://schemas.microsoft.com/office/drawing/2014/main" id="{BB28D535-8658-2DDF-4338-D4752A55AA93}"/>
              </a:ext>
            </a:extLst>
          </p:cNvPr>
          <p:cNvSpPr>
            <a:spLocks noGrp="1"/>
          </p:cNvSpPr>
          <p:nvPr>
            <p:ph idx="1"/>
          </p:nvPr>
        </p:nvSpPr>
        <p:spPr>
          <a:xfrm>
            <a:off x="457201" y="1280160"/>
            <a:ext cx="3505200" cy="4572000"/>
          </a:xfrm>
        </p:spPr>
        <p:txBody>
          <a:bodyPr>
            <a:normAutofit/>
          </a:bodyPr>
          <a:lstStyle/>
          <a:p>
            <a:pPr marL="457200" indent="-457200">
              <a:buFont typeface="Arial" panose="020B0604020202020204" pitchFamily="34" charset="0"/>
              <a:buChar char="•"/>
            </a:pPr>
            <a:r>
              <a:rPr lang="en-US" dirty="0"/>
              <a:t>Australia's has a large </a:t>
            </a:r>
            <a:r>
              <a:rPr lang="en-US" i="1" dirty="0"/>
              <a:t>endemic species </a:t>
            </a:r>
            <a:r>
              <a:rPr lang="en-US" dirty="0"/>
              <a:t>(species found no where else), including marsupial diversity.</a:t>
            </a:r>
          </a:p>
          <a:p>
            <a:pPr marL="457200" indent="-457200">
              <a:buFont typeface="Arial" panose="020B0604020202020204" pitchFamily="34" charset="0"/>
              <a:buChar char="•"/>
            </a:pPr>
            <a:r>
              <a:rPr lang="en-US" dirty="0"/>
              <a:t>Isolated species diverge over time into unique forms.</a:t>
            </a:r>
            <a:endParaRPr lang="en-IN" dirty="0"/>
          </a:p>
        </p:txBody>
      </p:sp>
      <p:pic>
        <p:nvPicPr>
          <p:cNvPr id="5" name="Content Placeholder 5" descr="The diagram starts with the label &quot;Marsupiala.&quot; Marsupiala has two branches. The first is Didelphimorphia (true opossums) and shows an image of an opossum. The second branch off of Marsupiala is split into two branches. The first is Paucituberculata (shrew opossumes) and shows an image of a brown shrew opossum. The second is labeled &quot;Australidelphia&quot; and is split into two branches. The first is Microbiotheria (monito del monte) and shows an image of a monito del monte. The second is split into two branches. The first is Diprotodontia (kangaroos, koalas, wombats etc.) and shows an image of a kangaroo. The second is split into three branches. The first is Dasyuromorphia (Tasmanian devils, thylacines etc.) and shows an image of a Tasmanian devil. The second is Notoryctemorphia (marsupial moles) and shows an image of a mole. The third is Peramelemorphia (bandicoots, bibies etc.) and shows an image of a bandicoot.">
            <a:extLst>
              <a:ext uri="{FF2B5EF4-FFF2-40B4-BE49-F238E27FC236}">
                <a16:creationId xmlns:a16="http://schemas.microsoft.com/office/drawing/2014/main" id="{36837AF2-341E-B449-74D2-40D4A7FA44F2}"/>
              </a:ext>
            </a:extLst>
          </p:cNvPr>
          <p:cNvPicPr>
            <a:picLocks noChangeAspect="1"/>
          </p:cNvPicPr>
          <p:nvPr/>
        </p:nvPicPr>
        <p:blipFill>
          <a:blip r:embed="rId2"/>
          <a:srcRect t="5333" b="6001"/>
          <a:stretch/>
        </p:blipFill>
        <p:spPr>
          <a:xfrm>
            <a:off x="3962399" y="1622823"/>
            <a:ext cx="4724400" cy="2327204"/>
          </a:xfrm>
          <a:prstGeom prst="rect">
            <a:avLst/>
          </a:prstGeom>
        </p:spPr>
      </p:pic>
      <p:sp>
        <p:nvSpPr>
          <p:cNvPr id="7" name="TextBox 6">
            <a:extLst>
              <a:ext uri="{FF2B5EF4-FFF2-40B4-BE49-F238E27FC236}">
                <a16:creationId xmlns:a16="http://schemas.microsoft.com/office/drawing/2014/main" id="{5D59D431-5374-3B02-8F3E-44259B82E70C}"/>
              </a:ext>
            </a:extLst>
          </p:cNvPr>
          <p:cNvSpPr txBox="1"/>
          <p:nvPr/>
        </p:nvSpPr>
        <p:spPr>
          <a:xfrm>
            <a:off x="4343400" y="3952350"/>
            <a:ext cx="3810000" cy="523220"/>
          </a:xfrm>
          <a:prstGeom prst="rect">
            <a:avLst/>
          </a:prstGeom>
          <a:noFill/>
        </p:spPr>
        <p:txBody>
          <a:bodyPr wrap="square" rtlCol="0">
            <a:spAutoFit/>
          </a:bodyPr>
          <a:lstStyle/>
          <a:p>
            <a:pPr algn="ctr"/>
            <a:r>
              <a:rPr lang="en-US" sz="1400" b="1" dirty="0"/>
              <a:t>18.1 Figure 13:</a:t>
            </a:r>
            <a:r>
              <a:rPr lang="en-US" sz="1400" dirty="0"/>
              <a:t> Australia is known for having a wide variety of marsupials.</a:t>
            </a:r>
            <a:endParaRPr lang="en-US" sz="1400" b="1" dirty="0"/>
          </a:p>
        </p:txBody>
      </p:sp>
      <p:sp>
        <p:nvSpPr>
          <p:cNvPr id="6" name="TextBox 5" descr="The diagram starts with the label &quot;Marsupiala.&quot; Marsupiala has two branches. The first is Didelphimorphia (true opossums) and shows an image of an opossum. The second branch off of Marsupiala is split into two branches. The first is Paucituberculata (shrew opossumes) and shows an image of a brown shrew opossum. The second is labeled &quot;Australidelphia&quot; and is split into two branches. The first is Microbiotheria (monito del monte) and shows an image of a monito del monte. The second is split into two branches. The first is Diprotodontia (kangaroos, koalas, wombats etc.) and shows an image of a kangaroo. The second is split into three branches. The first is Dasyuromorphia (Tasmanian devils, thylacines etc.) and shows an image of a Tasmanian devil. The second is Notoryctemorphia (marsupial moles) and shows an image of a mole. The third is Peramelemorphia (bandicoots, bibies etc.) and shows an image of a bandicoot.">
            <a:extLst>
              <a:ext uri="{FF2B5EF4-FFF2-40B4-BE49-F238E27FC236}">
                <a16:creationId xmlns:a16="http://schemas.microsoft.com/office/drawing/2014/main" id="{30606D81-5D4F-734C-8D27-7723E6B604A1}"/>
              </a:ext>
            </a:extLst>
          </p:cNvPr>
          <p:cNvSpPr txBox="1"/>
          <p:nvPr/>
        </p:nvSpPr>
        <p:spPr>
          <a:xfrm>
            <a:off x="4483852" y="4475570"/>
            <a:ext cx="3704253" cy="246221"/>
          </a:xfrm>
          <a:prstGeom prst="rect">
            <a:avLst/>
          </a:prstGeom>
          <a:noFill/>
        </p:spPr>
        <p:txBody>
          <a:bodyPr wrap="square">
            <a:spAutoFit/>
          </a:bodyPr>
          <a:lstStyle/>
          <a:p>
            <a:pPr algn="ctr"/>
            <a:r>
              <a:rPr lang="en-US" sz="1000" dirty="0"/>
              <a:t>Various sources on Wikimedia Commons. "Marsupial phylogeny."</a:t>
            </a:r>
          </a:p>
        </p:txBody>
      </p:sp>
    </p:spTree>
    <p:extLst>
      <p:ext uri="{BB962C8B-B14F-4D97-AF65-F5344CB8AC3E}">
        <p14:creationId xmlns:p14="http://schemas.microsoft.com/office/powerpoint/2010/main" val="60459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8229-3272-3458-ACFE-63157B42FE3E}"/>
              </a:ext>
            </a:extLst>
          </p:cNvPr>
          <p:cNvSpPr>
            <a:spLocks noGrp="1"/>
          </p:cNvSpPr>
          <p:nvPr>
            <p:ph type="title"/>
          </p:nvPr>
        </p:nvSpPr>
        <p:spPr/>
        <p:txBody>
          <a:bodyPr/>
          <a:lstStyle/>
          <a:p>
            <a:r>
              <a:rPr lang="en-IN" dirty="0"/>
              <a:t>Molecular Biology</a:t>
            </a:r>
          </a:p>
        </p:txBody>
      </p:sp>
      <p:sp>
        <p:nvSpPr>
          <p:cNvPr id="3" name="Content Placeholder 2">
            <a:extLst>
              <a:ext uri="{FF2B5EF4-FFF2-40B4-BE49-F238E27FC236}">
                <a16:creationId xmlns:a16="http://schemas.microsoft.com/office/drawing/2014/main" id="{6F31D451-7DF0-8703-0126-EFD055C02584}"/>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The universality of DNA as genetic material across all life forms suggests a common ancestor for all living organisms.</a:t>
            </a:r>
          </a:p>
          <a:p>
            <a:pPr marL="457200" indent="-457200">
              <a:buFont typeface="Arial" panose="020B0604020202020204" pitchFamily="34" charset="0"/>
              <a:buChar char="•"/>
            </a:pPr>
            <a:r>
              <a:rPr lang="en-US" dirty="0"/>
              <a:t>Major divisions in life processes (DNA replication and gene expression) correspond to structural differences in otherwise conserved molecules (ribosomes and membranes).</a:t>
            </a:r>
          </a:p>
          <a:p>
            <a:pPr marL="457200" indent="-457200">
              <a:buFont typeface="Arial" panose="020B0604020202020204" pitchFamily="34" charset="0"/>
              <a:buChar char="•"/>
            </a:pPr>
            <a:r>
              <a:rPr lang="en-US" dirty="0"/>
              <a:t>Similarities in DNA sequences within groups correlate to their evolutionary relatedness from a shared ancestor.</a:t>
            </a:r>
          </a:p>
          <a:p>
            <a:pPr marL="457200" indent="-457200">
              <a:buFont typeface="Arial" panose="020B0604020202020204" pitchFamily="34" charset="0"/>
              <a:buChar char="•"/>
            </a:pPr>
            <a:r>
              <a:rPr lang="en-US" dirty="0"/>
              <a:t>Gene duplication events play a crucial role in evolution by providing opportunities for new protein functions to develop through mutations.</a:t>
            </a:r>
          </a:p>
          <a:p>
            <a:pPr marL="457200" indent="-457200">
              <a:buFont typeface="Arial" panose="020B0604020202020204" pitchFamily="34" charset="0"/>
              <a:buChar char="•"/>
            </a:pPr>
            <a:r>
              <a:rPr lang="en-US" dirty="0"/>
              <a:t>Molecular structures, like anatomical structures, provide evidence for descent with modification, offering insights into evolutionary relationships and mechanisms.</a:t>
            </a:r>
            <a:endParaRPr lang="en-IN" dirty="0"/>
          </a:p>
        </p:txBody>
      </p:sp>
    </p:spTree>
    <p:extLst>
      <p:ext uri="{BB962C8B-B14F-4D97-AF65-F5344CB8AC3E}">
        <p14:creationId xmlns:p14="http://schemas.microsoft.com/office/powerpoint/2010/main" val="35112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51A2-8EF3-EC04-3C4E-4713BE2CE45A}"/>
              </a:ext>
            </a:extLst>
          </p:cNvPr>
          <p:cNvSpPr>
            <a:spLocks noGrp="1"/>
          </p:cNvSpPr>
          <p:nvPr>
            <p:ph type="title"/>
          </p:nvPr>
        </p:nvSpPr>
        <p:spPr/>
        <p:txBody>
          <a:bodyPr/>
          <a:lstStyle/>
          <a:p>
            <a:r>
              <a:rPr lang="en-IN" dirty="0"/>
              <a:t>Misconceptions of Evolution</a:t>
            </a:r>
          </a:p>
        </p:txBody>
      </p:sp>
      <p:sp>
        <p:nvSpPr>
          <p:cNvPr id="3" name="Content Placeholder 2">
            <a:extLst>
              <a:ext uri="{FF2B5EF4-FFF2-40B4-BE49-F238E27FC236}">
                <a16:creationId xmlns:a16="http://schemas.microsoft.com/office/drawing/2014/main" id="{2C9C0006-8779-6617-E2B5-DE316AD9A2E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Darwin's theory of evolution faced controversy initially but gained near-universal acceptance among biologists within 20 years of the publication of </a:t>
            </a:r>
            <a:r>
              <a:rPr lang="en-US" i="1" dirty="0"/>
              <a:t>On the Origin of Species</a:t>
            </a:r>
            <a:r>
              <a:rPr lang="en-US" dirty="0"/>
              <a:t>.</a:t>
            </a:r>
          </a:p>
          <a:p>
            <a:pPr marL="457200" indent="-457200">
              <a:buFont typeface="Arial" panose="020B0604020202020204" pitchFamily="34" charset="0"/>
              <a:buChar char="•"/>
            </a:pPr>
            <a:r>
              <a:rPr lang="en-US" dirty="0"/>
              <a:t>Evolution is a </a:t>
            </a:r>
            <a:r>
              <a:rPr lang="en-US" b="1" dirty="0"/>
              <a:t>theory:</a:t>
            </a:r>
            <a:r>
              <a:rPr lang="en-US" dirty="0"/>
              <a:t> a body of thoroughly tested and verified explanations for a set of observations of the natural world, not a hypothesis. </a:t>
            </a:r>
          </a:p>
        </p:txBody>
      </p:sp>
    </p:spTree>
    <p:extLst>
      <p:ext uri="{BB962C8B-B14F-4D97-AF65-F5344CB8AC3E}">
        <p14:creationId xmlns:p14="http://schemas.microsoft.com/office/powerpoint/2010/main" val="34783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72A5-7762-8BB7-4288-B7F40065B0F2}"/>
              </a:ext>
            </a:extLst>
          </p:cNvPr>
          <p:cNvSpPr>
            <a:spLocks noGrp="1"/>
          </p:cNvSpPr>
          <p:nvPr>
            <p:ph type="title"/>
          </p:nvPr>
        </p:nvSpPr>
        <p:spPr/>
        <p:txBody>
          <a:bodyPr/>
          <a:lstStyle/>
          <a:p>
            <a:r>
              <a:rPr lang="en-US" dirty="0"/>
              <a:t>Objectives</a:t>
            </a:r>
            <a:endParaRPr lang="en-IN" dirty="0"/>
          </a:p>
        </p:txBody>
      </p:sp>
      <p:sp>
        <p:nvSpPr>
          <p:cNvPr id="3" name="Content Placeholder 2">
            <a:extLst>
              <a:ext uri="{FF2B5EF4-FFF2-40B4-BE49-F238E27FC236}">
                <a16:creationId xmlns:a16="http://schemas.microsoft.com/office/drawing/2014/main" id="{2BF2E780-52EA-D590-631E-9C748C7D1A91}"/>
              </a:ext>
            </a:extLst>
          </p:cNvPr>
          <p:cNvSpPr>
            <a:spLocks noGrp="1"/>
          </p:cNvSpPr>
          <p:nvPr>
            <p:ph idx="1"/>
          </p:nvPr>
        </p:nvSpPr>
        <p:spPr/>
        <p:txBody>
          <a:bodyPr/>
          <a:lstStyle/>
          <a:p>
            <a:pPr marL="457200" indent="-457200">
              <a:buFont typeface="Arial" panose="020B0604020202020204" pitchFamily="34" charset="0"/>
              <a:buChar char="•"/>
              <a:tabLst>
                <a:tab pos="457200" algn="l"/>
              </a:tabLst>
            </a:pPr>
            <a:r>
              <a:rPr lang="en-US" b="1" dirty="0"/>
              <a:t>Define</a:t>
            </a:r>
            <a:r>
              <a:rPr lang="en-US" dirty="0"/>
              <a:t> adaptation.</a:t>
            </a:r>
          </a:p>
          <a:p>
            <a:pPr marL="457200" indent="-457200">
              <a:buFont typeface="Arial" panose="020B0604020202020204" pitchFamily="34" charset="0"/>
              <a:buChar char="•"/>
              <a:tabLst>
                <a:tab pos="457200" algn="l"/>
              </a:tabLst>
            </a:pPr>
            <a:r>
              <a:rPr lang="en-US" b="1" i="0" dirty="0"/>
              <a:t>Describe</a:t>
            </a:r>
            <a:r>
              <a:rPr lang="en-US" i="0" dirty="0"/>
              <a:t> homologous and vestigial structures.</a:t>
            </a:r>
          </a:p>
          <a:p>
            <a:pPr marL="457200" indent="-457200">
              <a:buFont typeface="Arial" panose="020B0604020202020204" pitchFamily="34" charset="0"/>
              <a:buChar char="•"/>
              <a:tabLst>
                <a:tab pos="457200" algn="l"/>
              </a:tabLst>
            </a:pPr>
            <a:r>
              <a:rPr lang="en-US" b="1" i="0" dirty="0"/>
              <a:t>Describe</a:t>
            </a:r>
            <a:r>
              <a:rPr lang="en-US" i="0" dirty="0"/>
              <a:t> how scientists developed the present-day theory of evolution.</a:t>
            </a:r>
          </a:p>
          <a:p>
            <a:pPr marL="457200" indent="-457200">
              <a:buFont typeface="Arial" panose="020B0604020202020204" pitchFamily="34" charset="0"/>
              <a:buChar char="•"/>
              <a:tabLst>
                <a:tab pos="457200" algn="l"/>
              </a:tabLst>
            </a:pPr>
            <a:r>
              <a:rPr lang="en-US" b="1" dirty="0"/>
              <a:t>Discuss</a:t>
            </a:r>
            <a:r>
              <a:rPr lang="en-US" dirty="0"/>
              <a:t> misconceptions about the theory of evolution.</a:t>
            </a:r>
          </a:p>
          <a:p>
            <a:pPr marL="457200" indent="-457200">
              <a:buFont typeface="Arial" panose="020B0604020202020204" pitchFamily="34" charset="0"/>
              <a:buChar char="•"/>
              <a:tabLst>
                <a:tab pos="457200" algn="l"/>
              </a:tabLst>
            </a:pPr>
            <a:r>
              <a:rPr lang="en-IN" b="1" dirty="0"/>
              <a:t>Explain</a:t>
            </a:r>
            <a:r>
              <a:rPr lang="en-IN" dirty="0"/>
              <a:t> convergent and divergent evolution.</a:t>
            </a:r>
          </a:p>
          <a:p>
            <a:pPr marL="457200" indent="-457200">
              <a:buFont typeface="Arial" panose="020B0604020202020204" pitchFamily="34" charset="0"/>
              <a:buChar char="•"/>
              <a:tabLst>
                <a:tab pos="457200" algn="l"/>
              </a:tabLst>
            </a:pPr>
            <a:r>
              <a:rPr lang="en-US" b="1" dirty="0"/>
              <a:t>Understand</a:t>
            </a:r>
            <a:r>
              <a:rPr lang="en-US" dirty="0"/>
              <a:t> processes and patterns of evolution.</a:t>
            </a:r>
            <a:endParaRPr lang="en-IN" dirty="0"/>
          </a:p>
        </p:txBody>
      </p:sp>
    </p:spTree>
    <p:extLst>
      <p:ext uri="{BB962C8B-B14F-4D97-AF65-F5344CB8AC3E}">
        <p14:creationId xmlns:p14="http://schemas.microsoft.com/office/powerpoint/2010/main" val="74591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CE0B-79F9-B6E4-3224-CA19BE9D9379}"/>
              </a:ext>
            </a:extLst>
          </p:cNvPr>
          <p:cNvSpPr>
            <a:spLocks noGrp="1"/>
          </p:cNvSpPr>
          <p:nvPr>
            <p:ph type="title"/>
          </p:nvPr>
        </p:nvSpPr>
        <p:spPr/>
        <p:txBody>
          <a:bodyPr/>
          <a:lstStyle/>
          <a:p>
            <a:r>
              <a:rPr lang="en-IN" dirty="0"/>
              <a:t>Individuals Evolve</a:t>
            </a:r>
          </a:p>
        </p:txBody>
      </p:sp>
      <p:sp>
        <p:nvSpPr>
          <p:cNvPr id="3" name="Content Placeholder 2">
            <a:extLst>
              <a:ext uri="{FF2B5EF4-FFF2-40B4-BE49-F238E27FC236}">
                <a16:creationId xmlns:a16="http://schemas.microsoft.com/office/drawing/2014/main" id="{FC1713DB-68E1-43E1-9DC7-FD1DAFCD1F3F}"/>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Evolution is the change in a population's genetic composition over generations, resulting from differential reproduction of individuals with favorable traits.</a:t>
            </a:r>
          </a:p>
          <a:p>
            <a:pPr marL="457200" indent="-457200">
              <a:buFont typeface="Arial" panose="020B0604020202020204" pitchFamily="34" charset="0"/>
              <a:buChar char="•"/>
            </a:pPr>
            <a:r>
              <a:rPr lang="en-US" dirty="0"/>
              <a:t>Individual changes during a lifetime are developmental processes, not evolution, and are based on an individual's genes and environmental factors.</a:t>
            </a:r>
          </a:p>
          <a:p>
            <a:pPr marL="457200" indent="-457200">
              <a:buFont typeface="Arial" panose="020B0604020202020204" pitchFamily="34" charset="0"/>
              <a:buChar char="•"/>
            </a:pPr>
            <a:r>
              <a:rPr lang="en-US" dirty="0"/>
              <a:t>Evolution is best understood as changes in the average value of a characteristic in a population over time, rather than changes in individuals themselves.</a:t>
            </a:r>
            <a:endParaRPr lang="en-IN" dirty="0"/>
          </a:p>
        </p:txBody>
      </p:sp>
    </p:spTree>
    <p:extLst>
      <p:ext uri="{BB962C8B-B14F-4D97-AF65-F5344CB8AC3E}">
        <p14:creationId xmlns:p14="http://schemas.microsoft.com/office/powerpoint/2010/main" val="162737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624840"/>
          </a:xfrm>
        </p:spPr>
        <p:txBody>
          <a:bodyPr/>
          <a:lstStyle/>
          <a:p>
            <a:r>
              <a:rPr lang="en-US" dirty="0"/>
              <a:t>Is an individual able to evolve?</a:t>
            </a:r>
          </a:p>
        </p:txBody>
      </p:sp>
    </p:spTree>
    <p:extLst>
      <p:ext uri="{BB962C8B-B14F-4D97-AF65-F5344CB8AC3E}">
        <p14:creationId xmlns:p14="http://schemas.microsoft.com/office/powerpoint/2010/main" val="193357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5" name="Content Placeholder 4">
            <a:extLst>
              <a:ext uri="{FF2B5EF4-FFF2-40B4-BE49-F238E27FC236}">
                <a16:creationId xmlns:a16="http://schemas.microsoft.com/office/drawing/2014/main" id="{2251D9CA-7FD9-4DBF-1D4C-0B01EB6F02B4}"/>
              </a:ext>
            </a:extLst>
          </p:cNvPr>
          <p:cNvSpPr>
            <a:spLocks noGrp="1"/>
          </p:cNvSpPr>
          <p:nvPr>
            <p:ph idx="1"/>
          </p:nvPr>
        </p:nvSpPr>
        <p:spPr>
          <a:xfrm>
            <a:off x="457200" y="1280160"/>
            <a:ext cx="8229600" cy="4053840"/>
          </a:xfrm>
        </p:spPr>
        <p:txBody>
          <a:bodyPr>
            <a:normAutofit fontScale="92500" lnSpcReduction="20000"/>
          </a:bodyPr>
          <a:lstStyle/>
          <a:p>
            <a:r>
              <a:rPr lang="en-US" dirty="0"/>
              <a:t>As a group, brainstorm evidence that supports the theory of evolution. </a:t>
            </a:r>
          </a:p>
          <a:p>
            <a:pPr marL="457200" indent="-457200">
              <a:buFont typeface="Arial" panose="020B0604020202020204" pitchFamily="34" charset="0"/>
              <a:buChar char="•"/>
            </a:pPr>
            <a:r>
              <a:rPr lang="en-US" dirty="0"/>
              <a:t>What scientific evidence have you learned about in this lesson that supports this theory? </a:t>
            </a:r>
          </a:p>
          <a:p>
            <a:pPr marL="457200" indent="-457200">
              <a:buFont typeface="Arial" panose="020B0604020202020204" pitchFamily="34" charset="0"/>
              <a:buChar char="•"/>
            </a:pPr>
            <a:r>
              <a:rPr lang="en-US" dirty="0"/>
              <a:t>What other scientific evidence can you think of that also supports this </a:t>
            </a:r>
            <a:r>
              <a:rPr lang="en-US" i="1" dirty="0"/>
              <a:t>theory</a:t>
            </a:r>
            <a:r>
              <a:rPr lang="en-US" dirty="0"/>
              <a:t>? </a:t>
            </a:r>
          </a:p>
          <a:p>
            <a:pPr marL="457200" indent="-457200">
              <a:buFont typeface="Arial" panose="020B0604020202020204" pitchFamily="34" charset="0"/>
              <a:buChar char="•"/>
            </a:pPr>
            <a:r>
              <a:rPr lang="en-US" dirty="0"/>
              <a:t>When we use the term theory, does that mean doubt to its validity still exists? Discuss as a group why you think so. </a:t>
            </a:r>
          </a:p>
          <a:p>
            <a:pPr marL="457200" indent="-457200">
              <a:buFont typeface="Arial" panose="020B0604020202020204" pitchFamily="34" charset="0"/>
              <a:buChar char="•"/>
            </a:pPr>
            <a:r>
              <a:rPr lang="en-US" dirty="0"/>
              <a:t>What place does nonscientific evidence hold in supporting or refuting the theory of evolution?</a:t>
            </a:r>
            <a:endParaRPr lang="en-IN" dirty="0"/>
          </a:p>
        </p:txBody>
      </p:sp>
    </p:spTree>
    <p:extLst>
      <p:ext uri="{BB962C8B-B14F-4D97-AF65-F5344CB8AC3E}">
        <p14:creationId xmlns:p14="http://schemas.microsoft.com/office/powerpoint/2010/main" val="206963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A1B77D-059E-1895-9CEA-E662A255B0A5}"/>
              </a:ext>
            </a:extLst>
          </p:cNvPr>
          <p:cNvSpPr>
            <a:spLocks noGrp="1"/>
          </p:cNvSpPr>
          <p:nvPr>
            <p:ph type="title"/>
          </p:nvPr>
        </p:nvSpPr>
        <p:spPr/>
        <p:txBody>
          <a:bodyPr/>
          <a:lstStyle/>
          <a:p>
            <a:r>
              <a:rPr lang="en-US" dirty="0"/>
              <a:t>Evolution Explains the Origin of Life</a:t>
            </a:r>
            <a:endParaRPr lang="en-IN" dirty="0"/>
          </a:p>
        </p:txBody>
      </p:sp>
      <p:sp>
        <p:nvSpPr>
          <p:cNvPr id="5" name="Content Placeholder 4">
            <a:extLst>
              <a:ext uri="{FF2B5EF4-FFF2-40B4-BE49-F238E27FC236}">
                <a16:creationId xmlns:a16="http://schemas.microsoft.com/office/drawing/2014/main" id="{2304E985-1B46-19D3-EA2D-C197D8E8AAB9}"/>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Evolution theory explains how populations change over time and diversify, but it does not address the origin of life or the formation of the first cells.</a:t>
            </a:r>
          </a:p>
          <a:p>
            <a:pPr marL="457200" indent="-457200">
              <a:buFont typeface="Arial" panose="020B0604020202020204" pitchFamily="34" charset="0"/>
              <a:buChar char="•"/>
            </a:pPr>
            <a:r>
              <a:rPr lang="en-US" dirty="0"/>
              <a:t>The presence of life on Earth makes it unlikely for the original life-forming processes to repeat, as intermediate stages would be consumed by existing organisms.</a:t>
            </a:r>
          </a:p>
          <a:p>
            <a:pPr marL="457200" indent="-457200">
              <a:buFont typeface="Arial" panose="020B0604020202020204" pitchFamily="34" charset="0"/>
              <a:buChar char="•"/>
            </a:pPr>
            <a:r>
              <a:rPr lang="en-US" dirty="0"/>
              <a:t>Once a mechanism for inheritance like DNA emerged, those early replicating entities would be subject to natural selection.</a:t>
            </a:r>
          </a:p>
        </p:txBody>
      </p:sp>
    </p:spTree>
    <p:extLst>
      <p:ext uri="{BB962C8B-B14F-4D97-AF65-F5344CB8AC3E}">
        <p14:creationId xmlns:p14="http://schemas.microsoft.com/office/powerpoint/2010/main" val="63076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2A7F-2FEB-0D89-B02E-2C186135C675}"/>
              </a:ext>
            </a:extLst>
          </p:cNvPr>
          <p:cNvSpPr>
            <a:spLocks noGrp="1"/>
          </p:cNvSpPr>
          <p:nvPr>
            <p:ph type="title"/>
          </p:nvPr>
        </p:nvSpPr>
        <p:spPr/>
        <p:txBody>
          <a:bodyPr/>
          <a:lstStyle/>
          <a:p>
            <a:r>
              <a:rPr lang="en-IN" dirty="0"/>
              <a:t>Organisms Evolve on Purpose</a:t>
            </a:r>
          </a:p>
        </p:txBody>
      </p:sp>
      <p:sp>
        <p:nvSpPr>
          <p:cNvPr id="3" name="Content Placeholder 2">
            <a:extLst>
              <a:ext uri="{FF2B5EF4-FFF2-40B4-BE49-F238E27FC236}">
                <a16:creationId xmlns:a16="http://schemas.microsoft.com/office/drawing/2014/main" id="{BCFD71BB-D094-0F9C-F466-E3126AAE2C5F}"/>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Evolution occurs at the population level, not in individual organisms, and is not an intentional response to environmental changes.</a:t>
            </a:r>
          </a:p>
          <a:p>
            <a:pPr marL="457200" indent="-457200">
              <a:buFont typeface="Arial" panose="020B0604020202020204" pitchFamily="34" charset="0"/>
              <a:buChar char="•"/>
            </a:pPr>
            <a:r>
              <a:rPr lang="en-US" dirty="0"/>
              <a:t>Natural selection acts on existing variation within a population, not on new traits that arise in response to environmental changes.</a:t>
            </a:r>
          </a:p>
          <a:p>
            <a:pPr marL="1200150" lvl="1" indent="-457200">
              <a:buFont typeface="Arial" panose="020B0604020202020204" pitchFamily="34" charset="0"/>
              <a:buChar char="•"/>
            </a:pPr>
            <a:r>
              <a:rPr lang="en-US" dirty="0"/>
              <a:t>Selective pressures like antibiotics allow pre-existing resistant variants to increase in frequency, not create new resistant mutations.</a:t>
            </a:r>
          </a:p>
          <a:p>
            <a:pPr marL="457200" indent="-457200">
              <a:buFont typeface="Arial" panose="020B0604020202020204" pitchFamily="34" charset="0"/>
              <a:buChar char="•"/>
            </a:pPr>
            <a:r>
              <a:rPr lang="en-US" dirty="0"/>
              <a:t>The fitness of traits can change over time as environments change, meaning that advantageous traits in one context may become disadvantageous in another.</a:t>
            </a:r>
            <a:endParaRPr lang="en-IN" dirty="0"/>
          </a:p>
        </p:txBody>
      </p:sp>
    </p:spTree>
    <p:extLst>
      <p:ext uri="{BB962C8B-B14F-4D97-AF65-F5344CB8AC3E}">
        <p14:creationId xmlns:p14="http://schemas.microsoft.com/office/powerpoint/2010/main" val="144391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2581-4307-CF85-3329-EF6B6246B20E}"/>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A368FC63-3829-3DA1-7CEA-0637A72921B3}"/>
              </a:ext>
            </a:extLst>
          </p:cNvPr>
          <p:cNvSpPr>
            <a:spLocks noGrp="1"/>
          </p:cNvSpPr>
          <p:nvPr>
            <p:ph idx="1"/>
          </p:nvPr>
        </p:nvSpPr>
        <p:spPr/>
        <p:txBody>
          <a:bodyPr>
            <a:noAutofit/>
          </a:bodyPr>
          <a:lstStyle/>
          <a:p>
            <a:pPr marL="457200" indent="-457200">
              <a:buFont typeface="Arial" panose="020B0604020202020204" pitchFamily="34" charset="0"/>
              <a:buChar char="•"/>
            </a:pPr>
            <a:r>
              <a:rPr lang="en-US" sz="2300" dirty="0"/>
              <a:t>Evolution occurs through mutation (producing new traits) and differential reproduction (promoting transfer of favorable traits), leading to better-adapted organisms over time.</a:t>
            </a:r>
          </a:p>
          <a:p>
            <a:pPr marL="457200" indent="-457200">
              <a:buFont typeface="Arial" panose="020B0604020202020204" pitchFamily="34" charset="0"/>
              <a:buChar char="•"/>
            </a:pPr>
            <a:r>
              <a:rPr lang="en-US" sz="2300" dirty="0"/>
              <a:t>Genetic variation allows differential survival and reproductive success based on traits beneficial to the environment.</a:t>
            </a:r>
          </a:p>
          <a:p>
            <a:pPr marL="457200" indent="-457200">
              <a:buFont typeface="Arial" panose="020B0604020202020204" pitchFamily="34" charset="0"/>
              <a:buChar char="•"/>
            </a:pPr>
            <a:r>
              <a:rPr lang="en-US" sz="2300" dirty="0"/>
              <a:t>Environmental changes can alter the desirability of traits, driving further evolution.</a:t>
            </a:r>
          </a:p>
          <a:p>
            <a:pPr marL="457200" indent="-457200">
              <a:buFont typeface="Arial" panose="020B0604020202020204" pitchFamily="34" charset="0"/>
              <a:buChar char="•"/>
            </a:pPr>
            <a:r>
              <a:rPr lang="en-US" sz="2300" dirty="0"/>
              <a:t>Evolution can converge with similar traits arising independently or diverge with diverse traits stemming from a common ancestor.</a:t>
            </a:r>
          </a:p>
          <a:p>
            <a:pPr marL="457200" indent="-457200">
              <a:buFont typeface="Arial" panose="020B0604020202020204" pitchFamily="34" charset="0"/>
              <a:buChar char="•"/>
            </a:pPr>
            <a:r>
              <a:rPr lang="en-US" sz="2300" dirty="0"/>
              <a:t>Evidence for evolution comes from DNA analysis, fossil records, and the presence of homologous and vestigial structures.</a:t>
            </a:r>
            <a:endParaRPr lang="en-IN" sz="2300" dirty="0"/>
          </a:p>
        </p:txBody>
      </p:sp>
    </p:spTree>
    <p:extLst>
      <p:ext uri="{BB962C8B-B14F-4D97-AF65-F5344CB8AC3E}">
        <p14:creationId xmlns:p14="http://schemas.microsoft.com/office/powerpoint/2010/main" val="252533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Evolution and the Origin of the Species</a:t>
            </a:r>
            <a:endParaRPr lang="en-US" sz="3200" dirty="0">
              <a:solidFill>
                <a:schemeClr val="accent1"/>
              </a:solidFill>
            </a:endParaRPr>
          </a:p>
        </p:txBody>
      </p:sp>
      <p:sp>
        <p:nvSpPr>
          <p:cNvPr id="6" name="Rectangle 3">
            <a:extLst>
              <a:ext uri="{FF2B5EF4-FFF2-40B4-BE49-F238E27FC236}">
                <a16:creationId xmlns:a16="http://schemas.microsoft.com/office/drawing/2014/main" id="{4EDF2916-53B4-D8FC-1164-AD8E5C80E6AF}"/>
              </a:ext>
            </a:extLst>
          </p:cNvPr>
          <p:cNvSpPr txBox="1">
            <a:spLocks/>
          </p:cNvSpPr>
          <p:nvPr/>
        </p:nvSpPr>
        <p:spPr>
          <a:xfrm>
            <a:off x="457200" y="1280160"/>
            <a:ext cx="8229600" cy="214884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61963" algn="l"/>
              </a:tabLst>
            </a:pPr>
            <a:r>
              <a:rPr lang="en-US" dirty="0"/>
              <a:t>All life continuously evolves from other species; the theory of evolution unifies and guides biology.</a:t>
            </a:r>
          </a:p>
        </p:txBody>
      </p:sp>
      <p:pic>
        <p:nvPicPr>
          <p:cNvPr id="8" name="Content Placeholder 4" descr="Two images: (a) shows a brown, yellow, and red lizard; (b) shows cacti in the Sonoran Desert.">
            <a:extLst>
              <a:ext uri="{FF2B5EF4-FFF2-40B4-BE49-F238E27FC236}">
                <a16:creationId xmlns:a16="http://schemas.microsoft.com/office/drawing/2014/main" id="{EB26F9DB-1CDA-C3F4-8F9A-983F2A0737A5}"/>
              </a:ext>
            </a:extLst>
          </p:cNvPr>
          <p:cNvPicPr>
            <a:picLocks noGrp="1" noChangeAspect="1"/>
          </p:cNvPicPr>
          <p:nvPr>
            <p:ph idx="1"/>
          </p:nvPr>
        </p:nvPicPr>
        <p:blipFill>
          <a:blip r:embed="rId2"/>
          <a:srcRect t="7344" b="32650"/>
          <a:stretch/>
        </p:blipFill>
        <p:spPr>
          <a:xfrm>
            <a:off x="1412209" y="2245735"/>
            <a:ext cx="6772464" cy="2257685"/>
          </a:xfrm>
        </p:spPr>
      </p:pic>
      <p:sp>
        <p:nvSpPr>
          <p:cNvPr id="3" name="TextBox 2">
            <a:extLst>
              <a:ext uri="{FF2B5EF4-FFF2-40B4-BE49-F238E27FC236}">
                <a16:creationId xmlns:a16="http://schemas.microsoft.com/office/drawing/2014/main" id="{F15A8FFC-7615-A066-2541-995C235AAA19}"/>
              </a:ext>
              <a:ext uri="{C183D7F6-B498-43B3-948B-1728B52AA6E4}">
                <adec:decorative xmlns:adec="http://schemas.microsoft.com/office/drawing/2017/decorative" val="0"/>
              </a:ext>
            </a:extLst>
          </p:cNvPr>
          <p:cNvSpPr txBox="1"/>
          <p:nvPr/>
        </p:nvSpPr>
        <p:spPr>
          <a:xfrm>
            <a:off x="1826641" y="4503420"/>
            <a:ext cx="5943600" cy="738664"/>
          </a:xfrm>
          <a:prstGeom prst="rect">
            <a:avLst/>
          </a:prstGeom>
          <a:noFill/>
        </p:spPr>
        <p:txBody>
          <a:bodyPr wrap="square" rtlCol="0">
            <a:spAutoFit/>
          </a:bodyPr>
          <a:lstStyle/>
          <a:p>
            <a:pPr algn="ctr"/>
            <a:r>
              <a:rPr lang="en-US" sz="1400" b="1" dirty="0"/>
              <a:t>18.1 Figure 1: </a:t>
            </a:r>
            <a:r>
              <a:rPr lang="en-US" sz="1400" dirty="0"/>
              <a:t>All organisms are products of evolution adapted to their environment. (a) Andean semiaquatic lizard (</a:t>
            </a:r>
            <a:r>
              <a:rPr lang="en-US" sz="1400" i="1" dirty="0"/>
              <a:t>Potamites montanicola</a:t>
            </a:r>
            <a:r>
              <a:rPr lang="en-US" sz="1400" dirty="0"/>
              <a:t>) and (b) Saguaro (</a:t>
            </a:r>
            <a:r>
              <a:rPr lang="en-US" sz="1400" i="1" dirty="0"/>
              <a:t>Carnegiea gigantea</a:t>
            </a:r>
            <a:r>
              <a:rPr lang="en-US" sz="1400" dirty="0"/>
              <a:t>)</a:t>
            </a:r>
          </a:p>
        </p:txBody>
      </p:sp>
      <p:sp>
        <p:nvSpPr>
          <p:cNvPr id="2" name="TextBox 1">
            <a:extLst>
              <a:ext uri="{FF2B5EF4-FFF2-40B4-BE49-F238E27FC236}">
                <a16:creationId xmlns:a16="http://schemas.microsoft.com/office/drawing/2014/main" id="{AAB6EFDE-B083-913B-E6E9-F94103D86B08}"/>
              </a:ext>
            </a:extLst>
          </p:cNvPr>
          <p:cNvSpPr txBox="1"/>
          <p:nvPr/>
        </p:nvSpPr>
        <p:spPr>
          <a:xfrm>
            <a:off x="1914336" y="5386149"/>
            <a:ext cx="5768210" cy="246221"/>
          </a:xfrm>
          <a:prstGeom prst="rect">
            <a:avLst/>
          </a:prstGeom>
          <a:noFill/>
        </p:spPr>
        <p:txBody>
          <a:bodyPr wrap="square">
            <a:spAutoFit/>
          </a:bodyPr>
          <a:lstStyle/>
          <a:p>
            <a:pPr algn="ctr"/>
            <a:r>
              <a:rPr lang="en-US" sz="1000" dirty="0"/>
              <a:t>Chávez G, Vásquez D on Wikimedia Commons. "</a:t>
            </a:r>
            <a:r>
              <a:rPr lang="en-US" sz="1000" i="1" dirty="0"/>
              <a:t>Potamites montanicola</a:t>
            </a:r>
            <a:r>
              <a:rPr lang="en-US" sz="1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99BDA-E885-5A24-32DF-4C870878C25B}"/>
              </a:ext>
            </a:extLst>
          </p:cNvPr>
          <p:cNvSpPr>
            <a:spLocks noGrp="1"/>
          </p:cNvSpPr>
          <p:nvPr>
            <p:ph type="title"/>
          </p:nvPr>
        </p:nvSpPr>
        <p:spPr/>
        <p:txBody>
          <a:bodyPr/>
          <a:lstStyle/>
          <a:p>
            <a:r>
              <a:rPr lang="en-IN" dirty="0"/>
              <a:t>Understanding Evolution</a:t>
            </a:r>
          </a:p>
        </p:txBody>
      </p:sp>
      <p:sp>
        <p:nvSpPr>
          <p:cNvPr id="5" name="Content Placeholder 4">
            <a:extLst>
              <a:ext uri="{FF2B5EF4-FFF2-40B4-BE49-F238E27FC236}">
                <a16:creationId xmlns:a16="http://schemas.microsoft.com/office/drawing/2014/main" id="{26D8CB6A-C52E-CA69-D68D-CC20A1BB103C}"/>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Evolution theory describes species change over time, credited to Charles Darwin.</a:t>
            </a:r>
          </a:p>
          <a:p>
            <a:pPr marL="457200" indent="-457200">
              <a:buFont typeface="Arial" panose="020B0604020202020204" pitchFamily="34" charset="0"/>
              <a:buChar char="•"/>
            </a:pPr>
            <a:r>
              <a:rPr lang="en-US" dirty="0"/>
              <a:t>Georges-Louis Leclerc Comte de Buffon proposing that organisms in different geographic regions underwent distinct changes over time (Buffon's Law).</a:t>
            </a:r>
          </a:p>
          <a:p>
            <a:pPr marL="457200" indent="-457200">
              <a:buFont typeface="Arial" panose="020B0604020202020204" pitchFamily="34" charset="0"/>
              <a:buChar char="•"/>
            </a:pPr>
            <a:r>
              <a:rPr lang="en-US" dirty="0"/>
              <a:t>James Hutton's theory of </a:t>
            </a:r>
            <a:r>
              <a:rPr lang="en-US" i="1" dirty="0"/>
              <a:t>uniformitarianism</a:t>
            </a:r>
            <a:r>
              <a:rPr lang="en-US" dirty="0"/>
              <a:t>, influenced evolutionary thought by suggesting Earth's features formed gradually over long periods.</a:t>
            </a:r>
          </a:p>
          <a:p>
            <a:pPr marL="457200" indent="-457200">
              <a:buFont typeface="Arial" panose="020B0604020202020204" pitchFamily="34" charset="0"/>
              <a:buChar char="•"/>
            </a:pPr>
            <a:r>
              <a:rPr lang="en-US" dirty="0"/>
              <a:t>Charles Lyell's </a:t>
            </a:r>
            <a:r>
              <a:rPr lang="en-US" i="1" dirty="0"/>
              <a:t>Principles of Geology </a:t>
            </a:r>
            <a:r>
              <a:rPr lang="en-US" dirty="0"/>
              <a:t>formalized uniformitarianism and provided evidence for an older Earth, concepts that influenced Darwin.</a:t>
            </a:r>
          </a:p>
          <a:p>
            <a:pPr marL="457200" indent="-457200">
              <a:buFont typeface="Arial" panose="020B0604020202020204" pitchFamily="34" charset="0"/>
              <a:buChar char="•"/>
            </a:pPr>
            <a:r>
              <a:rPr lang="en-US" dirty="0"/>
              <a:t>Jean-Baptiste Lamarck proposed a mechanism for evolutionary change called inheritance of acquired characteristics, which was later discredited.</a:t>
            </a:r>
            <a:endParaRPr lang="en-IN" dirty="0"/>
          </a:p>
        </p:txBody>
      </p:sp>
    </p:spTree>
    <p:extLst>
      <p:ext uri="{BB962C8B-B14F-4D97-AF65-F5344CB8AC3E}">
        <p14:creationId xmlns:p14="http://schemas.microsoft.com/office/powerpoint/2010/main" val="268998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C946C-1325-2E58-5455-F915E28DAB1D}"/>
              </a:ext>
            </a:extLst>
          </p:cNvPr>
          <p:cNvSpPr>
            <a:spLocks noGrp="1"/>
          </p:cNvSpPr>
          <p:nvPr>
            <p:ph type="title"/>
          </p:nvPr>
        </p:nvSpPr>
        <p:spPr/>
        <p:txBody>
          <a:bodyPr/>
          <a:lstStyle/>
          <a:p>
            <a:r>
              <a:rPr lang="en-US" dirty="0"/>
              <a:t>Charles Darwin and Natural Selection</a:t>
            </a:r>
            <a:r>
              <a:rPr lang="en-US" sz="1600" baseline="-25000" dirty="0"/>
              <a:t>1</a:t>
            </a:r>
          </a:p>
        </p:txBody>
      </p:sp>
      <p:sp>
        <p:nvSpPr>
          <p:cNvPr id="3" name="Content Placeholder 2">
            <a:extLst>
              <a:ext uri="{FF2B5EF4-FFF2-40B4-BE49-F238E27FC236}">
                <a16:creationId xmlns:a16="http://schemas.microsoft.com/office/drawing/2014/main" id="{ACFA4966-C888-F503-2322-44078A660E6B}"/>
              </a:ext>
            </a:extLst>
          </p:cNvPr>
          <p:cNvSpPr>
            <a:spLocks noGrp="1"/>
          </p:cNvSpPr>
          <p:nvPr>
            <p:ph idx="1"/>
          </p:nvPr>
        </p:nvSpPr>
        <p:spPr>
          <a:xfrm>
            <a:off x="457200" y="1280160"/>
            <a:ext cx="8229600" cy="2870958"/>
          </a:xfrm>
        </p:spPr>
        <p:txBody>
          <a:bodyPr>
            <a:normAutofit fontScale="77500" lnSpcReduction="20000"/>
          </a:bodyPr>
          <a:lstStyle/>
          <a:p>
            <a:pPr marL="457200" indent="-457200">
              <a:buFont typeface="Arial" panose="020B0604020202020204" pitchFamily="34" charset="0"/>
              <a:buChar char="•"/>
            </a:pPr>
            <a:r>
              <a:rPr lang="en-US" dirty="0"/>
              <a:t>Charles Darwin's voyage on HMS Beagle (1831</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1836) and Alfred Russel Wallace's travels to Brazil and the Malay Archipelago were crucial to their observations and theories of evolution.</a:t>
            </a:r>
          </a:p>
          <a:p>
            <a:pPr marL="457200" indent="-457200">
              <a:buFont typeface="Arial" panose="020B0604020202020204" pitchFamily="34" charset="0"/>
              <a:buChar char="•"/>
            </a:pPr>
            <a:r>
              <a:rPr lang="en-US" dirty="0"/>
              <a:t>Darwin observed variations in species across different islands, notably in finches' beak shapes, which were adapted to different food sources. </a:t>
            </a:r>
          </a:p>
          <a:p>
            <a:pPr marL="457200" indent="-457200">
              <a:buFont typeface="Arial" panose="020B0604020202020204" pitchFamily="34" charset="0"/>
              <a:buChar char="•"/>
            </a:pPr>
            <a:r>
              <a:rPr lang="en-IN" b="1" dirty="0"/>
              <a:t>Natural selection </a:t>
            </a:r>
            <a:r>
              <a:rPr lang="en-IN" dirty="0"/>
              <a:t>is the mechanism of evolution that favors the survival of the fittest, which influences reproduction and the frequency of these traits in the population, driving evolution.</a:t>
            </a:r>
          </a:p>
        </p:txBody>
      </p:sp>
      <p:sp>
        <p:nvSpPr>
          <p:cNvPr id="7" name="TextBox 6">
            <a:extLst>
              <a:ext uri="{FF2B5EF4-FFF2-40B4-BE49-F238E27FC236}">
                <a16:creationId xmlns:a16="http://schemas.microsoft.com/office/drawing/2014/main" id="{036F8C6E-1C71-EA09-2915-15149D6ABCF5}"/>
              </a:ext>
              <a:ext uri="{C183D7F6-B498-43B3-948B-1728B52AA6E4}">
                <adec:decorative xmlns:adec="http://schemas.microsoft.com/office/drawing/2017/decorative" val="0"/>
              </a:ext>
            </a:extLst>
          </p:cNvPr>
          <p:cNvSpPr txBox="1"/>
          <p:nvPr/>
        </p:nvSpPr>
        <p:spPr>
          <a:xfrm>
            <a:off x="3981450" y="4157245"/>
            <a:ext cx="1181100" cy="307777"/>
          </a:xfrm>
          <a:prstGeom prst="rect">
            <a:avLst/>
          </a:prstGeom>
          <a:noFill/>
        </p:spPr>
        <p:txBody>
          <a:bodyPr wrap="square" rtlCol="0">
            <a:spAutoFit/>
          </a:bodyPr>
          <a:lstStyle/>
          <a:p>
            <a:r>
              <a:rPr lang="en-US" sz="1400" b="1" dirty="0"/>
              <a:t>18.1 Figure 2</a:t>
            </a:r>
          </a:p>
        </p:txBody>
      </p:sp>
      <p:pic>
        <p:nvPicPr>
          <p:cNvPr id="4" name="Content Placeholder 10" descr="The first one shows a finch with a large, broad beak. The second one shows a smaller, but still broad, beak. The third shows an even smaller, more pointed beak. The fourth shows a small and very pointed beak.">
            <a:extLst>
              <a:ext uri="{FF2B5EF4-FFF2-40B4-BE49-F238E27FC236}">
                <a16:creationId xmlns:a16="http://schemas.microsoft.com/office/drawing/2014/main" id="{A18AED5D-CF21-D44D-868A-59469DF44FF5}"/>
              </a:ext>
            </a:extLst>
          </p:cNvPr>
          <p:cNvPicPr>
            <a:picLocks noChangeAspect="1"/>
          </p:cNvPicPr>
          <p:nvPr/>
        </p:nvPicPr>
        <p:blipFill>
          <a:blip r:embed="rId2"/>
          <a:srcRect t="5334" b="56333"/>
          <a:stretch/>
        </p:blipFill>
        <p:spPr>
          <a:xfrm>
            <a:off x="1345322" y="4418501"/>
            <a:ext cx="6453355" cy="1374326"/>
          </a:xfrm>
          <a:prstGeom prst="rect">
            <a:avLst/>
          </a:prstGeom>
        </p:spPr>
      </p:pic>
      <p:sp>
        <p:nvSpPr>
          <p:cNvPr id="6" name="TextBox 5">
            <a:extLst>
              <a:ext uri="{FF2B5EF4-FFF2-40B4-BE49-F238E27FC236}">
                <a16:creationId xmlns:a16="http://schemas.microsoft.com/office/drawing/2014/main" id="{C29AF8A5-082D-C9FA-B45A-D539132C583C}"/>
              </a:ext>
            </a:extLst>
          </p:cNvPr>
          <p:cNvSpPr txBox="1"/>
          <p:nvPr/>
        </p:nvSpPr>
        <p:spPr>
          <a:xfrm>
            <a:off x="1888657" y="5768940"/>
            <a:ext cx="5366686" cy="246221"/>
          </a:xfrm>
          <a:prstGeom prst="rect">
            <a:avLst/>
          </a:prstGeom>
          <a:noFill/>
        </p:spPr>
        <p:txBody>
          <a:bodyPr wrap="square">
            <a:spAutoFit/>
          </a:bodyPr>
          <a:lstStyle/>
          <a:p>
            <a:pPr algn="ctr"/>
            <a:r>
              <a:rPr lang="en-US" sz="1000" dirty="0"/>
              <a:t>Wellcome Images on Wikimedia Commons. "Finches."</a:t>
            </a:r>
          </a:p>
        </p:txBody>
      </p:sp>
    </p:spTree>
    <p:extLst>
      <p:ext uri="{BB962C8B-B14F-4D97-AF65-F5344CB8AC3E}">
        <p14:creationId xmlns:p14="http://schemas.microsoft.com/office/powerpoint/2010/main" val="247916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619C-FA62-03B3-1D8E-757D513DBDDF}"/>
              </a:ext>
            </a:extLst>
          </p:cNvPr>
          <p:cNvSpPr>
            <a:spLocks noGrp="1"/>
          </p:cNvSpPr>
          <p:nvPr>
            <p:ph type="title"/>
          </p:nvPr>
        </p:nvSpPr>
        <p:spPr/>
        <p:txBody>
          <a:bodyPr/>
          <a:lstStyle/>
          <a:p>
            <a:r>
              <a:rPr lang="en-US" dirty="0"/>
              <a:t>Charles Darwin and Natural Selection</a:t>
            </a:r>
            <a:r>
              <a:rPr lang="en-US" sz="1600" baseline="-25000" dirty="0"/>
              <a:t>2</a:t>
            </a:r>
            <a:endParaRPr lang="en-IN" dirty="0"/>
          </a:p>
        </p:txBody>
      </p:sp>
      <p:sp>
        <p:nvSpPr>
          <p:cNvPr id="3" name="Content Placeholder 2">
            <a:extLst>
              <a:ext uri="{FF2B5EF4-FFF2-40B4-BE49-F238E27FC236}">
                <a16:creationId xmlns:a16="http://schemas.microsoft.com/office/drawing/2014/main" id="{B5603F6F-0C47-8B59-6345-90E53704DCF5}"/>
              </a:ext>
            </a:extLst>
          </p:cNvPr>
          <p:cNvSpPr>
            <a:spLocks noGrp="1"/>
          </p:cNvSpPr>
          <p:nvPr>
            <p:ph idx="1"/>
          </p:nvPr>
        </p:nvSpPr>
        <p:spPr>
          <a:xfrm>
            <a:off x="457200" y="1280160"/>
            <a:ext cx="4368642" cy="4572000"/>
          </a:xfrm>
        </p:spPr>
        <p:txBody>
          <a:bodyPr>
            <a:normAutofit lnSpcReduction="10000"/>
          </a:bodyPr>
          <a:lstStyle/>
          <a:p>
            <a:r>
              <a:rPr lang="en-US" b="1" dirty="0"/>
              <a:t>Natural selection </a:t>
            </a:r>
            <a:r>
              <a:rPr lang="en-US" dirty="0"/>
              <a:t>key principles: </a:t>
            </a:r>
          </a:p>
          <a:p>
            <a:pPr marL="246063" indent="-457200" defTabSz="989013">
              <a:buFont typeface="Arial" panose="020B0604020202020204" pitchFamily="34" charset="0"/>
              <a:buChar char="•"/>
            </a:pPr>
            <a:r>
              <a:rPr lang="en-US" dirty="0"/>
              <a:t>Overproduction of organisms causing </a:t>
            </a:r>
            <a:r>
              <a:rPr lang="en-US" i="1" dirty="0"/>
              <a:t>intraspecific competition</a:t>
            </a:r>
          </a:p>
          <a:p>
            <a:pPr marL="246063" indent="-457200" defTabSz="989013">
              <a:buFont typeface="Arial" panose="020B0604020202020204" pitchFamily="34" charset="0"/>
              <a:buChar char="•"/>
            </a:pPr>
            <a:r>
              <a:rPr lang="en-US" dirty="0"/>
              <a:t>Variation within the species</a:t>
            </a:r>
          </a:p>
          <a:p>
            <a:pPr marL="246063" indent="-457200" defTabSz="989013">
              <a:buFont typeface="Arial" panose="020B0604020202020204" pitchFamily="34" charset="0"/>
              <a:buChar char="•"/>
            </a:pPr>
            <a:r>
              <a:rPr lang="en-US" dirty="0"/>
              <a:t>Variation is heritable</a:t>
            </a:r>
          </a:p>
          <a:p>
            <a:pPr marL="246063" indent="-457200" defTabSz="989013">
              <a:buFont typeface="Arial" panose="020B0604020202020204" pitchFamily="34" charset="0"/>
              <a:buChar char="•"/>
            </a:pPr>
            <a:r>
              <a:rPr lang="en-US" dirty="0"/>
              <a:t>Variation creates differences in fitness</a:t>
            </a:r>
          </a:p>
        </p:txBody>
      </p:sp>
      <p:pic>
        <p:nvPicPr>
          <p:cNvPr id="6" name="Content Placeholder 6" descr="A photograph shows a large tortoise with a long neck eating lettuce.">
            <a:extLst>
              <a:ext uri="{FF2B5EF4-FFF2-40B4-BE49-F238E27FC236}">
                <a16:creationId xmlns:a16="http://schemas.microsoft.com/office/drawing/2014/main" id="{292E2C90-F090-7B09-E3A7-14F577794685}"/>
              </a:ext>
            </a:extLst>
          </p:cNvPr>
          <p:cNvPicPr>
            <a:picLocks noChangeAspect="1"/>
          </p:cNvPicPr>
          <p:nvPr/>
        </p:nvPicPr>
        <p:blipFill>
          <a:blip r:embed="rId2"/>
          <a:srcRect l="12963" t="5333" r="12963" b="6001"/>
          <a:stretch/>
        </p:blipFill>
        <p:spPr>
          <a:xfrm>
            <a:off x="4876800" y="1475443"/>
            <a:ext cx="3483384" cy="2316450"/>
          </a:xfrm>
          <a:prstGeom prst="rect">
            <a:avLst/>
          </a:prstGeom>
        </p:spPr>
      </p:pic>
      <p:sp>
        <p:nvSpPr>
          <p:cNvPr id="9" name="TextBox 8">
            <a:extLst>
              <a:ext uri="{FF2B5EF4-FFF2-40B4-BE49-F238E27FC236}">
                <a16:creationId xmlns:a16="http://schemas.microsoft.com/office/drawing/2014/main" id="{F9B17C29-FDC5-C3A3-5173-E65D0F5950B3}"/>
              </a:ext>
            </a:extLst>
          </p:cNvPr>
          <p:cNvSpPr txBox="1"/>
          <p:nvPr/>
        </p:nvSpPr>
        <p:spPr>
          <a:xfrm>
            <a:off x="4927757" y="3791893"/>
            <a:ext cx="3381469" cy="954107"/>
          </a:xfrm>
          <a:prstGeom prst="rect">
            <a:avLst/>
          </a:prstGeom>
          <a:noFill/>
        </p:spPr>
        <p:txBody>
          <a:bodyPr wrap="square" rtlCol="0">
            <a:spAutoFit/>
          </a:bodyPr>
          <a:lstStyle/>
          <a:p>
            <a:pPr algn="ctr"/>
            <a:r>
              <a:rPr lang="en-US" sz="1400" b="1" dirty="0"/>
              <a:t>18.1 Figure 3:</a:t>
            </a:r>
            <a:r>
              <a:rPr lang="en-US" sz="1400" dirty="0"/>
              <a:t> Darwin suggested that these tortoises' longer necks allow them to access more leaves higher up on plants than those with short necks.</a:t>
            </a:r>
            <a:endParaRPr lang="en-US" sz="1400" b="1" dirty="0"/>
          </a:p>
        </p:txBody>
      </p:sp>
      <p:sp>
        <p:nvSpPr>
          <p:cNvPr id="5" name="TextBox 4">
            <a:extLst>
              <a:ext uri="{FF2B5EF4-FFF2-40B4-BE49-F238E27FC236}">
                <a16:creationId xmlns:a16="http://schemas.microsoft.com/office/drawing/2014/main" id="{564F1475-B971-52EB-5D08-16EFA38A3B64}"/>
              </a:ext>
            </a:extLst>
          </p:cNvPr>
          <p:cNvSpPr txBox="1"/>
          <p:nvPr/>
        </p:nvSpPr>
        <p:spPr>
          <a:xfrm>
            <a:off x="4927758" y="4746000"/>
            <a:ext cx="3381468" cy="246221"/>
          </a:xfrm>
          <a:prstGeom prst="rect">
            <a:avLst/>
          </a:prstGeom>
          <a:noFill/>
        </p:spPr>
        <p:txBody>
          <a:bodyPr wrap="square">
            <a:spAutoFit/>
          </a:bodyPr>
          <a:lstStyle/>
          <a:p>
            <a:pPr algn="ctr"/>
            <a:r>
              <a:rPr lang="en-US" sz="1000" dirty="0"/>
              <a:t>Nicolas Völcker on Wikimedia Commons. "Giant tortoise."</a:t>
            </a:r>
          </a:p>
        </p:txBody>
      </p:sp>
    </p:spTree>
    <p:extLst>
      <p:ext uri="{BB962C8B-B14F-4D97-AF65-F5344CB8AC3E}">
        <p14:creationId xmlns:p14="http://schemas.microsoft.com/office/powerpoint/2010/main" val="220917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619C-FA62-03B3-1D8E-757D513DBDDF}"/>
              </a:ext>
            </a:extLst>
          </p:cNvPr>
          <p:cNvSpPr>
            <a:spLocks noGrp="1"/>
          </p:cNvSpPr>
          <p:nvPr>
            <p:ph type="title"/>
          </p:nvPr>
        </p:nvSpPr>
        <p:spPr/>
        <p:txBody>
          <a:bodyPr/>
          <a:lstStyle/>
          <a:p>
            <a:r>
              <a:rPr lang="en-US" dirty="0"/>
              <a:t>Charles Darwin and Natural Selection</a:t>
            </a:r>
            <a:r>
              <a:rPr lang="en-US" sz="1600" baseline="-25000" dirty="0"/>
              <a:t>3</a:t>
            </a:r>
            <a:endParaRPr lang="en-IN" dirty="0"/>
          </a:p>
        </p:txBody>
      </p:sp>
      <p:sp>
        <p:nvSpPr>
          <p:cNvPr id="3" name="Content Placeholder 2">
            <a:extLst>
              <a:ext uri="{FF2B5EF4-FFF2-40B4-BE49-F238E27FC236}">
                <a16:creationId xmlns:a16="http://schemas.microsoft.com/office/drawing/2014/main" id="{B5603F6F-0C47-8B59-6345-90E53704DCF5}"/>
              </a:ext>
            </a:extLst>
          </p:cNvPr>
          <p:cNvSpPr>
            <a:spLocks noGrp="1"/>
          </p:cNvSpPr>
          <p:nvPr>
            <p:ph idx="1"/>
          </p:nvPr>
        </p:nvSpPr>
        <p:spPr>
          <a:xfrm>
            <a:off x="457200" y="1280160"/>
            <a:ext cx="5158320" cy="4572000"/>
          </a:xfrm>
        </p:spPr>
        <p:txBody>
          <a:bodyPr>
            <a:normAutofit fontScale="92500" lnSpcReduction="10000"/>
          </a:bodyPr>
          <a:lstStyle/>
          <a:p>
            <a:pPr marL="457200" indent="-457200">
              <a:buFont typeface="Arial" panose="020B0604020202020204" pitchFamily="34" charset="0"/>
              <a:buChar char="•"/>
            </a:pPr>
            <a:r>
              <a:rPr lang="en-US" dirty="0"/>
              <a:t>Darwin and Wallace jointly presented their natural selection mechanism in 1858.</a:t>
            </a:r>
          </a:p>
          <a:p>
            <a:pPr marL="1200150" lvl="1" indent="-457200">
              <a:buFont typeface="Arial" panose="020B0604020202020204" pitchFamily="34" charset="0"/>
              <a:buChar char="•"/>
            </a:pPr>
            <a:r>
              <a:rPr lang="en-US" dirty="0"/>
              <a:t> Darwin's </a:t>
            </a:r>
            <a:r>
              <a:rPr lang="en-US" i="1" dirty="0"/>
              <a:t>On the Origin of Species by Means of Natural Selection </a:t>
            </a:r>
            <a:r>
              <a:rPr lang="en-US" dirty="0"/>
              <a:t>providing detailed arguments in 1859.</a:t>
            </a:r>
          </a:p>
          <a:p>
            <a:pPr marL="457200" indent="-457200">
              <a:buFont typeface="Arial" panose="020B0604020202020204" pitchFamily="34" charset="0"/>
              <a:buChar char="•"/>
            </a:pPr>
            <a:r>
              <a:rPr lang="en-US" dirty="0"/>
              <a:t>Grants' study on Galápagos finch beak sizes changing based on food availability demonstrate observable evidence of natural selection in action.</a:t>
            </a:r>
            <a:endParaRPr lang="en-IN" dirty="0"/>
          </a:p>
        </p:txBody>
      </p:sp>
      <p:sp>
        <p:nvSpPr>
          <p:cNvPr id="6" name="TextBox 5">
            <a:extLst>
              <a:ext uri="{FF2B5EF4-FFF2-40B4-BE49-F238E27FC236}">
                <a16:creationId xmlns:a16="http://schemas.microsoft.com/office/drawing/2014/main" id="{E7E535BB-5CA3-5F1B-D90F-203BC1D9B757}"/>
              </a:ext>
              <a:ext uri="{C183D7F6-B498-43B3-948B-1728B52AA6E4}">
                <adec:decorative xmlns:adec="http://schemas.microsoft.com/office/drawing/2017/decorative" val="0"/>
              </a:ext>
            </a:extLst>
          </p:cNvPr>
          <p:cNvSpPr txBox="1"/>
          <p:nvPr/>
        </p:nvSpPr>
        <p:spPr>
          <a:xfrm>
            <a:off x="6661010" y="1299172"/>
            <a:ext cx="1181100" cy="307777"/>
          </a:xfrm>
          <a:prstGeom prst="rect">
            <a:avLst/>
          </a:prstGeom>
          <a:noFill/>
        </p:spPr>
        <p:txBody>
          <a:bodyPr wrap="square" rtlCol="0">
            <a:spAutoFit/>
          </a:bodyPr>
          <a:lstStyle/>
          <a:p>
            <a:r>
              <a:rPr lang="en-US" sz="1400" b="1" dirty="0"/>
              <a:t>18.1 Figure 4</a:t>
            </a:r>
          </a:p>
        </p:txBody>
      </p:sp>
      <p:pic>
        <p:nvPicPr>
          <p:cNvPr id="4" name="Content Placeholder 5" descr="The full title page reads as follows: ON THE ORIGIN OF SPECIES BY MEANS OF NATURAL SELECTION. ON THE PRESERVATION OF FAVOURED RACES IN THE STRUGGLE FOR LIFE. By CHARLES DARWIN, M.A., FELLOW OF THE ROYAL, GEOLOGICAL, LINNEAN, ETC., SOCIEITIES: AUTHOR OF 'JOURNAL OF RESEARCHES DURING H. M. S. BEAGLES'S VOYAGE ROUND THE WORLD.' LONDON: JOHN MURRAY, ALBEMARLE STREET. 1859. The right of Translation is reserved.">
            <a:extLst>
              <a:ext uri="{FF2B5EF4-FFF2-40B4-BE49-F238E27FC236}">
                <a16:creationId xmlns:a16="http://schemas.microsoft.com/office/drawing/2014/main" id="{C74797A7-F33C-2C40-C28C-CDF863834C16}"/>
              </a:ext>
            </a:extLst>
          </p:cNvPr>
          <p:cNvPicPr>
            <a:picLocks noChangeAspect="1"/>
          </p:cNvPicPr>
          <p:nvPr/>
        </p:nvPicPr>
        <p:blipFill>
          <a:blip r:embed="rId2"/>
          <a:srcRect l="35185" t="5332" r="35185" b="4668"/>
          <a:stretch/>
        </p:blipFill>
        <p:spPr>
          <a:xfrm>
            <a:off x="6061270" y="1557545"/>
            <a:ext cx="2380580" cy="4017229"/>
          </a:xfrm>
          <a:prstGeom prst="rect">
            <a:avLst/>
          </a:prstGeom>
        </p:spPr>
      </p:pic>
      <p:sp>
        <p:nvSpPr>
          <p:cNvPr id="5" name="TextBox 4">
            <a:extLst>
              <a:ext uri="{FF2B5EF4-FFF2-40B4-BE49-F238E27FC236}">
                <a16:creationId xmlns:a16="http://schemas.microsoft.com/office/drawing/2014/main" id="{564F1475-B971-52EB-5D08-16EFA38A3B64}"/>
              </a:ext>
            </a:extLst>
          </p:cNvPr>
          <p:cNvSpPr txBox="1"/>
          <p:nvPr/>
        </p:nvSpPr>
        <p:spPr>
          <a:xfrm>
            <a:off x="5950340" y="5558828"/>
            <a:ext cx="2602440" cy="400110"/>
          </a:xfrm>
          <a:prstGeom prst="rect">
            <a:avLst/>
          </a:prstGeom>
          <a:noFill/>
        </p:spPr>
        <p:txBody>
          <a:bodyPr wrap="square">
            <a:spAutoFit/>
          </a:bodyPr>
          <a:lstStyle/>
          <a:p>
            <a:pPr algn="ctr"/>
            <a:r>
              <a:rPr lang="en-US" sz="1000" dirty="0"/>
              <a:t>Wellcome Images on Wikimedia Commons. "On the Origin of Species by Charles Darwin."</a:t>
            </a:r>
          </a:p>
        </p:txBody>
      </p:sp>
    </p:spTree>
    <p:extLst>
      <p:ext uri="{BB962C8B-B14F-4D97-AF65-F5344CB8AC3E}">
        <p14:creationId xmlns:p14="http://schemas.microsoft.com/office/powerpoint/2010/main" val="296396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587240"/>
          </a:xfrm>
        </p:spPr>
        <p:txBody>
          <a:bodyPr>
            <a:normAutofit fontScale="92500" lnSpcReduction="20000"/>
          </a:bodyPr>
          <a:lstStyle/>
          <a:p>
            <a:r>
              <a:rPr lang="en-US" dirty="0"/>
              <a:t>Match the following biological example with the four principles for natural selection. Select from the following options: </a:t>
            </a:r>
            <a:r>
              <a:rPr lang="en-US" i="1" dirty="0"/>
              <a:t>organisms vary, variability is heritable, variability confers fitness, and more organisms are produced than the environment can support</a:t>
            </a:r>
            <a:r>
              <a:rPr lang="en-US" dirty="0"/>
              <a:t>. </a:t>
            </a:r>
          </a:p>
          <a:p>
            <a:pPr marL="457200" indent="-457200">
              <a:buFont typeface="Arial" panose="020B0604020202020204" pitchFamily="34" charset="0"/>
              <a:buChar char="•"/>
            </a:pPr>
            <a:r>
              <a:rPr lang="en-US" dirty="0"/>
              <a:t>Some cheetahs are very fast, while others are just not quite as quick when chasing antelope.</a:t>
            </a:r>
          </a:p>
          <a:p>
            <a:pPr marL="457200" indent="-457200">
              <a:buFont typeface="Arial" panose="020B0604020202020204" pitchFamily="34" charset="0"/>
              <a:buChar char="•"/>
            </a:pPr>
            <a:r>
              <a:rPr lang="en-US" dirty="0"/>
              <a:t>Bill thickness of young birds is strongly tied to the thickness of parental bills.</a:t>
            </a:r>
          </a:p>
          <a:p>
            <a:pPr marL="457200" indent="-457200">
              <a:buFont typeface="Arial" panose="020B0604020202020204" pitchFamily="34" charset="0"/>
              <a:buChar char="•"/>
            </a:pPr>
            <a:r>
              <a:rPr lang="en-US" dirty="0"/>
              <a:t>Bumblebees with longer proboscises (mouthparts) can more easily feed from long-stemmed flowers.</a:t>
            </a:r>
          </a:p>
          <a:p>
            <a:pPr marL="457200" indent="-457200">
              <a:buFont typeface="Arial" panose="020B0604020202020204" pitchFamily="34" charset="0"/>
              <a:buChar char="•"/>
            </a:pPr>
            <a:r>
              <a:rPr lang="en-US" dirty="0"/>
              <a:t>Many mollusks produce thousands of young, greatly exceeding open areas for settlement.</a:t>
            </a:r>
          </a:p>
        </p:txBody>
      </p:sp>
    </p:spTree>
    <p:extLst>
      <p:ext uri="{BB962C8B-B14F-4D97-AF65-F5344CB8AC3E}">
        <p14:creationId xmlns:p14="http://schemas.microsoft.com/office/powerpoint/2010/main" val="10355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 uri="{C183D7F6-B498-43B3-948B-1728B52AA6E4}">
                <adec:decorative xmlns:adec="http://schemas.microsoft.com/office/drawing/2017/decorative" val="0"/>
              </a:ext>
            </a:extLst>
          </p:cNvPr>
          <p:cNvSpPr>
            <a:spLocks noGrp="1"/>
          </p:cNvSpPr>
          <p:nvPr>
            <p:ph idx="1"/>
          </p:nvPr>
        </p:nvSpPr>
        <p:spPr/>
        <p:txBody>
          <a:bodyPr>
            <a:normAutofit/>
          </a:bodyPr>
          <a:lstStyle/>
          <a:p>
            <a:r>
              <a:rPr lang="en-US" sz="2200" dirty="0"/>
              <a:t> </a:t>
            </a:r>
          </a:p>
        </p:txBody>
      </p:sp>
      <p:sp>
        <p:nvSpPr>
          <p:cNvPr id="5" name="TextBox 4">
            <a:extLst>
              <a:ext uri="{FF2B5EF4-FFF2-40B4-BE49-F238E27FC236}">
                <a16:creationId xmlns:a16="http://schemas.microsoft.com/office/drawing/2014/main" id="{53598B26-348B-F3DA-6C2C-AE3B747157E6}"/>
              </a:ext>
            </a:extLst>
          </p:cNvPr>
          <p:cNvSpPr txBox="1"/>
          <p:nvPr/>
        </p:nvSpPr>
        <p:spPr>
          <a:xfrm>
            <a:off x="533400" y="1373062"/>
            <a:ext cx="4573204" cy="4801314"/>
          </a:xfrm>
          <a:prstGeom prst="rect">
            <a:avLst/>
          </a:prstGeom>
          <a:noFill/>
        </p:spPr>
        <p:txBody>
          <a:bodyPr wrap="square" rtlCol="0">
            <a:spAutoFit/>
          </a:bodyPr>
          <a:lstStyle/>
          <a:p>
            <a:r>
              <a:rPr lang="en-US" sz="2400" dirty="0">
                <a:solidFill>
                  <a:schemeClr val="bg1"/>
                </a:solidFill>
              </a:rPr>
              <a:t>Career: Field Biologist</a:t>
            </a:r>
          </a:p>
          <a:p>
            <a:pPr marL="457200" indent="-457200">
              <a:buFont typeface="Arial" panose="020B0604020202020204" pitchFamily="34" charset="0"/>
              <a:buChar char="•"/>
            </a:pPr>
            <a:r>
              <a:rPr lang="en-US" sz="2400" i="1" dirty="0">
                <a:solidFill>
                  <a:schemeClr val="bg1"/>
                </a:solidFill>
              </a:rPr>
              <a:t>Field</a:t>
            </a:r>
            <a:r>
              <a:rPr lang="en-US" sz="2400" dirty="0">
                <a:solidFill>
                  <a:schemeClr val="bg1"/>
                </a:solidFill>
              </a:rPr>
              <a:t> biologists research specific species and habitats in the wild.</a:t>
            </a:r>
          </a:p>
          <a:p>
            <a:pPr marL="457200" indent="-457200">
              <a:buFont typeface="Arial" panose="020B0604020202020204" pitchFamily="34" charset="0"/>
              <a:buChar char="•"/>
            </a:pPr>
            <a:r>
              <a:rPr lang="en-US" sz="2400" dirty="0">
                <a:solidFill>
                  <a:schemeClr val="bg1"/>
                </a:solidFill>
              </a:rPr>
              <a:t>They aim to discover new species for ecological understanding.</a:t>
            </a:r>
          </a:p>
          <a:p>
            <a:pPr marL="457200" indent="-457200">
              <a:buFont typeface="Arial" panose="020B0604020202020204" pitchFamily="34" charset="0"/>
              <a:buChar char="•"/>
            </a:pPr>
            <a:r>
              <a:rPr lang="en-US" sz="2400" dirty="0">
                <a:solidFill>
                  <a:schemeClr val="bg1"/>
                </a:solidFill>
              </a:rPr>
              <a:t>New species can drive medical or agricultural innovations.</a:t>
            </a:r>
          </a:p>
          <a:p>
            <a:pPr marL="457200" indent="-457200">
              <a:buFont typeface="Arial" panose="020B0604020202020204" pitchFamily="34" charset="0"/>
              <a:buChar char="•"/>
            </a:pPr>
            <a:r>
              <a:rPr lang="en-US" sz="2400" dirty="0">
                <a:solidFill>
                  <a:schemeClr val="bg1"/>
                </a:solidFill>
              </a:rPr>
              <a:t>Studies reveal an organism's ecosystem roles and conservation needs.</a:t>
            </a:r>
          </a:p>
          <a:p>
            <a:endParaRPr lang="en-US" dirty="0"/>
          </a:p>
        </p:txBody>
      </p:sp>
      <p:pic>
        <p:nvPicPr>
          <p:cNvPr id="6" name="Content Placeholder 5" descr="A photograph shows a man leaning over a polar bear laying on its side.">
            <a:extLst>
              <a:ext uri="{FF2B5EF4-FFF2-40B4-BE49-F238E27FC236}">
                <a16:creationId xmlns:a16="http://schemas.microsoft.com/office/drawing/2014/main" id="{8BF68BFE-97B4-E324-A261-7D2E6BB7362A}"/>
              </a:ext>
            </a:extLst>
          </p:cNvPr>
          <p:cNvPicPr>
            <a:picLocks noChangeAspect="1"/>
          </p:cNvPicPr>
          <p:nvPr/>
        </p:nvPicPr>
        <p:blipFill>
          <a:blip r:embed="rId3"/>
          <a:srcRect l="13890" t="7000" r="12963" b="6001"/>
          <a:stretch/>
        </p:blipFill>
        <p:spPr>
          <a:xfrm>
            <a:off x="5089252" y="1855797"/>
            <a:ext cx="3342071" cy="2208305"/>
          </a:xfrm>
          <a:prstGeom prst="rect">
            <a:avLst/>
          </a:prstGeom>
          <a:solidFill>
            <a:schemeClr val="accent1"/>
          </a:solidFill>
        </p:spPr>
      </p:pic>
      <p:sp>
        <p:nvSpPr>
          <p:cNvPr id="8" name="TextBox 7">
            <a:extLst>
              <a:ext uri="{FF2B5EF4-FFF2-40B4-BE49-F238E27FC236}">
                <a16:creationId xmlns:a16="http://schemas.microsoft.com/office/drawing/2014/main" id="{4A773DC6-7062-FE42-FA64-44EBDD2E6B99}"/>
              </a:ext>
            </a:extLst>
          </p:cNvPr>
          <p:cNvSpPr txBox="1"/>
          <p:nvPr/>
        </p:nvSpPr>
        <p:spPr>
          <a:xfrm>
            <a:off x="5379021" y="4068348"/>
            <a:ext cx="2752725" cy="523220"/>
          </a:xfrm>
          <a:prstGeom prst="rect">
            <a:avLst/>
          </a:prstGeom>
          <a:noFill/>
        </p:spPr>
        <p:txBody>
          <a:bodyPr wrap="square" rtlCol="0">
            <a:spAutoFit/>
          </a:bodyPr>
          <a:lstStyle/>
          <a:p>
            <a:pPr algn="ctr"/>
            <a:r>
              <a:rPr lang="en-US" sz="1400" b="1" dirty="0">
                <a:solidFill>
                  <a:schemeClr val="bg1"/>
                </a:solidFill>
              </a:rPr>
              <a:t>18.1 Figure 5:</a:t>
            </a:r>
            <a:r>
              <a:rPr lang="en-US" sz="1400" dirty="0">
                <a:solidFill>
                  <a:schemeClr val="bg1"/>
                </a:solidFill>
              </a:rPr>
              <a:t> A field biologist tranquilizes a polar bear for study.</a:t>
            </a:r>
            <a:endParaRPr lang="en-US" sz="1400" b="1" dirty="0">
              <a:solidFill>
                <a:schemeClr val="bg1"/>
              </a:solidFill>
            </a:endParaRPr>
          </a:p>
        </p:txBody>
      </p:sp>
      <p:sp>
        <p:nvSpPr>
          <p:cNvPr id="7" name="TextBox 6">
            <a:extLst>
              <a:ext uri="{FF2B5EF4-FFF2-40B4-BE49-F238E27FC236}">
                <a16:creationId xmlns:a16="http://schemas.microsoft.com/office/drawing/2014/main" id="{B3A0AAC0-1AE7-A2FE-20F9-8A9129FE5949}"/>
              </a:ext>
            </a:extLst>
          </p:cNvPr>
          <p:cNvSpPr txBox="1"/>
          <p:nvPr/>
        </p:nvSpPr>
        <p:spPr>
          <a:xfrm>
            <a:off x="5444793" y="4629090"/>
            <a:ext cx="2609108" cy="400110"/>
          </a:xfrm>
          <a:prstGeom prst="rect">
            <a:avLst/>
          </a:prstGeom>
          <a:noFill/>
        </p:spPr>
        <p:txBody>
          <a:bodyPr wrap="square">
            <a:spAutoFit/>
          </a:bodyPr>
          <a:lstStyle/>
          <a:p>
            <a:pPr algn="ctr"/>
            <a:r>
              <a:rPr lang="en-US" sz="1000" dirty="0">
                <a:solidFill>
                  <a:schemeClr val="bg1"/>
                </a:solidFill>
              </a:rPr>
              <a:t>NOAA Photo Library on Wikimedia Commons. "Sedated polar bear."</a:t>
            </a:r>
          </a:p>
        </p:txBody>
      </p:sp>
    </p:spTree>
    <p:extLst>
      <p:ext uri="{BB962C8B-B14F-4D97-AF65-F5344CB8AC3E}">
        <p14:creationId xmlns:p14="http://schemas.microsoft.com/office/powerpoint/2010/main" val="114602852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7816</TotalTime>
  <Words>2156</Words>
  <Application>Microsoft Office PowerPoint</Application>
  <PresentationFormat>On-screen Show (4:3)</PresentationFormat>
  <Paragraphs>152</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Aptos</vt:lpstr>
      <vt:lpstr>Office Theme</vt:lpstr>
      <vt:lpstr>Lesson 18.1</vt:lpstr>
      <vt:lpstr>Objectives</vt:lpstr>
      <vt:lpstr>Evolution and the Origin of the Species</vt:lpstr>
      <vt:lpstr>Understanding Evolution</vt:lpstr>
      <vt:lpstr>Charles Darwin and Natural Selection1</vt:lpstr>
      <vt:lpstr>Charles Darwin and Natural Selection2</vt:lpstr>
      <vt:lpstr>Charles Darwin and Natural Selection3</vt:lpstr>
      <vt:lpstr>Think It Through1</vt:lpstr>
      <vt:lpstr>Science and You</vt:lpstr>
      <vt:lpstr>Processes and Patterns of Evolution1</vt:lpstr>
      <vt:lpstr>Processes and Patterns of Evolution2</vt:lpstr>
      <vt:lpstr>Think It Through2</vt:lpstr>
      <vt:lpstr>Evidence of Evolution: Fossils</vt:lpstr>
      <vt:lpstr>Anatomy and Embryology1</vt:lpstr>
      <vt:lpstr>Anatomy and Embryology2</vt:lpstr>
      <vt:lpstr>Biogeography1</vt:lpstr>
      <vt:lpstr>Biogeography2</vt:lpstr>
      <vt:lpstr>Molecular Biology</vt:lpstr>
      <vt:lpstr>Misconceptions of Evolution</vt:lpstr>
      <vt:lpstr>Individuals Evolve</vt:lpstr>
      <vt:lpstr>Think It Through3</vt:lpstr>
      <vt:lpstr>Group Activity</vt:lpstr>
      <vt:lpstr>Evolution Explains the Origin of Life</vt:lpstr>
      <vt:lpstr>Organisms Evolve on Purpose</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231</cp:revision>
  <dcterms:created xsi:type="dcterms:W3CDTF">2013-04-26T14:43:13Z</dcterms:created>
  <dcterms:modified xsi:type="dcterms:W3CDTF">2024-10-09T12:31:44Z</dcterms:modified>
</cp:coreProperties>
</file>