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handoutMasterIdLst>
    <p:handoutMasterId r:id="rId28"/>
  </p:handoutMasterIdLst>
  <p:sldIdLst>
    <p:sldId id="272" r:id="rId2"/>
    <p:sldId id="305" r:id="rId3"/>
    <p:sldId id="306" r:id="rId4"/>
    <p:sldId id="307" r:id="rId5"/>
    <p:sldId id="308" r:id="rId6"/>
    <p:sldId id="270" r:id="rId7"/>
    <p:sldId id="309" r:id="rId8"/>
    <p:sldId id="310" r:id="rId9"/>
    <p:sldId id="276" r:id="rId10"/>
    <p:sldId id="311" r:id="rId11"/>
    <p:sldId id="288" r:id="rId12"/>
    <p:sldId id="312" r:id="rId13"/>
    <p:sldId id="290" r:id="rId14"/>
    <p:sldId id="291" r:id="rId15"/>
    <p:sldId id="271" r:id="rId16"/>
    <p:sldId id="313" r:id="rId17"/>
    <p:sldId id="294" r:id="rId18"/>
    <p:sldId id="314" r:id="rId19"/>
    <p:sldId id="296" r:id="rId20"/>
    <p:sldId id="297" r:id="rId21"/>
    <p:sldId id="315" r:id="rId22"/>
    <p:sldId id="316" r:id="rId23"/>
    <p:sldId id="317" r:id="rId24"/>
    <p:sldId id="320" r:id="rId25"/>
    <p:sldId id="280" r:id="rId26"/>
  </p:sldIdLst>
  <p:sldSz cx="9144000" cy="6858000" type="screen4x3"/>
  <p:notesSz cx="6858000" cy="9144000"/>
  <p:embeddedFontLs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94673" autoAdjust="0"/>
  </p:normalViewPr>
  <p:slideViewPr>
    <p:cSldViewPr>
      <p:cViewPr varScale="1">
        <p:scale>
          <a:sx n="78" d="100"/>
          <a:sy n="78" d="100"/>
        </p:scale>
        <p:origin x="1747" y="82"/>
      </p:cViewPr>
      <p:guideLst>
        <p:guide orient="horz" pos="2160"/>
        <p:guide pos="2880"/>
      </p:guideLst>
    </p:cSldViewPr>
  </p:slideViewPr>
  <p:outlineViewPr>
    <p:cViewPr>
      <p:scale>
        <a:sx n="33" d="100"/>
        <a:sy n="33" d="100"/>
      </p:scale>
      <p:origin x="0" y="-622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illustration in Darwin's </a:t>
            </a:r>
            <a:r>
              <a:rPr lang="en-US" i="1" dirty="0"/>
              <a:t>On the Origin of Species</a:t>
            </a:r>
            <a:r>
              <a:rPr lang="en-US" dirty="0"/>
              <a:t> is a (a) diagram showing speciation events leading to biological diversity. The diagram shows similarities to phylogenetic charts that today illustrate the relationships of species. (b) Modern elephants evolved from the </a:t>
            </a:r>
            <a:r>
              <a:rPr lang="en-US" i="1" dirty="0"/>
              <a:t>Palaeomastodon</a:t>
            </a:r>
            <a:r>
              <a:rPr lang="en-US" dirty="0"/>
              <a:t>, a species that lived in Egypt 35–50 million years ago.</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5749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Allopatric speciation by (a) dispersal occurs when a few members from a population of organisms move to a new area. Allopatric speciation by (b) vicariance occurs when a geographic barrier separates a population of organism. In either case, gene flow between the two subpopulations is prevented. Therefore, the allele frequencies at various loci become different over time, and natural selection favors different adaptations in each group. </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67474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1067822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77829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4804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19407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4614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Lesson </a:t>
            </a: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18.2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Speciation: The Evolution of New Species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F848C-7F19-D656-A6A0-FC2816A5A829}"/>
              </a:ext>
            </a:extLst>
          </p:cNvPr>
          <p:cNvSpPr>
            <a:spLocks noGrp="1"/>
          </p:cNvSpPr>
          <p:nvPr>
            <p:ph type="title"/>
          </p:nvPr>
        </p:nvSpPr>
        <p:spPr/>
        <p:txBody>
          <a:bodyPr/>
          <a:lstStyle/>
          <a:p>
            <a:r>
              <a:rPr lang="en-IN" dirty="0"/>
              <a:t>Allopatric Speciation</a:t>
            </a:r>
            <a:r>
              <a:rPr lang="en-IN" sz="1600" baseline="-25000" dirty="0"/>
              <a:t>1</a:t>
            </a:r>
          </a:p>
        </p:txBody>
      </p:sp>
      <p:sp>
        <p:nvSpPr>
          <p:cNvPr id="5" name="Content Placeholder 4">
            <a:extLst>
              <a:ext uri="{FF2B5EF4-FFF2-40B4-BE49-F238E27FC236}">
                <a16:creationId xmlns:a16="http://schemas.microsoft.com/office/drawing/2014/main" id="{53BD6C2A-FBFC-2408-27B3-AA61D005B541}"/>
              </a:ext>
            </a:extLst>
          </p:cNvPr>
          <p:cNvSpPr>
            <a:spLocks noGrp="1"/>
          </p:cNvSpPr>
          <p:nvPr>
            <p:ph idx="1"/>
          </p:nvPr>
        </p:nvSpPr>
        <p:spPr>
          <a:xfrm>
            <a:off x="457200" y="1280160"/>
            <a:ext cx="8153400" cy="4572000"/>
          </a:xfrm>
        </p:spPr>
        <p:txBody>
          <a:bodyPr>
            <a:normAutofit fontScale="77500" lnSpcReduction="20000"/>
          </a:bodyPr>
          <a:lstStyle/>
          <a:p>
            <a:pPr marL="457200" indent="-457200">
              <a:buFont typeface="Arial" panose="020B0604020202020204" pitchFamily="34" charset="0"/>
              <a:buChar char="•"/>
            </a:pPr>
            <a:r>
              <a:rPr lang="en-US" b="1" dirty="0"/>
              <a:t>Gene flow</a:t>
            </a:r>
            <a:r>
              <a:rPr lang="en-US" dirty="0"/>
              <a:t>, the movement of alleles across a species' range, in geographically continuous populations maintains a relatively homogeneous gene pool.</a:t>
            </a:r>
          </a:p>
          <a:p>
            <a:pPr marL="457200" indent="-457200">
              <a:buFont typeface="Arial" panose="020B0604020202020204" pitchFamily="34" charset="0"/>
              <a:buChar char="•"/>
            </a:pPr>
            <a:r>
              <a:rPr lang="en-US" dirty="0"/>
              <a:t>Geographic separation of populations can lead to restricted gene flow, allowing independent evolution and genetic divergence.</a:t>
            </a:r>
          </a:p>
          <a:p>
            <a:pPr marL="457200" indent="-457200">
              <a:buFont typeface="Arial" panose="020B0604020202020204" pitchFamily="34" charset="0"/>
              <a:buChar char="•"/>
            </a:pPr>
            <a:r>
              <a:rPr lang="en-US" dirty="0"/>
              <a:t>Allopatric speciation occurs when populations become geographically isolated and evolve separately due to different environmental pressures.</a:t>
            </a:r>
          </a:p>
          <a:p>
            <a:pPr marL="457200" indent="-457200">
              <a:buFont typeface="Arial" panose="020B0604020202020204" pitchFamily="34" charset="0"/>
              <a:buChar char="•"/>
            </a:pPr>
            <a:r>
              <a:rPr lang="en-US" dirty="0"/>
              <a:t>Geographic isolation can happen through various means, such as the formation of new geological features or organism dispersal to new locations.</a:t>
            </a:r>
          </a:p>
          <a:p>
            <a:pPr marL="457200" indent="-457200">
              <a:buFont typeface="Arial" panose="020B0604020202020204" pitchFamily="34" charset="0"/>
              <a:buChar char="•"/>
            </a:pPr>
            <a:r>
              <a:rPr lang="en-US" dirty="0"/>
              <a:t>Allopatric processes are categorized into </a:t>
            </a:r>
            <a:r>
              <a:rPr lang="en-US" b="1" dirty="0"/>
              <a:t>dispersal</a:t>
            </a:r>
            <a:r>
              <a:rPr lang="en-US" dirty="0"/>
              <a:t> (movement of organisms to new areas) and </a:t>
            </a:r>
            <a:r>
              <a:rPr lang="en-US" b="1" dirty="0"/>
              <a:t>vicariance</a:t>
            </a:r>
            <a:r>
              <a:rPr lang="en-US" dirty="0"/>
              <a:t> (physical division of populations by natural barriers)</a:t>
            </a:r>
          </a:p>
        </p:txBody>
      </p:sp>
    </p:spTree>
    <p:extLst>
      <p:ext uri="{BB962C8B-B14F-4D97-AF65-F5344CB8AC3E}">
        <p14:creationId xmlns:p14="http://schemas.microsoft.com/office/powerpoint/2010/main" val="408381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D21A-5FB5-0068-B58D-389FB25B2B57}"/>
              </a:ext>
            </a:extLst>
          </p:cNvPr>
          <p:cNvSpPr>
            <a:spLocks noGrp="1"/>
          </p:cNvSpPr>
          <p:nvPr>
            <p:ph type="title"/>
          </p:nvPr>
        </p:nvSpPr>
        <p:spPr/>
        <p:txBody>
          <a:bodyPr/>
          <a:lstStyle/>
          <a:p>
            <a:r>
              <a:rPr lang="en-US" dirty="0"/>
              <a:t>18.2 Figure 4</a:t>
            </a:r>
            <a:endParaRPr lang="en-IN" dirty="0"/>
          </a:p>
        </p:txBody>
      </p:sp>
      <p:sp>
        <p:nvSpPr>
          <p:cNvPr id="4" name="TextBox 3">
            <a:extLst>
              <a:ext uri="{FF2B5EF4-FFF2-40B4-BE49-F238E27FC236}">
                <a16:creationId xmlns:a16="http://schemas.microsoft.com/office/drawing/2014/main" id="{104B4BA2-6F1D-FBC9-11E4-9F5E3EA865E6}"/>
              </a:ext>
            </a:extLst>
          </p:cNvPr>
          <p:cNvSpPr txBox="1"/>
          <p:nvPr/>
        </p:nvSpPr>
        <p:spPr>
          <a:xfrm>
            <a:off x="2219325" y="5562600"/>
            <a:ext cx="4705350" cy="400110"/>
          </a:xfrm>
          <a:prstGeom prst="rect">
            <a:avLst/>
          </a:prstGeom>
          <a:noFill/>
        </p:spPr>
        <p:txBody>
          <a:bodyPr wrap="square">
            <a:spAutoFit/>
          </a:bodyPr>
          <a:lstStyle/>
          <a:p>
            <a:pPr algn="ctr"/>
            <a:r>
              <a:rPr lang="en-US" sz="1000" dirty="0"/>
              <a:t>Andrew Z. Colvin on Wikimedia Commons. "Peripatric speciation."</a:t>
            </a:r>
          </a:p>
          <a:p>
            <a:pPr algn="ctr"/>
            <a:r>
              <a:rPr lang="en-US" sz="1000" dirty="0"/>
              <a:t>Andrew Z. Colvin on Wikimedia Commons. "Allopatric speciation."</a:t>
            </a:r>
          </a:p>
        </p:txBody>
      </p:sp>
      <p:pic>
        <p:nvPicPr>
          <p:cNvPr id="7" name="Content Placeholder 5" descr="The first diagram (a) is labeled &quot;PERIPHERAL ISOLATE POPULATION.&quot; It starts with a green circle labeled &quot;ORIGINAL POPULATION.&quot; Then, there is the same green circle but with an arrow pointing from it to a smaller green circle. This is labeled &quot;GEOGRAPHIC ISOLATION.&quot; Lastly, there is the same green circle and a blue circle where the smaller green circle was before. This is labeled &quot;SPECIATION.&quot; Over the entirety of this diagram is an arrow representing how time passes from the first to the last  illustration. The second diagram (b) has the same arrow representing time passing as the illustrations go from left to right. The left-most illustration is labeled &quot;ORIGINAL POPULATION&quot; and shows a green circle. The next illustration shows that green circle split in half with a barrier in between. This is labeled &quot;GEOGRAPHIC BARRIER.&quot; The next illustration shows the same split circle but now one half is green and the other is blue. This is labeled &quot;REPRODUCTIVE ISOLATION.&quot; The last diagram shows a green circle and a blue circle. This is labeled &quot;SPECIATION.&quot;">
            <a:extLst>
              <a:ext uri="{FF2B5EF4-FFF2-40B4-BE49-F238E27FC236}">
                <a16:creationId xmlns:a16="http://schemas.microsoft.com/office/drawing/2014/main" id="{51A09669-2808-4D00-ABBE-56359601308E}"/>
              </a:ext>
            </a:extLst>
          </p:cNvPr>
          <p:cNvPicPr>
            <a:picLocks noChangeAspect="1"/>
          </p:cNvPicPr>
          <p:nvPr/>
        </p:nvPicPr>
        <p:blipFill>
          <a:blip r:embed="rId3"/>
          <a:srcRect l="24074" t="5332" r="24074" b="4668"/>
          <a:stretch/>
        </p:blipFill>
        <p:spPr>
          <a:xfrm>
            <a:off x="2438400" y="1371600"/>
            <a:ext cx="4267200" cy="4114800"/>
          </a:xfrm>
          <a:prstGeom prst="rect">
            <a:avLst/>
          </a:prstGeom>
        </p:spPr>
      </p:pic>
    </p:spTree>
    <p:extLst>
      <p:ext uri="{BB962C8B-B14F-4D97-AF65-F5344CB8AC3E}">
        <p14:creationId xmlns:p14="http://schemas.microsoft.com/office/powerpoint/2010/main" val="253365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380614-84B7-88F4-38D4-EFD75CE71201}"/>
              </a:ext>
            </a:extLst>
          </p:cNvPr>
          <p:cNvSpPr>
            <a:spLocks noGrp="1"/>
          </p:cNvSpPr>
          <p:nvPr>
            <p:ph type="title"/>
          </p:nvPr>
        </p:nvSpPr>
        <p:spPr/>
        <p:txBody>
          <a:bodyPr/>
          <a:lstStyle/>
          <a:p>
            <a:r>
              <a:rPr lang="en-IN" dirty="0"/>
              <a:t>Allopatric Speciation</a:t>
            </a:r>
            <a:r>
              <a:rPr lang="en-IN" sz="1600" baseline="-25000" dirty="0"/>
              <a:t>2</a:t>
            </a:r>
            <a:endParaRPr lang="en-IN" dirty="0"/>
          </a:p>
        </p:txBody>
      </p:sp>
      <p:sp>
        <p:nvSpPr>
          <p:cNvPr id="5" name="Content Placeholder 4">
            <a:extLst>
              <a:ext uri="{FF2B5EF4-FFF2-40B4-BE49-F238E27FC236}">
                <a16:creationId xmlns:a16="http://schemas.microsoft.com/office/drawing/2014/main" id="{8EC6C904-612D-291E-6464-4718FB82212E}"/>
              </a:ext>
            </a:extLst>
          </p:cNvPr>
          <p:cNvSpPr>
            <a:spLocks noGrp="1"/>
          </p:cNvSpPr>
          <p:nvPr>
            <p:ph idx="1"/>
          </p:nvPr>
        </p:nvSpPr>
        <p:spPr>
          <a:xfrm>
            <a:off x="457200" y="1280160"/>
            <a:ext cx="5029200" cy="4572000"/>
          </a:xfrm>
        </p:spPr>
        <p:txBody>
          <a:bodyPr>
            <a:normAutofit fontScale="85000" lnSpcReduction="10000"/>
          </a:bodyPr>
          <a:lstStyle/>
          <a:p>
            <a:pPr marL="457200" indent="-457200">
              <a:buFont typeface="Arial" panose="020B0604020202020204" pitchFamily="34" charset="0"/>
              <a:buChar char="•"/>
            </a:pPr>
            <a:r>
              <a:rPr lang="en-IN" dirty="0"/>
              <a:t>Allopatric speciation was documented in three spotted owl subspecies along U.S. west coast.</a:t>
            </a:r>
          </a:p>
          <a:p>
            <a:pPr marL="457200" indent="-457200">
              <a:buFont typeface="Arial" panose="020B0604020202020204" pitchFamily="34" charset="0"/>
              <a:buChar char="•"/>
            </a:pPr>
            <a:r>
              <a:rPr lang="en-IN" dirty="0"/>
              <a:t>Greater geographic distance correlates with more environmental differences, exerting divergent selective pressures.</a:t>
            </a:r>
          </a:p>
          <a:p>
            <a:pPr marL="457200" indent="-457200">
              <a:buFont typeface="Arial" panose="020B0604020202020204" pitchFamily="34" charset="0"/>
              <a:buChar char="•"/>
            </a:pPr>
            <a:r>
              <a:rPr lang="en-IN" dirty="0"/>
              <a:t>Environmental variations like climate, prey, and behaviors promote speciation by selecting for different traits in isolated populations.</a:t>
            </a:r>
          </a:p>
        </p:txBody>
      </p:sp>
      <p:sp>
        <p:nvSpPr>
          <p:cNvPr id="7" name="TextBox 6">
            <a:extLst>
              <a:ext uri="{FF2B5EF4-FFF2-40B4-BE49-F238E27FC236}">
                <a16:creationId xmlns:a16="http://schemas.microsoft.com/office/drawing/2014/main" id="{47AB2FE8-7DF1-AF39-A67A-76E92AC2911E}"/>
              </a:ext>
              <a:ext uri="{C183D7F6-B498-43B3-948B-1728B52AA6E4}">
                <adec:decorative xmlns:adec="http://schemas.microsoft.com/office/drawing/2017/decorative" val="0"/>
              </a:ext>
            </a:extLst>
          </p:cNvPr>
          <p:cNvSpPr txBox="1"/>
          <p:nvPr/>
        </p:nvSpPr>
        <p:spPr>
          <a:xfrm>
            <a:off x="6471697" y="1320033"/>
            <a:ext cx="1181100" cy="307777"/>
          </a:xfrm>
          <a:prstGeom prst="rect">
            <a:avLst/>
          </a:prstGeom>
          <a:noFill/>
        </p:spPr>
        <p:txBody>
          <a:bodyPr wrap="square" rtlCol="0">
            <a:spAutoFit/>
          </a:bodyPr>
          <a:lstStyle/>
          <a:p>
            <a:r>
              <a:rPr lang="en-US" sz="1400" b="1" dirty="0"/>
              <a:t>18.2 Figure 5</a:t>
            </a:r>
          </a:p>
        </p:txBody>
      </p:sp>
      <p:pic>
        <p:nvPicPr>
          <p:cNvPr id="2" name="Content Placeholder 5" descr="The Mexican Spotted owl (S.o. lucida) is shown in Mexico, Arizona, New Mexico, Texas, Colorado, and Utah. The California Spotted owl (S.o. occidentalis) is shows in California and a little in Mexico and Nevada. The Northern Spotted owl (S.o. caurina) is shown in California, Oregon, and Washington.">
            <a:extLst>
              <a:ext uri="{FF2B5EF4-FFF2-40B4-BE49-F238E27FC236}">
                <a16:creationId xmlns:a16="http://schemas.microsoft.com/office/drawing/2014/main" id="{98277D80-9221-6776-5AE2-AA5BFA9F9DF8}"/>
              </a:ext>
            </a:extLst>
          </p:cNvPr>
          <p:cNvPicPr>
            <a:picLocks noChangeAspect="1"/>
          </p:cNvPicPr>
          <p:nvPr/>
        </p:nvPicPr>
        <p:blipFill>
          <a:blip r:embed="rId2"/>
          <a:srcRect l="17592" t="6365" r="20370" b="5635"/>
          <a:stretch/>
        </p:blipFill>
        <p:spPr>
          <a:xfrm>
            <a:off x="5351722" y="1632169"/>
            <a:ext cx="3421050" cy="2695992"/>
          </a:xfrm>
          <a:prstGeom prst="rect">
            <a:avLst/>
          </a:prstGeom>
        </p:spPr>
      </p:pic>
      <p:sp>
        <p:nvSpPr>
          <p:cNvPr id="8" name="TextBox 7">
            <a:extLst>
              <a:ext uri="{FF2B5EF4-FFF2-40B4-BE49-F238E27FC236}">
                <a16:creationId xmlns:a16="http://schemas.microsoft.com/office/drawing/2014/main" id="{8C2689FD-17B1-33AD-44B8-3FF181D7A791}"/>
              </a:ext>
            </a:extLst>
          </p:cNvPr>
          <p:cNvSpPr txBox="1"/>
          <p:nvPr/>
        </p:nvSpPr>
        <p:spPr>
          <a:xfrm>
            <a:off x="5576348" y="4523482"/>
            <a:ext cx="2971799" cy="400110"/>
          </a:xfrm>
          <a:prstGeom prst="rect">
            <a:avLst/>
          </a:prstGeom>
          <a:noFill/>
        </p:spPr>
        <p:txBody>
          <a:bodyPr wrap="square">
            <a:spAutoFit/>
          </a:bodyPr>
          <a:lstStyle/>
          <a:p>
            <a:pPr algn="ctr"/>
            <a:r>
              <a:rPr lang="en-US" sz="1000" dirty="0"/>
              <a:t>Derek Edward Lee on Wikimedia Commons. "Range map for three subspecies of the Spotted Owl."</a:t>
            </a:r>
          </a:p>
        </p:txBody>
      </p:sp>
    </p:spTree>
    <p:extLst>
      <p:ext uri="{BB962C8B-B14F-4D97-AF65-F5344CB8AC3E}">
        <p14:creationId xmlns:p14="http://schemas.microsoft.com/office/powerpoint/2010/main" val="164247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4C7F-BA45-96C4-0F0D-47B4B460B5DE}"/>
              </a:ext>
            </a:extLst>
          </p:cNvPr>
          <p:cNvSpPr>
            <a:spLocks noGrp="1"/>
          </p:cNvSpPr>
          <p:nvPr>
            <p:ph type="title"/>
          </p:nvPr>
        </p:nvSpPr>
        <p:spPr/>
        <p:txBody>
          <a:bodyPr/>
          <a:lstStyle/>
          <a:p>
            <a:r>
              <a:rPr lang="en-US" dirty="0"/>
              <a:t>Adaptive Radiation</a:t>
            </a:r>
          </a:p>
        </p:txBody>
      </p:sp>
      <p:sp>
        <p:nvSpPr>
          <p:cNvPr id="8" name="Content Placeholder 4">
            <a:extLst>
              <a:ext uri="{FF2B5EF4-FFF2-40B4-BE49-F238E27FC236}">
                <a16:creationId xmlns:a16="http://schemas.microsoft.com/office/drawing/2014/main" id="{F107027E-6125-365D-9963-DC3E6C8FDCEB}"/>
              </a:ext>
            </a:extLst>
          </p:cNvPr>
          <p:cNvSpPr txBox="1">
            <a:spLocks/>
          </p:cNvSpPr>
          <p:nvPr/>
        </p:nvSpPr>
        <p:spPr>
          <a:xfrm>
            <a:off x="457200" y="1280160"/>
            <a:ext cx="50292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a:t>Adaptive radiation </a:t>
            </a:r>
            <a:r>
              <a:rPr lang="en-US" sz="2600" dirty="0"/>
              <a:t>occurs when a single species rapidly diversifies into multiple species to exploit various available niches or habitats.</a:t>
            </a:r>
          </a:p>
          <a:p>
            <a:pPr marL="457200" indent="-457200">
              <a:buFont typeface="Arial" panose="020B0604020202020204" pitchFamily="34" charset="0"/>
              <a:buChar char="•"/>
            </a:pPr>
            <a:r>
              <a:rPr lang="en-US" sz="2600" dirty="0"/>
              <a:t>This process leads to the evolution of multiple adaptations from a single point of origin, causing the species to "radiate" into several new ones.</a:t>
            </a:r>
            <a:endParaRPr lang="en-IN" sz="2600" dirty="0"/>
          </a:p>
        </p:txBody>
      </p:sp>
      <p:pic>
        <p:nvPicPr>
          <p:cNvPr id="9" name="Content Placeholder 5" descr="The chart appears like a pie chart with the founder species (which has a short, pointed beak) superimposed on the center. One piece of the chart shows the I'iwi, which has a medium length, curved, pointed beak and eats nectar. The next piece is Amakihi, which has a long, curved, pointed beak and eats nectar and insects. The next piece is a Akiapola'au, which has a short, curved, pointed beak and eats insects. The next is a Maui Parrotbill, which has a broad, short, pointed beak and eats insects. The next is the Nihoa Finch, which has a broad, short beak and eats insects, seeds, and bird eggs. The last one is an Apapane, which has a medium-length, skinny beak and eats nectar.">
            <a:extLst>
              <a:ext uri="{FF2B5EF4-FFF2-40B4-BE49-F238E27FC236}">
                <a16:creationId xmlns:a16="http://schemas.microsoft.com/office/drawing/2014/main" id="{39F145E4-C802-67C9-4558-4FC0DFF2788A}"/>
              </a:ext>
            </a:extLst>
          </p:cNvPr>
          <p:cNvPicPr>
            <a:picLocks noGrp="1" noChangeAspect="1"/>
          </p:cNvPicPr>
          <p:nvPr>
            <p:ph idx="1"/>
          </p:nvPr>
        </p:nvPicPr>
        <p:blipFill>
          <a:blip r:embed="rId2"/>
          <a:srcRect l="25926" t="5332" r="25000" b="4668"/>
          <a:stretch/>
        </p:blipFill>
        <p:spPr>
          <a:xfrm>
            <a:off x="5486400" y="1074468"/>
            <a:ext cx="3448051" cy="3513108"/>
          </a:xfrm>
        </p:spPr>
      </p:pic>
      <p:sp>
        <p:nvSpPr>
          <p:cNvPr id="3" name="TextBox 2">
            <a:extLst>
              <a:ext uri="{FF2B5EF4-FFF2-40B4-BE49-F238E27FC236}">
                <a16:creationId xmlns:a16="http://schemas.microsoft.com/office/drawing/2014/main" id="{E6BC96F7-D362-5F8E-4BF7-41A53BF851A8}"/>
              </a:ext>
              <a:ext uri="{C183D7F6-B498-43B3-948B-1728B52AA6E4}">
                <adec:decorative xmlns:adec="http://schemas.microsoft.com/office/drawing/2017/decorative" val="0"/>
              </a:ext>
            </a:extLst>
          </p:cNvPr>
          <p:cNvSpPr txBox="1"/>
          <p:nvPr/>
        </p:nvSpPr>
        <p:spPr>
          <a:xfrm>
            <a:off x="5486399" y="4587576"/>
            <a:ext cx="3657602" cy="954107"/>
          </a:xfrm>
          <a:prstGeom prst="rect">
            <a:avLst/>
          </a:prstGeom>
          <a:noFill/>
        </p:spPr>
        <p:txBody>
          <a:bodyPr wrap="square" rtlCol="0">
            <a:spAutoFit/>
          </a:bodyPr>
          <a:lstStyle/>
          <a:p>
            <a:pPr algn="ctr"/>
            <a:r>
              <a:rPr lang="en-US" sz="1400" b="1" dirty="0"/>
              <a:t>18.2 Figure 6: </a:t>
            </a:r>
            <a:r>
              <a:rPr lang="en-US" sz="1400" dirty="0"/>
              <a:t>The honeycreeper birds illustrate adaptive radiation. From one original species of bird, multiple others evolved, each with its own distinctive characteristics. </a:t>
            </a:r>
          </a:p>
        </p:txBody>
      </p:sp>
      <p:sp>
        <p:nvSpPr>
          <p:cNvPr id="4" name="TextBox 3">
            <a:extLst>
              <a:ext uri="{FF2B5EF4-FFF2-40B4-BE49-F238E27FC236}">
                <a16:creationId xmlns:a16="http://schemas.microsoft.com/office/drawing/2014/main" id="{E01A608F-6B64-81C7-3F01-291BE893E1FA}"/>
              </a:ext>
            </a:extLst>
          </p:cNvPr>
          <p:cNvSpPr txBox="1"/>
          <p:nvPr/>
        </p:nvSpPr>
        <p:spPr>
          <a:xfrm>
            <a:off x="5644704" y="5562404"/>
            <a:ext cx="3448051" cy="246221"/>
          </a:xfrm>
          <a:prstGeom prst="rect">
            <a:avLst/>
          </a:prstGeom>
          <a:noFill/>
        </p:spPr>
        <p:txBody>
          <a:bodyPr wrap="square">
            <a:spAutoFit/>
          </a:bodyPr>
          <a:lstStyle/>
          <a:p>
            <a:pPr algn="ctr"/>
            <a:r>
              <a:rPr lang="en-US" sz="1000" dirty="0"/>
              <a:t>CNX OpenStax on Wikimedia Commons. "Honeycreeper."</a:t>
            </a:r>
          </a:p>
        </p:txBody>
      </p:sp>
    </p:spTree>
    <p:extLst>
      <p:ext uri="{BB962C8B-B14F-4D97-AF65-F5344CB8AC3E}">
        <p14:creationId xmlns:p14="http://schemas.microsoft.com/office/powerpoint/2010/main" val="305696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ADD4-0022-5319-2794-EA805B52F125}"/>
              </a:ext>
            </a:extLst>
          </p:cNvPr>
          <p:cNvSpPr>
            <a:spLocks noGrp="1"/>
          </p:cNvSpPr>
          <p:nvPr>
            <p:ph type="title"/>
          </p:nvPr>
        </p:nvSpPr>
        <p:spPr/>
        <p:txBody>
          <a:bodyPr/>
          <a:lstStyle/>
          <a:p>
            <a:r>
              <a:rPr lang="en-US" dirty="0"/>
              <a:t>Sympatric Speciation</a:t>
            </a:r>
          </a:p>
        </p:txBody>
      </p:sp>
      <p:sp>
        <p:nvSpPr>
          <p:cNvPr id="8" name="TextBox 7">
            <a:extLst>
              <a:ext uri="{FF2B5EF4-FFF2-40B4-BE49-F238E27FC236}">
                <a16:creationId xmlns:a16="http://schemas.microsoft.com/office/drawing/2014/main" id="{65105FA6-96BD-AFE2-9936-FCC43AF7684B}"/>
              </a:ext>
            </a:extLst>
          </p:cNvPr>
          <p:cNvSpPr txBox="1"/>
          <p:nvPr/>
        </p:nvSpPr>
        <p:spPr>
          <a:xfrm>
            <a:off x="500413" y="1097280"/>
            <a:ext cx="8162003" cy="2677656"/>
          </a:xfrm>
          <a:prstGeom prst="rect">
            <a:avLst/>
          </a:prstGeom>
          <a:noFill/>
        </p:spPr>
        <p:txBody>
          <a:bodyPr wrap="square">
            <a:spAutoFit/>
          </a:bodyPr>
          <a:lstStyle/>
          <a:p>
            <a:r>
              <a:rPr lang="en-US" sz="2400" b="1" dirty="0"/>
              <a:t>Sympatric speciation </a:t>
            </a:r>
            <a:r>
              <a:rPr lang="en-US" sz="2400" dirty="0"/>
              <a:t>occurs when new species evolve within the same geographical area, without physical barriers separating populations.</a:t>
            </a:r>
          </a:p>
          <a:p>
            <a:pPr marL="285750" indent="-285750">
              <a:buFont typeface="Arial" panose="020B0604020202020204" pitchFamily="34" charset="0"/>
              <a:buChar char="•"/>
            </a:pPr>
            <a:r>
              <a:rPr lang="en-IN" sz="2400" dirty="0"/>
              <a:t>Many mechanisms cause reproductive isolation.</a:t>
            </a:r>
          </a:p>
          <a:p>
            <a:pPr marL="742950" lvl="1" indent="-285750">
              <a:buFont typeface="Arial" panose="020B0604020202020204" pitchFamily="34" charset="0"/>
              <a:buChar char="•"/>
            </a:pPr>
            <a:r>
              <a:rPr lang="en-US" sz="2400" dirty="0"/>
              <a:t>Genetic errors during mitosis or meiosis, leading to aneuploidy (abnormal chromosome numbers).</a:t>
            </a:r>
          </a:p>
          <a:p>
            <a:pPr marL="742950" lvl="1" indent="-285750">
              <a:buFont typeface="Arial" panose="020B0604020202020204" pitchFamily="34" charset="0"/>
              <a:buChar char="•"/>
            </a:pPr>
            <a:r>
              <a:rPr lang="en-US" sz="2400" dirty="0"/>
              <a:t>Offspring may or may not be viable</a:t>
            </a:r>
            <a:endParaRPr lang="en-IN" sz="2400" dirty="0"/>
          </a:p>
        </p:txBody>
      </p:sp>
      <p:sp>
        <p:nvSpPr>
          <p:cNvPr id="3" name="TextBox 2">
            <a:extLst>
              <a:ext uri="{FF2B5EF4-FFF2-40B4-BE49-F238E27FC236}">
                <a16:creationId xmlns:a16="http://schemas.microsoft.com/office/drawing/2014/main" id="{A5336964-4D61-A3D8-AA55-C2B751CDEDCC}"/>
              </a:ext>
              <a:ext uri="{C183D7F6-B498-43B3-948B-1728B52AA6E4}">
                <adec:decorative xmlns:adec="http://schemas.microsoft.com/office/drawing/2017/decorative" val="0"/>
              </a:ext>
            </a:extLst>
          </p:cNvPr>
          <p:cNvSpPr txBox="1"/>
          <p:nvPr/>
        </p:nvSpPr>
        <p:spPr>
          <a:xfrm>
            <a:off x="1565418" y="3774936"/>
            <a:ext cx="1181100" cy="307777"/>
          </a:xfrm>
          <a:prstGeom prst="rect">
            <a:avLst/>
          </a:prstGeom>
          <a:noFill/>
        </p:spPr>
        <p:txBody>
          <a:bodyPr wrap="square" rtlCol="0">
            <a:spAutoFit/>
          </a:bodyPr>
          <a:lstStyle/>
          <a:p>
            <a:r>
              <a:rPr lang="en-US" sz="1400" b="1" dirty="0"/>
              <a:t>18.2 Figure 7</a:t>
            </a:r>
          </a:p>
        </p:txBody>
      </p:sp>
      <p:pic>
        <p:nvPicPr>
          <p:cNvPr id="9" name="Content Placeholder 6" descr="The diagram shows an arrow at the top representing time passing from left to right. The first illustration shows a green circle, labeled &quot;ORIGINAL POPULATION.&quot; The next diagram shows a green circle with a blue circle in the middle with the blue radiating outward. This is labeled &quot;ISOLATION.&quot; The last illustration shows a green circle with blue circle within it with a boundary in between. This is labeled &quot;SPECIATION.&quot;">
            <a:extLst>
              <a:ext uri="{FF2B5EF4-FFF2-40B4-BE49-F238E27FC236}">
                <a16:creationId xmlns:a16="http://schemas.microsoft.com/office/drawing/2014/main" id="{828C9EC5-0890-FF54-5C1D-0DF1D19C963D}"/>
              </a:ext>
            </a:extLst>
          </p:cNvPr>
          <p:cNvPicPr>
            <a:picLocks noChangeAspect="1"/>
          </p:cNvPicPr>
          <p:nvPr/>
        </p:nvPicPr>
        <p:blipFill>
          <a:blip r:embed="rId2"/>
          <a:srcRect t="7000" b="3000"/>
          <a:stretch/>
        </p:blipFill>
        <p:spPr>
          <a:xfrm>
            <a:off x="2746518" y="3657600"/>
            <a:ext cx="4074004" cy="2037002"/>
          </a:xfrm>
          <a:prstGeom prst="rect">
            <a:avLst/>
          </a:prstGeom>
        </p:spPr>
      </p:pic>
      <p:sp>
        <p:nvSpPr>
          <p:cNvPr id="4" name="TextBox 3">
            <a:extLst>
              <a:ext uri="{FF2B5EF4-FFF2-40B4-BE49-F238E27FC236}">
                <a16:creationId xmlns:a16="http://schemas.microsoft.com/office/drawing/2014/main" id="{336E2C78-8712-A8A4-08B3-41DBA69F3506}"/>
              </a:ext>
            </a:extLst>
          </p:cNvPr>
          <p:cNvSpPr txBox="1"/>
          <p:nvPr/>
        </p:nvSpPr>
        <p:spPr>
          <a:xfrm>
            <a:off x="2514600" y="5695236"/>
            <a:ext cx="4724400" cy="246221"/>
          </a:xfrm>
          <a:prstGeom prst="rect">
            <a:avLst/>
          </a:prstGeom>
          <a:noFill/>
        </p:spPr>
        <p:txBody>
          <a:bodyPr wrap="square">
            <a:spAutoFit/>
          </a:bodyPr>
          <a:lstStyle/>
          <a:p>
            <a:pPr algn="ctr"/>
            <a:r>
              <a:rPr lang="en-US" sz="1000" dirty="0"/>
              <a:t>Andrew Z. Colvin on Wikimedia Commons. "Sympatric speciation."</a:t>
            </a:r>
          </a:p>
        </p:txBody>
      </p:sp>
    </p:spTree>
    <p:extLst>
      <p:ext uri="{BB962C8B-B14F-4D97-AF65-F5344CB8AC3E}">
        <p14:creationId xmlns:p14="http://schemas.microsoft.com/office/powerpoint/2010/main" val="101390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1</a:t>
            </a:r>
          </a:p>
        </p:txBody>
      </p:sp>
      <p:sp>
        <p:nvSpPr>
          <p:cNvPr id="3" name="Content Placeholder 2">
            <a:extLst>
              <a:ext uri="{FF2B5EF4-FFF2-40B4-BE49-F238E27FC236}">
                <a16:creationId xmlns:a16="http://schemas.microsoft.com/office/drawing/2014/main" id="{3C01AC4C-482E-02BD-BADA-C2D6C8D02BC9}"/>
              </a:ext>
              <a:ext uri="{C183D7F6-B498-43B3-948B-1728B52AA6E4}">
                <adec:decorative xmlns:adec="http://schemas.microsoft.com/office/drawing/2017/decorative" val="0"/>
              </a:ext>
            </a:extLst>
          </p:cNvPr>
          <p:cNvSpPr>
            <a:spLocks noGrp="1"/>
          </p:cNvSpPr>
          <p:nvPr>
            <p:ph idx="1"/>
          </p:nvPr>
        </p:nvSpPr>
        <p:spPr/>
        <p:txBody>
          <a:bodyPr/>
          <a:lstStyle/>
          <a:p>
            <a:r>
              <a:rPr lang="en-US" dirty="0"/>
              <a:t>Based on the information shown in Figure 8, which is more likely to survive: offspring with 2</a:t>
            </a:r>
            <a:r>
              <a:rPr lang="en-US" i="1" dirty="0"/>
              <a:t>n </a:t>
            </a:r>
            <a:r>
              <a:rPr lang="en-US" dirty="0"/>
              <a:t>+ 1 chromosomes or offspring with 2</a:t>
            </a:r>
            <a:r>
              <a:rPr lang="en-US" i="1" dirty="0"/>
              <a:t>n</a:t>
            </a:r>
            <a:r>
              <a:rPr lang="en-US" dirty="0"/>
              <a:t> − 1 chromosomes?</a:t>
            </a:r>
          </a:p>
        </p:txBody>
      </p:sp>
      <p:sp>
        <p:nvSpPr>
          <p:cNvPr id="6" name="TextBox 5">
            <a:extLst>
              <a:ext uri="{FF2B5EF4-FFF2-40B4-BE49-F238E27FC236}">
                <a16:creationId xmlns:a16="http://schemas.microsoft.com/office/drawing/2014/main" id="{C6F94484-8C9F-C222-0B9E-F2961DDFB1DB}"/>
              </a:ext>
            </a:extLst>
          </p:cNvPr>
          <p:cNvSpPr txBox="1"/>
          <p:nvPr/>
        </p:nvSpPr>
        <p:spPr>
          <a:xfrm>
            <a:off x="1447800" y="2643594"/>
            <a:ext cx="1295400" cy="307777"/>
          </a:xfrm>
          <a:prstGeom prst="rect">
            <a:avLst/>
          </a:prstGeom>
          <a:noFill/>
        </p:spPr>
        <p:txBody>
          <a:bodyPr wrap="square">
            <a:spAutoFit/>
          </a:bodyPr>
          <a:lstStyle/>
          <a:p>
            <a:r>
              <a:rPr lang="en-IN" sz="1400" b="1" dirty="0">
                <a:solidFill>
                  <a:schemeClr val="bg1"/>
                </a:solidFill>
              </a:rPr>
              <a:t>18.2 Figure 8</a:t>
            </a:r>
          </a:p>
        </p:txBody>
      </p:sp>
      <p:sp>
        <p:nvSpPr>
          <p:cNvPr id="7" name="TextBox 6">
            <a:extLst>
              <a:ext uri="{FF2B5EF4-FFF2-40B4-BE49-F238E27FC236}">
                <a16:creationId xmlns:a16="http://schemas.microsoft.com/office/drawing/2014/main" id="{B1527C38-6C0A-778B-F99B-A729DD0FE7F1}"/>
              </a:ext>
            </a:extLst>
          </p:cNvPr>
          <p:cNvSpPr txBox="1"/>
          <p:nvPr/>
        </p:nvSpPr>
        <p:spPr>
          <a:xfrm>
            <a:off x="2910568" y="5661916"/>
            <a:ext cx="3322864" cy="246221"/>
          </a:xfrm>
          <a:prstGeom prst="rect">
            <a:avLst/>
          </a:prstGeom>
          <a:noFill/>
        </p:spPr>
        <p:txBody>
          <a:bodyPr wrap="square">
            <a:spAutoFit/>
          </a:bodyPr>
          <a:lstStyle/>
          <a:p>
            <a:pPr algn="ctr"/>
            <a:r>
              <a:rPr lang="en-US" sz="1000" dirty="0">
                <a:solidFill>
                  <a:schemeClr val="bg1"/>
                </a:solidFill>
              </a:rPr>
              <a:t>CNX OpenStax on Wikimedia Commons. "Aneuploidy."</a:t>
            </a:r>
          </a:p>
        </p:txBody>
      </p:sp>
      <p:pic>
        <p:nvPicPr>
          <p:cNvPr id="5" name="Content Placeholder 5" descr="An illustration of aneuploidy, resulting in offspring with 2n plus 1 or 2n minus 1 chromosomes. Aneuploidy results when chromosomes fail to separate correctly during meiosis. As a result, one gamete has one too many chromosomes and the other has one too few. When the n plus 1 gamete fuses with a normal gamete, the resulting zygote has 2n plus 1 chromosomes. When the n minus 1 gamete fuses with a normal gamete, the resulting zygote has 2n minus 1 chromosomes.">
            <a:extLst>
              <a:ext uri="{FF2B5EF4-FFF2-40B4-BE49-F238E27FC236}">
                <a16:creationId xmlns:a16="http://schemas.microsoft.com/office/drawing/2014/main" id="{96B115FF-DB99-82E8-5A7F-CB2676661F11}"/>
              </a:ext>
            </a:extLst>
          </p:cNvPr>
          <p:cNvPicPr>
            <a:picLocks noChangeAspect="1"/>
          </p:cNvPicPr>
          <p:nvPr/>
        </p:nvPicPr>
        <p:blipFill>
          <a:blip r:embed="rId3"/>
          <a:srcRect l="17592" t="5333" r="16666" b="4162"/>
          <a:stretch/>
        </p:blipFill>
        <p:spPr>
          <a:xfrm>
            <a:off x="2590800" y="2680170"/>
            <a:ext cx="3962400" cy="3030586"/>
          </a:xfrm>
          <a:prstGeom prst="rect">
            <a:avLst/>
          </a:prstGeom>
          <a:solidFill>
            <a:srgbClr val="1F497D"/>
          </a:solidFill>
        </p:spPr>
      </p:pic>
    </p:spTree>
    <p:extLst>
      <p:ext uri="{BB962C8B-B14F-4D97-AF65-F5344CB8AC3E}">
        <p14:creationId xmlns:p14="http://schemas.microsoft.com/office/powerpoint/2010/main" val="1933572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F8233-E3C9-A582-E18A-36DFFF1415CF}"/>
              </a:ext>
            </a:extLst>
          </p:cNvPr>
          <p:cNvSpPr>
            <a:spLocks noGrp="1"/>
          </p:cNvSpPr>
          <p:nvPr>
            <p:ph type="title"/>
          </p:nvPr>
        </p:nvSpPr>
        <p:spPr/>
        <p:txBody>
          <a:bodyPr/>
          <a:lstStyle/>
          <a:p>
            <a:r>
              <a:rPr lang="en-IN" dirty="0"/>
              <a:t>Polyploidy</a:t>
            </a:r>
          </a:p>
        </p:txBody>
      </p:sp>
      <p:sp>
        <p:nvSpPr>
          <p:cNvPr id="5" name="Content Placeholder 4">
            <a:extLst>
              <a:ext uri="{FF2B5EF4-FFF2-40B4-BE49-F238E27FC236}">
                <a16:creationId xmlns:a16="http://schemas.microsoft.com/office/drawing/2014/main" id="{3E1A9EF9-F7E5-0AEE-1606-B6029A44C735}"/>
              </a:ext>
            </a:extLst>
          </p:cNvPr>
          <p:cNvSpPr>
            <a:spLocks noGrp="1"/>
          </p:cNvSpPr>
          <p:nvPr>
            <p:ph idx="1"/>
          </p:nvPr>
        </p:nvSpPr>
        <p:spPr>
          <a:xfrm>
            <a:off x="457200" y="1280160"/>
            <a:ext cx="8343588" cy="4572000"/>
          </a:xfrm>
        </p:spPr>
        <p:txBody>
          <a:bodyPr>
            <a:noAutofit/>
          </a:bodyPr>
          <a:lstStyle/>
          <a:p>
            <a:r>
              <a:rPr lang="en-US" sz="2400" b="1" dirty="0"/>
              <a:t>Polyploidy</a:t>
            </a:r>
            <a:r>
              <a:rPr lang="en-US" sz="2400" dirty="0"/>
              <a:t>, the presence of extra sets of chromosomes, can lead to reproductive isolation and sympatric speciation.</a:t>
            </a:r>
          </a:p>
          <a:p>
            <a:pPr marL="457200" indent="-457200">
              <a:buFont typeface="Arial" panose="020B0604020202020204" pitchFamily="34" charset="0"/>
              <a:buChar char="•"/>
            </a:pPr>
            <a:r>
              <a:rPr lang="en-US" sz="2400" b="1" dirty="0"/>
              <a:t>Autopolyploidy </a:t>
            </a:r>
            <a:r>
              <a:rPr lang="en-US" sz="2400" dirty="0"/>
              <a:t>occurs when an organism has multiple sets of chromosomes from its own species, often resulting from errors in meiosis.</a:t>
            </a:r>
          </a:p>
        </p:txBody>
      </p:sp>
      <p:sp>
        <p:nvSpPr>
          <p:cNvPr id="7" name="TextBox 6">
            <a:extLst>
              <a:ext uri="{FF2B5EF4-FFF2-40B4-BE49-F238E27FC236}">
                <a16:creationId xmlns:a16="http://schemas.microsoft.com/office/drawing/2014/main" id="{996E85BB-1288-A5CE-E126-0769352409E5}"/>
              </a:ext>
              <a:ext uri="{C183D7F6-B498-43B3-948B-1728B52AA6E4}">
                <adec:decorative xmlns:adec="http://schemas.microsoft.com/office/drawing/2017/decorative" val="0"/>
              </a:ext>
            </a:extLst>
          </p:cNvPr>
          <p:cNvSpPr txBox="1"/>
          <p:nvPr/>
        </p:nvSpPr>
        <p:spPr>
          <a:xfrm>
            <a:off x="838200" y="3275111"/>
            <a:ext cx="1181100" cy="307777"/>
          </a:xfrm>
          <a:prstGeom prst="rect">
            <a:avLst/>
          </a:prstGeom>
          <a:noFill/>
        </p:spPr>
        <p:txBody>
          <a:bodyPr wrap="square" rtlCol="0">
            <a:spAutoFit/>
          </a:bodyPr>
          <a:lstStyle/>
          <a:p>
            <a:r>
              <a:rPr lang="en-US" sz="1400" b="1" dirty="0"/>
              <a:t>18.2 Figure 9</a:t>
            </a:r>
          </a:p>
        </p:txBody>
      </p:sp>
      <p:sp>
        <p:nvSpPr>
          <p:cNvPr id="8" name="TextBox 7">
            <a:extLst>
              <a:ext uri="{FF2B5EF4-FFF2-40B4-BE49-F238E27FC236}">
                <a16:creationId xmlns:a16="http://schemas.microsoft.com/office/drawing/2014/main" id="{B8DD7D44-DA60-FA00-1CC2-98A66B980392}"/>
              </a:ext>
            </a:extLst>
          </p:cNvPr>
          <p:cNvSpPr txBox="1"/>
          <p:nvPr/>
        </p:nvSpPr>
        <p:spPr>
          <a:xfrm>
            <a:off x="2409746" y="5729049"/>
            <a:ext cx="4648200" cy="246221"/>
          </a:xfrm>
          <a:prstGeom prst="rect">
            <a:avLst/>
          </a:prstGeom>
          <a:noFill/>
        </p:spPr>
        <p:txBody>
          <a:bodyPr wrap="square">
            <a:spAutoFit/>
          </a:bodyPr>
          <a:lstStyle/>
          <a:p>
            <a:pPr algn="ctr"/>
            <a:r>
              <a:rPr lang="en-US" sz="1000" dirty="0"/>
              <a:t>CNX OpenStax on Wikimedia Commons. "Autopolyploidy."</a:t>
            </a:r>
          </a:p>
        </p:txBody>
      </p:sp>
      <p:pic>
        <p:nvPicPr>
          <p:cNvPr id="2" name="Content Placeholder 5" descr="The diagram is labeled &quot;Autopolyploidy Resulting in Offspring with Two Sets of Chromosomes.&quot; The first illustration shows a cell with two large and two small chromosomes. It is labeled &quot;Diploid parent (2n).&quot; An arrow points from this to the second cell, labeled &quot;Polyploid offspring (4n).&quot; This cell has four small and four large chromosomes. ">
            <a:extLst>
              <a:ext uri="{FF2B5EF4-FFF2-40B4-BE49-F238E27FC236}">
                <a16:creationId xmlns:a16="http://schemas.microsoft.com/office/drawing/2014/main" id="{85E39339-8574-76C4-E85B-8D878A3ED4D8}"/>
              </a:ext>
            </a:extLst>
          </p:cNvPr>
          <p:cNvPicPr>
            <a:picLocks noChangeAspect="1"/>
          </p:cNvPicPr>
          <p:nvPr/>
        </p:nvPicPr>
        <p:blipFill>
          <a:blip r:embed="rId2"/>
          <a:srcRect t="5333" b="14666"/>
          <a:stretch/>
        </p:blipFill>
        <p:spPr>
          <a:xfrm>
            <a:off x="1904921" y="3214449"/>
            <a:ext cx="5657850" cy="2514600"/>
          </a:xfrm>
          <a:prstGeom prst="rect">
            <a:avLst/>
          </a:prstGeom>
        </p:spPr>
      </p:pic>
    </p:spTree>
    <p:extLst>
      <p:ext uri="{BB962C8B-B14F-4D97-AF65-F5344CB8AC3E}">
        <p14:creationId xmlns:p14="http://schemas.microsoft.com/office/powerpoint/2010/main" val="238402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44C6-65FB-E77F-CD9B-3531473FF27D}"/>
              </a:ext>
            </a:extLst>
          </p:cNvPr>
          <p:cNvSpPr>
            <a:spLocks noGrp="1"/>
          </p:cNvSpPr>
          <p:nvPr>
            <p:ph type="title"/>
          </p:nvPr>
        </p:nvSpPr>
        <p:spPr/>
        <p:txBody>
          <a:bodyPr/>
          <a:lstStyle/>
          <a:p>
            <a:r>
              <a:rPr lang="en-US" dirty="0"/>
              <a:t>Allopolyploid</a:t>
            </a:r>
            <a:endParaRPr lang="en-IN" dirty="0"/>
          </a:p>
        </p:txBody>
      </p:sp>
      <p:sp>
        <p:nvSpPr>
          <p:cNvPr id="6" name="TextBox 5">
            <a:extLst>
              <a:ext uri="{FF2B5EF4-FFF2-40B4-BE49-F238E27FC236}">
                <a16:creationId xmlns:a16="http://schemas.microsoft.com/office/drawing/2014/main" id="{C3E0BCC6-781B-9BDA-A243-F2464AFF58BF}"/>
              </a:ext>
            </a:extLst>
          </p:cNvPr>
          <p:cNvSpPr txBox="1"/>
          <p:nvPr/>
        </p:nvSpPr>
        <p:spPr>
          <a:xfrm>
            <a:off x="457200" y="1428750"/>
            <a:ext cx="3886199" cy="3785652"/>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Allopolyploidy </a:t>
            </a:r>
            <a:r>
              <a:rPr kumimoji="0" lang="en-US" altLang="en-US" sz="2400" b="0" i="0" u="none" strike="noStrike" cap="none" normalizeH="0" baseline="0" dirty="0">
                <a:ln>
                  <a:noFill/>
                </a:ln>
                <a:solidFill>
                  <a:schemeClr val="tx1"/>
                </a:solidFill>
                <a:effectLst/>
              </a:rPr>
              <a:t>occurs when gametes from two different species combine to form a viable offspring.</a:t>
            </a:r>
          </a:p>
          <a:p>
            <a:pPr marL="361950" marR="0" lvl="0" indent="-36195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Takes two generations to create a viable fertile hybrid</a:t>
            </a:r>
          </a:p>
          <a:p>
            <a:pPr marL="361950" marR="0" lvl="0" indent="-36195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Polyploidy is common in plants; half of plant species evolved this way.</a:t>
            </a:r>
          </a:p>
        </p:txBody>
      </p:sp>
      <p:sp>
        <p:nvSpPr>
          <p:cNvPr id="4" name="TextBox 3">
            <a:extLst>
              <a:ext uri="{FF2B5EF4-FFF2-40B4-BE49-F238E27FC236}">
                <a16:creationId xmlns:a16="http://schemas.microsoft.com/office/drawing/2014/main" id="{5852FFED-B0B4-2F01-3320-E915A18A19F0}"/>
              </a:ext>
              <a:ext uri="{C183D7F6-B498-43B3-948B-1728B52AA6E4}">
                <adec:decorative xmlns:adec="http://schemas.microsoft.com/office/drawing/2017/decorative" val="0"/>
              </a:ext>
            </a:extLst>
          </p:cNvPr>
          <p:cNvSpPr txBox="1"/>
          <p:nvPr/>
        </p:nvSpPr>
        <p:spPr>
          <a:xfrm>
            <a:off x="5901005" y="1559755"/>
            <a:ext cx="1228187" cy="307777"/>
          </a:xfrm>
          <a:prstGeom prst="rect">
            <a:avLst/>
          </a:prstGeom>
          <a:noFill/>
        </p:spPr>
        <p:txBody>
          <a:bodyPr wrap="square" rtlCol="0">
            <a:spAutoFit/>
          </a:bodyPr>
          <a:lstStyle/>
          <a:p>
            <a:r>
              <a:rPr lang="en-US" sz="1400" b="1" dirty="0"/>
              <a:t>18.2 Figure 10</a:t>
            </a:r>
          </a:p>
        </p:txBody>
      </p:sp>
      <p:pic>
        <p:nvPicPr>
          <p:cNvPr id="9" name="Content Placeholder 5" descr="Alloploidy results from viable matings between two species with different numbers of chromosomes. In the example shown, species one has two pairs of chromosomes, and species two has three pairs of chromosomes. When an unreduced gamete from species one (with two chromosomes) fuses with a normal gamete from species two (with three pairs of chromosomes), a hybrid zygote with seven chromosomes results. An offspring from this mating produces an unreduced gamete with seven chromosomes. If this unreduced gamete fuses with a normal gamete from species one with three chromosomes, the resulting offspring will have ten viable chromosomes.">
            <a:extLst>
              <a:ext uri="{FF2B5EF4-FFF2-40B4-BE49-F238E27FC236}">
                <a16:creationId xmlns:a16="http://schemas.microsoft.com/office/drawing/2014/main" id="{9BCBFAC2-0124-15BA-E410-3B815E309DBF}"/>
              </a:ext>
            </a:extLst>
          </p:cNvPr>
          <p:cNvPicPr>
            <a:picLocks noChangeAspect="1"/>
          </p:cNvPicPr>
          <p:nvPr/>
        </p:nvPicPr>
        <p:blipFill>
          <a:blip r:embed="rId2"/>
          <a:srcRect l="12036" t="5332" r="11111" b="4668"/>
          <a:stretch/>
        </p:blipFill>
        <p:spPr>
          <a:xfrm>
            <a:off x="4301590" y="1805976"/>
            <a:ext cx="4427019" cy="2880229"/>
          </a:xfrm>
          <a:prstGeom prst="rect">
            <a:avLst/>
          </a:prstGeom>
        </p:spPr>
      </p:pic>
      <p:sp>
        <p:nvSpPr>
          <p:cNvPr id="3" name="TextBox 2">
            <a:extLst>
              <a:ext uri="{FF2B5EF4-FFF2-40B4-BE49-F238E27FC236}">
                <a16:creationId xmlns:a16="http://schemas.microsoft.com/office/drawing/2014/main" id="{3C14DDBA-65E6-8788-54E9-92CA04558FCB}"/>
              </a:ext>
            </a:extLst>
          </p:cNvPr>
          <p:cNvSpPr txBox="1"/>
          <p:nvPr/>
        </p:nvSpPr>
        <p:spPr>
          <a:xfrm>
            <a:off x="4343400" y="4686205"/>
            <a:ext cx="4343400" cy="246221"/>
          </a:xfrm>
          <a:prstGeom prst="rect">
            <a:avLst/>
          </a:prstGeom>
          <a:noFill/>
        </p:spPr>
        <p:txBody>
          <a:bodyPr wrap="square">
            <a:spAutoFit/>
          </a:bodyPr>
          <a:lstStyle/>
          <a:p>
            <a:pPr algn="ctr"/>
            <a:r>
              <a:rPr lang="en-US" sz="1000" dirty="0"/>
              <a:t>CNX OpenStax on Wikimedia Commons. "Alloploidy."</a:t>
            </a:r>
          </a:p>
        </p:txBody>
      </p:sp>
    </p:spTree>
    <p:extLst>
      <p:ext uri="{BB962C8B-B14F-4D97-AF65-F5344CB8AC3E}">
        <p14:creationId xmlns:p14="http://schemas.microsoft.com/office/powerpoint/2010/main" val="1723472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872ACF-E5F2-13E9-DB8E-782ADA733651}"/>
              </a:ext>
            </a:extLst>
          </p:cNvPr>
          <p:cNvSpPr>
            <a:spLocks noGrp="1"/>
          </p:cNvSpPr>
          <p:nvPr>
            <p:ph type="title"/>
          </p:nvPr>
        </p:nvSpPr>
        <p:spPr/>
        <p:txBody>
          <a:bodyPr/>
          <a:lstStyle/>
          <a:p>
            <a:r>
              <a:rPr lang="en-IN" dirty="0"/>
              <a:t>Reproductive Isolation</a:t>
            </a:r>
          </a:p>
        </p:txBody>
      </p:sp>
      <p:sp>
        <p:nvSpPr>
          <p:cNvPr id="5" name="Content Placeholder 4">
            <a:extLst>
              <a:ext uri="{FF2B5EF4-FFF2-40B4-BE49-F238E27FC236}">
                <a16:creationId xmlns:a16="http://schemas.microsoft.com/office/drawing/2014/main" id="{F90E6F3E-3D4D-8F6E-7A12-C73DE6C4F2B1}"/>
              </a:ext>
            </a:extLst>
          </p:cNvPr>
          <p:cNvSpPr>
            <a:spLocks noGrp="1"/>
          </p:cNvSpPr>
          <p:nvPr>
            <p:ph idx="1"/>
          </p:nvPr>
        </p:nvSpPr>
        <p:spPr>
          <a:xfrm>
            <a:off x="457200" y="1280160"/>
            <a:ext cx="8229600" cy="4572000"/>
          </a:xfrm>
        </p:spPr>
        <p:txBody>
          <a:bodyPr>
            <a:noAutofit/>
          </a:bodyPr>
          <a:lstStyle/>
          <a:p>
            <a:r>
              <a:rPr lang="en-US" sz="2200" dirty="0"/>
              <a:t>Genetic and phenotypic divergence between groups reinforces reproductive isolation by affecting traits influencing reproduction.</a:t>
            </a:r>
            <a:endParaRPr lang="en-IN" sz="2200" dirty="0"/>
          </a:p>
          <a:p>
            <a:pPr marL="457200" indent="-457200">
              <a:buFont typeface="Arial" panose="020B0604020202020204" pitchFamily="34" charset="0"/>
              <a:buChar char="•"/>
            </a:pPr>
            <a:r>
              <a:rPr lang="en-IN" sz="2200" b="1" dirty="0"/>
              <a:t>Prezygotic barriers </a:t>
            </a:r>
            <a:r>
              <a:rPr lang="en-IN" sz="2200" dirty="0"/>
              <a:t>block fertilization.</a:t>
            </a:r>
          </a:p>
          <a:p>
            <a:pPr marL="1200150" lvl="1" indent="-457200">
              <a:buFont typeface="Arial" panose="020B0604020202020204" pitchFamily="34" charset="0"/>
              <a:buChar char="•"/>
            </a:pPr>
            <a:r>
              <a:rPr lang="en-IN" sz="2200" dirty="0"/>
              <a:t>Temporal isolation separates breeding times.</a:t>
            </a:r>
          </a:p>
          <a:p>
            <a:pPr marL="457200" indent="-457200">
              <a:buFont typeface="Arial" panose="020B0604020202020204" pitchFamily="34" charset="0"/>
              <a:buChar char="•"/>
            </a:pPr>
            <a:r>
              <a:rPr lang="en-IN" sz="2200" b="1" dirty="0"/>
              <a:t>Postzygotic barriers </a:t>
            </a:r>
            <a:r>
              <a:rPr lang="en-IN" sz="2200" dirty="0"/>
              <a:t>affect post-zygote viability.</a:t>
            </a:r>
          </a:p>
        </p:txBody>
      </p:sp>
      <p:pic>
        <p:nvPicPr>
          <p:cNvPr id="2" name="Content Placeholder 5" descr="Two images: (a) shows a brown frog; (b) shows a green frog.">
            <a:extLst>
              <a:ext uri="{FF2B5EF4-FFF2-40B4-BE49-F238E27FC236}">
                <a16:creationId xmlns:a16="http://schemas.microsoft.com/office/drawing/2014/main" id="{D4962CB8-81AA-F87D-241F-0A5C8470FFE1}"/>
              </a:ext>
            </a:extLst>
          </p:cNvPr>
          <p:cNvPicPr>
            <a:picLocks noChangeAspect="1"/>
          </p:cNvPicPr>
          <p:nvPr/>
        </p:nvPicPr>
        <p:blipFill>
          <a:blip r:embed="rId2"/>
          <a:srcRect t="6651" b="29668"/>
          <a:stretch/>
        </p:blipFill>
        <p:spPr>
          <a:xfrm>
            <a:off x="1772426" y="3203621"/>
            <a:ext cx="5599143" cy="1980931"/>
          </a:xfrm>
          <a:prstGeom prst="rect">
            <a:avLst/>
          </a:prstGeom>
        </p:spPr>
      </p:pic>
      <p:sp>
        <p:nvSpPr>
          <p:cNvPr id="9" name="TextBox 8">
            <a:extLst>
              <a:ext uri="{FF2B5EF4-FFF2-40B4-BE49-F238E27FC236}">
                <a16:creationId xmlns:a16="http://schemas.microsoft.com/office/drawing/2014/main" id="{C1B6B940-421F-7F22-8B4E-8AC08076FDD9}"/>
              </a:ext>
            </a:extLst>
          </p:cNvPr>
          <p:cNvSpPr txBox="1"/>
          <p:nvPr/>
        </p:nvSpPr>
        <p:spPr>
          <a:xfrm>
            <a:off x="1676399" y="5147976"/>
            <a:ext cx="5791200" cy="523220"/>
          </a:xfrm>
          <a:prstGeom prst="rect">
            <a:avLst/>
          </a:prstGeom>
          <a:noFill/>
        </p:spPr>
        <p:txBody>
          <a:bodyPr wrap="square" rtlCol="0">
            <a:spAutoFit/>
          </a:bodyPr>
          <a:lstStyle/>
          <a:p>
            <a:pPr algn="ctr"/>
            <a:r>
              <a:rPr lang="en-US" sz="1400" b="1" dirty="0"/>
              <a:t>18.2 Figure 11:</a:t>
            </a:r>
            <a:r>
              <a:rPr lang="en-US" sz="1400" dirty="0"/>
              <a:t> These two related frog species exhibit temporal reproductive isolation. (a) </a:t>
            </a:r>
            <a:r>
              <a:rPr lang="en-US" sz="1400" i="1" dirty="0"/>
              <a:t>Rana aurora</a:t>
            </a:r>
            <a:r>
              <a:rPr lang="en-US" sz="1400" dirty="0"/>
              <a:t> breeds earlier in the year than (b) </a:t>
            </a:r>
            <a:r>
              <a:rPr lang="en-US" sz="1400" i="1" dirty="0"/>
              <a:t>Rana boylii</a:t>
            </a:r>
            <a:r>
              <a:rPr lang="en-US" sz="1400" dirty="0"/>
              <a:t>.</a:t>
            </a:r>
            <a:endParaRPr lang="en-US" sz="1400" b="1" dirty="0"/>
          </a:p>
        </p:txBody>
      </p:sp>
      <p:sp>
        <p:nvSpPr>
          <p:cNvPr id="7" name="TextBox 6">
            <a:extLst>
              <a:ext uri="{FF2B5EF4-FFF2-40B4-BE49-F238E27FC236}">
                <a16:creationId xmlns:a16="http://schemas.microsoft.com/office/drawing/2014/main" id="{18B9B6C8-2036-587F-4F8D-0CCC1E5A6C2A}"/>
              </a:ext>
            </a:extLst>
          </p:cNvPr>
          <p:cNvSpPr txBox="1"/>
          <p:nvPr/>
        </p:nvSpPr>
        <p:spPr>
          <a:xfrm>
            <a:off x="2102185" y="5634930"/>
            <a:ext cx="4939627" cy="400110"/>
          </a:xfrm>
          <a:prstGeom prst="rect">
            <a:avLst/>
          </a:prstGeom>
          <a:noFill/>
        </p:spPr>
        <p:txBody>
          <a:bodyPr wrap="square">
            <a:spAutoFit/>
          </a:bodyPr>
          <a:lstStyle/>
          <a:p>
            <a:pPr algn="ctr"/>
            <a:r>
              <a:rPr lang="en-US" sz="1000" dirty="0"/>
              <a:t>Walter Siegmund on Wikimedia Commons. "</a:t>
            </a:r>
            <a:r>
              <a:rPr lang="en-US" sz="1000" i="1" dirty="0"/>
              <a:t>Rana aurora</a:t>
            </a:r>
            <a:r>
              <a:rPr lang="en-US" sz="1000" dirty="0"/>
              <a:t>."</a:t>
            </a:r>
          </a:p>
          <a:p>
            <a:pPr algn="ctr"/>
            <a:r>
              <a:rPr lang="en-US" sz="1000" dirty="0"/>
              <a:t>Pierre Fidenci | Attribution ShareAlike 2.5 on Wikimedia Commons. "</a:t>
            </a:r>
            <a:r>
              <a:rPr lang="en-US" sz="1000" i="1" dirty="0"/>
              <a:t>Rana boylii</a:t>
            </a:r>
            <a:r>
              <a:rPr lang="en-US" sz="1000" dirty="0"/>
              <a:t>."</a:t>
            </a:r>
          </a:p>
        </p:txBody>
      </p:sp>
    </p:spTree>
    <p:extLst>
      <p:ext uri="{BB962C8B-B14F-4D97-AF65-F5344CB8AC3E}">
        <p14:creationId xmlns:p14="http://schemas.microsoft.com/office/powerpoint/2010/main" val="140703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BEF0-4BCF-C57C-E852-5F7E4038C315}"/>
              </a:ext>
            </a:extLst>
          </p:cNvPr>
          <p:cNvSpPr>
            <a:spLocks noGrp="1"/>
          </p:cNvSpPr>
          <p:nvPr>
            <p:ph type="title"/>
          </p:nvPr>
        </p:nvSpPr>
        <p:spPr/>
        <p:txBody>
          <a:bodyPr/>
          <a:lstStyle/>
          <a:p>
            <a:r>
              <a:rPr lang="en-US" dirty="0"/>
              <a:t>Habitat Isolation</a:t>
            </a:r>
            <a:endParaRPr lang="en-IN" dirty="0"/>
          </a:p>
        </p:txBody>
      </p:sp>
      <p:sp>
        <p:nvSpPr>
          <p:cNvPr id="5" name="TextBox 4">
            <a:extLst>
              <a:ext uri="{FF2B5EF4-FFF2-40B4-BE49-F238E27FC236}">
                <a16:creationId xmlns:a16="http://schemas.microsoft.com/office/drawing/2014/main" id="{232D6B1E-4458-0EED-BCB1-09616B51AB30}"/>
              </a:ext>
            </a:extLst>
          </p:cNvPr>
          <p:cNvSpPr txBox="1"/>
          <p:nvPr/>
        </p:nvSpPr>
        <p:spPr>
          <a:xfrm>
            <a:off x="457200" y="1280279"/>
            <a:ext cx="4181133" cy="4154984"/>
          </a:xfrm>
          <a:prstGeom prst="rect">
            <a:avLst/>
          </a:prstGeom>
          <a:noFill/>
        </p:spPr>
        <p:txBody>
          <a:bodyPr wrap="square">
            <a:spAutoFit/>
          </a:bodyPr>
          <a:lstStyle/>
          <a:p>
            <a:r>
              <a:rPr lang="en-IN" sz="2400" b="1" dirty="0"/>
              <a:t>Habitat isolation</a:t>
            </a:r>
            <a:r>
              <a:rPr lang="en-IN" sz="2400" dirty="0"/>
              <a:t>: when populations move to a new habitat that does not overlap with the same species</a:t>
            </a:r>
          </a:p>
          <a:p>
            <a:pPr marL="285750" indent="-285750">
              <a:buFont typeface="Arial" panose="020B0604020202020204" pitchFamily="34" charset="0"/>
              <a:buChar char="•"/>
            </a:pPr>
            <a:r>
              <a:rPr lang="en-IN" sz="2400" dirty="0"/>
              <a:t>Reproduction ceases, leading to a genetically independent species.</a:t>
            </a:r>
          </a:p>
          <a:p>
            <a:pPr marL="742950" lvl="1" indent="-285750">
              <a:buFont typeface="Arial" panose="020B0604020202020204" pitchFamily="34" charset="0"/>
              <a:buChar char="•"/>
            </a:pPr>
            <a:r>
              <a:rPr lang="en-IN" sz="2400" dirty="0"/>
              <a:t>Leads to allopatric speciation via natural selection, mutation, and genetic drift</a:t>
            </a:r>
          </a:p>
        </p:txBody>
      </p:sp>
      <p:pic>
        <p:nvPicPr>
          <p:cNvPr id="9" name="Content Placeholder 5" descr="Two images: (a) shows a black cricket; (b) shows a black cricket that looks very similar to (a).">
            <a:extLst>
              <a:ext uri="{FF2B5EF4-FFF2-40B4-BE49-F238E27FC236}">
                <a16:creationId xmlns:a16="http://schemas.microsoft.com/office/drawing/2014/main" id="{3ADF9142-3B81-054A-F2EF-6D2392A18BF8}"/>
              </a:ext>
            </a:extLst>
          </p:cNvPr>
          <p:cNvPicPr>
            <a:picLocks noChangeAspect="1"/>
          </p:cNvPicPr>
          <p:nvPr/>
        </p:nvPicPr>
        <p:blipFill>
          <a:blip r:embed="rId2"/>
          <a:srcRect t="7000" b="19666"/>
          <a:stretch/>
        </p:blipFill>
        <p:spPr>
          <a:xfrm>
            <a:off x="4572000" y="1659606"/>
            <a:ext cx="4343059" cy="1769394"/>
          </a:xfrm>
          <a:prstGeom prst="rect">
            <a:avLst/>
          </a:prstGeom>
        </p:spPr>
      </p:pic>
      <p:sp>
        <p:nvSpPr>
          <p:cNvPr id="6" name="TextBox 5">
            <a:extLst>
              <a:ext uri="{FF2B5EF4-FFF2-40B4-BE49-F238E27FC236}">
                <a16:creationId xmlns:a16="http://schemas.microsoft.com/office/drawing/2014/main" id="{E283985A-86A2-4A2B-E48E-03940587FE6B}"/>
              </a:ext>
            </a:extLst>
          </p:cNvPr>
          <p:cNvSpPr txBox="1"/>
          <p:nvPr/>
        </p:nvSpPr>
        <p:spPr>
          <a:xfrm>
            <a:off x="4572000" y="3417095"/>
            <a:ext cx="4343059" cy="954107"/>
          </a:xfrm>
          <a:prstGeom prst="rect">
            <a:avLst/>
          </a:prstGeom>
          <a:noFill/>
        </p:spPr>
        <p:txBody>
          <a:bodyPr wrap="square" rtlCol="0">
            <a:spAutoFit/>
          </a:bodyPr>
          <a:lstStyle/>
          <a:p>
            <a:pPr algn="ctr"/>
            <a:r>
              <a:rPr lang="en-US" sz="1400" b="1" dirty="0"/>
              <a:t>18.2 Figure 12:</a:t>
            </a:r>
            <a:r>
              <a:rPr lang="en-US" sz="1400" dirty="0"/>
              <a:t> Speciation can occur when two populations occupy different habitats. The cricket (a) </a:t>
            </a:r>
            <a:r>
              <a:rPr lang="en-US" sz="1400" i="1" dirty="0"/>
              <a:t>Gryllus pennsylvanicus </a:t>
            </a:r>
            <a:r>
              <a:rPr lang="en-US" sz="1400" dirty="0"/>
              <a:t>prefers sandy soil, and the cricket (b) </a:t>
            </a:r>
            <a:r>
              <a:rPr lang="en-US" sz="1400" i="1" dirty="0"/>
              <a:t>Gryllus firmus</a:t>
            </a:r>
            <a:r>
              <a:rPr lang="en-US" sz="1400" dirty="0"/>
              <a:t> prefers loamy soil</a:t>
            </a:r>
            <a:endParaRPr lang="en-US" sz="1400" b="1" dirty="0"/>
          </a:p>
        </p:txBody>
      </p:sp>
      <p:sp>
        <p:nvSpPr>
          <p:cNvPr id="4" name="TextBox 3">
            <a:extLst>
              <a:ext uri="{FF2B5EF4-FFF2-40B4-BE49-F238E27FC236}">
                <a16:creationId xmlns:a16="http://schemas.microsoft.com/office/drawing/2014/main" id="{C0646368-F1D6-9FC4-87A9-3BE1124EB83B}"/>
              </a:ext>
            </a:extLst>
          </p:cNvPr>
          <p:cNvSpPr txBox="1"/>
          <p:nvPr/>
        </p:nvSpPr>
        <p:spPr>
          <a:xfrm>
            <a:off x="4550664" y="4431090"/>
            <a:ext cx="4343058" cy="246221"/>
          </a:xfrm>
          <a:prstGeom prst="rect">
            <a:avLst/>
          </a:prstGeom>
          <a:noFill/>
        </p:spPr>
        <p:txBody>
          <a:bodyPr wrap="square">
            <a:spAutoFit/>
          </a:bodyPr>
          <a:lstStyle/>
          <a:p>
            <a:pPr algn="ctr"/>
            <a:r>
              <a:rPr lang="en-US" sz="1000" dirty="0"/>
              <a:t>Kevin Judge on Wikimedia Commons. "</a:t>
            </a:r>
            <a:r>
              <a:rPr lang="en-US" sz="1000" i="1" dirty="0"/>
              <a:t>Gryllus pennsylvanicus</a:t>
            </a:r>
            <a:r>
              <a:rPr lang="en-US" sz="1000" dirty="0"/>
              <a:t>."</a:t>
            </a:r>
          </a:p>
        </p:txBody>
      </p:sp>
    </p:spTree>
    <p:extLst>
      <p:ext uri="{BB962C8B-B14F-4D97-AF65-F5344CB8AC3E}">
        <p14:creationId xmlns:p14="http://schemas.microsoft.com/office/powerpoint/2010/main" val="84677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72A5-7762-8BB7-4288-B7F40065B0F2}"/>
              </a:ext>
            </a:extLst>
          </p:cNvPr>
          <p:cNvSpPr>
            <a:spLocks noGrp="1"/>
          </p:cNvSpPr>
          <p:nvPr>
            <p:ph type="title"/>
          </p:nvPr>
        </p:nvSpPr>
        <p:spPr/>
        <p:txBody>
          <a:bodyPr/>
          <a:lstStyle/>
          <a:p>
            <a:r>
              <a:rPr lang="en-US" dirty="0"/>
              <a:t>Objectives</a:t>
            </a:r>
            <a:endParaRPr lang="en-IN" dirty="0"/>
          </a:p>
        </p:txBody>
      </p:sp>
      <p:sp>
        <p:nvSpPr>
          <p:cNvPr id="3" name="Content Placeholder 2">
            <a:extLst>
              <a:ext uri="{FF2B5EF4-FFF2-40B4-BE49-F238E27FC236}">
                <a16:creationId xmlns:a16="http://schemas.microsoft.com/office/drawing/2014/main" id="{2BF2E780-52EA-D590-631E-9C748C7D1A91}"/>
              </a:ext>
            </a:extLst>
          </p:cNvPr>
          <p:cNvSpPr>
            <a:spLocks noGrp="1"/>
          </p:cNvSpPr>
          <p:nvPr>
            <p:ph idx="1"/>
          </p:nvPr>
        </p:nvSpPr>
        <p:spPr/>
        <p:txBody>
          <a:bodyPr/>
          <a:lstStyle/>
          <a:p>
            <a:pPr marL="457200" indent="-457200">
              <a:buFont typeface="Arial" panose="020B0604020202020204" pitchFamily="34" charset="0"/>
              <a:buChar char="•"/>
              <a:tabLst>
                <a:tab pos="457200" algn="l"/>
              </a:tabLst>
            </a:pPr>
            <a:r>
              <a:rPr lang="en-US" b="1" dirty="0"/>
              <a:t>Define </a:t>
            </a:r>
            <a:r>
              <a:rPr lang="en-US" dirty="0"/>
              <a:t>species and describe how scientists identify species as different.</a:t>
            </a:r>
          </a:p>
          <a:p>
            <a:pPr marL="457200" indent="-457200">
              <a:buFont typeface="Arial" panose="020B0604020202020204" pitchFamily="34" charset="0"/>
              <a:buChar char="•"/>
              <a:tabLst>
                <a:tab pos="457200" algn="l"/>
              </a:tabLst>
            </a:pPr>
            <a:r>
              <a:rPr lang="en-US" b="1" dirty="0"/>
              <a:t>Describe</a:t>
            </a:r>
            <a:r>
              <a:rPr lang="en-US" dirty="0"/>
              <a:t> genetic variables that lead to speciation.</a:t>
            </a:r>
          </a:p>
          <a:p>
            <a:pPr marL="457200" indent="-457200">
              <a:buFont typeface="Arial" panose="020B0604020202020204" pitchFamily="34" charset="0"/>
              <a:buChar char="•"/>
              <a:tabLst>
                <a:tab pos="457200" algn="l"/>
              </a:tabLst>
            </a:pPr>
            <a:r>
              <a:rPr lang="en-US" b="1" dirty="0"/>
              <a:t>Identify</a:t>
            </a:r>
            <a:r>
              <a:rPr lang="en-US" dirty="0"/>
              <a:t> prezygotic and postzygotic reproductive barriers.</a:t>
            </a:r>
          </a:p>
          <a:p>
            <a:pPr marL="457200" indent="-457200">
              <a:buFont typeface="Arial" panose="020B0604020202020204" pitchFamily="34" charset="0"/>
              <a:buChar char="•"/>
              <a:tabLst>
                <a:tab pos="457200" algn="l"/>
              </a:tabLst>
            </a:pPr>
            <a:r>
              <a:rPr lang="en-US" b="1" dirty="0"/>
              <a:t>Explain</a:t>
            </a:r>
            <a:r>
              <a:rPr lang="en-US" dirty="0"/>
              <a:t> allopatric and sympatric speciation.</a:t>
            </a:r>
          </a:p>
          <a:p>
            <a:pPr marL="457200" indent="-457200">
              <a:buFont typeface="Arial" panose="020B0604020202020204" pitchFamily="34" charset="0"/>
              <a:buChar char="•"/>
              <a:tabLst>
                <a:tab pos="457200" algn="l"/>
              </a:tabLst>
            </a:pPr>
            <a:r>
              <a:rPr lang="en-US" b="1" dirty="0"/>
              <a:t>Describe</a:t>
            </a:r>
            <a:r>
              <a:rPr lang="en-US" dirty="0"/>
              <a:t> adaptive radiation.</a:t>
            </a:r>
          </a:p>
        </p:txBody>
      </p:sp>
    </p:spTree>
    <p:extLst>
      <p:ext uri="{BB962C8B-B14F-4D97-AF65-F5344CB8AC3E}">
        <p14:creationId xmlns:p14="http://schemas.microsoft.com/office/powerpoint/2010/main" val="74591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2BE9-8447-36E5-3F94-2E81F4E20FED}"/>
              </a:ext>
            </a:extLst>
          </p:cNvPr>
          <p:cNvSpPr>
            <a:spLocks noGrp="1"/>
          </p:cNvSpPr>
          <p:nvPr>
            <p:ph type="title"/>
          </p:nvPr>
        </p:nvSpPr>
        <p:spPr/>
        <p:txBody>
          <a:bodyPr/>
          <a:lstStyle/>
          <a:p>
            <a:r>
              <a:rPr lang="en-US" dirty="0"/>
              <a:t>Behavioral isolation</a:t>
            </a:r>
            <a:endParaRPr lang="en-IN" dirty="0"/>
          </a:p>
        </p:txBody>
      </p:sp>
      <p:sp>
        <p:nvSpPr>
          <p:cNvPr id="5" name="TextBox 4">
            <a:extLst>
              <a:ext uri="{FF2B5EF4-FFF2-40B4-BE49-F238E27FC236}">
                <a16:creationId xmlns:a16="http://schemas.microsoft.com/office/drawing/2014/main" id="{DE4435C3-42AC-C1A1-2D23-BCFCB70761A0}"/>
              </a:ext>
            </a:extLst>
          </p:cNvPr>
          <p:cNvSpPr txBox="1"/>
          <p:nvPr/>
        </p:nvSpPr>
        <p:spPr>
          <a:xfrm>
            <a:off x="457201" y="1280279"/>
            <a:ext cx="4681702" cy="4493538"/>
          </a:xfrm>
          <a:prstGeom prst="rect">
            <a:avLst/>
          </a:prstGeom>
          <a:noFill/>
        </p:spPr>
        <p:txBody>
          <a:bodyPr wrap="square">
            <a:spAutoFit/>
          </a:bodyPr>
          <a:lstStyle/>
          <a:p>
            <a:r>
              <a:rPr lang="en-US" sz="2200" b="1" dirty="0"/>
              <a:t>Behavioral isolation </a:t>
            </a:r>
            <a:r>
              <a:rPr lang="en-US" sz="2200" dirty="0"/>
              <a:t>prevents reproduction when specific behaviors, such as mating signals, are not recognized between species.</a:t>
            </a:r>
          </a:p>
          <a:p>
            <a:pPr marL="285750" indent="-285750">
              <a:buFont typeface="Arial" panose="020B0604020202020204" pitchFamily="34" charset="0"/>
              <a:buChar char="•"/>
            </a:pPr>
            <a:r>
              <a:rPr lang="en-IN" sz="2200" dirty="0"/>
              <a:t>Male fireflies use unique light patterns to attract conspecific females that are not recognized by heterospecific females.</a:t>
            </a:r>
          </a:p>
          <a:p>
            <a:pPr marL="285750" indent="-285750">
              <a:buFont typeface="Arial" panose="020B0604020202020204" pitchFamily="34" charset="0"/>
              <a:buChar char="•"/>
            </a:pPr>
            <a:r>
              <a:rPr lang="en-IN" sz="2200" b="1" dirty="0"/>
              <a:t>Gametic barrier</a:t>
            </a:r>
            <a:r>
              <a:rPr lang="en-IN" sz="2200" dirty="0"/>
              <a:t>: </a:t>
            </a:r>
            <a:r>
              <a:rPr lang="en-US" sz="2200" dirty="0"/>
              <a:t>occur when differences in gamete cells or reproductive structures prevent fertilization between species </a:t>
            </a:r>
            <a:r>
              <a:rPr lang="en-IN" sz="2200" dirty="0"/>
              <a:t>(prezygotic).</a:t>
            </a:r>
          </a:p>
        </p:txBody>
      </p:sp>
      <p:pic>
        <p:nvPicPr>
          <p:cNvPr id="9" name="Content Placeholder 6" descr="Two images: (a) shows a damselfly; (b) shows drawings of the various shapes of the damselfly male reproductive organ.">
            <a:extLst>
              <a:ext uri="{FF2B5EF4-FFF2-40B4-BE49-F238E27FC236}">
                <a16:creationId xmlns:a16="http://schemas.microsoft.com/office/drawing/2014/main" id="{3E6E149E-3534-CCAE-3E8B-F8F73AB4C8A0}"/>
              </a:ext>
            </a:extLst>
          </p:cNvPr>
          <p:cNvPicPr>
            <a:picLocks noChangeAspect="1"/>
          </p:cNvPicPr>
          <p:nvPr/>
        </p:nvPicPr>
        <p:blipFill>
          <a:blip r:embed="rId2"/>
          <a:srcRect l="11111" t="5334" r="6481" b="6004"/>
          <a:stretch/>
        </p:blipFill>
        <p:spPr>
          <a:xfrm>
            <a:off x="5124450" y="1540395"/>
            <a:ext cx="3848099" cy="2300144"/>
          </a:xfrm>
          <a:prstGeom prst="rect">
            <a:avLst/>
          </a:prstGeom>
        </p:spPr>
      </p:pic>
      <p:sp>
        <p:nvSpPr>
          <p:cNvPr id="6" name="TextBox 5">
            <a:extLst>
              <a:ext uri="{FF2B5EF4-FFF2-40B4-BE49-F238E27FC236}">
                <a16:creationId xmlns:a16="http://schemas.microsoft.com/office/drawing/2014/main" id="{4C5D829C-9CF7-7108-705A-5C6075234CD0}"/>
              </a:ext>
            </a:extLst>
          </p:cNvPr>
          <p:cNvSpPr txBox="1"/>
          <p:nvPr/>
        </p:nvSpPr>
        <p:spPr>
          <a:xfrm>
            <a:off x="4838699" y="3840539"/>
            <a:ext cx="4419600" cy="1169551"/>
          </a:xfrm>
          <a:prstGeom prst="rect">
            <a:avLst/>
          </a:prstGeom>
          <a:noFill/>
        </p:spPr>
        <p:txBody>
          <a:bodyPr wrap="square" rtlCol="0">
            <a:spAutoFit/>
          </a:bodyPr>
          <a:lstStyle/>
          <a:p>
            <a:pPr algn="ctr"/>
            <a:r>
              <a:rPr lang="en-US" sz="1400" b="1" dirty="0"/>
              <a:t>18.2 Figure 13:</a:t>
            </a:r>
            <a:r>
              <a:rPr lang="en-US" sz="1400" dirty="0"/>
              <a:t> Different species of (a) damselflies are prevented from mating with each other due to a prezygotic barrier. (b) The shape of the male reproductive organ varies among male damselfly species and is only compatible with the female of that species. </a:t>
            </a:r>
            <a:endParaRPr lang="en-US" sz="1400" b="1" dirty="0"/>
          </a:p>
        </p:txBody>
      </p:sp>
      <p:sp>
        <p:nvSpPr>
          <p:cNvPr id="4" name="TextBox 3">
            <a:extLst>
              <a:ext uri="{FF2B5EF4-FFF2-40B4-BE49-F238E27FC236}">
                <a16:creationId xmlns:a16="http://schemas.microsoft.com/office/drawing/2014/main" id="{5D338061-6D55-E751-C4EC-9890026E0F7C}"/>
              </a:ext>
            </a:extLst>
          </p:cNvPr>
          <p:cNvSpPr txBox="1"/>
          <p:nvPr/>
        </p:nvSpPr>
        <p:spPr>
          <a:xfrm>
            <a:off x="5383825" y="5010090"/>
            <a:ext cx="3329348" cy="400110"/>
          </a:xfrm>
          <a:prstGeom prst="rect">
            <a:avLst/>
          </a:prstGeom>
          <a:noFill/>
        </p:spPr>
        <p:txBody>
          <a:bodyPr wrap="square">
            <a:spAutoFit/>
          </a:bodyPr>
          <a:lstStyle/>
          <a:p>
            <a:pPr algn="ctr"/>
            <a:r>
              <a:rPr lang="en-US" sz="1000" dirty="0"/>
              <a:t>Charles J. Sharp, Sharp Photography on Wikimedia Commons. "Red damselfly."</a:t>
            </a:r>
          </a:p>
        </p:txBody>
      </p:sp>
    </p:spTree>
    <p:extLst>
      <p:ext uri="{BB962C8B-B14F-4D97-AF65-F5344CB8AC3E}">
        <p14:creationId xmlns:p14="http://schemas.microsoft.com/office/powerpoint/2010/main" val="64433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77D1-88D3-B49E-AB1E-5C1A9684E7DC}"/>
              </a:ext>
            </a:extLst>
          </p:cNvPr>
          <p:cNvSpPr>
            <a:spLocks noGrp="1"/>
          </p:cNvSpPr>
          <p:nvPr>
            <p:ph type="title"/>
          </p:nvPr>
        </p:nvSpPr>
        <p:spPr/>
        <p:txBody>
          <a:bodyPr/>
          <a:lstStyle/>
          <a:p>
            <a:r>
              <a:rPr lang="en-IN" dirty="0"/>
              <a:t>Hybrid Inviability and Hybrid Sterility</a:t>
            </a:r>
          </a:p>
        </p:txBody>
      </p:sp>
      <p:sp>
        <p:nvSpPr>
          <p:cNvPr id="5" name="Content Placeholder 4">
            <a:extLst>
              <a:ext uri="{FF2B5EF4-FFF2-40B4-BE49-F238E27FC236}">
                <a16:creationId xmlns:a16="http://schemas.microsoft.com/office/drawing/2014/main" id="{25F68373-5A08-512F-E419-056983D23052}"/>
              </a:ext>
            </a:extLst>
          </p:cNvPr>
          <p:cNvSpPr>
            <a:spLocks noGrp="1"/>
          </p:cNvSpPr>
          <p:nvPr>
            <p:ph idx="1"/>
          </p:nvPr>
        </p:nvSpPr>
        <p:spPr>
          <a:xfrm>
            <a:off x="457200" y="1280160"/>
            <a:ext cx="4343400" cy="4572000"/>
          </a:xfrm>
        </p:spPr>
        <p:txBody>
          <a:bodyPr>
            <a:normAutofit fontScale="92500" lnSpcReduction="20000"/>
          </a:bodyPr>
          <a:lstStyle/>
          <a:p>
            <a:r>
              <a:rPr lang="en-US" dirty="0"/>
              <a:t>In plants, structural differences can attract specific pollinators while excluding others.</a:t>
            </a:r>
          </a:p>
          <a:p>
            <a:pPr marL="457200" indent="-457200">
              <a:buFont typeface="Arial" panose="020B0604020202020204" pitchFamily="34" charset="0"/>
              <a:buChar char="•"/>
            </a:pPr>
            <a:r>
              <a:rPr lang="en-US" dirty="0"/>
              <a:t>Postzygotic barriers include </a:t>
            </a:r>
            <a:r>
              <a:rPr lang="en-US" b="1" dirty="0"/>
              <a:t>hybrid inviability</a:t>
            </a:r>
            <a:r>
              <a:rPr lang="en-US" dirty="0"/>
              <a:t>, where hybrid embryos fail to develop properly and do not survive.</a:t>
            </a:r>
          </a:p>
          <a:p>
            <a:pPr marL="457200" indent="-457200">
              <a:buFont typeface="Arial" panose="020B0604020202020204" pitchFamily="34" charset="0"/>
              <a:buChar char="•"/>
            </a:pPr>
            <a:r>
              <a:rPr lang="en-US" dirty="0"/>
              <a:t>Hybrid sterility is another postzygotic barrier, where hybrids are born but are unable to produce viable offspring of their own.</a:t>
            </a:r>
            <a:endParaRPr lang="en-IN" dirty="0"/>
          </a:p>
        </p:txBody>
      </p:sp>
      <p:pic>
        <p:nvPicPr>
          <p:cNvPr id="2" name="Content Placeholder 6" descr="Two images: (a) shows a bee flying toward a foxglove; (b) shows a hummingbird feeding from a trumpet creeper.">
            <a:extLst>
              <a:ext uri="{FF2B5EF4-FFF2-40B4-BE49-F238E27FC236}">
                <a16:creationId xmlns:a16="http://schemas.microsoft.com/office/drawing/2014/main" id="{BDFDDB8A-7850-AB91-9E85-2AF5CC6970AD}"/>
              </a:ext>
            </a:extLst>
          </p:cNvPr>
          <p:cNvPicPr>
            <a:picLocks noChangeAspect="1"/>
          </p:cNvPicPr>
          <p:nvPr/>
        </p:nvPicPr>
        <p:blipFill>
          <a:blip r:embed="rId2"/>
          <a:srcRect t="7000" b="23000"/>
          <a:stretch/>
        </p:blipFill>
        <p:spPr>
          <a:xfrm>
            <a:off x="4820178" y="1600200"/>
            <a:ext cx="4151844" cy="1614606"/>
          </a:xfrm>
          <a:prstGeom prst="rect">
            <a:avLst/>
          </a:prstGeom>
        </p:spPr>
      </p:pic>
      <p:sp>
        <p:nvSpPr>
          <p:cNvPr id="9" name="TextBox 8">
            <a:extLst>
              <a:ext uri="{FF2B5EF4-FFF2-40B4-BE49-F238E27FC236}">
                <a16:creationId xmlns:a16="http://schemas.microsoft.com/office/drawing/2014/main" id="{0FCD7D94-088A-553C-C4AA-6DDEBF1B3B11}"/>
              </a:ext>
            </a:extLst>
          </p:cNvPr>
          <p:cNvSpPr txBox="1"/>
          <p:nvPr/>
        </p:nvSpPr>
        <p:spPr>
          <a:xfrm>
            <a:off x="5015283" y="3214806"/>
            <a:ext cx="3740417" cy="1384995"/>
          </a:xfrm>
          <a:prstGeom prst="rect">
            <a:avLst/>
          </a:prstGeom>
          <a:noFill/>
        </p:spPr>
        <p:txBody>
          <a:bodyPr wrap="square" rtlCol="0">
            <a:spAutoFit/>
          </a:bodyPr>
          <a:lstStyle/>
          <a:p>
            <a:pPr algn="ctr"/>
            <a:r>
              <a:rPr lang="en-US" sz="1400" b="1" dirty="0"/>
              <a:t>18.2 Figure 14:</a:t>
            </a:r>
            <a:r>
              <a:rPr lang="en-US" sz="1400" dirty="0"/>
              <a:t> Some flowers have evolved to attract certain pollinators. The (a) wide foxglove flower is adapted for pollination by bees, while the (b) long, tube-shaped trumpet creeper flower is adapted for pollination by hummingbirds.</a:t>
            </a:r>
            <a:endParaRPr lang="en-US" sz="1400" b="1" dirty="0"/>
          </a:p>
        </p:txBody>
      </p:sp>
      <p:sp>
        <p:nvSpPr>
          <p:cNvPr id="8" name="TextBox 7">
            <a:extLst>
              <a:ext uri="{FF2B5EF4-FFF2-40B4-BE49-F238E27FC236}">
                <a16:creationId xmlns:a16="http://schemas.microsoft.com/office/drawing/2014/main" id="{B1229D7B-0A9C-663D-B5E9-C0853D035B17}"/>
              </a:ext>
            </a:extLst>
          </p:cNvPr>
          <p:cNvSpPr txBox="1"/>
          <p:nvPr/>
        </p:nvSpPr>
        <p:spPr>
          <a:xfrm>
            <a:off x="5105400" y="4659570"/>
            <a:ext cx="3581400" cy="246221"/>
          </a:xfrm>
          <a:prstGeom prst="rect">
            <a:avLst/>
          </a:prstGeom>
          <a:noFill/>
        </p:spPr>
        <p:txBody>
          <a:bodyPr wrap="square">
            <a:spAutoFit/>
          </a:bodyPr>
          <a:lstStyle/>
          <a:p>
            <a:pPr algn="ctr"/>
            <a:r>
              <a:rPr lang="en-US" sz="1000" dirty="0"/>
              <a:t>George Hiles on Wikimedia Commons. "Bee on foxglove."</a:t>
            </a:r>
          </a:p>
        </p:txBody>
      </p:sp>
    </p:spTree>
    <p:extLst>
      <p:ext uri="{BB962C8B-B14F-4D97-AF65-F5344CB8AC3E}">
        <p14:creationId xmlns:p14="http://schemas.microsoft.com/office/powerpoint/2010/main" val="47596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24A1-3DD8-7EA5-D2F0-C54770471A81}"/>
              </a:ext>
            </a:extLst>
          </p:cNvPr>
          <p:cNvSpPr>
            <a:spLocks noGrp="1"/>
          </p:cNvSpPr>
          <p:nvPr>
            <p:ph type="title"/>
          </p:nvPr>
        </p:nvSpPr>
        <p:spPr/>
        <p:txBody>
          <a:bodyPr>
            <a:normAutofit fontScale="90000"/>
          </a:bodyPr>
          <a:lstStyle/>
          <a:p>
            <a:br>
              <a:rPr lang="en-IN" dirty="0"/>
            </a:br>
            <a:r>
              <a:rPr lang="en-IN" sz="3600" dirty="0"/>
              <a:t>Habitat Influence on Speciation</a:t>
            </a:r>
            <a:br>
              <a:rPr lang="en-IN" sz="3600" dirty="0"/>
            </a:br>
            <a:endParaRPr lang="en-IN" sz="3600" dirty="0"/>
          </a:p>
        </p:txBody>
      </p:sp>
      <p:sp>
        <p:nvSpPr>
          <p:cNvPr id="3" name="Content Placeholder 2">
            <a:extLst>
              <a:ext uri="{FF2B5EF4-FFF2-40B4-BE49-F238E27FC236}">
                <a16:creationId xmlns:a16="http://schemas.microsoft.com/office/drawing/2014/main" id="{026B3F78-4E74-AE1A-3824-F43AFD64322F}"/>
              </a:ext>
            </a:extLst>
          </p:cNvPr>
          <p:cNvSpPr>
            <a:spLocks noGrp="1"/>
          </p:cNvSpPr>
          <p:nvPr>
            <p:ph idx="1"/>
          </p:nvPr>
        </p:nvSpPr>
        <p:spPr>
          <a:xfrm>
            <a:off x="457200" y="1280160"/>
            <a:ext cx="8229600" cy="4572000"/>
          </a:xfrm>
        </p:spPr>
        <p:txBody>
          <a:bodyPr>
            <a:normAutofit/>
          </a:bodyPr>
          <a:lstStyle/>
          <a:p>
            <a:r>
              <a:rPr lang="en-US" dirty="0"/>
              <a:t>Habitat and resource availability can drive speciation.</a:t>
            </a:r>
          </a:p>
          <a:p>
            <a:pPr marL="457200" indent="-457200">
              <a:buFont typeface="Arial" panose="020B0604020202020204" pitchFamily="34" charset="0"/>
              <a:buChar char="•"/>
            </a:pPr>
            <a:r>
              <a:rPr lang="en-US" dirty="0"/>
              <a:t>In Nicaragua, cichlid fish demonstrate sympatric speciation through morphological adaptations that allow different subgroups to exploit various food sources within the same location.</a:t>
            </a:r>
            <a:endParaRPr lang="en-IN" dirty="0"/>
          </a:p>
        </p:txBody>
      </p:sp>
      <p:pic>
        <p:nvPicPr>
          <p:cNvPr id="5" name="Content Placeholder 4" descr="The first illustration is of a thin-lipped cichlid. Its lips are thin and small. The second illustration is of a thick-lipped cichlid. Its lips are full and large.">
            <a:extLst>
              <a:ext uri="{FF2B5EF4-FFF2-40B4-BE49-F238E27FC236}">
                <a16:creationId xmlns:a16="http://schemas.microsoft.com/office/drawing/2014/main" id="{8F63C81F-FDEB-FD65-E85F-41B822260524}"/>
              </a:ext>
            </a:extLst>
          </p:cNvPr>
          <p:cNvPicPr>
            <a:picLocks noChangeAspect="1"/>
          </p:cNvPicPr>
          <p:nvPr/>
        </p:nvPicPr>
        <p:blipFill>
          <a:blip r:embed="rId2"/>
          <a:srcRect t="7000" b="47999"/>
          <a:stretch/>
        </p:blipFill>
        <p:spPr>
          <a:xfrm>
            <a:off x="1392935" y="3513821"/>
            <a:ext cx="6672073" cy="1668018"/>
          </a:xfrm>
          <a:prstGeom prst="rect">
            <a:avLst/>
          </a:prstGeom>
        </p:spPr>
      </p:pic>
      <p:sp>
        <p:nvSpPr>
          <p:cNvPr id="7" name="TextBox 6">
            <a:extLst>
              <a:ext uri="{FF2B5EF4-FFF2-40B4-BE49-F238E27FC236}">
                <a16:creationId xmlns:a16="http://schemas.microsoft.com/office/drawing/2014/main" id="{DB0BA977-0950-33A3-01ED-9A40083EB264}"/>
              </a:ext>
            </a:extLst>
          </p:cNvPr>
          <p:cNvSpPr txBox="1"/>
          <p:nvPr/>
        </p:nvSpPr>
        <p:spPr>
          <a:xfrm>
            <a:off x="804673" y="5181839"/>
            <a:ext cx="7848599" cy="738664"/>
          </a:xfrm>
          <a:prstGeom prst="rect">
            <a:avLst/>
          </a:prstGeom>
          <a:noFill/>
        </p:spPr>
        <p:txBody>
          <a:bodyPr wrap="square" rtlCol="0">
            <a:spAutoFit/>
          </a:bodyPr>
          <a:lstStyle/>
          <a:p>
            <a:pPr algn="ctr"/>
            <a:r>
              <a:rPr lang="en-US" sz="1400" b="1" dirty="0"/>
              <a:t>18.2 Figure 15:</a:t>
            </a:r>
            <a:r>
              <a:rPr lang="en-US" sz="1400" dirty="0"/>
              <a:t> Lake Apoyeque, a crater lake, is 1,800 years old, but genetic evidence indicates that a single population of cichlid fish populated the lake only 100 years ago. Nevertheless, two populations with distinct morphologies and diets now exist in the lake.</a:t>
            </a:r>
            <a:endParaRPr lang="en-US" sz="1400" b="1" dirty="0"/>
          </a:p>
        </p:txBody>
      </p:sp>
      <p:sp>
        <p:nvSpPr>
          <p:cNvPr id="6" name="TextBox 5">
            <a:extLst>
              <a:ext uri="{FF2B5EF4-FFF2-40B4-BE49-F238E27FC236}">
                <a16:creationId xmlns:a16="http://schemas.microsoft.com/office/drawing/2014/main" id="{CEEDB1A1-3A8C-9F93-6487-3F34E92340D0}"/>
              </a:ext>
            </a:extLst>
          </p:cNvPr>
          <p:cNvSpPr txBox="1"/>
          <p:nvPr/>
        </p:nvSpPr>
        <p:spPr>
          <a:xfrm>
            <a:off x="2807785" y="5827776"/>
            <a:ext cx="3842374" cy="246221"/>
          </a:xfrm>
          <a:prstGeom prst="rect">
            <a:avLst/>
          </a:prstGeom>
          <a:noFill/>
        </p:spPr>
        <p:txBody>
          <a:bodyPr wrap="square">
            <a:spAutoFit/>
          </a:bodyPr>
          <a:lstStyle/>
          <a:p>
            <a:pPr algn="ctr"/>
            <a:r>
              <a:rPr lang="en-US" sz="1000" dirty="0"/>
              <a:t>CNX OpenStax on Wikimedia Commons. "Cichlid fish." Modified. </a:t>
            </a:r>
          </a:p>
        </p:txBody>
      </p:sp>
    </p:spTree>
    <p:extLst>
      <p:ext uri="{BB962C8B-B14F-4D97-AF65-F5344CB8AC3E}">
        <p14:creationId xmlns:p14="http://schemas.microsoft.com/office/powerpoint/2010/main" val="212225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0C34F2-AC06-91EC-4D01-DD33F1D3A8F4}"/>
              </a:ext>
            </a:extLst>
          </p:cNvPr>
          <p:cNvSpPr>
            <a:spLocks noGrp="1"/>
          </p:cNvSpPr>
          <p:nvPr>
            <p:ph type="title"/>
          </p:nvPr>
        </p:nvSpPr>
        <p:spPr/>
        <p:txBody>
          <a:bodyPr/>
          <a:lstStyle/>
          <a:p>
            <a:r>
              <a:rPr lang="en-IN" dirty="0"/>
              <a:t>Think It Through</a:t>
            </a:r>
            <a:r>
              <a:rPr lang="en-US" sz="1600" baseline="-25000" dirty="0"/>
              <a:t>2</a:t>
            </a:r>
            <a:endParaRPr lang="en-IN" sz="1600" dirty="0"/>
          </a:p>
        </p:txBody>
      </p:sp>
      <p:sp>
        <p:nvSpPr>
          <p:cNvPr id="5" name="Content Placeholder 4">
            <a:extLst>
              <a:ext uri="{FF2B5EF4-FFF2-40B4-BE49-F238E27FC236}">
                <a16:creationId xmlns:a16="http://schemas.microsoft.com/office/drawing/2014/main" id="{55DB5726-9B04-CE72-D244-BA33B14F3BFC}"/>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 </a:t>
            </a:r>
          </a:p>
        </p:txBody>
      </p:sp>
      <p:sp>
        <p:nvSpPr>
          <p:cNvPr id="3" name="TextBox 2">
            <a:extLst>
              <a:ext uri="{FF2B5EF4-FFF2-40B4-BE49-F238E27FC236}">
                <a16:creationId xmlns:a16="http://schemas.microsoft.com/office/drawing/2014/main" id="{2D2E35B9-B7A3-11AD-3D9C-134696BEC7B6}"/>
              </a:ext>
            </a:extLst>
          </p:cNvPr>
          <p:cNvSpPr txBox="1"/>
          <p:nvPr/>
        </p:nvSpPr>
        <p:spPr>
          <a:xfrm>
            <a:off x="496824" y="1280160"/>
            <a:ext cx="5638800" cy="4678204"/>
          </a:xfrm>
          <a:prstGeom prst="rect">
            <a:avLst/>
          </a:prstGeom>
          <a:noFill/>
        </p:spPr>
        <p:txBody>
          <a:bodyPr wrap="square" rtlCol="0">
            <a:spAutoFit/>
          </a:bodyPr>
          <a:lstStyle/>
          <a:p>
            <a:r>
              <a:rPr lang="en-US" sz="2000" dirty="0">
                <a:solidFill>
                  <a:schemeClr val="bg1"/>
                </a:solidFill>
              </a:rPr>
              <a:t>North American red crossbills are divided into at least 10 different call types, each with distinctive flight calls, slight morphological differences, and specific food preferences. Multiple call types often coexist in the same habitat, with overlapping geographic ranges.</a:t>
            </a:r>
          </a:p>
          <a:p>
            <a:pPr marL="457200" indent="-457200">
              <a:buFont typeface="Arial" panose="020B0604020202020204" pitchFamily="34" charset="0"/>
              <a:buChar char="•"/>
            </a:pPr>
            <a:r>
              <a:rPr lang="en-US" sz="2000" dirty="0">
                <a:solidFill>
                  <a:schemeClr val="bg1"/>
                </a:solidFill>
              </a:rPr>
              <a:t>Data collected between 2001 and 2006 (Smith &amp; Benkman, 2007) showed that less than 1% of South Hill crossbills mated with other call types. Its breeding season is between March and July, while most of the other call types breed throughout the year. Based upon this information, is the South Hill crossbill a distinct species?</a:t>
            </a:r>
          </a:p>
          <a:p>
            <a:endParaRPr lang="en-US" dirty="0"/>
          </a:p>
        </p:txBody>
      </p:sp>
      <p:pic>
        <p:nvPicPr>
          <p:cNvPr id="8" name="Content Placeholder 4" descr="A photograph shows a South Hills crossbill in a pine tree.">
            <a:extLst>
              <a:ext uri="{FF2B5EF4-FFF2-40B4-BE49-F238E27FC236}">
                <a16:creationId xmlns:a16="http://schemas.microsoft.com/office/drawing/2014/main" id="{EB185323-21A1-4B91-78E8-FD37C0A620B1}"/>
              </a:ext>
            </a:extLst>
          </p:cNvPr>
          <p:cNvPicPr>
            <a:picLocks noChangeAspect="1"/>
          </p:cNvPicPr>
          <p:nvPr/>
        </p:nvPicPr>
        <p:blipFill>
          <a:blip r:embed="rId3"/>
          <a:srcRect l="24075" t="7000" r="23147" b="6001"/>
          <a:stretch/>
        </p:blipFill>
        <p:spPr>
          <a:xfrm>
            <a:off x="6173707" y="1816834"/>
            <a:ext cx="2379859" cy="2179450"/>
          </a:xfrm>
          <a:prstGeom prst="rect">
            <a:avLst/>
          </a:prstGeom>
          <a:solidFill>
            <a:srgbClr val="1F497D"/>
          </a:solidFill>
        </p:spPr>
      </p:pic>
      <p:sp>
        <p:nvSpPr>
          <p:cNvPr id="6" name="TextBox 5">
            <a:extLst>
              <a:ext uri="{FF2B5EF4-FFF2-40B4-BE49-F238E27FC236}">
                <a16:creationId xmlns:a16="http://schemas.microsoft.com/office/drawing/2014/main" id="{8F669A5A-A437-5D4E-D285-DCD859F0F4FC}"/>
              </a:ext>
            </a:extLst>
          </p:cNvPr>
          <p:cNvSpPr txBox="1"/>
          <p:nvPr/>
        </p:nvSpPr>
        <p:spPr>
          <a:xfrm>
            <a:off x="5867400" y="3966626"/>
            <a:ext cx="2971800" cy="738664"/>
          </a:xfrm>
          <a:prstGeom prst="rect">
            <a:avLst/>
          </a:prstGeom>
          <a:noFill/>
        </p:spPr>
        <p:txBody>
          <a:bodyPr wrap="square" rtlCol="0">
            <a:spAutoFit/>
          </a:bodyPr>
          <a:lstStyle/>
          <a:p>
            <a:pPr algn="ctr"/>
            <a:r>
              <a:rPr lang="en-US" sz="1400" b="1" dirty="0">
                <a:solidFill>
                  <a:schemeClr val="bg1"/>
                </a:solidFill>
              </a:rPr>
              <a:t>18.2 Figure 16:</a:t>
            </a:r>
            <a:r>
              <a:rPr lang="en-US" sz="1400" dirty="0">
                <a:solidFill>
                  <a:schemeClr val="bg1"/>
                </a:solidFill>
              </a:rPr>
              <a:t> The South Hills crossbill is a call type of North American red crossbills. </a:t>
            </a:r>
            <a:endParaRPr lang="en-US" sz="1400" b="1" dirty="0">
              <a:solidFill>
                <a:schemeClr val="bg1"/>
              </a:solidFill>
            </a:endParaRPr>
          </a:p>
        </p:txBody>
      </p:sp>
      <p:sp>
        <p:nvSpPr>
          <p:cNvPr id="7" name="TextBox 6">
            <a:extLst>
              <a:ext uri="{FF2B5EF4-FFF2-40B4-BE49-F238E27FC236}">
                <a16:creationId xmlns:a16="http://schemas.microsoft.com/office/drawing/2014/main" id="{DFA09EFC-8B88-284F-B82A-0F2DE10B4226}"/>
              </a:ext>
            </a:extLst>
          </p:cNvPr>
          <p:cNvSpPr txBox="1"/>
          <p:nvPr/>
        </p:nvSpPr>
        <p:spPr>
          <a:xfrm>
            <a:off x="6165773" y="4705290"/>
            <a:ext cx="2395728" cy="400110"/>
          </a:xfrm>
          <a:prstGeom prst="rect">
            <a:avLst/>
          </a:prstGeom>
          <a:noFill/>
        </p:spPr>
        <p:txBody>
          <a:bodyPr wrap="square">
            <a:spAutoFit/>
          </a:bodyPr>
          <a:lstStyle/>
          <a:p>
            <a:pPr algn="ctr"/>
            <a:r>
              <a:rPr lang="en-US" sz="1000" dirty="0">
                <a:solidFill>
                  <a:schemeClr val="bg1"/>
                </a:solidFill>
              </a:rPr>
              <a:t>TonyCastro on Wikimedia Commons. "South Hills crossbill."</a:t>
            </a:r>
          </a:p>
        </p:txBody>
      </p:sp>
    </p:spTree>
    <p:extLst>
      <p:ext uri="{BB962C8B-B14F-4D97-AF65-F5344CB8AC3E}">
        <p14:creationId xmlns:p14="http://schemas.microsoft.com/office/powerpoint/2010/main" val="246689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6874C-8FD5-546A-5988-B71A00861D6F}"/>
              </a:ext>
            </a:extLst>
          </p:cNvPr>
          <p:cNvSpPr>
            <a:spLocks noGrp="1"/>
          </p:cNvSpPr>
          <p:nvPr>
            <p:ph type="title"/>
          </p:nvPr>
        </p:nvSpPr>
        <p:spPr/>
        <p:txBody>
          <a:bodyPr/>
          <a:lstStyle/>
          <a:p>
            <a:r>
              <a:rPr lang="en-IN" dirty="0"/>
              <a:t>Summary</a:t>
            </a:r>
          </a:p>
        </p:txBody>
      </p:sp>
      <p:sp>
        <p:nvSpPr>
          <p:cNvPr id="6" name="Content Placeholder 5">
            <a:extLst>
              <a:ext uri="{FF2B5EF4-FFF2-40B4-BE49-F238E27FC236}">
                <a16:creationId xmlns:a16="http://schemas.microsoft.com/office/drawing/2014/main" id="{68BB689F-064E-8575-CD9F-017568AFB989}"/>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Speciation occurs through two main pathways: allopatric (geographic separation) and sympatric (within a shared habitat).</a:t>
            </a:r>
          </a:p>
          <a:p>
            <a:pPr marL="457200" indent="-457200">
              <a:buFont typeface="Arial" panose="020B0604020202020204" pitchFamily="34" charset="0"/>
              <a:buChar char="•"/>
            </a:pPr>
            <a:r>
              <a:rPr lang="en-US" dirty="0"/>
              <a:t>Both pathways lead to reproductive isolation of a population from its parent population.</a:t>
            </a:r>
          </a:p>
          <a:p>
            <a:pPr marL="457200" indent="-457200">
              <a:buFont typeface="Arial" panose="020B0604020202020204" pitchFamily="34" charset="0"/>
              <a:buChar char="•"/>
            </a:pPr>
            <a:r>
              <a:rPr lang="en-US" dirty="0"/>
              <a:t>Reproductive isolation mechanisms can be prezygotic (before zygote formation) or postzygotic (after fertilization).</a:t>
            </a:r>
          </a:p>
          <a:p>
            <a:pPr marL="457200" indent="-457200">
              <a:buFont typeface="Arial" panose="020B0604020202020204" pitchFamily="34" charset="0"/>
              <a:buChar char="•"/>
            </a:pPr>
            <a:r>
              <a:rPr lang="en-US" dirty="0"/>
              <a:t>Sympatric speciation can result from meiotic errors leading to polyploidy (extra chromosomes).</a:t>
            </a:r>
          </a:p>
          <a:p>
            <a:pPr marL="457200" indent="-457200">
              <a:buFont typeface="Arial" panose="020B0604020202020204" pitchFamily="34" charset="0"/>
              <a:buChar char="•"/>
            </a:pPr>
            <a:r>
              <a:rPr lang="en-US" dirty="0"/>
              <a:t>Polyploidy can be autopolyploidy (within a single species) or allopolyploidy (between closely related species).</a:t>
            </a:r>
            <a:endParaRPr lang="en-IN" dirty="0"/>
          </a:p>
        </p:txBody>
      </p:sp>
    </p:spTree>
    <p:extLst>
      <p:ext uri="{BB962C8B-B14F-4D97-AF65-F5344CB8AC3E}">
        <p14:creationId xmlns:p14="http://schemas.microsoft.com/office/powerpoint/2010/main" val="392175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88B11-37F3-CC9E-CCC5-9F9FAB1CADF5}"/>
              </a:ext>
            </a:extLst>
          </p:cNvPr>
          <p:cNvSpPr>
            <a:spLocks noGrp="1"/>
          </p:cNvSpPr>
          <p:nvPr>
            <p:ph type="title"/>
          </p:nvPr>
        </p:nvSpPr>
        <p:spPr/>
        <p:txBody>
          <a:bodyPr/>
          <a:lstStyle/>
          <a:p>
            <a:r>
              <a:rPr lang="en-US" dirty="0"/>
              <a:t>Speciation: The Evolution of New Species</a:t>
            </a:r>
            <a:endParaRPr lang="en-IN" dirty="0"/>
          </a:p>
        </p:txBody>
      </p:sp>
      <p:sp>
        <p:nvSpPr>
          <p:cNvPr id="5" name="Content Placeholder 4">
            <a:extLst>
              <a:ext uri="{FF2B5EF4-FFF2-40B4-BE49-F238E27FC236}">
                <a16:creationId xmlns:a16="http://schemas.microsoft.com/office/drawing/2014/main" id="{494AA7DC-97BE-E96C-9D10-9749D560F92F}"/>
              </a:ext>
            </a:extLst>
          </p:cNvPr>
          <p:cNvSpPr>
            <a:spLocks noGrp="1"/>
          </p:cNvSpPr>
          <p:nvPr>
            <p:ph idx="1"/>
          </p:nvPr>
        </p:nvSpPr>
        <p:spPr/>
        <p:txBody>
          <a:bodyPr/>
          <a:lstStyle/>
          <a:p>
            <a:pPr marL="457200" indent="-457200">
              <a:buFont typeface="Arial" panose="020B0604020202020204" pitchFamily="34" charset="0"/>
              <a:buChar char="•"/>
            </a:pPr>
            <a:r>
              <a:rPr lang="en-US" dirty="0"/>
              <a:t>All life shares genetic similarities, but only certain organisms can interbreed and produce fertile offspring.</a:t>
            </a:r>
          </a:p>
          <a:p>
            <a:pPr marL="457200" indent="-457200">
              <a:buFont typeface="Arial" panose="020B0604020202020204" pitchFamily="34" charset="0"/>
              <a:buChar char="•"/>
            </a:pPr>
            <a:r>
              <a:rPr lang="en-US" dirty="0"/>
              <a:t>Speciation refers to the evolution of new species when populations become reproductively isolated and accumulate genetic divergences over time.</a:t>
            </a:r>
            <a:endParaRPr lang="en-IN" dirty="0"/>
          </a:p>
        </p:txBody>
      </p:sp>
    </p:spTree>
    <p:extLst>
      <p:ext uri="{BB962C8B-B14F-4D97-AF65-F5344CB8AC3E}">
        <p14:creationId xmlns:p14="http://schemas.microsoft.com/office/powerpoint/2010/main" val="86489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56EB-675A-0AF1-A567-C17A2D9E0643}"/>
              </a:ext>
            </a:extLst>
          </p:cNvPr>
          <p:cNvSpPr>
            <a:spLocks noGrp="1"/>
          </p:cNvSpPr>
          <p:nvPr>
            <p:ph type="title"/>
          </p:nvPr>
        </p:nvSpPr>
        <p:spPr/>
        <p:txBody>
          <a:bodyPr/>
          <a:lstStyle/>
          <a:p>
            <a:r>
              <a:rPr lang="en-US" dirty="0"/>
              <a:t>Species and the Ability to Reproduce</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9AD6D0B9-4CA3-56E7-5829-FAF64EFBABD3}"/>
              </a:ext>
            </a:extLst>
          </p:cNvPr>
          <p:cNvSpPr>
            <a:spLocks noGrp="1"/>
          </p:cNvSpPr>
          <p:nvPr>
            <p:ph idx="1"/>
          </p:nvPr>
        </p:nvSpPr>
        <p:spPr>
          <a:xfrm>
            <a:off x="457200" y="1280160"/>
            <a:ext cx="8229600" cy="4587240"/>
          </a:xfrm>
        </p:spPr>
        <p:txBody>
          <a:bodyPr>
            <a:normAutofit/>
          </a:bodyPr>
          <a:lstStyle/>
          <a:p>
            <a:pPr marL="457200" indent="-457200">
              <a:buFont typeface="Arial" panose="020B0604020202020204" pitchFamily="34" charset="0"/>
              <a:buChar char="•"/>
            </a:pPr>
            <a:r>
              <a:rPr lang="en-US" sz="2200" dirty="0"/>
              <a:t>A </a:t>
            </a:r>
            <a:r>
              <a:rPr lang="en-US" sz="2200" b="1" dirty="0"/>
              <a:t>species</a:t>
            </a:r>
            <a:r>
              <a:rPr lang="en-US" sz="2200" dirty="0"/>
              <a:t> is a group of individual organisms that interbreed and produce offspring that are both viable (able to survive) and fertile (able to reproduce).</a:t>
            </a:r>
          </a:p>
          <a:p>
            <a:pPr marL="1200150" lvl="1" indent="-457200">
              <a:buFont typeface="Arial" panose="020B0604020202020204" pitchFamily="34" charset="0"/>
              <a:buChar char="•"/>
            </a:pPr>
            <a:r>
              <a:rPr lang="en-US" sz="2200" dirty="0"/>
              <a:t>Members of the same species have the highest degree of DNA similarity. Looks mislead mating ability.</a:t>
            </a:r>
          </a:p>
        </p:txBody>
      </p:sp>
      <p:pic>
        <p:nvPicPr>
          <p:cNvPr id="4" name="Content Placeholder 5" descr="Three images: (a) shows a black poodle, (b) shows a brown cocker spaniel, (c) shows a cockapoo (a mix of both breeds).">
            <a:extLst>
              <a:ext uri="{FF2B5EF4-FFF2-40B4-BE49-F238E27FC236}">
                <a16:creationId xmlns:a16="http://schemas.microsoft.com/office/drawing/2014/main" id="{986D91BF-5A89-795F-9496-52A1ADF60274}"/>
              </a:ext>
            </a:extLst>
          </p:cNvPr>
          <p:cNvPicPr>
            <a:picLocks noChangeAspect="1"/>
          </p:cNvPicPr>
          <p:nvPr/>
        </p:nvPicPr>
        <p:blipFill>
          <a:blip r:embed="rId2"/>
          <a:srcRect t="7444" b="16333"/>
          <a:stretch/>
        </p:blipFill>
        <p:spPr>
          <a:xfrm>
            <a:off x="2381248" y="3104328"/>
            <a:ext cx="4381501" cy="1855387"/>
          </a:xfrm>
          <a:prstGeom prst="rect">
            <a:avLst/>
          </a:prstGeom>
        </p:spPr>
      </p:pic>
      <p:sp>
        <p:nvSpPr>
          <p:cNvPr id="10" name="TextBox 9">
            <a:extLst>
              <a:ext uri="{FF2B5EF4-FFF2-40B4-BE49-F238E27FC236}">
                <a16:creationId xmlns:a16="http://schemas.microsoft.com/office/drawing/2014/main" id="{2C24B817-F9A8-0249-6207-B823D554AF55}"/>
              </a:ext>
            </a:extLst>
          </p:cNvPr>
          <p:cNvSpPr txBox="1"/>
          <p:nvPr/>
        </p:nvSpPr>
        <p:spPr>
          <a:xfrm>
            <a:off x="1112747" y="4959715"/>
            <a:ext cx="6918504" cy="523220"/>
          </a:xfrm>
          <a:prstGeom prst="rect">
            <a:avLst/>
          </a:prstGeom>
          <a:noFill/>
        </p:spPr>
        <p:txBody>
          <a:bodyPr wrap="square" rtlCol="0">
            <a:spAutoFit/>
          </a:bodyPr>
          <a:lstStyle/>
          <a:p>
            <a:pPr algn="ctr"/>
            <a:r>
              <a:rPr lang="en-US" sz="1400" b="1" dirty="0"/>
              <a:t>18.2 Figure 1:</a:t>
            </a:r>
            <a:r>
              <a:rPr lang="en-US" sz="1400" dirty="0"/>
              <a:t> Though dogs look different, most can interbreed successfully. The (a) poodle and (b) cocker spaniel can reproduce to produce a breed known as the (c) cockapoo.</a:t>
            </a:r>
            <a:endParaRPr lang="en-US" sz="1400" b="1" dirty="0"/>
          </a:p>
        </p:txBody>
      </p:sp>
      <p:sp>
        <p:nvSpPr>
          <p:cNvPr id="9" name="TextBox 8">
            <a:extLst>
              <a:ext uri="{FF2B5EF4-FFF2-40B4-BE49-F238E27FC236}">
                <a16:creationId xmlns:a16="http://schemas.microsoft.com/office/drawing/2014/main" id="{4EF67F65-0EF3-C5A7-32D4-64CDD67121C3}"/>
              </a:ext>
            </a:extLst>
          </p:cNvPr>
          <p:cNvSpPr txBox="1"/>
          <p:nvPr/>
        </p:nvSpPr>
        <p:spPr>
          <a:xfrm>
            <a:off x="2331004" y="5410200"/>
            <a:ext cx="4481991" cy="563880"/>
          </a:xfrm>
          <a:prstGeom prst="rect">
            <a:avLst/>
          </a:prstGeom>
          <a:noFill/>
        </p:spPr>
        <p:txBody>
          <a:bodyPr wrap="square">
            <a:spAutoFit/>
          </a:bodyPr>
          <a:lstStyle/>
          <a:p>
            <a:pPr algn="ctr"/>
            <a:r>
              <a:rPr lang="en-US" sz="1000" dirty="0"/>
              <a:t>Belinda on Wikimedia Commons. "Miniature poodle."</a:t>
            </a:r>
          </a:p>
          <a:p>
            <a:pPr algn="ctr"/>
            <a:r>
              <a:rPr lang="en-US" sz="1000" dirty="0"/>
              <a:t>LeCardinal on Wikimedia Commons. "Cocker spaniel puppy."</a:t>
            </a:r>
          </a:p>
          <a:p>
            <a:pPr algn="ctr"/>
            <a:r>
              <a:rPr lang="en-US" sz="1000" dirty="0"/>
              <a:t>Scb0825 on Wikimedia Commons. "Cockapoo."</a:t>
            </a:r>
          </a:p>
        </p:txBody>
      </p:sp>
    </p:spTree>
    <p:extLst>
      <p:ext uri="{BB962C8B-B14F-4D97-AF65-F5344CB8AC3E}">
        <p14:creationId xmlns:p14="http://schemas.microsoft.com/office/powerpoint/2010/main" val="379423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A29D-D9BB-0490-1ADE-88362A749395}"/>
              </a:ext>
            </a:extLst>
          </p:cNvPr>
          <p:cNvSpPr>
            <a:spLocks noGrp="1"/>
          </p:cNvSpPr>
          <p:nvPr>
            <p:ph type="title"/>
          </p:nvPr>
        </p:nvSpPr>
        <p:spPr/>
        <p:txBody>
          <a:bodyPr/>
          <a:lstStyle/>
          <a:p>
            <a:r>
              <a:rPr lang="en-US" dirty="0"/>
              <a:t>Species and the Ability to Reproduce</a:t>
            </a:r>
            <a:r>
              <a:rPr lang="en-US" sz="1600" baseline="-25000" dirty="0"/>
              <a:t>2</a:t>
            </a:r>
            <a:endParaRPr lang="en-IN" dirty="0"/>
          </a:p>
        </p:txBody>
      </p:sp>
      <p:sp>
        <p:nvSpPr>
          <p:cNvPr id="3" name="Content Placeholder 2">
            <a:extLst>
              <a:ext uri="{FF2B5EF4-FFF2-40B4-BE49-F238E27FC236}">
                <a16:creationId xmlns:a16="http://schemas.microsoft.com/office/drawing/2014/main" id="{86AC6740-EB78-2E09-817C-75B20D8FFC55}"/>
              </a:ext>
            </a:extLst>
          </p:cNvPr>
          <p:cNvSpPr>
            <a:spLocks noGrp="1"/>
          </p:cNvSpPr>
          <p:nvPr>
            <p:ph idx="1"/>
          </p:nvPr>
        </p:nvSpPr>
        <p:spPr>
          <a:xfrm>
            <a:off x="457199" y="1280160"/>
            <a:ext cx="4953001" cy="4572000"/>
          </a:xfrm>
        </p:spPr>
        <p:txBody>
          <a:bodyPr>
            <a:normAutofit fontScale="77500" lnSpcReduction="20000"/>
          </a:bodyPr>
          <a:lstStyle/>
          <a:p>
            <a:pPr marL="457200" indent="-457200">
              <a:buFont typeface="Arial" panose="020B0604020202020204" pitchFamily="34" charset="0"/>
              <a:buChar char="•"/>
            </a:pPr>
            <a:r>
              <a:rPr lang="en-US" dirty="0"/>
              <a:t>Visually similar individuals may be separate species unable to produce fertile </a:t>
            </a:r>
            <a:r>
              <a:rPr lang="en-US" b="1" dirty="0"/>
              <a:t>hybrids</a:t>
            </a:r>
            <a:r>
              <a:rPr lang="en-US" dirty="0"/>
              <a:t> (a cross between two species) due to incompatible developmental genes.</a:t>
            </a:r>
          </a:p>
          <a:p>
            <a:pPr marL="457200" indent="-457200">
              <a:buFont typeface="Arial" panose="020B0604020202020204" pitchFamily="34" charset="0"/>
              <a:buChar char="•"/>
            </a:pPr>
            <a:r>
              <a:rPr lang="en-US" dirty="0"/>
              <a:t>Species harbor distinct </a:t>
            </a:r>
            <a:r>
              <a:rPr lang="en-US" b="1" dirty="0"/>
              <a:t>gene pools</a:t>
            </a:r>
            <a:r>
              <a:rPr lang="en-US" dirty="0"/>
              <a:t>, a collection of all the gene variants within the species,</a:t>
            </a:r>
            <a:r>
              <a:rPr lang="en-US" b="1" dirty="0"/>
              <a:t> </a:t>
            </a:r>
            <a:r>
              <a:rPr lang="en-US" dirty="0"/>
              <a:t>providing the variation for inherited trait changes and evolution.</a:t>
            </a:r>
          </a:p>
          <a:p>
            <a:pPr marL="457200" indent="-457200">
              <a:buFont typeface="Arial" panose="020B0604020202020204" pitchFamily="34" charset="0"/>
              <a:buChar char="•"/>
            </a:pPr>
            <a:r>
              <a:rPr lang="en-US" dirty="0"/>
              <a:t>In sexual reproducers, genetic changes must arise in gametes to be heritable, unlike asexual inheritance of body cell mutations.</a:t>
            </a:r>
            <a:endParaRPr lang="en-IN" dirty="0"/>
          </a:p>
        </p:txBody>
      </p:sp>
      <p:pic>
        <p:nvPicPr>
          <p:cNvPr id="4" name="Content Placeholder 5" descr="Two images: (a) shows an African fish eagle with a white head and neck; (b) shows a bald eagle with a white head.">
            <a:extLst>
              <a:ext uri="{FF2B5EF4-FFF2-40B4-BE49-F238E27FC236}">
                <a16:creationId xmlns:a16="http://schemas.microsoft.com/office/drawing/2014/main" id="{4A239805-232D-56EA-D6A0-23748E5A43A3}"/>
              </a:ext>
            </a:extLst>
          </p:cNvPr>
          <p:cNvPicPr>
            <a:picLocks noChangeAspect="1"/>
          </p:cNvPicPr>
          <p:nvPr/>
        </p:nvPicPr>
        <p:blipFill>
          <a:blip r:embed="rId2"/>
          <a:srcRect l="8332" t="7000" r="6480" b="6001"/>
          <a:stretch/>
        </p:blipFill>
        <p:spPr>
          <a:xfrm>
            <a:off x="5272488" y="1544148"/>
            <a:ext cx="3626069" cy="2057400"/>
          </a:xfrm>
          <a:prstGeom prst="rect">
            <a:avLst/>
          </a:prstGeom>
        </p:spPr>
      </p:pic>
      <p:sp>
        <p:nvSpPr>
          <p:cNvPr id="8" name="TextBox 7">
            <a:extLst>
              <a:ext uri="{FF2B5EF4-FFF2-40B4-BE49-F238E27FC236}">
                <a16:creationId xmlns:a16="http://schemas.microsoft.com/office/drawing/2014/main" id="{C6CAF7BA-5357-A2C5-AE52-741CF704F2CE}"/>
              </a:ext>
            </a:extLst>
          </p:cNvPr>
          <p:cNvSpPr txBox="1"/>
          <p:nvPr/>
        </p:nvSpPr>
        <p:spPr>
          <a:xfrm>
            <a:off x="5196117" y="3564887"/>
            <a:ext cx="3719112" cy="738664"/>
          </a:xfrm>
          <a:prstGeom prst="rect">
            <a:avLst/>
          </a:prstGeom>
          <a:noFill/>
        </p:spPr>
        <p:txBody>
          <a:bodyPr wrap="square" rtlCol="0">
            <a:spAutoFit/>
          </a:bodyPr>
          <a:lstStyle/>
          <a:p>
            <a:pPr algn="ctr"/>
            <a:r>
              <a:rPr lang="en-US" sz="1400" b="1" dirty="0"/>
              <a:t>18.2 Figure 2:</a:t>
            </a:r>
            <a:r>
              <a:rPr lang="en-US" sz="1400" dirty="0"/>
              <a:t> The (a) African fish eagle is similar in appearance to the (b) bald eagle, but the two birds are members of different species.</a:t>
            </a:r>
            <a:endParaRPr lang="en-US" sz="1400" b="1" dirty="0"/>
          </a:p>
        </p:txBody>
      </p:sp>
      <p:sp>
        <p:nvSpPr>
          <p:cNvPr id="7" name="TextBox 6">
            <a:extLst>
              <a:ext uri="{FF2B5EF4-FFF2-40B4-BE49-F238E27FC236}">
                <a16:creationId xmlns:a16="http://schemas.microsoft.com/office/drawing/2014/main" id="{75638D7E-BC86-52FC-C137-6DA011D1CBE7}"/>
              </a:ext>
            </a:extLst>
          </p:cNvPr>
          <p:cNvSpPr txBox="1"/>
          <p:nvPr/>
        </p:nvSpPr>
        <p:spPr>
          <a:xfrm>
            <a:off x="5386617" y="4246858"/>
            <a:ext cx="3338112" cy="553998"/>
          </a:xfrm>
          <a:prstGeom prst="rect">
            <a:avLst/>
          </a:prstGeom>
          <a:noFill/>
        </p:spPr>
        <p:txBody>
          <a:bodyPr wrap="square">
            <a:spAutoFit/>
          </a:bodyPr>
          <a:lstStyle/>
          <a:p>
            <a:pPr algn="ctr"/>
            <a:r>
              <a:rPr lang="en-US" sz="1000" dirty="0"/>
              <a:t>Charles J. Sharp, Sharp Photography on Wikimedia Commons. "African fish eagle."</a:t>
            </a:r>
          </a:p>
          <a:p>
            <a:pPr algn="ctr"/>
            <a:r>
              <a:rPr lang="en-US" sz="1000" dirty="0"/>
              <a:t>Frank Cone on Pexels. "Bald eagle."</a:t>
            </a:r>
          </a:p>
        </p:txBody>
      </p:sp>
    </p:spTree>
    <p:extLst>
      <p:ext uri="{BB962C8B-B14F-4D97-AF65-F5344CB8AC3E}">
        <p14:creationId xmlns:p14="http://schemas.microsoft.com/office/powerpoint/2010/main" val="425127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463041"/>
          </a:xfrm>
        </p:spPr>
        <p:txBody>
          <a:bodyPr/>
          <a:lstStyle/>
          <a:p>
            <a:r>
              <a:rPr lang="en-US" dirty="0"/>
              <a:t>How do you think the definition of a species applies to asexually reproducing organisms, including prokaryotes?</a:t>
            </a:r>
          </a:p>
        </p:txBody>
      </p:sp>
    </p:spTree>
    <p:extLst>
      <p:ext uri="{BB962C8B-B14F-4D97-AF65-F5344CB8AC3E}">
        <p14:creationId xmlns:p14="http://schemas.microsoft.com/office/powerpoint/2010/main" val="302916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D2B8-08E1-CCB6-5498-3198C2919BF5}"/>
              </a:ext>
            </a:extLst>
          </p:cNvPr>
          <p:cNvSpPr>
            <a:spLocks noGrp="1"/>
          </p:cNvSpPr>
          <p:nvPr>
            <p:ph type="title"/>
          </p:nvPr>
        </p:nvSpPr>
        <p:spPr/>
        <p:txBody>
          <a:bodyPr/>
          <a:lstStyle/>
          <a:p>
            <a:r>
              <a:rPr lang="en-IN" dirty="0"/>
              <a:t>Speciation</a:t>
            </a:r>
          </a:p>
        </p:txBody>
      </p:sp>
      <p:sp>
        <p:nvSpPr>
          <p:cNvPr id="3" name="Content Placeholder 2">
            <a:extLst>
              <a:ext uri="{FF2B5EF4-FFF2-40B4-BE49-F238E27FC236}">
                <a16:creationId xmlns:a16="http://schemas.microsoft.com/office/drawing/2014/main" id="{57201668-087E-8BDC-D0EB-E2BE67A31703}"/>
              </a:ext>
            </a:extLst>
          </p:cNvPr>
          <p:cNvSpPr>
            <a:spLocks noGrp="1"/>
          </p:cNvSpPr>
          <p:nvPr>
            <p:ph idx="1"/>
          </p:nvPr>
        </p:nvSpPr>
        <p:spPr>
          <a:xfrm>
            <a:off x="457200" y="1280160"/>
            <a:ext cx="8229600" cy="4434840"/>
          </a:xfrm>
        </p:spPr>
        <p:txBody>
          <a:bodyPr>
            <a:normAutofit fontScale="92500" lnSpcReduction="20000"/>
          </a:bodyPr>
          <a:lstStyle/>
          <a:p>
            <a:r>
              <a:rPr lang="en-US" b="1" dirty="0"/>
              <a:t>Speciation</a:t>
            </a:r>
            <a:r>
              <a:rPr lang="en-US" dirty="0"/>
              <a:t>: formation of new species from an original species, splitting one population into two</a:t>
            </a:r>
          </a:p>
          <a:p>
            <a:pPr marL="457200" indent="-457200">
              <a:buFont typeface="Arial" panose="020B0604020202020204" pitchFamily="34" charset="0"/>
              <a:buChar char="•"/>
            </a:pPr>
            <a:r>
              <a:rPr lang="en-US" b="1" dirty="0"/>
              <a:t>Allopatric speciation</a:t>
            </a:r>
            <a:r>
              <a:rPr lang="en-US" dirty="0"/>
              <a:t>: geographic separation of populations from parent species, leading to the inability to interbreed due to divergent evolution.</a:t>
            </a:r>
          </a:p>
          <a:p>
            <a:pPr marL="457200" indent="-457200">
              <a:buFont typeface="Arial" panose="020B0604020202020204" pitchFamily="34" charset="0"/>
              <a:buChar char="•"/>
            </a:pPr>
            <a:r>
              <a:rPr lang="en-US" b="1" dirty="0"/>
              <a:t>Sympatric speciation</a:t>
            </a:r>
            <a:r>
              <a:rPr lang="en-US" dirty="0"/>
              <a:t>: speciation within a parent species within one location</a:t>
            </a:r>
          </a:p>
          <a:p>
            <a:pPr marL="457200" indent="-457200">
              <a:buFont typeface="Arial" panose="020B0604020202020204" pitchFamily="34" charset="0"/>
              <a:buChar char="•"/>
            </a:pPr>
            <a:r>
              <a:rPr lang="en-US" dirty="0"/>
              <a:t>It is possible for multiple new species to simultaneously split from one ancestral species, though less likely than a single split.</a:t>
            </a:r>
          </a:p>
          <a:p>
            <a:pPr marL="457200" indent="-457200">
              <a:buFont typeface="Arial" panose="020B0604020202020204" pitchFamily="34" charset="0"/>
              <a:buChar char="•"/>
            </a:pPr>
            <a:r>
              <a:rPr lang="en-US" dirty="0"/>
              <a:t>Hybrids between similar species suggest incomplete speciation.</a:t>
            </a:r>
            <a:endParaRPr lang="en-IN" dirty="0"/>
          </a:p>
        </p:txBody>
      </p:sp>
    </p:spTree>
    <p:extLst>
      <p:ext uri="{BB962C8B-B14F-4D97-AF65-F5344CB8AC3E}">
        <p14:creationId xmlns:p14="http://schemas.microsoft.com/office/powerpoint/2010/main" val="424854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67B5-E36D-5177-91B5-F4489C8B513C}"/>
              </a:ext>
            </a:extLst>
          </p:cNvPr>
          <p:cNvSpPr>
            <a:spLocks noGrp="1"/>
          </p:cNvSpPr>
          <p:nvPr>
            <p:ph type="title"/>
          </p:nvPr>
        </p:nvSpPr>
        <p:spPr/>
        <p:txBody>
          <a:bodyPr/>
          <a:lstStyle/>
          <a:p>
            <a:r>
              <a:rPr lang="en-IN" dirty="0"/>
              <a:t>18.2 Figure 3</a:t>
            </a:r>
          </a:p>
        </p:txBody>
      </p:sp>
      <p:sp>
        <p:nvSpPr>
          <p:cNvPr id="5" name="TextBox 4">
            <a:extLst>
              <a:ext uri="{FF2B5EF4-FFF2-40B4-BE49-F238E27FC236}">
                <a16:creationId xmlns:a16="http://schemas.microsoft.com/office/drawing/2014/main" id="{EF15125F-942A-0C23-5E9E-1F0301591F2A}"/>
              </a:ext>
            </a:extLst>
          </p:cNvPr>
          <p:cNvSpPr txBox="1"/>
          <p:nvPr/>
        </p:nvSpPr>
        <p:spPr>
          <a:xfrm>
            <a:off x="457200" y="4876800"/>
            <a:ext cx="8229600" cy="246221"/>
          </a:xfrm>
          <a:prstGeom prst="rect">
            <a:avLst/>
          </a:prstGeom>
          <a:noFill/>
        </p:spPr>
        <p:txBody>
          <a:bodyPr wrap="square">
            <a:spAutoFit/>
          </a:bodyPr>
          <a:lstStyle/>
          <a:p>
            <a:pPr algn="ctr"/>
            <a:r>
              <a:rPr lang="en-US" sz="1000" dirty="0"/>
              <a:t>CNX OpenStax on Wikimedia Commons. "Biological diversity." </a:t>
            </a:r>
          </a:p>
        </p:txBody>
      </p:sp>
      <p:pic>
        <p:nvPicPr>
          <p:cNvPr id="7" name="Content Placeholder 5" descr="Image (a) shows a diagram that appears like a tree with branches to illustration speciation events. Image (b) shows an illustrated tree showing the evolution of elephants. It starts at the base with an illustration of a Palaeomastodon, which then goes up to a Gomphotherium. In between these two, a branch splits off and has two other branches. One is called Mamut (mastodon), and one is called Stegodon, which has two branches. A branch splits off above Gomphotherium and before Primelephas. It is called Anancus. Above Primelephas are three branches. The first is Mamuthus (mammoth), the second is Elephas (Asian elephant), and the third is Loxodonta (African elephant).">
            <a:extLst>
              <a:ext uri="{FF2B5EF4-FFF2-40B4-BE49-F238E27FC236}">
                <a16:creationId xmlns:a16="http://schemas.microsoft.com/office/drawing/2014/main" id="{0CF4B1B1-5420-B87C-FFCB-5AC984C6F6F0}"/>
              </a:ext>
            </a:extLst>
          </p:cNvPr>
          <p:cNvPicPr>
            <a:picLocks noChangeAspect="1"/>
          </p:cNvPicPr>
          <p:nvPr/>
        </p:nvPicPr>
        <p:blipFill>
          <a:blip r:embed="rId3"/>
          <a:srcRect t="5333" b="26333"/>
          <a:stretch/>
        </p:blipFill>
        <p:spPr>
          <a:xfrm>
            <a:off x="457200" y="1600200"/>
            <a:ext cx="8229600" cy="3124200"/>
          </a:xfrm>
          <a:prstGeom prst="rect">
            <a:avLst/>
          </a:prstGeom>
        </p:spPr>
      </p:pic>
    </p:spTree>
    <p:extLst>
      <p:ext uri="{BB962C8B-B14F-4D97-AF65-F5344CB8AC3E}">
        <p14:creationId xmlns:p14="http://schemas.microsoft.com/office/powerpoint/2010/main" val="12547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3139440"/>
          </a:xfrm>
        </p:spPr>
        <p:txBody>
          <a:bodyPr>
            <a:normAutofit fontScale="92500"/>
          </a:bodyPr>
          <a:lstStyle/>
          <a:p>
            <a:r>
              <a:rPr lang="en-US" dirty="0"/>
              <a:t>As a group, either go outside or think about a specific location outside. Make a list of as many different species of organisms that you can identify in this location. </a:t>
            </a:r>
          </a:p>
          <a:p>
            <a:pPr marL="457200" indent="-457200">
              <a:buFont typeface="Arial" panose="020B0604020202020204" pitchFamily="34" charset="0"/>
              <a:buChar char="•"/>
            </a:pPr>
            <a:r>
              <a:rPr lang="en-US" dirty="0"/>
              <a:t>How can you determine that the various organisms are different species? </a:t>
            </a:r>
          </a:p>
          <a:p>
            <a:pPr marL="457200" indent="-457200">
              <a:buFont typeface="Arial" panose="020B0604020202020204" pitchFamily="34" charset="0"/>
              <a:buChar char="•"/>
            </a:pPr>
            <a:r>
              <a:rPr lang="en-US" dirty="0"/>
              <a:t>How might scientists distinguish the various organisms as different species? Discuss your answers as a group.</a:t>
            </a:r>
          </a:p>
        </p:txBody>
      </p:sp>
    </p:spTree>
    <p:extLst>
      <p:ext uri="{BB962C8B-B14F-4D97-AF65-F5344CB8AC3E}">
        <p14:creationId xmlns:p14="http://schemas.microsoft.com/office/powerpoint/2010/main" val="114602852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4122</TotalTime>
  <Words>1989</Words>
  <Application>Microsoft Office PowerPoint</Application>
  <PresentationFormat>On-screen Show (4:3)</PresentationFormat>
  <Paragraphs>136</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Aptos</vt:lpstr>
      <vt:lpstr>Office Theme</vt:lpstr>
      <vt:lpstr>Lesson 18.2</vt:lpstr>
      <vt:lpstr>Objectives</vt:lpstr>
      <vt:lpstr>Speciation: The Evolution of New Species</vt:lpstr>
      <vt:lpstr>Species and the Ability to Reproduce1</vt:lpstr>
      <vt:lpstr>Species and the Ability to Reproduce2</vt:lpstr>
      <vt:lpstr>Reflection Question</vt:lpstr>
      <vt:lpstr>Speciation</vt:lpstr>
      <vt:lpstr>18.2 Figure 3</vt:lpstr>
      <vt:lpstr>Group Activity</vt:lpstr>
      <vt:lpstr>Allopatric Speciation1</vt:lpstr>
      <vt:lpstr>18.2 Figure 4</vt:lpstr>
      <vt:lpstr>Allopatric Speciation2</vt:lpstr>
      <vt:lpstr>Adaptive Radiation</vt:lpstr>
      <vt:lpstr>Sympatric Speciation</vt:lpstr>
      <vt:lpstr>Think It Through1</vt:lpstr>
      <vt:lpstr>Polyploidy</vt:lpstr>
      <vt:lpstr>Allopolyploid</vt:lpstr>
      <vt:lpstr>Reproductive Isolation</vt:lpstr>
      <vt:lpstr>Habitat Isolation</vt:lpstr>
      <vt:lpstr>Behavioral isolation</vt:lpstr>
      <vt:lpstr>Hybrid Inviability and Hybrid Sterility</vt:lpstr>
      <vt:lpstr> Habitat Influence on Speciation </vt:lpstr>
      <vt:lpstr>Think It Through2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268</cp:revision>
  <dcterms:created xsi:type="dcterms:W3CDTF">2013-04-26T14:43:13Z</dcterms:created>
  <dcterms:modified xsi:type="dcterms:W3CDTF">2024-10-09T12:34:27Z</dcterms:modified>
</cp:coreProperties>
</file>