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15"/>
  </p:notesMasterIdLst>
  <p:handoutMasterIdLst>
    <p:handoutMasterId r:id="rId16"/>
  </p:handoutMasterIdLst>
  <p:sldIdLst>
    <p:sldId id="272" r:id="rId2"/>
    <p:sldId id="305" r:id="rId3"/>
    <p:sldId id="306" r:id="rId4"/>
    <p:sldId id="307" r:id="rId5"/>
    <p:sldId id="271" r:id="rId6"/>
    <p:sldId id="308" r:id="rId7"/>
    <p:sldId id="302" r:id="rId8"/>
    <p:sldId id="309" r:id="rId9"/>
    <p:sldId id="310" r:id="rId10"/>
    <p:sldId id="304" r:id="rId11"/>
    <p:sldId id="270" r:id="rId12"/>
    <p:sldId id="311" r:id="rId13"/>
    <p:sldId id="280" r:id="rId14"/>
  </p:sldIdLst>
  <p:sldSz cx="9144000" cy="6858000" type="screen4x3"/>
  <p:notesSz cx="6858000" cy="9144000"/>
  <p:embeddedFontLst>
    <p:embeddedFont>
      <p:font typeface="Century Gothic" panose="020B0502020202020204" pitchFamily="34" charset="0"/>
      <p:regular r:id="rId17"/>
      <p:bold r:id="rId18"/>
      <p:italic r:id="rId19"/>
      <p:boldItalic r:id="rId2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ick  Belloit" initials="" lastIdx="6"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497D"/>
    <a:srgbClr val="2D7D9F"/>
    <a:srgbClr val="0000FF"/>
    <a:srgbClr val="366092"/>
    <a:srgbClr val="000099"/>
    <a:srgbClr val="000000"/>
    <a:srgbClr val="1F497C"/>
    <a:srgbClr val="99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278" autoAdjust="0"/>
    <p:restoredTop sz="89831" autoAdjust="0"/>
  </p:normalViewPr>
  <p:slideViewPr>
    <p:cSldViewPr>
      <p:cViewPr>
        <p:scale>
          <a:sx n="100" d="100"/>
          <a:sy n="100" d="100"/>
        </p:scale>
        <p:origin x="1002" y="60"/>
      </p:cViewPr>
      <p:guideLst>
        <p:guide orient="horz" pos="2160"/>
        <p:guide pos="2880"/>
      </p:guideLst>
    </p:cSldViewPr>
  </p:slideViewPr>
  <p:outlineViewPr>
    <p:cViewPr>
      <p:scale>
        <a:sx n="33" d="100"/>
        <a:sy n="33" d="100"/>
      </p:scale>
      <p:origin x="0" y="-192"/>
    </p:cViewPr>
  </p:outlineViewPr>
  <p:notesTextViewPr>
    <p:cViewPr>
      <p:scale>
        <a:sx n="3" d="2"/>
        <a:sy n="3" d="2"/>
      </p:scale>
      <p:origin x="0" y="0"/>
    </p:cViewPr>
  </p:notesTextViewPr>
  <p:sorterViewPr>
    <p:cViewPr>
      <p:scale>
        <a:sx n="66" d="100"/>
        <a:sy n="66" d="100"/>
      </p:scale>
      <p:origin x="0" y="0"/>
    </p:cViewPr>
  </p:sorterViewPr>
  <p:notesViewPr>
    <p:cSldViewPr>
      <p:cViewPr varScale="1">
        <p:scale>
          <a:sx n="84" d="100"/>
          <a:sy n="84" d="100"/>
        </p:scale>
        <p:origin x="3912"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235DB0-18E5-42EE-8A41-3EE53E7DF1D8}" type="datetimeFigureOut">
              <a:rPr lang="en-US" smtClean="0"/>
              <a:pPr/>
              <a:t>10/9/2024</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4792EB-0FA9-4C62-9AEF-94474B71BCAD}" type="slidenum">
              <a:rPr lang="en-US" smtClean="0"/>
              <a:pPr/>
              <a:t>‹#›</a:t>
            </a:fld>
            <a:endParaRPr lang="en-US" dirty="0"/>
          </a:p>
        </p:txBody>
      </p:sp>
    </p:spTree>
    <p:extLst>
      <p:ext uri="{BB962C8B-B14F-4D97-AF65-F5344CB8AC3E}">
        <p14:creationId xmlns:p14="http://schemas.microsoft.com/office/powerpoint/2010/main" val="30209662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79F262B-740E-4480-8DD6-7DF3785A307D}" type="datetimeFigureOut">
              <a:rPr lang="en-US" smtClean="0"/>
              <a:pPr/>
              <a:t>10/9/2024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115ED13-301A-4C0A-8C7F-A4982DED9D67}" type="slidenum">
              <a:rPr lang="en-US" smtClean="0"/>
              <a:pPr/>
              <a:t>‹#›</a:t>
            </a:fld>
            <a:endParaRPr lang="en-US" dirty="0"/>
          </a:p>
        </p:txBody>
      </p:sp>
    </p:spTree>
    <p:extLst>
      <p:ext uri="{BB962C8B-B14F-4D97-AF65-F5344CB8AC3E}">
        <p14:creationId xmlns:p14="http://schemas.microsoft.com/office/powerpoint/2010/main" val="25688567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Aptos" panose="020B0004020202020204" pitchFamily="34" charset="0"/>
              </a:rPr>
              <a:t>Originally an On Your Own. This is included here to use as a talking point or for a think-pair-share activity.</a:t>
            </a:r>
            <a:endParaRPr lang="en-US" dirty="0"/>
          </a:p>
        </p:txBody>
      </p:sp>
      <p:sp>
        <p:nvSpPr>
          <p:cNvPr id="4" name="Slide Number Placeholder 3"/>
          <p:cNvSpPr>
            <a:spLocks noGrp="1"/>
          </p:cNvSpPr>
          <p:nvPr>
            <p:ph type="sldNum" sz="quarter" idx="5"/>
          </p:nvPr>
        </p:nvSpPr>
        <p:spPr/>
        <p:txBody>
          <a:bodyPr/>
          <a:lstStyle/>
          <a:p>
            <a:fld id="{7115ED13-301A-4C0A-8C7F-A4982DED9D67}" type="slidenum">
              <a:rPr lang="en-US" smtClean="0"/>
              <a:pPr/>
              <a:t>5</a:t>
            </a:fld>
            <a:endParaRPr lang="en-US" dirty="0"/>
          </a:p>
        </p:txBody>
      </p:sp>
    </p:spTree>
    <p:extLst>
      <p:ext uri="{BB962C8B-B14F-4D97-AF65-F5344CB8AC3E}">
        <p14:creationId xmlns:p14="http://schemas.microsoft.com/office/powerpoint/2010/main" val="34762353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 gradual speciation, species diverge at a slow, steady pace as traits change incrementally. In (b) punctuated equilibrium, species diverge quickly and then remain largely unchanged for long periods of time.</a:t>
            </a:r>
            <a:endParaRPr lang="en-IN" dirty="0"/>
          </a:p>
        </p:txBody>
      </p:sp>
      <p:sp>
        <p:nvSpPr>
          <p:cNvPr id="4" name="Slide Number Placeholder 3"/>
          <p:cNvSpPr>
            <a:spLocks noGrp="1"/>
          </p:cNvSpPr>
          <p:nvPr>
            <p:ph type="sldNum" sz="quarter" idx="5"/>
          </p:nvPr>
        </p:nvSpPr>
        <p:spPr/>
        <p:txBody>
          <a:bodyPr/>
          <a:lstStyle/>
          <a:p>
            <a:fld id="{7115ED13-301A-4C0A-8C7F-A4982DED9D67}" type="slidenum">
              <a:rPr lang="en-US" smtClean="0"/>
              <a:pPr/>
              <a:t>7</a:t>
            </a:fld>
            <a:endParaRPr lang="en-US" dirty="0"/>
          </a:p>
        </p:txBody>
      </p:sp>
    </p:spTree>
    <p:extLst>
      <p:ext uri="{BB962C8B-B14F-4D97-AF65-F5344CB8AC3E}">
        <p14:creationId xmlns:p14="http://schemas.microsoft.com/office/powerpoint/2010/main" val="15913986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Aptos" panose="020B0004020202020204" pitchFamily="34" charset="0"/>
              </a:rPr>
              <a:t>Originally an On Your Own. This is included here to use as a talking point or for a think-pair-share activity.</a:t>
            </a:r>
            <a:endParaRPr lang="en-US" dirty="0"/>
          </a:p>
        </p:txBody>
      </p:sp>
      <p:sp>
        <p:nvSpPr>
          <p:cNvPr id="4" name="Slide Number Placeholder 3"/>
          <p:cNvSpPr>
            <a:spLocks noGrp="1"/>
          </p:cNvSpPr>
          <p:nvPr>
            <p:ph type="sldNum" sz="quarter" idx="5"/>
          </p:nvPr>
        </p:nvSpPr>
        <p:spPr/>
        <p:txBody>
          <a:bodyPr/>
          <a:lstStyle/>
          <a:p>
            <a:fld id="{7115ED13-301A-4C0A-8C7F-A4982DED9D67}" type="slidenum">
              <a:rPr lang="en-US" smtClean="0"/>
              <a:pPr/>
              <a:t>8</a:t>
            </a:fld>
            <a:endParaRPr lang="en-US" dirty="0"/>
          </a:p>
        </p:txBody>
      </p:sp>
    </p:spTree>
    <p:extLst>
      <p:ext uri="{BB962C8B-B14F-4D97-AF65-F5344CB8AC3E}">
        <p14:creationId xmlns:p14="http://schemas.microsoft.com/office/powerpoint/2010/main" val="24664628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Research by Stephen Jay Gould in the 1960s on Bermuda land snails of the genus Poecilozonites led him (along with Niles Eldredge) to propose the punctuated equilibrium model of speciation. This is a preserved shell from Poecilozonites bermudensis, a species of Bermuda land snail, that is now part of the collection at the Naturalis Biodiversity Center in the Netherlands.</a:t>
            </a:r>
            <a:endParaRPr lang="en-IN" dirty="0"/>
          </a:p>
        </p:txBody>
      </p:sp>
      <p:sp>
        <p:nvSpPr>
          <p:cNvPr id="4" name="Slide Number Placeholder 3"/>
          <p:cNvSpPr>
            <a:spLocks noGrp="1"/>
          </p:cNvSpPr>
          <p:nvPr>
            <p:ph type="sldNum" sz="quarter" idx="5"/>
          </p:nvPr>
        </p:nvSpPr>
        <p:spPr/>
        <p:txBody>
          <a:bodyPr/>
          <a:lstStyle/>
          <a:p>
            <a:fld id="{7115ED13-301A-4C0A-8C7F-A4982DED9D67}" type="slidenum">
              <a:rPr lang="en-US" smtClean="0"/>
              <a:pPr/>
              <a:t>10</a:t>
            </a:fld>
            <a:endParaRPr lang="en-US" dirty="0"/>
          </a:p>
        </p:txBody>
      </p:sp>
    </p:spTree>
    <p:extLst>
      <p:ext uri="{BB962C8B-B14F-4D97-AF65-F5344CB8AC3E}">
        <p14:creationId xmlns:p14="http://schemas.microsoft.com/office/powerpoint/2010/main" val="14998694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The reflection question is included here to use as a talking point or for a think-pair-share activity.</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7115ED13-301A-4C0A-8C7F-A4982DED9D67}" type="slidenum">
              <a:rPr lang="en-US" smtClean="0"/>
              <a:pPr/>
              <a:t>11</a:t>
            </a:fld>
            <a:endParaRPr lang="en-US" dirty="0"/>
          </a:p>
        </p:txBody>
      </p:sp>
    </p:spTree>
    <p:extLst>
      <p:ext uri="{BB962C8B-B14F-4D97-AF65-F5344CB8AC3E}">
        <p14:creationId xmlns:p14="http://schemas.microsoft.com/office/powerpoint/2010/main" val="111969320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1">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pic>
        <p:nvPicPr>
          <p:cNvPr id="3" name="Picture 2">
            <a:extLst>
              <a:ext uri="{FF2B5EF4-FFF2-40B4-BE49-F238E27FC236}">
                <a16:creationId xmlns:a16="http://schemas.microsoft.com/office/drawing/2014/main" id="{608EB715-DC18-4A09-A71D-E9CABC0599EB}"/>
              </a:ex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505200" y="-320615"/>
            <a:ext cx="5893594" cy="6858000"/>
          </a:xfrm>
          <a:prstGeom prst="rect">
            <a:avLst/>
          </a:prstGeom>
        </p:spPr>
      </p:pic>
      <p:sp>
        <p:nvSpPr>
          <p:cNvPr id="4" name="TextBox 3">
            <a:extLst>
              <a:ext uri="{FF2B5EF4-FFF2-40B4-BE49-F238E27FC236}">
                <a16:creationId xmlns:a16="http://schemas.microsoft.com/office/drawing/2014/main" id="{5E55021B-8C83-0E64-7853-247E9DC8E5CC}"/>
              </a:ext>
            </a:extLst>
          </p:cNvPr>
          <p:cNvSpPr txBox="1"/>
          <p:nvPr userDrawn="1"/>
        </p:nvSpPr>
        <p:spPr>
          <a:xfrm>
            <a:off x="3276600" y="6096038"/>
            <a:ext cx="8381999" cy="464743"/>
          </a:xfrm>
          <a:prstGeom prst="rect">
            <a:avLst/>
          </a:prstGeom>
          <a:noFill/>
        </p:spPr>
        <p:txBody>
          <a:bodyPr wrap="square">
            <a:spAutoFit/>
          </a:bodyPr>
          <a:lstStyle/>
          <a:p>
            <a:pPr defTabSz="457200">
              <a:spcBef>
                <a:spcPct val="20000"/>
              </a:spcBef>
              <a:defRPr/>
            </a:pPr>
            <a:r>
              <a:rPr lang="en-US" sz="1050" dirty="0"/>
              <a:t>© 2023 Hawkes Learning. All rights reserved. Authorized only for instructor use in the classroom.</a:t>
            </a:r>
          </a:p>
          <a:p>
            <a:pPr defTabSz="457200">
              <a:spcBef>
                <a:spcPct val="20000"/>
              </a:spcBef>
              <a:defRPr/>
            </a:pPr>
            <a:r>
              <a:rPr lang="en-US" sz="1050" dirty="0"/>
              <a:t>No reproduction or further distribution permitted without the prior written consent of Hawkes Learning.</a:t>
            </a:r>
          </a:p>
        </p:txBody>
      </p:sp>
      <p:sp>
        <p:nvSpPr>
          <p:cNvPr id="9" name="Content Placeholder 8">
            <a:extLst>
              <a:ext uri="{FF2B5EF4-FFF2-40B4-BE49-F238E27FC236}">
                <a16:creationId xmlns:a16="http://schemas.microsoft.com/office/drawing/2014/main" id="{93791900-F9C7-EB19-6E5D-FAAB3EFAF3EE}"/>
              </a:ext>
            </a:extLst>
          </p:cNvPr>
          <p:cNvSpPr>
            <a:spLocks noGrp="1"/>
          </p:cNvSpPr>
          <p:nvPr>
            <p:ph sz="quarter" idx="10" hasCustomPrompt="1"/>
          </p:nvPr>
        </p:nvSpPr>
        <p:spPr>
          <a:xfrm>
            <a:off x="381000" y="2800183"/>
            <a:ext cx="3581400" cy="990600"/>
          </a:xfrm>
          <a:prstGeom prst="rect">
            <a:avLst/>
          </a:prstGeom>
        </p:spPr>
        <p:txBody>
          <a:bodyPr/>
          <a:lstStyle>
            <a:lvl1pPr marL="0" indent="0">
              <a:buNone/>
              <a:defRPr b="1"/>
            </a:lvl1pPr>
          </a:lstStyle>
          <a:p>
            <a:pPr lvl="0"/>
            <a:r>
              <a:rPr lang="en-US" dirty="0"/>
              <a:t>Lesson Title</a:t>
            </a:r>
          </a:p>
        </p:txBody>
      </p:sp>
      <p:sp>
        <p:nvSpPr>
          <p:cNvPr id="13" name="Text Placeholder 12">
            <a:extLst>
              <a:ext uri="{FF2B5EF4-FFF2-40B4-BE49-F238E27FC236}">
                <a16:creationId xmlns:a16="http://schemas.microsoft.com/office/drawing/2014/main" id="{D0492872-1E9F-75D1-A86E-4EAE19934D9B}"/>
              </a:ext>
            </a:extLst>
          </p:cNvPr>
          <p:cNvSpPr>
            <a:spLocks noGrp="1"/>
          </p:cNvSpPr>
          <p:nvPr>
            <p:ph type="body" sz="quarter" idx="11" hasCustomPrompt="1"/>
          </p:nvPr>
        </p:nvSpPr>
        <p:spPr>
          <a:xfrm>
            <a:off x="379562" y="1729204"/>
            <a:ext cx="3581400" cy="914400"/>
          </a:xfrm>
          <a:prstGeom prst="rect">
            <a:avLst/>
          </a:prstGeom>
        </p:spPr>
        <p:txBody>
          <a:bodyPr/>
          <a:lstStyle>
            <a:lvl1pPr marL="0" indent="0">
              <a:buNone/>
              <a:defRPr sz="4400" b="1">
                <a:latin typeface="Arial" panose="020B0604020202020204" pitchFamily="34" charset="0"/>
                <a:cs typeface="Arial" panose="020B0604020202020204" pitchFamily="34" charset="0"/>
              </a:defRPr>
            </a:lvl1pPr>
          </a:lstStyle>
          <a:p>
            <a:pPr lvl="0"/>
            <a:r>
              <a:rPr lang="en-US" dirty="0"/>
              <a:t>Lesson X.X</a:t>
            </a:r>
          </a:p>
        </p:txBody>
      </p:sp>
    </p:spTree>
    <p:extLst>
      <p:ext uri="{BB962C8B-B14F-4D97-AF65-F5344CB8AC3E}">
        <p14:creationId xmlns:p14="http://schemas.microsoft.com/office/powerpoint/2010/main" val="3103072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hink It Through">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Think It Through</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a:solidFill>
            <a:srgbClr val="1F497D"/>
          </a:solidFill>
        </p:spPr>
        <p:txBody>
          <a:bodyPr>
            <a:normAutofit/>
          </a:bodyPr>
          <a:lstStyle>
            <a:lvl1pPr marL="0" indent="0">
              <a:buFontTx/>
              <a:buNone/>
              <a:defRPr sz="2800" b="0" i="0" baseline="0">
                <a:solidFill>
                  <a:schemeClr val="bg1"/>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21696316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Reflection Question">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Reflection Question</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59"/>
            <a:ext cx="8229600" cy="4572001"/>
          </a:xfrm>
          <a:prstGeom prst="rect">
            <a:avLst/>
          </a:prstGeom>
          <a:solidFill>
            <a:srgbClr val="1F497D"/>
          </a:solidFill>
        </p:spPr>
        <p:txBody>
          <a:bodyPr>
            <a:normAutofit/>
          </a:bodyPr>
          <a:lstStyle>
            <a:lvl1pPr marL="0" indent="0">
              <a:buFont typeface="Arial" panose="020B0604020202020204" pitchFamily="34" charset="0"/>
              <a:buNone/>
              <a:defRPr sz="2800" b="0" i="0" baseline="0">
                <a:solidFill>
                  <a:schemeClr val="bg1"/>
                </a:solidFill>
              </a:defRPr>
            </a:lvl1pPr>
          </a:lstStyle>
          <a:p>
            <a:pPr lvl="0"/>
            <a:endParaRPr lang="en-US" dirty="0"/>
          </a:p>
          <a:p>
            <a:pPr lvl="0"/>
            <a:endParaRPr lang="en-US" dirty="0"/>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28002268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11598705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Objectives</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457200" indent="-457200">
              <a:buFont typeface="Arial" panose="020B0604020202020204" pitchFamily="34" charset="0"/>
              <a:buChar char="•"/>
              <a:defRPr sz="2800" b="0" i="0" baseline="0">
                <a:solidFill>
                  <a:srgbClr val="366092"/>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15416598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18620739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38862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2" name="Content Placeholder 2">
            <a:extLst>
              <a:ext uri="{FF2B5EF4-FFF2-40B4-BE49-F238E27FC236}">
                <a16:creationId xmlns:a16="http://schemas.microsoft.com/office/drawing/2014/main" id="{A199D9D7-D46E-5BC7-C02C-BCF6B528DBB8}"/>
              </a:ext>
            </a:extLst>
          </p:cNvPr>
          <p:cNvSpPr>
            <a:spLocks noGrp="1"/>
          </p:cNvSpPr>
          <p:nvPr>
            <p:ph idx="10"/>
          </p:nvPr>
        </p:nvSpPr>
        <p:spPr>
          <a:xfrm>
            <a:off x="4419600" y="1280160"/>
            <a:ext cx="42672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spTree>
    <p:extLst>
      <p:ext uri="{BB962C8B-B14F-4D97-AF65-F5344CB8AC3E}">
        <p14:creationId xmlns:p14="http://schemas.microsoft.com/office/powerpoint/2010/main" val="33318833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igure Number">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Lesson X.X Figure Number</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40885645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Group Activity">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Group Activity</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0" indent="0">
              <a:buFontTx/>
              <a:buNone/>
              <a:defRPr sz="2800" b="0" i="0" baseline="0">
                <a:solidFill>
                  <a:srgbClr val="366092"/>
                </a:solidFill>
              </a:defRPr>
            </a:lvl1pPr>
          </a:lstStyle>
          <a:p>
            <a:pPr lvl="0"/>
            <a:endParaRPr lang="en-US" dirty="0"/>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9959956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Group Activity">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Reflection Question</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59"/>
            <a:ext cx="8229600" cy="4572001"/>
          </a:xfrm>
          <a:prstGeom prst="rect">
            <a:avLst/>
          </a:prstGeom>
        </p:spPr>
        <p:txBody>
          <a:bodyPr>
            <a:normAutofit/>
          </a:bodyPr>
          <a:lstStyle>
            <a:lvl1pPr marL="0" indent="0">
              <a:buFont typeface="Arial" panose="020B0604020202020204" pitchFamily="34" charset="0"/>
              <a:buNone/>
              <a:defRPr sz="2800" b="0" i="0" baseline="0">
                <a:solidFill>
                  <a:srgbClr val="366092"/>
                </a:solidFill>
              </a:defRPr>
            </a:lvl1pPr>
          </a:lstStyle>
          <a:p>
            <a:pPr lvl="0"/>
            <a:endParaRPr lang="en-US" dirty="0"/>
          </a:p>
          <a:p>
            <a:pPr lvl="0"/>
            <a:endParaRPr lang="en-US" dirty="0"/>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4077438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Group Activity">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Think it Through</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8818313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nd Slide">
    <p:bg>
      <p:bgPr>
        <a:solidFill>
          <a:srgbClr val="2D7D9F"/>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1966751E-D7BB-F58F-6EF7-988C1DD7F7EC}"/>
              </a:ext>
              <a:ext uri="{C183D7F6-B498-43B3-948B-1728B52AA6E4}">
                <adec:decorative xmlns:adec="http://schemas.microsoft.com/office/drawing/2017/decorative" val="1"/>
              </a:ext>
            </a:extLst>
          </p:cNvPr>
          <p:cNvGrpSpPr/>
          <p:nvPr userDrawn="1"/>
        </p:nvGrpSpPr>
        <p:grpSpPr>
          <a:xfrm>
            <a:off x="21566" y="1981200"/>
            <a:ext cx="9144000" cy="2250283"/>
            <a:chOff x="1524000" y="1410227"/>
            <a:chExt cx="9144000" cy="2250283"/>
          </a:xfrm>
        </p:grpSpPr>
        <p:cxnSp>
          <p:nvCxnSpPr>
            <p:cNvPr id="4" name="Straight Connector 3">
              <a:extLst>
                <a:ext uri="{FF2B5EF4-FFF2-40B4-BE49-F238E27FC236}">
                  <a16:creationId xmlns:a16="http://schemas.microsoft.com/office/drawing/2014/main" id="{E5745617-7817-BAD4-50DB-96682A18AA8C}"/>
                </a:ext>
              </a:extLst>
            </p:cNvPr>
            <p:cNvCxnSpPr/>
            <p:nvPr/>
          </p:nvCxnSpPr>
          <p:spPr>
            <a:xfrm>
              <a:off x="1859169" y="2729726"/>
              <a:ext cx="842962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664544EB-EC3E-1655-8249-41F759480F18}"/>
                </a:ext>
              </a:extLst>
            </p:cNvPr>
            <p:cNvSpPr txBox="1"/>
            <p:nvPr/>
          </p:nvSpPr>
          <p:spPr>
            <a:xfrm>
              <a:off x="1524000" y="1410227"/>
              <a:ext cx="9144000" cy="1200329"/>
            </a:xfrm>
            <a:prstGeom prst="rect">
              <a:avLst/>
            </a:prstGeom>
            <a:noFill/>
          </p:spPr>
          <p:txBody>
            <a:bodyPr wrap="square" rtlCol="0">
              <a:spAutoFit/>
            </a:bodyPr>
            <a:lstStyle/>
            <a:p>
              <a:pPr algn="ctr"/>
              <a:r>
                <a:rPr lang="en-US" sz="7200" b="1" dirty="0">
                  <a:solidFill>
                    <a:schemeClr val="bg1"/>
                  </a:solidFill>
                  <a:latin typeface="Century Gothic" panose="020B0502020202020204" pitchFamily="34" charset="0"/>
                </a:rPr>
                <a:t>HAWKES</a:t>
              </a:r>
              <a:r>
                <a:rPr lang="en-US" sz="7200" dirty="0">
                  <a:solidFill>
                    <a:schemeClr val="bg1"/>
                  </a:solidFill>
                  <a:latin typeface="Century Gothic" panose="020B0502020202020204" pitchFamily="34" charset="0"/>
                </a:rPr>
                <a:t> LEARNING</a:t>
              </a:r>
            </a:p>
          </p:txBody>
        </p:sp>
        <p:pic>
          <p:nvPicPr>
            <p:cNvPr id="6" name="Picture 5">
              <a:extLst>
                <a:ext uri="{FF2B5EF4-FFF2-40B4-BE49-F238E27FC236}">
                  <a16:creationId xmlns:a16="http://schemas.microsoft.com/office/drawing/2014/main" id="{09AE6A06-DC07-3D52-BB89-86F2EF077C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1108" y="3050910"/>
              <a:ext cx="609600" cy="609600"/>
            </a:xfrm>
            <a:prstGeom prst="rect">
              <a:avLst/>
            </a:prstGeom>
          </p:spPr>
        </p:pic>
        <p:pic>
          <p:nvPicPr>
            <p:cNvPr id="7" name="Picture 6">
              <a:extLst>
                <a:ext uri="{FF2B5EF4-FFF2-40B4-BE49-F238E27FC236}">
                  <a16:creationId xmlns:a16="http://schemas.microsoft.com/office/drawing/2014/main" id="{C2522F05-C169-5A8E-BEE7-C2AF4A8B2F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6179" y="3050910"/>
              <a:ext cx="609600" cy="609600"/>
            </a:xfrm>
            <a:prstGeom prst="rect">
              <a:avLst/>
            </a:prstGeom>
          </p:spPr>
        </p:pic>
        <p:pic>
          <p:nvPicPr>
            <p:cNvPr id="8" name="Picture 7">
              <a:extLst>
                <a:ext uri="{FF2B5EF4-FFF2-40B4-BE49-F238E27FC236}">
                  <a16:creationId xmlns:a16="http://schemas.microsoft.com/office/drawing/2014/main" id="{F787E3FD-08C2-8D03-8749-14D08926846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7122" y="3050910"/>
              <a:ext cx="609600" cy="609600"/>
            </a:xfrm>
            <a:prstGeom prst="rect">
              <a:avLst/>
            </a:prstGeom>
          </p:spPr>
        </p:pic>
      </p:grpSp>
      <p:pic>
        <p:nvPicPr>
          <p:cNvPr id="9" name="Picture 8">
            <a:extLst>
              <a:ext uri="{FF2B5EF4-FFF2-40B4-BE49-F238E27FC236}">
                <a16:creationId xmlns:a16="http://schemas.microsoft.com/office/drawing/2014/main" id="{06388AC8-6D6B-52AD-1753-6A2F27A1765E}"/>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265631" y="3621883"/>
            <a:ext cx="609600" cy="609600"/>
          </a:xfrm>
          <a:prstGeom prst="rect">
            <a:avLst/>
          </a:prstGeom>
        </p:spPr>
      </p:pic>
    </p:spTree>
    <p:extLst>
      <p:ext uri="{BB962C8B-B14F-4D97-AF65-F5344CB8AC3E}">
        <p14:creationId xmlns:p14="http://schemas.microsoft.com/office/powerpoint/2010/main" val="37117599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5" r:id="rId4"/>
    <p:sldLayoutId id="2147483652" r:id="rId5"/>
    <p:sldLayoutId id="2147483653" r:id="rId6"/>
    <p:sldLayoutId id="2147483656" r:id="rId7"/>
    <p:sldLayoutId id="2147483657" r:id="rId8"/>
    <p:sldLayoutId id="2147483654"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2">
            <a:extLst>
              <a:ext uri="{FF2B5EF4-FFF2-40B4-BE49-F238E27FC236}">
                <a16:creationId xmlns:a16="http://schemas.microsoft.com/office/drawing/2014/main" id="{4E7A1944-20A9-5EFC-CF5D-428D07B9FF1F}"/>
              </a:ext>
            </a:extLst>
          </p:cNvPr>
          <p:cNvSpPr>
            <a:spLocks noGrp="1"/>
          </p:cNvSpPr>
          <p:nvPr>
            <p:ph type="title" idx="4294967295"/>
          </p:nvPr>
        </p:nvSpPr>
        <p:spPr>
          <a:xfrm>
            <a:off x="379562" y="1729204"/>
            <a:ext cx="3581400" cy="9144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0" indent="0">
              <a:buNone/>
              <a:defRPr sz="4400" b="1">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4400" b="1"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Lesson </a:t>
            </a:r>
            <a:r>
              <a:rPr kumimoji="0" lang="en-US" sz="44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18.3</a:t>
            </a:r>
          </a:p>
        </p:txBody>
      </p:sp>
      <p:sp>
        <p:nvSpPr>
          <p:cNvPr id="3" name="Content Placeholder 8">
            <a:extLst>
              <a:ext uri="{FF2B5EF4-FFF2-40B4-BE49-F238E27FC236}">
                <a16:creationId xmlns:a16="http://schemas.microsoft.com/office/drawing/2014/main" id="{FF68ED90-5F09-E335-E8D2-4F2687C0EB59}"/>
              </a:ext>
            </a:extLst>
          </p:cNvPr>
          <p:cNvSpPr>
            <a:spLocks noGrp="1"/>
          </p:cNvSpPr>
          <p:nvPr>
            <p:ph sz="quarter" idx="10" hasCustomPrompt="1"/>
          </p:nvPr>
        </p:nvSpPr>
        <p:spPr>
          <a:xfrm>
            <a:off x="379562" y="2627694"/>
            <a:ext cx="3581400" cy="990600"/>
          </a:xfrm>
          <a:prstGeom prst="rect">
            <a:avLst/>
          </a:prstGeom>
        </p:spPr>
        <p:txBody>
          <a:bodyPr/>
          <a:lstStyle>
            <a:lvl1pPr marL="0" indent="0">
              <a:buNone/>
              <a:defRPr b="1"/>
            </a:lvl1pPr>
          </a:lstStyle>
          <a:p>
            <a:pPr lvl="0"/>
            <a:r>
              <a:rPr lang="en-US" dirty="0"/>
              <a:t>Factors that Affect Speciation</a:t>
            </a:r>
          </a:p>
        </p:txBody>
      </p:sp>
    </p:spTree>
    <p:extLst>
      <p:ext uri="{BB962C8B-B14F-4D97-AF65-F5344CB8AC3E}">
        <p14:creationId xmlns:p14="http://schemas.microsoft.com/office/powerpoint/2010/main" val="38862398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1F5DF4-B9BA-FD27-8A41-66ABCA647D4D}"/>
              </a:ext>
            </a:extLst>
          </p:cNvPr>
          <p:cNvSpPr>
            <a:spLocks noGrp="1"/>
          </p:cNvSpPr>
          <p:nvPr>
            <p:ph type="title"/>
          </p:nvPr>
        </p:nvSpPr>
        <p:spPr/>
        <p:txBody>
          <a:bodyPr/>
          <a:lstStyle/>
          <a:p>
            <a:r>
              <a:rPr lang="en-US" dirty="0"/>
              <a:t>18.3 Figure 4</a:t>
            </a:r>
            <a:endParaRPr lang="en-IN" dirty="0"/>
          </a:p>
        </p:txBody>
      </p:sp>
      <p:sp>
        <p:nvSpPr>
          <p:cNvPr id="4" name="TextBox 3">
            <a:extLst>
              <a:ext uri="{FF2B5EF4-FFF2-40B4-BE49-F238E27FC236}">
                <a16:creationId xmlns:a16="http://schemas.microsoft.com/office/drawing/2014/main" id="{974EBCA0-8FB9-3007-11C4-2FD67F1387CC}"/>
              </a:ext>
            </a:extLst>
          </p:cNvPr>
          <p:cNvSpPr txBox="1"/>
          <p:nvPr/>
        </p:nvSpPr>
        <p:spPr>
          <a:xfrm>
            <a:off x="1150097" y="5654265"/>
            <a:ext cx="6843805" cy="246221"/>
          </a:xfrm>
          <a:prstGeom prst="rect">
            <a:avLst/>
          </a:prstGeom>
          <a:noFill/>
        </p:spPr>
        <p:txBody>
          <a:bodyPr wrap="square">
            <a:spAutoFit/>
          </a:bodyPr>
          <a:lstStyle/>
          <a:p>
            <a:pPr algn="ctr"/>
            <a:r>
              <a:rPr lang="en-US" sz="1000" dirty="0"/>
              <a:t>Naturalis Biodiversity Center on Wikimedia Commons. "Preserved specimen."</a:t>
            </a:r>
          </a:p>
        </p:txBody>
      </p:sp>
      <p:pic>
        <p:nvPicPr>
          <p:cNvPr id="7" name="Content Placeholder 4" descr="A photograph of snail shells with their labels">
            <a:extLst>
              <a:ext uri="{FF2B5EF4-FFF2-40B4-BE49-F238E27FC236}">
                <a16:creationId xmlns:a16="http://schemas.microsoft.com/office/drawing/2014/main" id="{0C5E5CA8-DC74-FECC-2420-408C264800E5}"/>
              </a:ext>
            </a:extLst>
          </p:cNvPr>
          <p:cNvPicPr>
            <a:picLocks noChangeAspect="1"/>
          </p:cNvPicPr>
          <p:nvPr/>
        </p:nvPicPr>
        <p:blipFill>
          <a:blip r:embed="rId3"/>
          <a:srcRect l="13890" t="7000" r="12963" b="6334"/>
          <a:stretch/>
        </p:blipFill>
        <p:spPr>
          <a:xfrm>
            <a:off x="1562100" y="1600200"/>
            <a:ext cx="6019800" cy="3962400"/>
          </a:xfrm>
          <a:prstGeom prst="rect">
            <a:avLst/>
          </a:prstGeom>
        </p:spPr>
      </p:pic>
    </p:spTree>
    <p:extLst>
      <p:ext uri="{BB962C8B-B14F-4D97-AF65-F5344CB8AC3E}">
        <p14:creationId xmlns:p14="http://schemas.microsoft.com/office/powerpoint/2010/main" val="20693430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09B2DB-2CE6-975F-9DB9-20CC546CF325}"/>
              </a:ext>
            </a:extLst>
          </p:cNvPr>
          <p:cNvSpPr>
            <a:spLocks noGrp="1"/>
          </p:cNvSpPr>
          <p:nvPr>
            <p:ph type="title"/>
          </p:nvPr>
        </p:nvSpPr>
        <p:spPr/>
        <p:txBody>
          <a:bodyPr/>
          <a:lstStyle/>
          <a:p>
            <a:r>
              <a:rPr lang="en-US" dirty="0"/>
              <a:t>Reflection Question</a:t>
            </a:r>
          </a:p>
        </p:txBody>
      </p:sp>
      <p:sp>
        <p:nvSpPr>
          <p:cNvPr id="3" name="Content Placeholder 2">
            <a:extLst>
              <a:ext uri="{FF2B5EF4-FFF2-40B4-BE49-F238E27FC236}">
                <a16:creationId xmlns:a16="http://schemas.microsoft.com/office/drawing/2014/main" id="{C3227152-CF6A-3AA8-CAC9-B892F0C754B0}"/>
              </a:ext>
            </a:extLst>
          </p:cNvPr>
          <p:cNvSpPr>
            <a:spLocks noGrp="1"/>
          </p:cNvSpPr>
          <p:nvPr>
            <p:ph idx="1"/>
          </p:nvPr>
        </p:nvSpPr>
        <p:spPr>
          <a:xfrm>
            <a:off x="457200" y="1280159"/>
            <a:ext cx="8229600" cy="1005841"/>
          </a:xfrm>
        </p:spPr>
        <p:txBody>
          <a:bodyPr/>
          <a:lstStyle/>
          <a:p>
            <a:r>
              <a:rPr lang="en-US" dirty="0"/>
              <a:t>What other types of environmental influences may bring about punctuated equilibrium?</a:t>
            </a:r>
          </a:p>
        </p:txBody>
      </p:sp>
    </p:spTree>
    <p:extLst>
      <p:ext uri="{BB962C8B-B14F-4D97-AF65-F5344CB8AC3E}">
        <p14:creationId xmlns:p14="http://schemas.microsoft.com/office/powerpoint/2010/main" val="30291629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36A1ED-4A0F-62B1-5FE7-F33213E97784}"/>
              </a:ext>
            </a:extLst>
          </p:cNvPr>
          <p:cNvSpPr>
            <a:spLocks noGrp="1"/>
          </p:cNvSpPr>
          <p:nvPr>
            <p:ph type="title"/>
          </p:nvPr>
        </p:nvSpPr>
        <p:spPr/>
        <p:txBody>
          <a:bodyPr/>
          <a:lstStyle/>
          <a:p>
            <a:r>
              <a:rPr lang="en-IN" dirty="0"/>
              <a:t>Summary</a:t>
            </a:r>
          </a:p>
        </p:txBody>
      </p:sp>
      <p:sp>
        <p:nvSpPr>
          <p:cNvPr id="5" name="Content Placeholder 4">
            <a:extLst>
              <a:ext uri="{FF2B5EF4-FFF2-40B4-BE49-F238E27FC236}">
                <a16:creationId xmlns:a16="http://schemas.microsoft.com/office/drawing/2014/main" id="{4C737A00-5672-D313-5EB9-794F57DEE1E1}"/>
              </a:ext>
            </a:extLst>
          </p:cNvPr>
          <p:cNvSpPr>
            <a:spLocks noGrp="1"/>
          </p:cNvSpPr>
          <p:nvPr>
            <p:ph idx="1"/>
          </p:nvPr>
        </p:nvSpPr>
        <p:spPr/>
        <p:txBody>
          <a:bodyPr>
            <a:normAutofit fontScale="92500" lnSpcReduction="20000"/>
          </a:bodyPr>
          <a:lstStyle/>
          <a:p>
            <a:pPr marL="457200" indent="-457200">
              <a:buFont typeface="Arial" panose="020B0604020202020204" pitchFamily="34" charset="0"/>
              <a:buChar char="•"/>
            </a:pPr>
            <a:r>
              <a:rPr lang="en-US" dirty="0"/>
              <a:t>Speciation is not a precise process; overlap occurs in hybrid zones where closely related species interbreed.</a:t>
            </a:r>
          </a:p>
          <a:p>
            <a:pPr marL="457200" indent="-457200">
              <a:buFont typeface="Arial" panose="020B0604020202020204" pitchFamily="34" charset="0"/>
              <a:buChar char="•"/>
            </a:pPr>
            <a:r>
              <a:rPr lang="en-US" dirty="0"/>
              <a:t>Fitness of hybrid offspring influences evolutionary paths, affecting reinforcement, fusion, or stability of a species.</a:t>
            </a:r>
          </a:p>
          <a:p>
            <a:pPr marL="457200" indent="-457200">
              <a:buFont typeface="Arial" panose="020B0604020202020204" pitchFamily="34" charset="0"/>
              <a:buChar char="•"/>
            </a:pPr>
            <a:r>
              <a:rPr lang="en-US" dirty="0"/>
              <a:t>The gradual speciation model proposes species diverge slowly over extended periods through incremental changes.</a:t>
            </a:r>
          </a:p>
          <a:p>
            <a:pPr marL="457200" indent="-457200">
              <a:buFont typeface="Arial" panose="020B0604020202020204" pitchFamily="34" charset="0"/>
              <a:buChar char="•"/>
            </a:pPr>
            <a:r>
              <a:rPr lang="en-US" dirty="0"/>
              <a:t>Punctuated equilibrium model suggests rapid divergence from parent species, followed by long stasis periods.</a:t>
            </a:r>
          </a:p>
          <a:p>
            <a:pPr marL="457200" indent="-457200">
              <a:buFont typeface="Arial" panose="020B0604020202020204" pitchFamily="34" charset="0"/>
              <a:buChar char="•"/>
            </a:pPr>
            <a:r>
              <a:rPr lang="en-US" dirty="0"/>
              <a:t>In both models, natural selection drives changes over time, leading to adaptation and speciation events.</a:t>
            </a:r>
            <a:endParaRPr lang="en-IN" dirty="0"/>
          </a:p>
        </p:txBody>
      </p:sp>
    </p:spTree>
    <p:extLst>
      <p:ext uri="{BB962C8B-B14F-4D97-AF65-F5344CB8AC3E}">
        <p14:creationId xmlns:p14="http://schemas.microsoft.com/office/powerpoint/2010/main" val="7054255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Straight Connector 18">
            <a:extLst>
              <a:ext uri="{C183D7F6-B498-43B3-948B-1728B52AA6E4}">
                <adec:decorative xmlns:adec="http://schemas.microsoft.com/office/drawing/2017/decorative" val="1"/>
              </a:ext>
            </a:extLst>
          </p:cNvPr>
          <p:cNvCxnSpPr/>
          <p:nvPr/>
        </p:nvCxnSpPr>
        <p:spPr>
          <a:xfrm>
            <a:off x="357185" y="3129625"/>
            <a:ext cx="842962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E4412F44-E9AD-CA5D-3424-C0919E7B7254}"/>
              </a:ext>
              <a:ext uri="{C183D7F6-B498-43B3-948B-1728B52AA6E4}">
                <adec:decorative xmlns:adec="http://schemas.microsoft.com/office/drawing/2017/decorative" val="1"/>
              </a:ext>
            </a:extLst>
          </p:cNvPr>
          <p:cNvSpPr/>
          <p:nvPr/>
        </p:nvSpPr>
        <p:spPr>
          <a:xfrm>
            <a:off x="1767486" y="1650955"/>
            <a:ext cx="5380896" cy="1213228"/>
          </a:xfrm>
          <a:prstGeom prst="rect">
            <a:avLst/>
          </a:prstGeom>
          <a:blipFill>
            <a:blip r:embed="rId2"/>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4837ABF-8A74-7D16-5E9D-DD08BEAD4B4D}"/>
              </a:ext>
            </a:extLst>
          </p:cNvPr>
          <p:cNvSpPr>
            <a:spLocks noGrp="1"/>
          </p:cNvSpPr>
          <p:nvPr>
            <p:ph type="ctrTitle"/>
          </p:nvPr>
        </p:nvSpPr>
        <p:spPr>
          <a:xfrm>
            <a:off x="1143000" y="-2387600"/>
            <a:ext cx="6858000" cy="2387600"/>
          </a:xfrm>
        </p:spPr>
        <p:txBody>
          <a:bodyPr anchor="b"/>
          <a:lstStyle/>
          <a:p>
            <a:r>
              <a:rPr lang="en-US" dirty="0"/>
              <a:t>End of Hawkes Learning PowerPoint</a:t>
            </a:r>
          </a:p>
        </p:txBody>
      </p:sp>
      <p:pic>
        <p:nvPicPr>
          <p:cNvPr id="4" name="Picture 3">
            <a:extLst>
              <a:ext uri="{FF2B5EF4-FFF2-40B4-BE49-F238E27FC236}">
                <a16:creationId xmlns:a16="http://schemas.microsoft.com/office/drawing/2014/main" id="{48037E7D-3E91-A190-96AE-EB330CCD1690}"/>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0" y="-1"/>
            <a:ext cx="9144000" cy="6858001"/>
          </a:xfrm>
          <a:prstGeom prst="rect">
            <a:avLst/>
          </a:prstGeom>
        </p:spPr>
      </p:pic>
    </p:spTree>
    <p:extLst>
      <p:ext uri="{BB962C8B-B14F-4D97-AF65-F5344CB8AC3E}">
        <p14:creationId xmlns:p14="http://schemas.microsoft.com/office/powerpoint/2010/main" val="4714099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6972A5-7762-8BB7-4288-B7F40065B0F2}"/>
              </a:ext>
            </a:extLst>
          </p:cNvPr>
          <p:cNvSpPr>
            <a:spLocks noGrp="1"/>
          </p:cNvSpPr>
          <p:nvPr>
            <p:ph type="title"/>
          </p:nvPr>
        </p:nvSpPr>
        <p:spPr/>
        <p:txBody>
          <a:bodyPr/>
          <a:lstStyle/>
          <a:p>
            <a:r>
              <a:rPr lang="en-US" dirty="0"/>
              <a:t>Objectives</a:t>
            </a:r>
            <a:endParaRPr lang="en-IN" dirty="0"/>
          </a:p>
        </p:txBody>
      </p:sp>
      <p:sp>
        <p:nvSpPr>
          <p:cNvPr id="3" name="Content Placeholder 2">
            <a:extLst>
              <a:ext uri="{FF2B5EF4-FFF2-40B4-BE49-F238E27FC236}">
                <a16:creationId xmlns:a16="http://schemas.microsoft.com/office/drawing/2014/main" id="{2BF2E780-52EA-D590-631E-9C748C7D1A91}"/>
              </a:ext>
            </a:extLst>
          </p:cNvPr>
          <p:cNvSpPr>
            <a:spLocks noGrp="1"/>
          </p:cNvSpPr>
          <p:nvPr>
            <p:ph idx="1"/>
          </p:nvPr>
        </p:nvSpPr>
        <p:spPr/>
        <p:txBody>
          <a:bodyPr/>
          <a:lstStyle/>
          <a:p>
            <a:pPr marL="457200" indent="-457200">
              <a:buFont typeface="Arial" panose="020B0604020202020204" pitchFamily="34" charset="0"/>
              <a:buChar char="•"/>
              <a:tabLst>
                <a:tab pos="457200" algn="l"/>
              </a:tabLst>
            </a:pPr>
            <a:r>
              <a:rPr lang="en-US" b="1" dirty="0"/>
              <a:t>Describe</a:t>
            </a:r>
            <a:r>
              <a:rPr lang="en-US" dirty="0"/>
              <a:t> pathways of species evolution in hybrid zones.</a:t>
            </a:r>
          </a:p>
          <a:p>
            <a:pPr marL="457200" indent="-457200">
              <a:buFont typeface="Arial" panose="020B0604020202020204" pitchFamily="34" charset="0"/>
              <a:buChar char="•"/>
              <a:tabLst>
                <a:tab pos="457200" algn="l"/>
              </a:tabLst>
            </a:pPr>
            <a:r>
              <a:rPr lang="en-US" b="1" dirty="0"/>
              <a:t>Explain</a:t>
            </a:r>
            <a:r>
              <a:rPr lang="en-US" dirty="0"/>
              <a:t> the two major theories on rates of speciation.</a:t>
            </a:r>
          </a:p>
        </p:txBody>
      </p:sp>
    </p:spTree>
    <p:extLst>
      <p:ext uri="{BB962C8B-B14F-4D97-AF65-F5344CB8AC3E}">
        <p14:creationId xmlns:p14="http://schemas.microsoft.com/office/powerpoint/2010/main" val="7459186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022F11A-E444-076B-DCAB-752C6CEC4485}"/>
              </a:ext>
            </a:extLst>
          </p:cNvPr>
          <p:cNvSpPr>
            <a:spLocks noGrp="1"/>
          </p:cNvSpPr>
          <p:nvPr>
            <p:ph type="title"/>
          </p:nvPr>
        </p:nvSpPr>
        <p:spPr/>
        <p:txBody>
          <a:bodyPr/>
          <a:lstStyle/>
          <a:p>
            <a:r>
              <a:rPr lang="en-IN" dirty="0"/>
              <a:t>Factors that Affect Speciation</a:t>
            </a:r>
          </a:p>
        </p:txBody>
      </p:sp>
      <p:sp>
        <p:nvSpPr>
          <p:cNvPr id="5" name="Content Placeholder 4">
            <a:extLst>
              <a:ext uri="{FF2B5EF4-FFF2-40B4-BE49-F238E27FC236}">
                <a16:creationId xmlns:a16="http://schemas.microsoft.com/office/drawing/2014/main" id="{B84E8B3F-8700-F26F-95DE-CBA70EFE8093}"/>
              </a:ext>
            </a:extLst>
          </p:cNvPr>
          <p:cNvSpPr>
            <a:spLocks noGrp="1"/>
          </p:cNvSpPr>
          <p:nvPr>
            <p:ph idx="1"/>
          </p:nvPr>
        </p:nvSpPr>
        <p:spPr/>
        <p:txBody>
          <a:bodyPr/>
          <a:lstStyle/>
          <a:p>
            <a:r>
              <a:rPr lang="en-US" dirty="0"/>
              <a:t>Speciation occurs gradually over a long span of time.</a:t>
            </a:r>
          </a:p>
          <a:p>
            <a:pPr marL="457200" indent="-457200">
              <a:buFont typeface="Arial" panose="020B0604020202020204" pitchFamily="34" charset="0"/>
              <a:buChar char="•"/>
            </a:pPr>
            <a:r>
              <a:rPr lang="en-US" dirty="0"/>
              <a:t>Often a transition period where closely related species interact.</a:t>
            </a:r>
            <a:endParaRPr lang="en-IN" dirty="0"/>
          </a:p>
        </p:txBody>
      </p:sp>
    </p:spTree>
    <p:extLst>
      <p:ext uri="{BB962C8B-B14F-4D97-AF65-F5344CB8AC3E}">
        <p14:creationId xmlns:p14="http://schemas.microsoft.com/office/powerpoint/2010/main" val="30203285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485E16-52CD-1027-A012-005B8A797073}"/>
              </a:ext>
            </a:extLst>
          </p:cNvPr>
          <p:cNvSpPr>
            <a:spLocks noGrp="1"/>
          </p:cNvSpPr>
          <p:nvPr>
            <p:ph type="title"/>
          </p:nvPr>
        </p:nvSpPr>
        <p:spPr/>
        <p:txBody>
          <a:bodyPr/>
          <a:lstStyle/>
          <a:p>
            <a:r>
              <a:rPr lang="en-IN" dirty="0"/>
              <a:t>Reconnection</a:t>
            </a:r>
          </a:p>
        </p:txBody>
      </p:sp>
      <p:sp>
        <p:nvSpPr>
          <p:cNvPr id="3" name="Content Placeholder 2">
            <a:extLst>
              <a:ext uri="{FF2B5EF4-FFF2-40B4-BE49-F238E27FC236}">
                <a16:creationId xmlns:a16="http://schemas.microsoft.com/office/drawing/2014/main" id="{6E5EC4A5-9DD6-3168-CCBE-01F754980148}"/>
              </a:ext>
            </a:extLst>
          </p:cNvPr>
          <p:cNvSpPr>
            <a:spLocks noGrp="1"/>
          </p:cNvSpPr>
          <p:nvPr>
            <p:ph idx="1"/>
          </p:nvPr>
        </p:nvSpPr>
        <p:spPr/>
        <p:txBody>
          <a:bodyPr>
            <a:normAutofit fontScale="92500" lnSpcReduction="20000"/>
          </a:bodyPr>
          <a:lstStyle/>
          <a:p>
            <a:pPr marL="457200" indent="-457200">
              <a:buFont typeface="Arial" panose="020B0604020202020204" pitchFamily="34" charset="0"/>
              <a:buChar char="•"/>
            </a:pPr>
            <a:r>
              <a:rPr lang="en-US" dirty="0"/>
              <a:t>After speciation, closely related species may reconnect and interact indefinitely through interbreeding.</a:t>
            </a:r>
          </a:p>
          <a:p>
            <a:pPr marL="457200" indent="-457200">
              <a:buFont typeface="Arial" panose="020B0604020202020204" pitchFamily="34" charset="0"/>
              <a:buChar char="•"/>
            </a:pPr>
            <a:r>
              <a:rPr lang="en-US" b="1" dirty="0"/>
              <a:t>Hybrid zones</a:t>
            </a:r>
            <a:r>
              <a:rPr lang="en-US" dirty="0"/>
              <a:t> are areas where two species interbreed, producing hybrids.</a:t>
            </a:r>
          </a:p>
          <a:p>
            <a:pPr marL="457200" indent="-457200">
              <a:buFont typeface="Arial" panose="020B0604020202020204" pitchFamily="34" charset="0"/>
              <a:buChar char="•"/>
            </a:pPr>
            <a:r>
              <a:rPr lang="en-US" dirty="0"/>
              <a:t>The fate of a hybrid zone depends on the fitness of the hybrids and the strength of reproductive barriers.</a:t>
            </a:r>
          </a:p>
          <a:p>
            <a:pPr marL="457200" indent="-457200">
              <a:buFont typeface="Arial" panose="020B0604020202020204" pitchFamily="34" charset="0"/>
              <a:buChar char="•"/>
            </a:pPr>
            <a:r>
              <a:rPr lang="en-US" dirty="0"/>
              <a:t>Potential outcomes include reinforcement, fusion back into one species if hybrids are fit, or </a:t>
            </a:r>
            <a:r>
              <a:rPr lang="en-US" b="1" dirty="0"/>
              <a:t>stability</a:t>
            </a:r>
            <a:r>
              <a:rPr lang="en-US" dirty="0"/>
              <a:t> with ongoing hybridization but no net change.</a:t>
            </a:r>
          </a:p>
          <a:p>
            <a:pPr marL="1200150" lvl="1" indent="-457200">
              <a:buFont typeface="Arial" panose="020B0604020202020204" pitchFamily="34" charset="0"/>
              <a:buChar char="•"/>
            </a:pPr>
            <a:r>
              <a:rPr lang="en-US" b="1" dirty="0"/>
              <a:t>Reinforcement</a:t>
            </a:r>
            <a:r>
              <a:rPr lang="en-US" dirty="0"/>
              <a:t> occurs when hybrids have low fitness, so species diverge further until complete reproductive isolation.</a:t>
            </a:r>
          </a:p>
        </p:txBody>
      </p:sp>
    </p:spTree>
    <p:extLst>
      <p:ext uri="{BB962C8B-B14F-4D97-AF65-F5344CB8AC3E}">
        <p14:creationId xmlns:p14="http://schemas.microsoft.com/office/powerpoint/2010/main" val="31074886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FF1B4C-5AAA-83F0-C30B-42241B0F9BCD}"/>
              </a:ext>
            </a:extLst>
          </p:cNvPr>
          <p:cNvSpPr>
            <a:spLocks noGrp="1"/>
          </p:cNvSpPr>
          <p:nvPr>
            <p:ph type="title"/>
          </p:nvPr>
        </p:nvSpPr>
        <p:spPr/>
        <p:txBody>
          <a:bodyPr/>
          <a:lstStyle/>
          <a:p>
            <a:r>
              <a:rPr lang="en-US" dirty="0"/>
              <a:t>Think It Through</a:t>
            </a:r>
            <a:r>
              <a:rPr lang="en-US" sz="1600" baseline="-25000" dirty="0"/>
              <a:t>1</a:t>
            </a:r>
          </a:p>
        </p:txBody>
      </p:sp>
      <p:sp>
        <p:nvSpPr>
          <p:cNvPr id="3" name="Content Placeholder 2">
            <a:extLst>
              <a:ext uri="{FF2B5EF4-FFF2-40B4-BE49-F238E27FC236}">
                <a16:creationId xmlns:a16="http://schemas.microsoft.com/office/drawing/2014/main" id="{3C01AC4C-482E-02BD-BADA-C2D6C8D02BC9}"/>
              </a:ext>
            </a:extLst>
          </p:cNvPr>
          <p:cNvSpPr>
            <a:spLocks noGrp="1"/>
          </p:cNvSpPr>
          <p:nvPr>
            <p:ph idx="1"/>
          </p:nvPr>
        </p:nvSpPr>
        <p:spPr>
          <a:xfrm>
            <a:off x="457200" y="1280160"/>
            <a:ext cx="8229600" cy="4358640"/>
          </a:xfrm>
        </p:spPr>
        <p:txBody>
          <a:bodyPr>
            <a:normAutofit/>
          </a:bodyPr>
          <a:lstStyle/>
          <a:p>
            <a:r>
              <a:rPr lang="en-US" sz="1900" dirty="0"/>
              <a:t>Two species that eat different diets but live in the same habitat have evolved. Unfortunately, one of the food sources is eliminated from the habitat, forcing both species to eat the same foods. Of the possible outcomes illustrated in Figure 1, which type of change in the hybrid zone is most likely to occur because of the elimination of one of the food sources?</a:t>
            </a:r>
          </a:p>
        </p:txBody>
      </p:sp>
      <p:sp>
        <p:nvSpPr>
          <p:cNvPr id="7" name="TextBox 6">
            <a:extLst>
              <a:ext uri="{FF2B5EF4-FFF2-40B4-BE49-F238E27FC236}">
                <a16:creationId xmlns:a16="http://schemas.microsoft.com/office/drawing/2014/main" id="{82F900F2-6856-6BF7-5F4C-537A8377D06D}"/>
              </a:ext>
              <a:ext uri="{C183D7F6-B498-43B3-948B-1728B52AA6E4}">
                <adec:decorative xmlns:adec="http://schemas.microsoft.com/office/drawing/2017/decorative" val="0"/>
              </a:ext>
            </a:extLst>
          </p:cNvPr>
          <p:cNvSpPr txBox="1"/>
          <p:nvPr/>
        </p:nvSpPr>
        <p:spPr>
          <a:xfrm>
            <a:off x="1425246" y="2758623"/>
            <a:ext cx="1193448" cy="307777"/>
          </a:xfrm>
          <a:prstGeom prst="rect">
            <a:avLst/>
          </a:prstGeom>
          <a:noFill/>
        </p:spPr>
        <p:txBody>
          <a:bodyPr wrap="square" rtlCol="0">
            <a:spAutoFit/>
          </a:bodyPr>
          <a:lstStyle/>
          <a:p>
            <a:r>
              <a:rPr lang="en-US" sz="1400" b="1" dirty="0">
                <a:solidFill>
                  <a:schemeClr val="bg1"/>
                </a:solidFill>
              </a:rPr>
              <a:t>18.3 Figure 1</a:t>
            </a:r>
          </a:p>
        </p:txBody>
      </p:sp>
      <p:sp>
        <p:nvSpPr>
          <p:cNvPr id="6" name="TextBox 5">
            <a:extLst>
              <a:ext uri="{FF2B5EF4-FFF2-40B4-BE49-F238E27FC236}">
                <a16:creationId xmlns:a16="http://schemas.microsoft.com/office/drawing/2014/main" id="{3B0C9E50-C02D-F28B-361F-51E6F209D460}"/>
              </a:ext>
            </a:extLst>
          </p:cNvPr>
          <p:cNvSpPr txBox="1"/>
          <p:nvPr/>
        </p:nvSpPr>
        <p:spPr>
          <a:xfrm>
            <a:off x="2618694" y="5454729"/>
            <a:ext cx="3906611" cy="246221"/>
          </a:xfrm>
          <a:prstGeom prst="rect">
            <a:avLst/>
          </a:prstGeom>
          <a:noFill/>
        </p:spPr>
        <p:txBody>
          <a:bodyPr wrap="square">
            <a:spAutoFit/>
          </a:bodyPr>
          <a:lstStyle/>
          <a:p>
            <a:pPr algn="ctr"/>
            <a:r>
              <a:rPr lang="en-US" sz="1000" dirty="0">
                <a:solidFill>
                  <a:schemeClr val="bg1"/>
                </a:solidFill>
              </a:rPr>
              <a:t>CNX OpenStax on Wikimedia Commons. "Hybrid zone." Modified. </a:t>
            </a:r>
          </a:p>
        </p:txBody>
      </p:sp>
      <p:pic>
        <p:nvPicPr>
          <p:cNvPr id="4" name="Content Placeholder 4" descr="Three different possible changes in the hybrid zone may occur over time. The first possible change, reinforcement, results when hybrids are less fit than either purebred species. Like a fork in the road, the species continue to diverge until hybridization no longer occurs. The second possible change, fusion, results when reproductive barriers weaken until two species become one. In this scenario species initially diverge but then join together. In the third scenario, stability, fit hybrids continue to be produced at a steady rate.">
            <a:extLst>
              <a:ext uri="{FF2B5EF4-FFF2-40B4-BE49-F238E27FC236}">
                <a16:creationId xmlns:a16="http://schemas.microsoft.com/office/drawing/2014/main" id="{B4B20EB3-0C22-3667-779F-879C3E9F97C1}"/>
              </a:ext>
            </a:extLst>
          </p:cNvPr>
          <p:cNvPicPr>
            <a:picLocks noChangeAspect="1"/>
          </p:cNvPicPr>
          <p:nvPr/>
        </p:nvPicPr>
        <p:blipFill>
          <a:blip r:embed="rId3"/>
          <a:srcRect l="11111" t="4665" r="11111" b="4667"/>
          <a:stretch/>
        </p:blipFill>
        <p:spPr>
          <a:xfrm>
            <a:off x="2490451" y="2758623"/>
            <a:ext cx="4163105" cy="2696106"/>
          </a:xfrm>
          <a:prstGeom prst="rect">
            <a:avLst/>
          </a:prstGeom>
          <a:solidFill>
            <a:srgbClr val="1F497D"/>
          </a:solidFill>
        </p:spPr>
      </p:pic>
    </p:spTree>
    <p:extLst>
      <p:ext uri="{BB962C8B-B14F-4D97-AF65-F5344CB8AC3E}">
        <p14:creationId xmlns:p14="http://schemas.microsoft.com/office/powerpoint/2010/main" val="19335724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8C73A8C-1DE0-DB1D-4067-57306499C088}"/>
              </a:ext>
            </a:extLst>
          </p:cNvPr>
          <p:cNvSpPr>
            <a:spLocks noGrp="1"/>
          </p:cNvSpPr>
          <p:nvPr>
            <p:ph type="title"/>
          </p:nvPr>
        </p:nvSpPr>
        <p:spPr/>
        <p:txBody>
          <a:bodyPr/>
          <a:lstStyle/>
          <a:p>
            <a:r>
              <a:rPr lang="en-IN" dirty="0"/>
              <a:t>Varying Rates of Speciation</a:t>
            </a:r>
            <a:r>
              <a:rPr lang="en-IN" sz="1600" baseline="-25000" dirty="0"/>
              <a:t>1</a:t>
            </a:r>
          </a:p>
        </p:txBody>
      </p:sp>
      <p:sp>
        <p:nvSpPr>
          <p:cNvPr id="5" name="Content Placeholder 4">
            <a:extLst>
              <a:ext uri="{FF2B5EF4-FFF2-40B4-BE49-F238E27FC236}">
                <a16:creationId xmlns:a16="http://schemas.microsoft.com/office/drawing/2014/main" id="{4B0AB982-3AD0-67EE-EA64-543F7239AD65}"/>
              </a:ext>
            </a:extLst>
          </p:cNvPr>
          <p:cNvSpPr>
            <a:spLocks noGrp="1"/>
          </p:cNvSpPr>
          <p:nvPr>
            <p:ph idx="1"/>
          </p:nvPr>
        </p:nvSpPr>
        <p:spPr/>
        <p:txBody>
          <a:bodyPr>
            <a:noAutofit/>
          </a:bodyPr>
          <a:lstStyle/>
          <a:p>
            <a:r>
              <a:rPr lang="en-IN" dirty="0"/>
              <a:t>Two models for speciation rates:</a:t>
            </a:r>
          </a:p>
          <a:p>
            <a:pPr marL="342900" indent="-342900">
              <a:buFont typeface="Arial" panose="020B0604020202020204" pitchFamily="34" charset="0"/>
              <a:buChar char="•"/>
            </a:pPr>
            <a:r>
              <a:rPr lang="en-IN" b="1" dirty="0"/>
              <a:t>Gradual speciation model</a:t>
            </a:r>
            <a:r>
              <a:rPr lang="en-IN" dirty="0"/>
              <a:t>: species diverge gradually in small steps over time</a:t>
            </a:r>
          </a:p>
          <a:p>
            <a:pPr marL="342900" indent="-342900">
              <a:buFont typeface="Arial" panose="020B0604020202020204" pitchFamily="34" charset="0"/>
              <a:buChar char="•"/>
            </a:pPr>
            <a:r>
              <a:rPr lang="en-IN" b="1" dirty="0"/>
              <a:t>Punctuated equilibrium model</a:t>
            </a:r>
            <a:r>
              <a:rPr lang="en-IN" dirty="0"/>
              <a:t>: rapid "punctuated" changes from the parent species followed by a longer period of no change.</a:t>
            </a:r>
          </a:p>
          <a:p>
            <a:pPr marL="1085850" lvl="1" indent="-342900">
              <a:buFont typeface="Arial" panose="020B0604020202020204" pitchFamily="34" charset="0"/>
              <a:buChar char="•"/>
            </a:pPr>
            <a:r>
              <a:rPr lang="en-IN" dirty="0"/>
              <a:t>Doesn't exclude gradual change between rapid events.</a:t>
            </a:r>
          </a:p>
          <a:p>
            <a:pPr marL="342900" indent="-342900">
              <a:buFont typeface="Arial" panose="020B0604020202020204" pitchFamily="34" charset="0"/>
              <a:buChar char="•"/>
            </a:pPr>
            <a:r>
              <a:rPr lang="en-IN" dirty="0"/>
              <a:t>Models explain speciation patterns in extant and fossil organisms.</a:t>
            </a:r>
          </a:p>
        </p:txBody>
      </p:sp>
    </p:spTree>
    <p:extLst>
      <p:ext uri="{BB962C8B-B14F-4D97-AF65-F5344CB8AC3E}">
        <p14:creationId xmlns:p14="http://schemas.microsoft.com/office/powerpoint/2010/main" val="28305694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71AADF-6D26-E8D3-7F95-3C28498C8D17}"/>
              </a:ext>
            </a:extLst>
          </p:cNvPr>
          <p:cNvSpPr>
            <a:spLocks noGrp="1"/>
          </p:cNvSpPr>
          <p:nvPr>
            <p:ph type="title"/>
          </p:nvPr>
        </p:nvSpPr>
        <p:spPr/>
        <p:txBody>
          <a:bodyPr/>
          <a:lstStyle/>
          <a:p>
            <a:r>
              <a:rPr lang="en-US" dirty="0"/>
              <a:t>18.3 Figure 2</a:t>
            </a:r>
            <a:endParaRPr lang="en-IN" dirty="0"/>
          </a:p>
        </p:txBody>
      </p:sp>
      <p:sp>
        <p:nvSpPr>
          <p:cNvPr id="4" name="TextBox 3">
            <a:extLst>
              <a:ext uri="{FF2B5EF4-FFF2-40B4-BE49-F238E27FC236}">
                <a16:creationId xmlns:a16="http://schemas.microsoft.com/office/drawing/2014/main" id="{32C59A26-6C9B-DFF8-351D-566D8DD8B5BC}"/>
              </a:ext>
            </a:extLst>
          </p:cNvPr>
          <p:cNvSpPr txBox="1"/>
          <p:nvPr/>
        </p:nvSpPr>
        <p:spPr>
          <a:xfrm>
            <a:off x="1454573" y="5668124"/>
            <a:ext cx="6234853" cy="246221"/>
          </a:xfrm>
          <a:prstGeom prst="rect">
            <a:avLst/>
          </a:prstGeom>
          <a:noFill/>
        </p:spPr>
        <p:txBody>
          <a:bodyPr wrap="square">
            <a:spAutoFit/>
          </a:bodyPr>
          <a:lstStyle/>
          <a:p>
            <a:pPr algn="ctr"/>
            <a:r>
              <a:rPr lang="en-US" sz="1000" dirty="0"/>
              <a:t>CNX OpenStax on Wikimedia Commons. "Gradual speciation and punctuated equilibrium." </a:t>
            </a:r>
          </a:p>
        </p:txBody>
      </p:sp>
      <p:pic>
        <p:nvPicPr>
          <p:cNvPr id="7" name="Content Placeholder 4" descr="An arrow shows that for both illustrations time passes from left to right. Beginning with the gradual speciation illustration, it starts with a drawing of the founder species with a short, pointed beak. An arrow splits into two from this founder species to two drawings of different birds with different beak shapes. The top bird has a curved, point beak, which leads to another bird with a longer, curved, pointed beak, which leads to a bird with the longest, curved, pointed beak, labeled &quot;Amakihi.&quot; The second bird that branched off from the founder species has a slightly curved, pointed beak, which leads to a bird with a short, curved, pointed beak, which leads to a bird with a broad, short beak, labeled &quot;Nihoa finch.&quot; The punctuated equilibrium illustration begins with the founder species again with the short, pointed beak. This branches off into two. The top bird has a short, curved pointed beak, which leads to a bird with a long, curved, pointed beak, labeled &quot;Amakihi.&quot; The bottom bird has a short, slightly curved, skinny beak, which leads to a bird with a broad, short beak, labeled &quot;Nihoa finch.&quot;">
            <a:extLst>
              <a:ext uri="{FF2B5EF4-FFF2-40B4-BE49-F238E27FC236}">
                <a16:creationId xmlns:a16="http://schemas.microsoft.com/office/drawing/2014/main" id="{DC30DAEF-558A-C9CB-D4F4-C847868C4F29}"/>
              </a:ext>
            </a:extLst>
          </p:cNvPr>
          <p:cNvPicPr>
            <a:picLocks noChangeAspect="1"/>
          </p:cNvPicPr>
          <p:nvPr/>
        </p:nvPicPr>
        <p:blipFill>
          <a:blip r:embed="rId3"/>
          <a:srcRect l="16666" t="7000" r="14815" b="6334"/>
          <a:stretch/>
        </p:blipFill>
        <p:spPr>
          <a:xfrm>
            <a:off x="1752600" y="1524000"/>
            <a:ext cx="5638800" cy="3962400"/>
          </a:xfrm>
          <a:prstGeom prst="rect">
            <a:avLst/>
          </a:prstGeom>
        </p:spPr>
      </p:pic>
    </p:spTree>
    <p:extLst>
      <p:ext uri="{BB962C8B-B14F-4D97-AF65-F5344CB8AC3E}">
        <p14:creationId xmlns:p14="http://schemas.microsoft.com/office/powerpoint/2010/main" val="28384658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FF1B4C-5AAA-83F0-C30B-42241B0F9BCD}"/>
              </a:ext>
            </a:extLst>
          </p:cNvPr>
          <p:cNvSpPr>
            <a:spLocks noGrp="1"/>
          </p:cNvSpPr>
          <p:nvPr>
            <p:ph type="title"/>
          </p:nvPr>
        </p:nvSpPr>
        <p:spPr/>
        <p:txBody>
          <a:bodyPr/>
          <a:lstStyle/>
          <a:p>
            <a:r>
              <a:rPr lang="en-US" dirty="0"/>
              <a:t>Think It Through</a:t>
            </a:r>
            <a:r>
              <a:rPr lang="en-US" sz="1600" baseline="-25000" dirty="0"/>
              <a:t>2</a:t>
            </a:r>
            <a:endParaRPr lang="en-US" dirty="0"/>
          </a:p>
        </p:txBody>
      </p:sp>
      <p:sp>
        <p:nvSpPr>
          <p:cNvPr id="3" name="Content Placeholder 2">
            <a:extLst>
              <a:ext uri="{FF2B5EF4-FFF2-40B4-BE49-F238E27FC236}">
                <a16:creationId xmlns:a16="http://schemas.microsoft.com/office/drawing/2014/main" id="{3C01AC4C-482E-02BD-BADA-C2D6C8D02BC9}"/>
              </a:ext>
            </a:extLst>
          </p:cNvPr>
          <p:cNvSpPr>
            <a:spLocks noGrp="1"/>
          </p:cNvSpPr>
          <p:nvPr>
            <p:ph idx="1"/>
          </p:nvPr>
        </p:nvSpPr>
        <p:spPr>
          <a:xfrm>
            <a:off x="457200" y="1280159"/>
            <a:ext cx="8229600" cy="4475185"/>
          </a:xfrm>
        </p:spPr>
        <p:txBody>
          <a:bodyPr>
            <a:normAutofit/>
          </a:bodyPr>
          <a:lstStyle/>
          <a:p>
            <a:r>
              <a:rPr lang="en-US" dirty="0"/>
              <a:t>How might Figure 3 look different if speciation were only occurring due to gradualism? </a:t>
            </a:r>
          </a:p>
        </p:txBody>
      </p:sp>
      <p:sp>
        <p:nvSpPr>
          <p:cNvPr id="5" name="TextBox 4">
            <a:extLst>
              <a:ext uri="{FF2B5EF4-FFF2-40B4-BE49-F238E27FC236}">
                <a16:creationId xmlns:a16="http://schemas.microsoft.com/office/drawing/2014/main" id="{7B1EEC67-9B47-82D1-BF08-906CF7D1AA8C}"/>
              </a:ext>
              <a:ext uri="{C183D7F6-B498-43B3-948B-1728B52AA6E4}">
                <adec:decorative xmlns:adec="http://schemas.microsoft.com/office/drawing/2017/decorative" val="0"/>
              </a:ext>
            </a:extLst>
          </p:cNvPr>
          <p:cNvSpPr txBox="1"/>
          <p:nvPr/>
        </p:nvSpPr>
        <p:spPr>
          <a:xfrm>
            <a:off x="1842469" y="2362200"/>
            <a:ext cx="1193448" cy="307777"/>
          </a:xfrm>
          <a:prstGeom prst="rect">
            <a:avLst/>
          </a:prstGeom>
          <a:noFill/>
        </p:spPr>
        <p:txBody>
          <a:bodyPr wrap="square" rtlCol="0">
            <a:spAutoFit/>
          </a:bodyPr>
          <a:lstStyle/>
          <a:p>
            <a:r>
              <a:rPr lang="en-US" sz="1400" b="1" dirty="0">
                <a:solidFill>
                  <a:schemeClr val="bg1"/>
                </a:solidFill>
              </a:rPr>
              <a:t>18.3 Figure 3</a:t>
            </a:r>
          </a:p>
        </p:txBody>
      </p:sp>
      <p:pic>
        <p:nvPicPr>
          <p:cNvPr id="7" name="Content Placeholder 6" descr="A graph showing an x-axis measuring time and a y-axis measuring change. A line that resembles a set of stairs at a very gradual incline that represents changes of a species over time. At each step up is a blue bang that represents a critical event, resulting in gradual changes in species.">
            <a:extLst>
              <a:ext uri="{FF2B5EF4-FFF2-40B4-BE49-F238E27FC236}">
                <a16:creationId xmlns:a16="http://schemas.microsoft.com/office/drawing/2014/main" id="{67BF2BB2-D455-51FF-D276-50AE85463E00}"/>
              </a:ext>
            </a:extLst>
          </p:cNvPr>
          <p:cNvPicPr>
            <a:picLocks noChangeAspect="1"/>
          </p:cNvPicPr>
          <p:nvPr/>
        </p:nvPicPr>
        <p:blipFill>
          <a:blip r:embed="rId3"/>
          <a:srcRect t="3666" b="6000"/>
          <a:stretch/>
        </p:blipFill>
        <p:spPr>
          <a:xfrm>
            <a:off x="2985135" y="2224699"/>
            <a:ext cx="3173730" cy="3353142"/>
          </a:xfrm>
          <a:prstGeom prst="rect">
            <a:avLst/>
          </a:prstGeom>
          <a:noFill/>
        </p:spPr>
      </p:pic>
      <p:sp>
        <p:nvSpPr>
          <p:cNvPr id="6" name="TextBox 5">
            <a:extLst>
              <a:ext uri="{FF2B5EF4-FFF2-40B4-BE49-F238E27FC236}">
                <a16:creationId xmlns:a16="http://schemas.microsoft.com/office/drawing/2014/main" id="{008B8F0E-C3DC-BA5C-CBE0-A918BBB0BFFE}"/>
              </a:ext>
            </a:extLst>
          </p:cNvPr>
          <p:cNvSpPr txBox="1"/>
          <p:nvPr/>
        </p:nvSpPr>
        <p:spPr>
          <a:xfrm>
            <a:off x="2231671" y="5537065"/>
            <a:ext cx="4680657" cy="246221"/>
          </a:xfrm>
          <a:prstGeom prst="rect">
            <a:avLst/>
          </a:prstGeom>
          <a:noFill/>
        </p:spPr>
        <p:txBody>
          <a:bodyPr wrap="square">
            <a:spAutoFit/>
          </a:bodyPr>
          <a:lstStyle/>
          <a:p>
            <a:pPr algn="ctr"/>
            <a:r>
              <a:rPr lang="en-US" sz="1000" dirty="0">
                <a:solidFill>
                  <a:schemeClr val="bg1"/>
                </a:solidFill>
              </a:rPr>
              <a:t>Isaiisas on Wikimedia Commons. "Punctuated equilibrium graph."</a:t>
            </a:r>
          </a:p>
        </p:txBody>
      </p:sp>
    </p:spTree>
    <p:extLst>
      <p:ext uri="{BB962C8B-B14F-4D97-AF65-F5344CB8AC3E}">
        <p14:creationId xmlns:p14="http://schemas.microsoft.com/office/powerpoint/2010/main" val="32600037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170ADC-752A-BBB3-8971-07201CC2C1F7}"/>
              </a:ext>
            </a:extLst>
          </p:cNvPr>
          <p:cNvSpPr>
            <a:spLocks noGrp="1"/>
          </p:cNvSpPr>
          <p:nvPr>
            <p:ph type="title"/>
          </p:nvPr>
        </p:nvSpPr>
        <p:spPr/>
        <p:txBody>
          <a:bodyPr/>
          <a:lstStyle/>
          <a:p>
            <a:r>
              <a:rPr lang="en-IN" dirty="0"/>
              <a:t>Varying Rates of Speciation</a:t>
            </a:r>
            <a:r>
              <a:rPr lang="en-IN" sz="1600" baseline="-25000" dirty="0"/>
              <a:t>2</a:t>
            </a:r>
            <a:endParaRPr lang="en-IN" sz="1600" dirty="0"/>
          </a:p>
        </p:txBody>
      </p:sp>
      <p:sp>
        <p:nvSpPr>
          <p:cNvPr id="4" name="Content Placeholder 3">
            <a:extLst>
              <a:ext uri="{FF2B5EF4-FFF2-40B4-BE49-F238E27FC236}">
                <a16:creationId xmlns:a16="http://schemas.microsoft.com/office/drawing/2014/main" id="{7A71681D-F091-3793-89C0-D2431EF53383}"/>
              </a:ext>
            </a:extLst>
          </p:cNvPr>
          <p:cNvSpPr>
            <a:spLocks noGrp="1"/>
          </p:cNvSpPr>
          <p:nvPr>
            <p:ph idx="1"/>
          </p:nvPr>
        </p:nvSpPr>
        <p:spPr/>
        <p:txBody>
          <a:bodyPr>
            <a:normAutofit/>
          </a:bodyPr>
          <a:lstStyle/>
          <a:p>
            <a:r>
              <a:rPr lang="en-US" dirty="0"/>
              <a:t>Changes in environmental conditions can significantly influence speciation rates.</a:t>
            </a:r>
          </a:p>
          <a:p>
            <a:pPr marL="457200" indent="-457200">
              <a:buFont typeface="Arial" panose="020B0604020202020204" pitchFamily="34" charset="0"/>
              <a:buChar char="•"/>
            </a:pPr>
            <a:r>
              <a:rPr lang="en-US" dirty="0"/>
              <a:t>Rapid or radical selection can occur when populations are divided by new environmental barriers.</a:t>
            </a:r>
          </a:p>
          <a:p>
            <a:pPr marL="457200" indent="-457200">
              <a:buFont typeface="Arial" panose="020B0604020202020204" pitchFamily="34" charset="0"/>
              <a:buChar char="•"/>
            </a:pPr>
            <a:r>
              <a:rPr lang="en-US" dirty="0"/>
              <a:t>Small, isolated populations can experience rapid genetic changes due to their limited gene pool, potentially leading to new adaptations becoming predominant quickly.</a:t>
            </a:r>
            <a:endParaRPr lang="en-IN" dirty="0"/>
          </a:p>
        </p:txBody>
      </p:sp>
    </p:spTree>
    <p:extLst>
      <p:ext uri="{BB962C8B-B14F-4D97-AF65-F5344CB8AC3E}">
        <p14:creationId xmlns:p14="http://schemas.microsoft.com/office/powerpoint/2010/main" val="1253652866"/>
      </p:ext>
    </p:extLst>
  </p:cSld>
  <p:clrMapOvr>
    <a:masterClrMapping/>
  </p:clrMapOvr>
</p:sld>
</file>

<file path=ppt/theme/theme1.xml><?xml version="1.0" encoding="utf-8"?>
<a:theme xmlns:a="http://schemas.openxmlformats.org/drawingml/2006/main" name="Office Theme">
  <a:themeElements>
    <a:clrScheme name="Custom 1">
      <a:dk1>
        <a:srgbClr val="366092"/>
      </a:dk1>
      <a:lt1>
        <a:srgbClr val="FFFFFF"/>
      </a:lt1>
      <a:dk2>
        <a:srgbClr val="4F81BD"/>
      </a:dk2>
      <a:lt2>
        <a:srgbClr val="FFFFFF"/>
      </a:lt2>
      <a:accent1>
        <a:srgbClr val="1F497D"/>
      </a:accent1>
      <a:accent2>
        <a:srgbClr val="366092"/>
      </a:accent2>
      <a:accent3>
        <a:srgbClr val="FFFFCC"/>
      </a:accent3>
      <a:accent4>
        <a:srgbClr val="B8CCE4"/>
      </a:accent4>
      <a:accent5>
        <a:srgbClr val="DBE5F1"/>
      </a:accent5>
      <a:accent6>
        <a:srgbClr val="C6D9F0"/>
      </a:accent6>
      <a:hlink>
        <a:srgbClr val="92CDDC"/>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2444</TotalTime>
  <Words>683</Words>
  <Application>Microsoft Office PowerPoint</Application>
  <PresentationFormat>On-screen Show (4:3)</PresentationFormat>
  <Paragraphs>55</Paragraphs>
  <Slides>13</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Century Gothic</vt:lpstr>
      <vt:lpstr>Aptos</vt:lpstr>
      <vt:lpstr>Office Theme</vt:lpstr>
      <vt:lpstr>Lesson 18.3</vt:lpstr>
      <vt:lpstr>Objectives</vt:lpstr>
      <vt:lpstr>Factors that Affect Speciation</vt:lpstr>
      <vt:lpstr>Reconnection</vt:lpstr>
      <vt:lpstr>Think It Through1</vt:lpstr>
      <vt:lpstr>Varying Rates of Speciation1</vt:lpstr>
      <vt:lpstr>18.3 Figure 2</vt:lpstr>
      <vt:lpstr>Think It Through2</vt:lpstr>
      <vt:lpstr>Varying Rates of Speciation2</vt:lpstr>
      <vt:lpstr>18.3 Figure 4</vt:lpstr>
      <vt:lpstr>Reflection Question</vt:lpstr>
      <vt:lpstr>Summary</vt:lpstr>
      <vt:lpstr>End of Hawkes Learning PowerPoint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Biology, 1st Edition</dc:title>
  <dc:creator>Hawkes Learning</dc:creator>
  <cp:lastModifiedBy>Riley Possanza</cp:lastModifiedBy>
  <cp:revision>210</cp:revision>
  <dcterms:created xsi:type="dcterms:W3CDTF">2013-04-26T14:43:13Z</dcterms:created>
  <dcterms:modified xsi:type="dcterms:W3CDTF">2024-10-09T12:29:57Z</dcterms:modified>
</cp:coreProperties>
</file>