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286" r:id="rId2"/>
    <p:sldId id="264" r:id="rId3"/>
    <p:sldId id="273" r:id="rId4"/>
    <p:sldId id="277" r:id="rId5"/>
    <p:sldId id="276" r:id="rId6"/>
    <p:sldId id="278" r:id="rId7"/>
    <p:sldId id="283" r:id="rId8"/>
    <p:sldId id="279" r:id="rId9"/>
    <p:sldId id="288" r:id="rId10"/>
    <p:sldId id="289" r:id="rId11"/>
    <p:sldId id="268" r:id="rId12"/>
    <p:sldId id="280" r:id="rId13"/>
    <p:sldId id="281" r:id="rId14"/>
    <p:sldId id="284" r:id="rId15"/>
    <p:sldId id="282" r:id="rId16"/>
    <p:sldId id="275" r:id="rId17"/>
    <p:sldId id="285" r:id="rId18"/>
    <p:sldId id="267" r:id="rId19"/>
    <p:sldId id="287" r:id="rId20"/>
    <p:sldId id="290"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66092"/>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7" autoAdjust="0"/>
    <p:restoredTop sz="86410" autoAdjust="0"/>
  </p:normalViewPr>
  <p:slideViewPr>
    <p:cSldViewPr>
      <p:cViewPr varScale="1">
        <p:scale>
          <a:sx n="95" d="100"/>
          <a:sy n="95" d="100"/>
        </p:scale>
        <p:origin x="1386" y="11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14200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58125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included as a relevant application for this topic.</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370559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53498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included as a relevant application for this topic.</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74281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304800"/>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5" name="TextBox 4">
            <a:extLst>
              <a:ext uri="{FF2B5EF4-FFF2-40B4-BE49-F238E27FC236}">
                <a16:creationId xmlns:a16="http://schemas.microsoft.com/office/drawing/2014/main" id="{612627E2-4585-7979-1F4D-49B878560AFF}"/>
              </a:ext>
            </a:extLst>
          </p:cNvPr>
          <p:cNvSpPr txBox="1"/>
          <p:nvPr userDrawn="1"/>
        </p:nvSpPr>
        <p:spPr>
          <a:xfrm>
            <a:off x="381000" y="2560301"/>
            <a:ext cx="5029200" cy="584775"/>
          </a:xfrm>
          <a:prstGeom prst="rect">
            <a:avLst/>
          </a:prstGeom>
          <a:noFill/>
        </p:spPr>
        <p:txBody>
          <a:bodyPr wrap="square" rtlCol="0">
            <a:spAutoFit/>
          </a:bodyPr>
          <a:lstStyle/>
          <a:p>
            <a:r>
              <a:rPr lang="en-US" sz="3200" b="1" dirty="0">
                <a:solidFill>
                  <a:srgbClr val="1F497D"/>
                </a:solidFill>
              </a:rPr>
              <a:t>How Populations Evolve</a:t>
            </a:r>
          </a:p>
        </p:txBody>
      </p:sp>
      <p:sp>
        <p:nvSpPr>
          <p:cNvPr id="6" name="TextBox 5">
            <a:extLst>
              <a:ext uri="{FF2B5EF4-FFF2-40B4-BE49-F238E27FC236}">
                <a16:creationId xmlns:a16="http://schemas.microsoft.com/office/drawing/2014/main" id="{F3D233B1-306A-AB00-E90E-01B2A246BBA4}"/>
              </a:ext>
            </a:extLst>
          </p:cNvPr>
          <p:cNvSpPr txBox="1"/>
          <p:nvPr userDrawn="1"/>
        </p:nvSpPr>
        <p:spPr>
          <a:xfrm>
            <a:off x="381000" y="1676400"/>
            <a:ext cx="4267200" cy="769441"/>
          </a:xfrm>
          <a:prstGeom prst="rect">
            <a:avLst/>
          </a:prstGeom>
          <a:noFill/>
        </p:spPr>
        <p:txBody>
          <a:bodyPr wrap="square" rtlCol="0">
            <a:spAutoFit/>
          </a:bodyPr>
          <a:lstStyle/>
          <a:p>
            <a:r>
              <a:rPr lang="en-US" sz="4400" b="1" dirty="0">
                <a:solidFill>
                  <a:srgbClr val="1F497D"/>
                </a:solidFill>
                <a:latin typeface="Arial" charset="0"/>
                <a:cs typeface="Arial" charset="0"/>
              </a:rPr>
              <a:t>Lesson 19.1</a:t>
            </a:r>
            <a:endParaRPr lang="en-US" sz="4400" dirty="0"/>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09859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DE77-1287-5860-FB97-AE5569774693}"/>
              </a:ext>
            </a:extLst>
          </p:cNvPr>
          <p:cNvSpPr>
            <a:spLocks noGrp="1"/>
          </p:cNvSpPr>
          <p:nvPr>
            <p:ph type="title" idx="4294967295"/>
          </p:nvPr>
        </p:nvSpPr>
        <p:spPr>
          <a:xfrm>
            <a:off x="628650" y="-1325563"/>
            <a:ext cx="7886700" cy="1325563"/>
          </a:xfrm>
          <a:prstGeom prst="rect">
            <a:avLst/>
          </a:prstGeom>
        </p:spPr>
        <p:txBody>
          <a:bodyPr anchor="b"/>
          <a:lstStyle/>
          <a:p>
            <a:r>
              <a:rPr lang="en-US" dirty="0"/>
              <a:t>Lesson 19.1 How Populations Evolve</a:t>
            </a:r>
          </a:p>
        </p:txBody>
      </p:sp>
    </p:spTree>
    <p:extLst>
      <p:ext uri="{BB962C8B-B14F-4D97-AF65-F5344CB8AC3E}">
        <p14:creationId xmlns:p14="http://schemas.microsoft.com/office/powerpoint/2010/main" val="387826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F3F5-05FC-658A-F70A-228E0F5506C6}"/>
              </a:ext>
            </a:extLst>
          </p:cNvPr>
          <p:cNvSpPr>
            <a:spLocks noGrp="1"/>
          </p:cNvSpPr>
          <p:nvPr>
            <p:ph type="title"/>
          </p:nvPr>
        </p:nvSpPr>
        <p:spPr/>
        <p:txBody>
          <a:bodyPr/>
          <a:lstStyle/>
          <a:p>
            <a:r>
              <a:rPr lang="en-US" dirty="0"/>
              <a:t>Population Genetics: Allele Frequencies</a:t>
            </a:r>
            <a:r>
              <a:rPr lang="en-US" sz="1400" baseline="-25000" dirty="0"/>
              <a:t>3</a:t>
            </a:r>
          </a:p>
        </p:txBody>
      </p:sp>
      <p:sp>
        <p:nvSpPr>
          <p:cNvPr id="3" name="Content Placeholder 2">
            <a:extLst>
              <a:ext uri="{FF2B5EF4-FFF2-40B4-BE49-F238E27FC236}">
                <a16:creationId xmlns:a16="http://schemas.microsoft.com/office/drawing/2014/main" id="{E303559A-FE71-508B-FFF2-DDA6720B8E6A}"/>
              </a:ext>
            </a:extLst>
          </p:cNvPr>
          <p:cNvSpPr>
            <a:spLocks noGrp="1"/>
          </p:cNvSpPr>
          <p:nvPr>
            <p:ph idx="1"/>
          </p:nvPr>
        </p:nvSpPr>
        <p:spPr>
          <a:xfrm>
            <a:off x="395138" y="1219200"/>
            <a:ext cx="8291662" cy="4648200"/>
          </a:xfrm>
        </p:spPr>
        <p:txBody>
          <a:bodyPr>
            <a:normAutofit/>
          </a:bodyPr>
          <a:lstStyle/>
          <a:p>
            <a:pPr marL="457200" indent="-457200">
              <a:buFont typeface="Arial" panose="020B0604020202020204" pitchFamily="34" charset="0"/>
              <a:buChar char="•"/>
            </a:pPr>
            <a:r>
              <a:rPr lang="en-US" sz="2400" dirty="0"/>
              <a:t>Selective forces alter allelic and genotypic frequencies.</a:t>
            </a:r>
          </a:p>
          <a:p>
            <a:pPr marL="457200" indent="-457200">
              <a:buFont typeface="Arial" panose="020B0604020202020204" pitchFamily="34" charset="0"/>
              <a:buChar char="•"/>
            </a:pPr>
            <a:r>
              <a:rPr lang="en-US" sz="2400" dirty="0"/>
              <a:t>Genetic drift and founder effects contribute to population changes.</a:t>
            </a:r>
          </a:p>
          <a:p>
            <a:pPr marL="1200150" lvl="1" indent="-457200">
              <a:buFont typeface="Arial" panose="020B0604020202020204" pitchFamily="34" charset="0"/>
              <a:buChar char="•"/>
            </a:pPr>
            <a:r>
              <a:rPr lang="en-US" sz="2400" dirty="0"/>
              <a:t>Genetic drift: when allele frequencies within a population change randomly with no advantage to the population over existing allele frequencies</a:t>
            </a:r>
          </a:p>
          <a:p>
            <a:pPr marL="1200150" lvl="1" indent="-457200">
              <a:buFont typeface="Arial" panose="020B0604020202020204" pitchFamily="34" charset="0"/>
              <a:buChar char="•"/>
            </a:pPr>
            <a:r>
              <a:rPr lang="en-US" sz="2400" dirty="0"/>
              <a:t>Founder effect: event that causes an allele frequency change in an isolated part of the population that differs from the main population</a:t>
            </a:r>
          </a:p>
        </p:txBody>
      </p:sp>
    </p:spTree>
    <p:extLst>
      <p:ext uri="{BB962C8B-B14F-4D97-AF65-F5344CB8AC3E}">
        <p14:creationId xmlns:p14="http://schemas.microsoft.com/office/powerpoint/2010/main" val="416880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solidFill>
            <a:srgbClr val="1F497D"/>
          </a:solidFill>
        </p:spPr>
        <p:txBody>
          <a:bodyPr>
            <a:normAutofit fontScale="92500" lnSpcReduction="20000"/>
          </a:bodyPr>
          <a:lstStyle/>
          <a:p>
            <a:r>
              <a:rPr lang="en-US" sz="2000" dirty="0">
                <a:solidFill>
                  <a:schemeClr val="bg1"/>
                </a:solidFill>
              </a:rPr>
              <a:t>The following are some examples of phenotypes and their potential benefits in given populations.</a:t>
            </a:r>
          </a:p>
          <a:p>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Bright colors of poison dart frogs (advertise danger—"do not eat me" signal)</a:t>
            </a:r>
          </a:p>
          <a:p>
            <a:pPr marL="457200" indent="-457200">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Different colors between males and females (easier to find mate)</a:t>
            </a:r>
          </a:p>
          <a:p>
            <a:pPr marL="457200" indent="-457200">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White fur of alpine mammals (blend in with snow)</a:t>
            </a:r>
          </a:p>
          <a:p>
            <a:pPr marL="457200" indent="-457200">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Putrid scent of rainforest flower (attract pollinating flies)</a:t>
            </a:r>
          </a:p>
          <a:p>
            <a:endParaRPr lang="en-US" sz="2000" dirty="0">
              <a:solidFill>
                <a:schemeClr val="bg1"/>
              </a:solidFill>
            </a:endParaRPr>
          </a:p>
          <a:p>
            <a:r>
              <a:rPr lang="en-US" sz="2000" dirty="0">
                <a:solidFill>
                  <a:schemeClr val="bg1"/>
                </a:solidFill>
              </a:rPr>
              <a:t>Such traits are shared by all members of the same species, meaning the alleles that encode these traits have become fixed. As a group, identify four more phenotypes that have resulted from allele fixation and that function as advantageous traits.</a:t>
            </a:r>
          </a:p>
        </p:txBody>
      </p:sp>
    </p:spTree>
    <p:extLst>
      <p:ext uri="{BB962C8B-B14F-4D97-AF65-F5344CB8AC3E}">
        <p14:creationId xmlns:p14="http://schemas.microsoft.com/office/powerpoint/2010/main" val="20696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5270-D6E4-F78E-C5BA-2D20182DB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315B2-6BA4-576E-0C98-82FF06FE75AB}"/>
              </a:ext>
            </a:extLst>
          </p:cNvPr>
          <p:cNvSpPr>
            <a:spLocks noGrp="1"/>
          </p:cNvSpPr>
          <p:nvPr>
            <p:ph type="title"/>
          </p:nvPr>
        </p:nvSpPr>
        <p:spPr/>
        <p:txBody>
          <a:bodyPr/>
          <a:lstStyle/>
          <a:p>
            <a:r>
              <a:rPr lang="en-US" dirty="0"/>
              <a:t>Genetic Drift and Gene Flow</a:t>
            </a:r>
          </a:p>
        </p:txBody>
      </p:sp>
      <p:sp>
        <p:nvSpPr>
          <p:cNvPr id="3" name="Content Placeholder 2">
            <a:extLst>
              <a:ext uri="{FF2B5EF4-FFF2-40B4-BE49-F238E27FC236}">
                <a16:creationId xmlns:a16="http://schemas.microsoft.com/office/drawing/2014/main" id="{FA5C1FB6-B1E8-57A8-3D1A-09E6EAC81EA1}"/>
              </a:ext>
            </a:extLst>
          </p:cNvPr>
          <p:cNvSpPr>
            <a:spLocks noGrp="1"/>
          </p:cNvSpPr>
          <p:nvPr>
            <p:ph idx="1"/>
          </p:nvPr>
        </p:nvSpPr>
        <p:spPr/>
        <p:txBody>
          <a:bodyPr/>
          <a:lstStyle/>
          <a:p>
            <a:pPr marL="457200" indent="-457200">
              <a:buFont typeface="Arial" panose="020B0604020202020204" pitchFamily="34" charset="0"/>
              <a:buChar char="•"/>
            </a:pPr>
            <a:r>
              <a:rPr lang="en-US" dirty="0"/>
              <a:t>Genetic drift and founder effects contribute to population changes.</a:t>
            </a:r>
          </a:p>
          <a:p>
            <a:pPr marL="1200150" lvl="1" indent="-457200">
              <a:buFont typeface="Arial" panose="020B0604020202020204" pitchFamily="34" charset="0"/>
              <a:buChar char="•"/>
            </a:pPr>
            <a:r>
              <a:rPr lang="en-US" b="1" dirty="0"/>
              <a:t>Genetic drift</a:t>
            </a:r>
            <a:r>
              <a:rPr lang="en-US" dirty="0"/>
              <a:t>: random allele frequency changes</a:t>
            </a:r>
          </a:p>
          <a:p>
            <a:pPr marL="1200150" lvl="1" indent="-457200">
              <a:buFont typeface="Arial" panose="020B0604020202020204" pitchFamily="34" charset="0"/>
              <a:buChar char="•"/>
            </a:pPr>
            <a:r>
              <a:rPr lang="en-US" b="1" dirty="0"/>
              <a:t>Founder effect</a:t>
            </a:r>
            <a:r>
              <a:rPr lang="en-US" dirty="0"/>
              <a:t>: when an event initiates an allele frequency change in an isolated population</a:t>
            </a:r>
          </a:p>
          <a:p>
            <a:pPr marL="457200" indent="-457200">
              <a:buFont typeface="Arial" panose="020B0604020202020204" pitchFamily="34" charset="0"/>
              <a:buChar char="•"/>
            </a:pPr>
            <a:r>
              <a:rPr lang="en-US" dirty="0"/>
              <a:t>Gene flow via migration introduces new alleles.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65256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1BCB-7EDB-CAE9-9B10-294561A3C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A0A4D-CC7E-0DC8-53A0-476B17C4A694}"/>
              </a:ext>
            </a:extLst>
          </p:cNvPr>
          <p:cNvSpPr>
            <a:spLocks noGrp="1"/>
          </p:cNvSpPr>
          <p:nvPr>
            <p:ph type="title"/>
          </p:nvPr>
        </p:nvSpPr>
        <p:spPr/>
        <p:txBody>
          <a:bodyPr/>
          <a:lstStyle/>
          <a:p>
            <a:r>
              <a:rPr lang="en-US" dirty="0"/>
              <a:t>Hardy-Weinberg Principle of Equilibrium</a:t>
            </a:r>
          </a:p>
        </p:txBody>
      </p:sp>
      <p:sp>
        <p:nvSpPr>
          <p:cNvPr id="3" name="Content Placeholder 2">
            <a:extLst>
              <a:ext uri="{FF2B5EF4-FFF2-40B4-BE49-F238E27FC236}">
                <a16:creationId xmlns:a16="http://schemas.microsoft.com/office/drawing/2014/main" id="{EC8CA0FB-7D91-0468-9D19-9D64F7024DB9}"/>
              </a:ext>
            </a:extLst>
          </p:cNvPr>
          <p:cNvSpPr>
            <a:spLocks noGrp="1"/>
          </p:cNvSpPr>
          <p:nvPr>
            <p:ph idx="1"/>
          </p:nvPr>
        </p:nvSpPr>
        <p:spPr/>
        <p:txBody>
          <a:bodyPr/>
          <a:lstStyle/>
          <a:p>
            <a:pPr marL="457200" indent="-457200">
              <a:buFont typeface="Arial" panose="020B0604020202020204" pitchFamily="34" charset="0"/>
              <a:buChar char="•"/>
            </a:pPr>
            <a:r>
              <a:rPr lang="en-US" dirty="0"/>
              <a:t>Conditions of equilibrium</a:t>
            </a:r>
          </a:p>
          <a:p>
            <a:pPr marL="1200150" lvl="1" indent="-457200">
              <a:buFont typeface="Arial" panose="020B0604020202020204" pitchFamily="34" charset="0"/>
              <a:buChar char="•"/>
            </a:pPr>
            <a:r>
              <a:rPr lang="en-US" dirty="0"/>
              <a:t>No evolution occurring (no mutation, no migration, no natural selection)</a:t>
            </a:r>
          </a:p>
          <a:p>
            <a:pPr marL="1200150" lvl="1" indent="-457200">
              <a:buFont typeface="Arial" panose="020B0604020202020204" pitchFamily="34" charset="0"/>
              <a:buChar char="•"/>
            </a:pPr>
            <a:r>
              <a:rPr lang="en-US" dirty="0"/>
              <a:t>Infinite population size</a:t>
            </a:r>
          </a:p>
          <a:p>
            <a:pPr marL="1200150" lvl="1" indent="-457200">
              <a:buFont typeface="Arial" panose="020B0604020202020204" pitchFamily="34" charset="0"/>
              <a:buChar char="•"/>
            </a:pPr>
            <a:r>
              <a:rPr lang="en-US" dirty="0"/>
              <a:t>Random mating (no sexual selection)</a:t>
            </a:r>
          </a:p>
          <a:p>
            <a:pPr marL="457200" indent="-457200">
              <a:buFont typeface="Arial" panose="020B0604020202020204" pitchFamily="34" charset="0"/>
              <a:buChar char="•"/>
            </a:pPr>
            <a:r>
              <a:rPr lang="en-US" dirty="0"/>
              <a:t>Hardy-Weinberg is a null hypothesis because no population can satisfy these conditions.</a:t>
            </a:r>
          </a:p>
        </p:txBody>
      </p:sp>
    </p:spTree>
    <p:extLst>
      <p:ext uri="{BB962C8B-B14F-4D97-AF65-F5344CB8AC3E}">
        <p14:creationId xmlns:p14="http://schemas.microsoft.com/office/powerpoint/2010/main" val="234681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B7E5-B8AD-4BCE-137A-C8CDD5827D72}"/>
              </a:ext>
            </a:extLst>
          </p:cNvPr>
          <p:cNvSpPr>
            <a:spLocks noGrp="1"/>
          </p:cNvSpPr>
          <p:nvPr>
            <p:ph type="title"/>
          </p:nvPr>
        </p:nvSpPr>
        <p:spPr/>
        <p:txBody>
          <a:bodyPr/>
          <a:lstStyle/>
          <a:p>
            <a:r>
              <a:rPr lang="en-US" dirty="0"/>
              <a:t>Phenotype vs. Genotype</a:t>
            </a:r>
          </a:p>
        </p:txBody>
      </p:sp>
      <p:sp>
        <p:nvSpPr>
          <p:cNvPr id="3" name="Content Placeholder 2">
            <a:extLst>
              <a:ext uri="{FF2B5EF4-FFF2-40B4-BE49-F238E27FC236}">
                <a16:creationId xmlns:a16="http://schemas.microsoft.com/office/drawing/2014/main" id="{91C195E4-4178-1629-848D-FB23A495DA05}"/>
              </a:ext>
            </a:extLst>
          </p:cNvPr>
          <p:cNvSpPr>
            <a:spLocks noGrp="1"/>
          </p:cNvSpPr>
          <p:nvPr>
            <p:ph idx="1"/>
          </p:nvPr>
        </p:nvSpPr>
        <p:spPr/>
        <p:txBody>
          <a:bodyPr/>
          <a:lstStyle/>
          <a:p>
            <a:r>
              <a:rPr lang="en-US" b="1" dirty="0"/>
              <a:t>Genotype</a:t>
            </a:r>
            <a:r>
              <a:rPr lang="en-US" dirty="0"/>
              <a:t>:</a:t>
            </a:r>
            <a:r>
              <a:rPr lang="en-US" b="1" dirty="0"/>
              <a:t> </a:t>
            </a:r>
            <a:r>
              <a:rPr lang="en-US" dirty="0"/>
              <a:t>specific genetic alleles </a:t>
            </a:r>
          </a:p>
          <a:p>
            <a:pPr marL="1200150" lvl="1" indent="-457200">
              <a:buFont typeface="Arial" panose="020B0604020202020204" pitchFamily="34" charset="0"/>
              <a:buChar char="•"/>
            </a:pPr>
            <a:r>
              <a:rPr lang="en-US" dirty="0"/>
              <a:t>Examples: AA, Aa, aa</a:t>
            </a:r>
          </a:p>
          <a:p>
            <a:r>
              <a:rPr lang="en-US" dirty="0"/>
              <a:t>Phenotype: physical trait created that manifests from the genotype </a:t>
            </a:r>
          </a:p>
          <a:p>
            <a:pPr marL="1200150" lvl="1" indent="-457200">
              <a:buFont typeface="Arial" panose="020B0604020202020204" pitchFamily="34" charset="0"/>
              <a:buChar char="•"/>
            </a:pPr>
            <a:r>
              <a:rPr lang="en-US" dirty="0"/>
              <a:t>Example: flower or pea pod color</a:t>
            </a:r>
          </a:p>
        </p:txBody>
      </p:sp>
    </p:spTree>
    <p:extLst>
      <p:ext uri="{BB962C8B-B14F-4D97-AF65-F5344CB8AC3E}">
        <p14:creationId xmlns:p14="http://schemas.microsoft.com/office/powerpoint/2010/main" val="67408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A655-4DC9-B194-7B87-9A1CFCAA3689}"/>
              </a:ext>
            </a:extLst>
          </p:cNvPr>
          <p:cNvSpPr>
            <a:spLocks noGrp="1"/>
          </p:cNvSpPr>
          <p:nvPr>
            <p:ph type="title"/>
          </p:nvPr>
        </p:nvSpPr>
        <p:spPr/>
        <p:txBody>
          <a:bodyPr/>
          <a:lstStyle/>
          <a:p>
            <a:r>
              <a:rPr lang="en-US" dirty="0"/>
              <a:t>Hardy-Weinberg Equation</a:t>
            </a:r>
          </a:p>
        </p:txBody>
      </p:sp>
      <p:sp>
        <p:nvSpPr>
          <p:cNvPr id="3" name="Content Placeholder 2">
            <a:extLst>
              <a:ext uri="{FF2B5EF4-FFF2-40B4-BE49-F238E27FC236}">
                <a16:creationId xmlns:a16="http://schemas.microsoft.com/office/drawing/2014/main" id="{4E6F4526-E913-DFAB-A9E8-10EC213C43C0}"/>
              </a:ext>
            </a:extLst>
          </p:cNvPr>
          <p:cNvSpPr>
            <a:spLocks noGrp="1"/>
          </p:cNvSpPr>
          <p:nvPr>
            <p:ph idx="1"/>
          </p:nvPr>
        </p:nvSpPr>
        <p:spPr>
          <a:xfrm>
            <a:off x="266700" y="1219200"/>
            <a:ext cx="8610600" cy="4572000"/>
          </a:xfrm>
        </p:spPr>
        <p:txBody>
          <a:bodyPr>
            <a:normAutofit/>
          </a:bodyPr>
          <a:lstStyle/>
          <a:p>
            <a:r>
              <a:rPr lang="en-US" dirty="0"/>
              <a:t>If there are only two alleles in a population, then </a:t>
            </a:r>
            <a:r>
              <a:rPr lang="en-US" b="1" i="1" dirty="0"/>
              <a:t>p</a:t>
            </a:r>
            <a:r>
              <a:rPr lang="en-US" b="1" dirty="0"/>
              <a:t> + </a:t>
            </a:r>
            <a:r>
              <a:rPr lang="en-US" b="1" i="1" dirty="0"/>
              <a:t>q</a:t>
            </a:r>
            <a:r>
              <a:rPr lang="en-US" b="1" dirty="0"/>
              <a:t> = 1</a:t>
            </a:r>
          </a:p>
          <a:p>
            <a:pPr marL="457200" indent="-457200">
              <a:buFont typeface="Arial" panose="020B0604020202020204" pitchFamily="34" charset="0"/>
              <a:buChar char="•"/>
            </a:pPr>
            <a:r>
              <a:rPr lang="en-US" i="1" dirty="0"/>
              <a:t>p</a:t>
            </a:r>
            <a:r>
              <a:rPr lang="en-US" dirty="0"/>
              <a:t> = frequency of dominant allele</a:t>
            </a:r>
          </a:p>
          <a:p>
            <a:pPr marL="457200" indent="-457200">
              <a:buFont typeface="Arial" panose="020B0604020202020204" pitchFamily="34" charset="0"/>
              <a:buChar char="•"/>
            </a:pPr>
            <a:r>
              <a:rPr lang="en-US" i="1" dirty="0"/>
              <a:t>q</a:t>
            </a:r>
            <a:r>
              <a:rPr lang="en-US" dirty="0"/>
              <a:t> = frequency of recessive allele</a:t>
            </a:r>
          </a:p>
          <a:p>
            <a:endParaRPr lang="en-US" dirty="0"/>
          </a:p>
          <a:p>
            <a:r>
              <a:rPr lang="en-US" dirty="0"/>
              <a:t>The genotypic frequencies can be found with the following equation: </a:t>
            </a:r>
            <a:r>
              <a:rPr lang="en-US" b="1" i="1" dirty="0"/>
              <a:t>p</a:t>
            </a:r>
            <a:r>
              <a:rPr lang="en-US" b="1" baseline="30000" dirty="0"/>
              <a:t>2</a:t>
            </a:r>
            <a:r>
              <a:rPr lang="en-US" b="1" dirty="0"/>
              <a:t> + 2</a:t>
            </a:r>
            <a:r>
              <a:rPr lang="en-US" b="1" i="1" dirty="0"/>
              <a:t>pq</a:t>
            </a:r>
            <a:r>
              <a:rPr lang="en-US" b="1" dirty="0"/>
              <a:t> + </a:t>
            </a:r>
            <a:r>
              <a:rPr lang="en-US" b="1" i="1" dirty="0"/>
              <a:t>q</a:t>
            </a:r>
            <a:r>
              <a:rPr lang="en-US" b="1" baseline="30000" dirty="0"/>
              <a:t>2</a:t>
            </a:r>
            <a:r>
              <a:rPr lang="en-US" b="1" dirty="0"/>
              <a:t> = 1</a:t>
            </a:r>
          </a:p>
          <a:p>
            <a:pPr marL="457200" indent="-457200">
              <a:buFont typeface="Arial" panose="020B0604020202020204" pitchFamily="34" charset="0"/>
              <a:buChar char="•"/>
            </a:pPr>
            <a:r>
              <a:rPr lang="en-US" i="1" dirty="0"/>
              <a:t>p</a:t>
            </a:r>
            <a:r>
              <a:rPr lang="en-US" baseline="30000" dirty="0"/>
              <a:t>2</a:t>
            </a:r>
            <a:r>
              <a:rPr lang="en-US" dirty="0"/>
              <a:t> = homozygous dominant frequency</a:t>
            </a:r>
          </a:p>
          <a:p>
            <a:pPr marL="457200" indent="-457200">
              <a:buFont typeface="Arial" panose="020B0604020202020204" pitchFamily="34" charset="0"/>
              <a:buChar char="•"/>
            </a:pPr>
            <a:r>
              <a:rPr lang="en-US" dirty="0"/>
              <a:t>2</a:t>
            </a:r>
            <a:r>
              <a:rPr lang="en-US" i="1" dirty="0"/>
              <a:t>pq</a:t>
            </a:r>
            <a:r>
              <a:rPr lang="en-US" dirty="0"/>
              <a:t> = heterozygous frequency </a:t>
            </a:r>
          </a:p>
          <a:p>
            <a:pPr marL="457200" indent="-457200">
              <a:buFont typeface="Arial" panose="020B0604020202020204" pitchFamily="34" charset="0"/>
              <a:buChar char="•"/>
            </a:pPr>
            <a:r>
              <a:rPr lang="en-US" i="1" dirty="0"/>
              <a:t>q</a:t>
            </a:r>
            <a:r>
              <a:rPr lang="en-US" baseline="30000" dirty="0"/>
              <a:t>2</a:t>
            </a:r>
            <a:r>
              <a:rPr lang="en-US" dirty="0"/>
              <a:t> = homozygous recessive frequency</a:t>
            </a:r>
          </a:p>
          <a:p>
            <a:endParaRPr lang="en-US" dirty="0"/>
          </a:p>
        </p:txBody>
      </p:sp>
    </p:spTree>
    <p:extLst>
      <p:ext uri="{BB962C8B-B14F-4D97-AF65-F5344CB8AC3E}">
        <p14:creationId xmlns:p14="http://schemas.microsoft.com/office/powerpoint/2010/main" val="76463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08322-0C95-76B3-F030-F36BEAC6D81A}"/>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9420C095-5AE4-3FA1-69D2-F94100BE988E}"/>
              </a:ext>
            </a:extLst>
          </p:cNvPr>
          <p:cNvSpPr>
            <a:spLocks noGrp="1"/>
          </p:cNvSpPr>
          <p:nvPr>
            <p:ph type="title"/>
          </p:nvPr>
        </p:nvSpPr>
        <p:spPr>
          <a:prstGeom prst="rect">
            <a:avLst/>
          </a:prstGeom>
        </p:spPr>
        <p:txBody>
          <a:bodyPr/>
          <a:lstStyle/>
          <a:p>
            <a:pPr algn="l"/>
            <a:r>
              <a:rPr lang="en-US" dirty="0"/>
              <a:t>19.1 Figure 4</a:t>
            </a:r>
            <a:endParaRPr lang="en-US" sz="3200" dirty="0">
              <a:solidFill>
                <a:schemeClr val="accent1"/>
              </a:solidFill>
            </a:endParaRPr>
          </a:p>
        </p:txBody>
      </p:sp>
      <p:sp>
        <p:nvSpPr>
          <p:cNvPr id="3" name="TextBox 2">
            <a:extLst>
              <a:ext uri="{FF2B5EF4-FFF2-40B4-BE49-F238E27FC236}">
                <a16:creationId xmlns:a16="http://schemas.microsoft.com/office/drawing/2014/main" id="{E732B3A9-E6DB-150F-FA1D-58D73234E941}"/>
              </a:ext>
            </a:extLst>
          </p:cNvPr>
          <p:cNvSpPr txBox="1"/>
          <p:nvPr/>
        </p:nvSpPr>
        <p:spPr>
          <a:xfrm>
            <a:off x="2632108" y="5782910"/>
            <a:ext cx="4572000" cy="261610"/>
          </a:xfrm>
          <a:prstGeom prst="rect">
            <a:avLst/>
          </a:prstGeom>
          <a:noFill/>
        </p:spPr>
        <p:txBody>
          <a:bodyPr wrap="square">
            <a:spAutoFit/>
          </a:bodyPr>
          <a:lstStyle/>
          <a:p>
            <a:r>
              <a:rPr lang="en-US" sz="1050" b="0" i="0" u="none" strike="noStrike" dirty="0">
                <a:solidFill>
                  <a:srgbClr val="366092"/>
                </a:solidFill>
                <a:effectLst/>
                <a:latin typeface="Calibri" panose="020F0502020204030204" pitchFamily="34" charset="0"/>
              </a:rPr>
              <a:t>CNX OpenStax on Wikimedia Commons. "Hardy-Weinberg principle."</a:t>
            </a:r>
            <a:r>
              <a:rPr lang="en-US" sz="1050" dirty="0">
                <a:solidFill>
                  <a:srgbClr val="366092"/>
                </a:solidFill>
              </a:rPr>
              <a:t> </a:t>
            </a:r>
          </a:p>
        </p:txBody>
      </p:sp>
      <p:pic>
        <p:nvPicPr>
          <p:cNvPr id="5" name="Content Placeholder 14" descr="The Hardy-Weinberg principle is used to predict the genotypic distribution of offspring in a given population. In the example given, pea plants have two different alleles for pea color. The dominant Y allele results in yellow pea color, and the recessive y allele results in green pea color. The distribution of individuals in a population of 500 is given. Of the 500 individuals, 245 are homozygous dominant ( capital Y Y) and produce yellow peas. 210 are heterozygous (capital Y lowercase y) and produce yellow peas. 45 are homozygous recessive (lowercase y y) and produce green peas. The frequencies of homozygous dominant, heterozygous, and homozygous recessive individuals are 0.49, 0.42, and 0.09, respectively. Each of the 500 individuals provides two alleles to the gene pool, or 1000 total. The 245 homozygous dominant individuals provide two capital Y alleles to the gene pool, or 490 total. The 210 heterozygous individuals provide 210 capital Y and 210 lowercase y alleles to the gene pool. The 45 homozygous recessive individuals provide two lowercase y alleles to the gene pool, or 90 total. The number of capital Y alleles is 490 from homozygous dominant individuals plus 210 from homozygous recessive individuals, or 700 total. The number of lowercase y alleles is 210 from heterozygous individuals plus 90 from homozygous recessive individuals, or 300 total. The allelic frequency is calculated by dividing the number of each allele by the total number of alleles in the gene pool. For the capital Y allele, the allelic frequency is 700 divided by 1000, or 0.7; this allelic frequency is called p. For the y allele, the allelic frequency is 300 divided by 1000, or 0.3; the allelic frequency is called q. The Hardy-Weinberg equation is p-squared plus 2 p q plus q-squared equals 1. For the population given, the frequency is 0.7 squared plus 2 times .7 times .3 plus .3-squared equals one. The value for p-squared, 0.49, is the predicted frequency of homozygous dominant (capital Y Y) individuals. The value for 2 p q, 0.42, is the predicted frequency of heterozygous (capital Y lowercase y) individuals. The value for q-squared, .09, is the predicted frequency of homozygous recessive individuals. Note that the predicted frequency of genotypes in the offspring is the same as the frequency of genotypes in the parent population. If all the genotypic frequencies, .49 plus .42 plus .09, are added together, the result is one.">
            <a:extLst>
              <a:ext uri="{FF2B5EF4-FFF2-40B4-BE49-F238E27FC236}">
                <a16:creationId xmlns:a16="http://schemas.microsoft.com/office/drawing/2014/main" id="{A0C72356-DE8F-7E0D-15AB-8E00939B9962}"/>
              </a:ext>
            </a:extLst>
          </p:cNvPr>
          <p:cNvPicPr>
            <a:picLocks noGrp="1" noChangeAspect="1"/>
          </p:cNvPicPr>
          <p:nvPr>
            <p:ph idx="1"/>
          </p:nvPr>
        </p:nvPicPr>
        <p:blipFill>
          <a:blip r:embed="rId3"/>
          <a:srcRect l="33333" t="3666" r="32408" b="4667"/>
          <a:stretch/>
        </p:blipFill>
        <p:spPr>
          <a:xfrm>
            <a:off x="2971800" y="1025559"/>
            <a:ext cx="3200400" cy="4757351"/>
          </a:xfrm>
        </p:spPr>
      </p:pic>
    </p:spTree>
    <p:extLst>
      <p:ext uri="{BB962C8B-B14F-4D97-AF65-F5344CB8AC3E}">
        <p14:creationId xmlns:p14="http://schemas.microsoft.com/office/powerpoint/2010/main" val="350741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1130-12DA-7443-019A-83F7A2B0D271}"/>
              </a:ext>
            </a:extLst>
          </p:cNvPr>
          <p:cNvSpPr>
            <a:spLocks noGrp="1"/>
          </p:cNvSpPr>
          <p:nvPr>
            <p:ph type="title"/>
          </p:nvPr>
        </p:nvSpPr>
        <p:spPr/>
        <p:txBody>
          <a:bodyPr/>
          <a:lstStyle/>
          <a:p>
            <a:r>
              <a:rPr lang="en-US" dirty="0"/>
              <a:t>Science and You</a:t>
            </a:r>
            <a:r>
              <a:rPr lang="en-US" sz="1600" baseline="-25000" dirty="0"/>
              <a:t>2</a:t>
            </a:r>
          </a:p>
        </p:txBody>
      </p:sp>
      <p:sp>
        <p:nvSpPr>
          <p:cNvPr id="3" name="Content Placeholder 2">
            <a:extLst>
              <a:ext uri="{FF2B5EF4-FFF2-40B4-BE49-F238E27FC236}">
                <a16:creationId xmlns:a16="http://schemas.microsoft.com/office/drawing/2014/main" id="{58F1EC1B-CB37-8CCF-0168-3A93B05CBBA6}"/>
              </a:ext>
            </a:extLst>
          </p:cNvPr>
          <p:cNvSpPr>
            <a:spLocks noGrp="1"/>
          </p:cNvSpPr>
          <p:nvPr>
            <p:ph idx="1"/>
          </p:nvPr>
        </p:nvSpPr>
        <p:spPr>
          <a:solidFill>
            <a:srgbClr val="1F497D"/>
          </a:solidFill>
        </p:spPr>
        <p:txBody>
          <a:bodyPr>
            <a:normAutofit/>
          </a:bodyPr>
          <a:lstStyle/>
          <a:p>
            <a:r>
              <a:rPr lang="en-US" dirty="0">
                <a:solidFill>
                  <a:schemeClr val="bg1"/>
                </a:solidFill>
              </a:rPr>
              <a:t>Disease-causing heritable mutations affecting human populations</a:t>
            </a:r>
          </a:p>
          <a:p>
            <a:pPr marL="457200" indent="-457200">
              <a:buFont typeface="Arial" panose="020B0604020202020204" pitchFamily="34" charset="0"/>
              <a:buChar char="•"/>
            </a:pPr>
            <a:r>
              <a:rPr lang="en-US" dirty="0">
                <a:solidFill>
                  <a:schemeClr val="bg1"/>
                </a:solidFill>
              </a:rPr>
              <a:t>HER2 gene mutations increase breast cancer risk (~3% of cases)</a:t>
            </a:r>
          </a:p>
          <a:p>
            <a:pPr marL="457200" indent="-457200">
              <a:buFont typeface="Arial" panose="020B0604020202020204" pitchFamily="34" charset="0"/>
              <a:buChar char="•"/>
            </a:pPr>
            <a:r>
              <a:rPr lang="en-US" dirty="0">
                <a:solidFill>
                  <a:schemeClr val="bg1"/>
                </a:solidFill>
              </a:rPr>
              <a:t>NOD2 mutations associated with Crohn's disease, which causes intestinal inflammation </a:t>
            </a:r>
          </a:p>
          <a:p>
            <a:pPr marL="457200" indent="-457200">
              <a:buFont typeface="Arial" panose="020B0604020202020204" pitchFamily="34" charset="0"/>
              <a:buChar char="•"/>
            </a:pPr>
            <a:r>
              <a:rPr lang="en-US" dirty="0">
                <a:solidFill>
                  <a:schemeClr val="bg1"/>
                </a:solidFill>
              </a:rPr>
              <a:t>HBB mutation causes sickle cell anemia and abnormal red blood cells</a:t>
            </a:r>
          </a:p>
        </p:txBody>
      </p:sp>
    </p:spTree>
    <p:extLst>
      <p:ext uri="{BB962C8B-B14F-4D97-AF65-F5344CB8AC3E}">
        <p14:creationId xmlns:p14="http://schemas.microsoft.com/office/powerpoint/2010/main" val="161817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Hardy-Weinberg Applications</a:t>
            </a:r>
            <a:endParaRPr lang="en-US" sz="3200"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i="0" dirty="0">
                <a:solidFill>
                  <a:schemeClr val="tx1"/>
                </a:solidFill>
              </a:rPr>
              <a:t>Provides a baseline to detect evolutionary forces</a:t>
            </a:r>
          </a:p>
          <a:p>
            <a:pPr>
              <a:tabLst>
                <a:tab pos="461963" algn="l"/>
              </a:tabLst>
            </a:pPr>
            <a:r>
              <a:rPr lang="en-US" dirty="0">
                <a:solidFill>
                  <a:schemeClr val="tx1"/>
                </a:solidFill>
              </a:rPr>
              <a:t>Can calculate allele frequencies from phenotypes</a:t>
            </a:r>
          </a:p>
          <a:p>
            <a:pPr>
              <a:tabLst>
                <a:tab pos="461963" algn="l"/>
              </a:tabLst>
            </a:pPr>
            <a:r>
              <a:rPr lang="en-US" dirty="0">
                <a:solidFill>
                  <a:schemeClr val="tx1"/>
                </a:solidFill>
              </a:rPr>
              <a:t>Allows geneticists to infer if evolutionary forces are at work, such as selection or genetic drift</a:t>
            </a:r>
            <a:endParaRPr lang="en-US" i="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14F6-C0AB-8377-AEE1-076F8E65C1D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CBDBB00-4C19-7430-AE2B-B7F26280D97F}"/>
              </a:ext>
            </a:extLst>
          </p:cNvPr>
          <p:cNvSpPr>
            <a:spLocks noGrp="1"/>
          </p:cNvSpPr>
          <p:nvPr>
            <p:ph idx="1"/>
          </p:nvPr>
        </p:nvSpPr>
        <p:spPr/>
        <p:txBody>
          <a:bodyPr>
            <a:normAutofit lnSpcReduction="10000"/>
          </a:bodyPr>
          <a:lstStyle/>
          <a:p>
            <a:r>
              <a:rPr lang="en-US" dirty="0"/>
              <a:t>The modern synthesis unified Darwin's theory of evolution with Mendelian genetics and population genetics.</a:t>
            </a:r>
          </a:p>
          <a:p>
            <a:r>
              <a:rPr lang="en-US" dirty="0"/>
              <a:t>It explains evolutionary processes at both the micro (changes in gene frequencies within populations) and macro (formation of new species) levels.</a:t>
            </a:r>
          </a:p>
          <a:p>
            <a:r>
              <a:rPr lang="en-US" dirty="0"/>
              <a:t>Tracking changes in a population's allele frequencies over generations is key.</a:t>
            </a:r>
          </a:p>
          <a:p>
            <a:r>
              <a:rPr lang="en-US" dirty="0"/>
              <a:t>If allele frequencies change, the population violates Hardy-Weinberg equilibrium, indicating evolution is occurring.</a:t>
            </a:r>
          </a:p>
        </p:txBody>
      </p:sp>
    </p:spTree>
    <p:extLst>
      <p:ext uri="{BB962C8B-B14F-4D97-AF65-F5344CB8AC3E}">
        <p14:creationId xmlns:p14="http://schemas.microsoft.com/office/powerpoint/2010/main" val="4481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33294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Define</a:t>
            </a:r>
            <a:r>
              <a:rPr lang="en-US" dirty="0"/>
              <a:t> population genetics and </a:t>
            </a:r>
            <a:r>
              <a:rPr lang="en-US" b="1" dirty="0"/>
              <a:t>describe</a:t>
            </a:r>
            <a:r>
              <a:rPr lang="en-US" dirty="0"/>
              <a:t> how scientists use population genetics in studying population evolution.</a:t>
            </a:r>
          </a:p>
          <a:p>
            <a:pPr marL="457200" indent="-457200">
              <a:buFont typeface="Arial" panose="020B0604020202020204" pitchFamily="34" charset="0"/>
              <a:buChar char="•"/>
              <a:tabLst>
                <a:tab pos="457200" algn="l"/>
              </a:tabLst>
            </a:pPr>
            <a:r>
              <a:rPr lang="en-US" b="1" i="0" dirty="0"/>
              <a:t>Define</a:t>
            </a:r>
            <a:r>
              <a:rPr lang="en-US" i="0" dirty="0"/>
              <a:t> the Hardy-Weinberg principle and </a:t>
            </a:r>
            <a:r>
              <a:rPr lang="en-US" b="1" i="0" dirty="0"/>
              <a:t>discuss</a:t>
            </a:r>
            <a:r>
              <a:rPr lang="en-US" i="0" dirty="0"/>
              <a:t> its importance.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7CFA-227B-115C-66D7-53B5F00BA120}"/>
              </a:ext>
              <a:ext uri="{C183D7F6-B498-43B3-948B-1728B52AA6E4}">
                <adec:decorative xmlns:adec="http://schemas.microsoft.com/office/drawing/2017/decorative" val="0"/>
              </a:ext>
            </a:extLst>
          </p:cNvPr>
          <p:cNvSpPr>
            <a:spLocks noGrp="1"/>
          </p:cNvSpPr>
          <p:nvPr>
            <p:ph type="title"/>
          </p:nvPr>
        </p:nvSpPr>
        <p:spPr/>
        <p:txBody>
          <a:bodyPr/>
          <a:lstStyle/>
          <a:p>
            <a:r>
              <a:rPr lang="en-US" dirty="0"/>
              <a:t>Importance of Evolution</a:t>
            </a:r>
          </a:p>
        </p:txBody>
      </p:sp>
      <p:sp>
        <p:nvSpPr>
          <p:cNvPr id="3" name="Content Placeholder 2">
            <a:extLst>
              <a:ext uri="{FF2B5EF4-FFF2-40B4-BE49-F238E27FC236}">
                <a16:creationId xmlns:a16="http://schemas.microsoft.com/office/drawing/2014/main" id="{9CB03813-4D62-FA3F-056D-1066D53E5CBF}"/>
              </a:ext>
              <a:ext uri="{C183D7F6-B498-43B3-948B-1728B52AA6E4}">
                <adec:decorative xmlns:adec="http://schemas.microsoft.com/office/drawing/2017/decorative" val="0"/>
              </a:ext>
            </a:extLst>
          </p:cNvPr>
          <p:cNvSpPr>
            <a:spLocks noGrp="1"/>
          </p:cNvSpPr>
          <p:nvPr>
            <p:ph idx="1"/>
          </p:nvPr>
        </p:nvSpPr>
        <p:spPr>
          <a:xfrm>
            <a:off x="457200" y="1280160"/>
            <a:ext cx="7543800" cy="2148840"/>
          </a:xfrm>
        </p:spPr>
        <p:txBody>
          <a:bodyPr>
            <a:normAutofit/>
          </a:bodyPr>
          <a:lstStyle/>
          <a:p>
            <a:pPr marL="457200" indent="-457200">
              <a:buFont typeface="Arial" panose="020B0604020202020204" pitchFamily="34" charset="0"/>
              <a:buChar char="•"/>
              <a:tabLst>
                <a:tab pos="461963" algn="l"/>
              </a:tabLst>
            </a:pPr>
            <a:r>
              <a:rPr lang="en-US" dirty="0"/>
              <a:t>Key concept for understanding life on Earth</a:t>
            </a:r>
          </a:p>
          <a:p>
            <a:pPr marL="457200" indent="-457200">
              <a:buFont typeface="Arial" panose="020B0604020202020204" pitchFamily="34" charset="0"/>
              <a:buChar char="•"/>
              <a:tabLst>
                <a:tab pos="461963" algn="l"/>
              </a:tabLst>
            </a:pPr>
            <a:r>
              <a:rPr lang="en-US" dirty="0"/>
              <a:t>Explains origin and diversity of species</a:t>
            </a:r>
          </a:p>
          <a:p>
            <a:pPr marL="457200" indent="-457200">
              <a:buFont typeface="Arial" panose="020B0604020202020204" pitchFamily="34" charset="0"/>
              <a:buChar char="•"/>
              <a:tabLst>
                <a:tab pos="461963" algn="l"/>
              </a:tabLst>
            </a:pPr>
            <a:r>
              <a:rPr lang="en-US" dirty="0"/>
              <a:t>Shaped by natural selection, mutation, and other evolutionary forces</a:t>
            </a:r>
            <a:endParaRPr lang="en-US" dirty="0">
              <a:solidFill>
                <a:schemeClr val="tx1"/>
              </a:solidFill>
            </a:endParaRPr>
          </a:p>
          <a:p>
            <a:endParaRPr lang="en-US" dirty="0"/>
          </a:p>
        </p:txBody>
      </p:sp>
      <p:sp>
        <p:nvSpPr>
          <p:cNvPr id="5" name="TextBox 4">
            <a:extLst>
              <a:ext uri="{FF2B5EF4-FFF2-40B4-BE49-F238E27FC236}">
                <a16:creationId xmlns:a16="http://schemas.microsoft.com/office/drawing/2014/main" id="{2711D825-83D0-6C90-B066-A43B1A9F2D0A}"/>
              </a:ext>
              <a:ext uri="{C183D7F6-B498-43B3-948B-1728B52AA6E4}">
                <adec:decorative xmlns:adec="http://schemas.microsoft.com/office/drawing/2017/decorative" val="0"/>
              </a:ext>
            </a:extLst>
          </p:cNvPr>
          <p:cNvSpPr txBox="1"/>
          <p:nvPr/>
        </p:nvSpPr>
        <p:spPr>
          <a:xfrm>
            <a:off x="1295400" y="3382832"/>
            <a:ext cx="1181100" cy="307777"/>
          </a:xfrm>
          <a:prstGeom prst="rect">
            <a:avLst/>
          </a:prstGeom>
          <a:noFill/>
        </p:spPr>
        <p:txBody>
          <a:bodyPr wrap="square" rtlCol="0">
            <a:spAutoFit/>
          </a:bodyPr>
          <a:lstStyle/>
          <a:p>
            <a:r>
              <a:rPr lang="en-US" sz="1400" b="1" dirty="0"/>
              <a:t>19.1 Figure 1</a:t>
            </a:r>
          </a:p>
        </p:txBody>
      </p:sp>
      <p:pic>
        <p:nvPicPr>
          <p:cNvPr id="9" name="Content Placeholder 5" descr="The organisms included in this collection of images are a mushroom, coral, a fox, a butterfly, bacteria, a fish, and a tree.">
            <a:extLst>
              <a:ext uri="{FF2B5EF4-FFF2-40B4-BE49-F238E27FC236}">
                <a16:creationId xmlns:a16="http://schemas.microsoft.com/office/drawing/2014/main" id="{C7347D35-F729-79E9-B50E-FF0D514E70CF}"/>
              </a:ext>
            </a:extLst>
          </p:cNvPr>
          <p:cNvPicPr>
            <a:picLocks noChangeAspect="1"/>
          </p:cNvPicPr>
          <p:nvPr/>
        </p:nvPicPr>
        <p:blipFill>
          <a:blip r:embed="rId3"/>
          <a:srcRect l="9259" t="7000" r="9258" b="11722"/>
          <a:stretch/>
        </p:blipFill>
        <p:spPr>
          <a:xfrm>
            <a:off x="2440698" y="3242323"/>
            <a:ext cx="4262604" cy="2362200"/>
          </a:xfrm>
          <a:prstGeom prst="rect">
            <a:avLst/>
          </a:prstGeom>
        </p:spPr>
      </p:pic>
      <p:sp>
        <p:nvSpPr>
          <p:cNvPr id="4" name="TextBox 3">
            <a:extLst>
              <a:ext uri="{FF2B5EF4-FFF2-40B4-BE49-F238E27FC236}">
                <a16:creationId xmlns:a16="http://schemas.microsoft.com/office/drawing/2014/main" id="{D97ABB9C-615E-CD2B-BC55-78DE005E3507}"/>
              </a:ext>
              <a:ext uri="{C183D7F6-B498-43B3-948B-1728B52AA6E4}">
                <adec:decorative xmlns:adec="http://schemas.microsoft.com/office/drawing/2017/decorative" val="0"/>
              </a:ext>
            </a:extLst>
          </p:cNvPr>
          <p:cNvSpPr txBox="1"/>
          <p:nvPr/>
        </p:nvSpPr>
        <p:spPr>
          <a:xfrm>
            <a:off x="1790700" y="5577840"/>
            <a:ext cx="5562600" cy="461665"/>
          </a:xfrm>
          <a:prstGeom prst="rect">
            <a:avLst/>
          </a:prstGeom>
          <a:noFill/>
        </p:spPr>
        <p:txBody>
          <a:bodyPr wrap="square" rtlCol="0">
            <a:spAutoFit/>
          </a:bodyPr>
          <a:lstStyle/>
          <a:p>
            <a:r>
              <a:rPr lang="en-US" sz="800" dirty="0"/>
              <a:t>Alexas_Fotos on Pixabay. "Fox.", Nick Hobgood on Wikimedia Commons. "Brain coral.", Tuxyso on Wikimedia Commons. "Giant sequoia.", David Iliff (Diliff) on Wikimedia Commons. "Adonis blue butterfly.", George Chernilevsky on Wikimedia Commons. "Parasol mushroom.", IDKlab on Wikimedia Commons. "</a:t>
            </a:r>
            <a:r>
              <a:rPr lang="en-US" sz="800" i="1" dirty="0"/>
              <a:t>E. coli </a:t>
            </a:r>
            <a:r>
              <a:rPr lang="en-US" sz="800" dirty="0"/>
              <a:t>bacteria.", Francois Libert on Wikimedia Commons. "Angelfish."</a:t>
            </a:r>
          </a:p>
        </p:txBody>
      </p:sp>
    </p:spTree>
    <p:extLst>
      <p:ext uri="{BB962C8B-B14F-4D97-AF65-F5344CB8AC3E}">
        <p14:creationId xmlns:p14="http://schemas.microsoft.com/office/powerpoint/2010/main" val="346008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FB3D-A527-E690-EA02-EB17935E111F}"/>
              </a:ext>
            </a:extLst>
          </p:cNvPr>
          <p:cNvSpPr>
            <a:spLocks noGrp="1"/>
          </p:cNvSpPr>
          <p:nvPr>
            <p:ph type="title"/>
          </p:nvPr>
        </p:nvSpPr>
        <p:spPr/>
        <p:txBody>
          <a:bodyPr/>
          <a:lstStyle/>
          <a:p>
            <a:r>
              <a:rPr lang="en-US" dirty="0"/>
              <a:t>Evolutionary Forces</a:t>
            </a:r>
          </a:p>
        </p:txBody>
      </p:sp>
      <p:sp>
        <p:nvSpPr>
          <p:cNvPr id="3" name="Content Placeholder 2">
            <a:extLst>
              <a:ext uri="{FF2B5EF4-FFF2-40B4-BE49-F238E27FC236}">
                <a16:creationId xmlns:a16="http://schemas.microsoft.com/office/drawing/2014/main" id="{B7438A9D-0F60-FA58-E81A-E0DC6C9C76A8}"/>
              </a:ext>
            </a:extLst>
          </p:cNvPr>
          <p:cNvSpPr>
            <a:spLocks noGrp="1"/>
          </p:cNvSpPr>
          <p:nvPr>
            <p:ph idx="1"/>
          </p:nvPr>
        </p:nvSpPr>
        <p:spPr/>
        <p:txBody>
          <a:bodyPr/>
          <a:lstStyle/>
          <a:p>
            <a:pPr marL="457200" indent="-457200">
              <a:buFont typeface="Arial" panose="020B0604020202020204" pitchFamily="34" charset="0"/>
              <a:buChar char="•"/>
            </a:pPr>
            <a:r>
              <a:rPr lang="en-US" dirty="0"/>
              <a:t>Natural selection promotes beneficial traits.</a:t>
            </a:r>
          </a:p>
          <a:p>
            <a:pPr marL="457200" indent="-457200">
              <a:buFont typeface="Arial" panose="020B0604020202020204" pitchFamily="34" charset="0"/>
              <a:buChar char="•"/>
            </a:pPr>
            <a:r>
              <a:rPr lang="en-US" dirty="0"/>
              <a:t>Mutations introduce novel genetic variations.</a:t>
            </a:r>
          </a:p>
          <a:p>
            <a:pPr marL="457200" indent="-457200">
              <a:buFont typeface="Arial" panose="020B0604020202020204" pitchFamily="34" charset="0"/>
              <a:buChar char="•"/>
            </a:pPr>
            <a:r>
              <a:rPr lang="en-US" dirty="0"/>
              <a:t>Variation among individuals, coupled with evolutionary forces, alters populations.</a:t>
            </a:r>
          </a:p>
        </p:txBody>
      </p:sp>
    </p:spTree>
    <p:extLst>
      <p:ext uri="{BB962C8B-B14F-4D97-AF65-F5344CB8AC3E}">
        <p14:creationId xmlns:p14="http://schemas.microsoft.com/office/powerpoint/2010/main" val="296683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8C8-E613-2460-0140-895E0E70FDD2}"/>
              </a:ext>
            </a:extLst>
          </p:cNvPr>
          <p:cNvSpPr>
            <a:spLocks noGrp="1"/>
          </p:cNvSpPr>
          <p:nvPr>
            <p:ph type="title"/>
          </p:nvPr>
        </p:nvSpPr>
        <p:spPr/>
        <p:txBody>
          <a:bodyPr/>
          <a:lstStyle/>
          <a:p>
            <a:r>
              <a:rPr lang="en-US" dirty="0"/>
              <a:t>Role of Genetics in Evolution</a:t>
            </a:r>
          </a:p>
        </p:txBody>
      </p:sp>
      <p:sp>
        <p:nvSpPr>
          <p:cNvPr id="3" name="Content Placeholder 2">
            <a:extLst>
              <a:ext uri="{FF2B5EF4-FFF2-40B4-BE49-F238E27FC236}">
                <a16:creationId xmlns:a16="http://schemas.microsoft.com/office/drawing/2014/main" id="{03827DF8-20B3-DDCA-EBED-3ACD9CFAC5A1}"/>
              </a:ext>
            </a:extLst>
          </p:cNvPr>
          <p:cNvSpPr>
            <a:spLocks noGrp="1"/>
          </p:cNvSpPr>
          <p:nvPr>
            <p:ph idx="1"/>
          </p:nvPr>
        </p:nvSpPr>
        <p:spPr>
          <a:xfrm>
            <a:off x="533400" y="1280160"/>
            <a:ext cx="3733800" cy="4572000"/>
          </a:xfrm>
        </p:spPr>
        <p:txBody>
          <a:bodyPr>
            <a:normAutofit fontScale="92500" lnSpcReduction="10000"/>
          </a:bodyPr>
          <a:lstStyle/>
          <a:p>
            <a:pPr marL="457200" indent="-457200">
              <a:buFont typeface="Arial" panose="020B0604020202020204" pitchFamily="34" charset="0"/>
              <a:buChar char="•"/>
            </a:pPr>
            <a:r>
              <a:rPr lang="en-US" sz="2400" dirty="0"/>
              <a:t>Darwin developed the idea of natural selection without understanding of genetics.</a:t>
            </a:r>
          </a:p>
          <a:p>
            <a:pPr marL="457200" indent="-457200">
              <a:buFont typeface="Arial" panose="020B0604020202020204" pitchFamily="34" charset="0"/>
              <a:buChar char="•"/>
            </a:pPr>
            <a:r>
              <a:rPr lang="en-US" sz="2400" dirty="0"/>
              <a:t>Mendel's work on inheritance laid the groundwork for modern genetics.</a:t>
            </a:r>
          </a:p>
          <a:p>
            <a:pPr marL="457200" indent="-457200">
              <a:buFont typeface="Arial" panose="020B0604020202020204" pitchFamily="34" charset="0"/>
              <a:buChar char="•"/>
            </a:pPr>
            <a:r>
              <a:rPr lang="en-US" sz="2400" dirty="0"/>
              <a:t>Later scientists integrated the works of Darwin and Mendel creating what's now called the </a:t>
            </a:r>
            <a:r>
              <a:rPr lang="en-US" sz="2400" b="1" dirty="0"/>
              <a:t>modern synthesis</a:t>
            </a:r>
            <a:r>
              <a:rPr lang="en-US" sz="2400" dirty="0"/>
              <a:t>.</a:t>
            </a:r>
          </a:p>
        </p:txBody>
      </p:sp>
      <p:pic>
        <p:nvPicPr>
          <p:cNvPr id="6" name="Content Placeholder 5" descr="A drawing of Mendel and a photograph of Darwin">
            <a:extLst>
              <a:ext uri="{FF2B5EF4-FFF2-40B4-BE49-F238E27FC236}">
                <a16:creationId xmlns:a16="http://schemas.microsoft.com/office/drawing/2014/main" id="{762A9B08-CC30-37E2-8CF5-602F3261F599}"/>
              </a:ext>
            </a:extLst>
          </p:cNvPr>
          <p:cNvPicPr>
            <a:picLocks noChangeAspect="1"/>
          </p:cNvPicPr>
          <p:nvPr/>
        </p:nvPicPr>
        <p:blipFill>
          <a:blip r:embed="rId2"/>
          <a:srcRect l="16668" t="7000" r="15741" b="6001"/>
          <a:stretch/>
        </p:blipFill>
        <p:spPr>
          <a:xfrm>
            <a:off x="4605198" y="1722864"/>
            <a:ext cx="3891816" cy="2782915"/>
          </a:xfrm>
          <a:prstGeom prst="rect">
            <a:avLst/>
          </a:prstGeom>
        </p:spPr>
      </p:pic>
      <p:sp>
        <p:nvSpPr>
          <p:cNvPr id="11" name="TextBox 10">
            <a:extLst>
              <a:ext uri="{FF2B5EF4-FFF2-40B4-BE49-F238E27FC236}">
                <a16:creationId xmlns:a16="http://schemas.microsoft.com/office/drawing/2014/main" id="{293739C4-3C01-5963-10C8-416D6303CB77}"/>
              </a:ext>
            </a:extLst>
          </p:cNvPr>
          <p:cNvSpPr txBox="1"/>
          <p:nvPr/>
        </p:nvSpPr>
        <p:spPr>
          <a:xfrm>
            <a:off x="4263013" y="4565995"/>
            <a:ext cx="4876800" cy="307777"/>
          </a:xfrm>
          <a:prstGeom prst="rect">
            <a:avLst/>
          </a:prstGeom>
          <a:noFill/>
        </p:spPr>
        <p:txBody>
          <a:bodyPr wrap="square" rtlCol="0">
            <a:spAutoFit/>
          </a:bodyPr>
          <a:lstStyle/>
          <a:p>
            <a:r>
              <a:rPr lang="en-US" sz="1400" b="1" dirty="0"/>
              <a:t>19.1 Figure 2:</a:t>
            </a:r>
            <a:r>
              <a:rPr lang="en-US" sz="1400" dirty="0"/>
              <a:t> Gregor Mendel (left) and Charles Darwin (right)</a:t>
            </a:r>
            <a:endParaRPr lang="en-US" sz="1400" b="1" dirty="0"/>
          </a:p>
        </p:txBody>
      </p:sp>
      <p:sp>
        <p:nvSpPr>
          <p:cNvPr id="13" name="TextBox 12">
            <a:extLst>
              <a:ext uri="{FF2B5EF4-FFF2-40B4-BE49-F238E27FC236}">
                <a16:creationId xmlns:a16="http://schemas.microsoft.com/office/drawing/2014/main" id="{F5D55B91-9628-CB80-1231-F56523632A92}"/>
              </a:ext>
            </a:extLst>
          </p:cNvPr>
          <p:cNvSpPr txBox="1"/>
          <p:nvPr/>
        </p:nvSpPr>
        <p:spPr>
          <a:xfrm>
            <a:off x="4263013" y="4994203"/>
            <a:ext cx="4572000" cy="430887"/>
          </a:xfrm>
          <a:prstGeom prst="rect">
            <a:avLst/>
          </a:prstGeom>
          <a:noFill/>
        </p:spPr>
        <p:txBody>
          <a:bodyPr wrap="square">
            <a:spAutoFit/>
          </a:bodyPr>
          <a:lstStyle/>
          <a:p>
            <a:pPr algn="ctr"/>
            <a:r>
              <a:rPr lang="en-US" sz="1050" dirty="0"/>
              <a:t>Bateson, William on Wikimedia Commons. "Gregor Mendel."</a:t>
            </a:r>
          </a:p>
          <a:p>
            <a:pPr algn="ctr"/>
            <a:r>
              <a:rPr lang="en-US" sz="1050" dirty="0"/>
              <a:t>Julia Margaret Cameron on Wikimedia Commons. "Charles Darwin."</a:t>
            </a:r>
          </a:p>
        </p:txBody>
      </p:sp>
    </p:spTree>
    <p:extLst>
      <p:ext uri="{BB962C8B-B14F-4D97-AF65-F5344CB8AC3E}">
        <p14:creationId xmlns:p14="http://schemas.microsoft.com/office/powerpoint/2010/main" val="356700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7755-D75C-4AB1-AA9C-9D3ACEB3A06E}"/>
              </a:ext>
            </a:extLst>
          </p:cNvPr>
          <p:cNvSpPr>
            <a:spLocks noGrp="1"/>
          </p:cNvSpPr>
          <p:nvPr>
            <p:ph type="title"/>
          </p:nvPr>
        </p:nvSpPr>
        <p:spPr/>
        <p:txBody>
          <a:bodyPr/>
          <a:lstStyle/>
          <a:p>
            <a:r>
              <a:rPr lang="en-US" dirty="0"/>
              <a:t>Modern Synthesis</a:t>
            </a:r>
          </a:p>
        </p:txBody>
      </p:sp>
      <p:sp>
        <p:nvSpPr>
          <p:cNvPr id="3" name="Content Placeholder 2">
            <a:extLst>
              <a:ext uri="{FF2B5EF4-FFF2-40B4-BE49-F238E27FC236}">
                <a16:creationId xmlns:a16="http://schemas.microsoft.com/office/drawing/2014/main" id="{76D7F268-7D2F-BC8A-F3BA-FB56A8B17CF8}"/>
              </a:ext>
            </a:extLst>
          </p:cNvPr>
          <p:cNvSpPr>
            <a:spLocks noGrp="1"/>
          </p:cNvSpPr>
          <p:nvPr>
            <p:ph idx="1"/>
          </p:nvPr>
        </p:nvSpPr>
        <p:spPr/>
        <p:txBody>
          <a:bodyPr/>
          <a:lstStyle/>
          <a:p>
            <a:pPr marL="457200" indent="-457200">
              <a:buFont typeface="Arial" panose="020B0604020202020204" pitchFamily="34" charset="0"/>
              <a:buChar char="•"/>
            </a:pPr>
            <a:r>
              <a:rPr lang="en-US" dirty="0"/>
              <a:t>Describes the relationship between evolution and genetics</a:t>
            </a:r>
          </a:p>
          <a:p>
            <a:pPr marL="457200" indent="-457200">
              <a:buFont typeface="Arial" panose="020B0604020202020204" pitchFamily="34" charset="0"/>
              <a:buChar char="•"/>
            </a:pPr>
            <a:r>
              <a:rPr lang="en-US" dirty="0"/>
              <a:t>Links microevolution to macroevolution</a:t>
            </a:r>
          </a:p>
          <a:p>
            <a:pPr marL="1200150" lvl="1" indent="-457200">
              <a:buFont typeface="Arial" panose="020B0604020202020204" pitchFamily="34" charset="0"/>
              <a:buChar char="•"/>
            </a:pPr>
            <a:r>
              <a:rPr lang="en-US" b="1" dirty="0"/>
              <a:t>Microevolution</a:t>
            </a:r>
            <a:r>
              <a:rPr lang="en-US" dirty="0"/>
              <a:t>: gradual changes in populations over time</a:t>
            </a:r>
          </a:p>
          <a:p>
            <a:pPr marL="1200150" lvl="1" indent="-457200">
              <a:buFont typeface="Arial" panose="020B0604020202020204" pitchFamily="34" charset="0"/>
              <a:buChar char="•"/>
            </a:pPr>
            <a:r>
              <a:rPr lang="en-US" b="1" dirty="0"/>
              <a:t>Macroevolution</a:t>
            </a:r>
            <a:r>
              <a:rPr lang="en-US" dirty="0"/>
              <a:t>: large-scale evolutionary changes outside of individual populations</a:t>
            </a:r>
          </a:p>
          <a:p>
            <a:pPr marL="457200" indent="-457200">
              <a:buFont typeface="Arial" panose="020B0604020202020204" pitchFamily="34" charset="0"/>
              <a:buChar char="•"/>
            </a:pPr>
            <a:r>
              <a:rPr lang="en-US" dirty="0"/>
              <a:t>Explains gradual evolution via gene frequency changes</a:t>
            </a:r>
          </a:p>
          <a:p>
            <a:endParaRPr lang="en-US" dirty="0"/>
          </a:p>
        </p:txBody>
      </p:sp>
    </p:spTree>
    <p:extLst>
      <p:ext uri="{BB962C8B-B14F-4D97-AF65-F5344CB8AC3E}">
        <p14:creationId xmlns:p14="http://schemas.microsoft.com/office/powerpoint/2010/main" val="411314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FA0E-B7EE-A88A-8E65-11F764A9B864}"/>
              </a:ext>
            </a:extLst>
          </p:cNvPr>
          <p:cNvSpPr>
            <a:spLocks noGrp="1"/>
          </p:cNvSpPr>
          <p:nvPr>
            <p:ph type="title"/>
          </p:nvPr>
        </p:nvSpPr>
        <p:spPr/>
        <p:txBody>
          <a:bodyPr/>
          <a:lstStyle/>
          <a:p>
            <a:r>
              <a:rPr lang="en-US" dirty="0"/>
              <a:t>Science and You</a:t>
            </a:r>
            <a:r>
              <a:rPr lang="en-US" sz="1600" baseline="-25000" dirty="0"/>
              <a:t>1</a:t>
            </a:r>
            <a:endParaRPr lang="en-US" baseline="-25000" dirty="0"/>
          </a:p>
        </p:txBody>
      </p:sp>
      <p:sp>
        <p:nvSpPr>
          <p:cNvPr id="3" name="Content Placeholder 2">
            <a:extLst>
              <a:ext uri="{FF2B5EF4-FFF2-40B4-BE49-F238E27FC236}">
                <a16:creationId xmlns:a16="http://schemas.microsoft.com/office/drawing/2014/main" id="{8F3AA397-1070-6B30-65F6-20B8EA4ABA91}"/>
              </a:ext>
            </a:extLst>
          </p:cNvPr>
          <p:cNvSpPr>
            <a:spLocks noGrp="1"/>
          </p:cNvSpPr>
          <p:nvPr>
            <p:ph idx="1"/>
          </p:nvPr>
        </p:nvSpPr>
        <p:spPr>
          <a:solidFill>
            <a:srgbClr val="1F497D"/>
          </a:solidFill>
        </p:spPr>
        <p:txBody>
          <a:bodyPr>
            <a:normAutofit/>
          </a:bodyPr>
          <a:lstStyle/>
          <a:p>
            <a:r>
              <a:rPr lang="en-US" dirty="0">
                <a:solidFill>
                  <a:schemeClr val="bg1"/>
                </a:solidFill>
              </a:rPr>
              <a:t>Evolution and Flu Vaccines</a:t>
            </a:r>
          </a:p>
          <a:p>
            <a:pPr marL="457200" indent="-457200">
              <a:buFont typeface="Arial" panose="020B0604020202020204" pitchFamily="34" charset="0"/>
              <a:buChar char="•"/>
            </a:pPr>
            <a:r>
              <a:rPr lang="en-US" dirty="0">
                <a:solidFill>
                  <a:schemeClr val="bg1"/>
                </a:solidFill>
              </a:rPr>
              <a:t>Influenza viruses evolve rapidly.</a:t>
            </a:r>
          </a:p>
          <a:p>
            <a:pPr marL="457200" indent="-457200">
              <a:buFont typeface="Arial" panose="020B0604020202020204" pitchFamily="34" charset="0"/>
              <a:buChar char="•"/>
            </a:pPr>
            <a:r>
              <a:rPr lang="en-US" dirty="0">
                <a:solidFill>
                  <a:schemeClr val="bg1"/>
                </a:solidFill>
              </a:rPr>
              <a:t>Scientists predict which flu strains will be most prevalent each year based on evolutionary patterns.</a:t>
            </a:r>
          </a:p>
          <a:p>
            <a:pPr marL="457200" indent="-457200">
              <a:buFont typeface="Arial" panose="020B0604020202020204" pitchFamily="34" charset="0"/>
              <a:buChar char="•"/>
            </a:pPr>
            <a:r>
              <a:rPr lang="en-US" dirty="0">
                <a:solidFill>
                  <a:schemeClr val="bg1"/>
                </a:solidFill>
              </a:rPr>
              <a:t>Vaccines are designed to combat the strains that are anticipated to evolve and spread.</a:t>
            </a:r>
          </a:p>
          <a:p>
            <a:pPr marL="457200" indent="-457200">
              <a:buFont typeface="Arial" panose="020B0604020202020204" pitchFamily="34" charset="0"/>
              <a:buChar char="•"/>
            </a:pPr>
            <a:r>
              <a:rPr lang="en-US" dirty="0">
                <a:solidFill>
                  <a:schemeClr val="bg1"/>
                </a:solidFill>
              </a:rPr>
              <a:t>Viral evolution allows strains to adapt and survive, including developing resistance to existing vaccines.</a:t>
            </a:r>
          </a:p>
        </p:txBody>
      </p:sp>
    </p:spTree>
    <p:extLst>
      <p:ext uri="{BB962C8B-B14F-4D97-AF65-F5344CB8AC3E}">
        <p14:creationId xmlns:p14="http://schemas.microsoft.com/office/powerpoint/2010/main" val="220683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F3F5-05FC-658A-F70A-228E0F5506C6}"/>
              </a:ext>
            </a:extLst>
          </p:cNvPr>
          <p:cNvSpPr>
            <a:spLocks noGrp="1"/>
          </p:cNvSpPr>
          <p:nvPr>
            <p:ph type="title"/>
          </p:nvPr>
        </p:nvSpPr>
        <p:spPr/>
        <p:txBody>
          <a:bodyPr/>
          <a:lstStyle/>
          <a:p>
            <a:r>
              <a:rPr lang="en-US" dirty="0"/>
              <a:t>Population Genetics: Allele Frequencies</a:t>
            </a:r>
            <a:r>
              <a:rPr lang="en-US" sz="1400" baseline="-25000" dirty="0"/>
              <a:t>1</a:t>
            </a:r>
          </a:p>
        </p:txBody>
      </p:sp>
      <p:sp>
        <p:nvSpPr>
          <p:cNvPr id="3" name="Content Placeholder 2">
            <a:extLst>
              <a:ext uri="{FF2B5EF4-FFF2-40B4-BE49-F238E27FC236}">
                <a16:creationId xmlns:a16="http://schemas.microsoft.com/office/drawing/2014/main" id="{E303559A-FE71-508B-FFF2-DDA6720B8E6A}"/>
              </a:ext>
            </a:extLst>
          </p:cNvPr>
          <p:cNvSpPr>
            <a:spLocks noGrp="1"/>
          </p:cNvSpPr>
          <p:nvPr>
            <p:ph idx="1"/>
          </p:nvPr>
        </p:nvSpPr>
        <p:spPr>
          <a:xfrm>
            <a:off x="395138" y="1219200"/>
            <a:ext cx="8291662" cy="533400"/>
          </a:xfrm>
        </p:spPr>
        <p:txBody>
          <a:bodyPr>
            <a:normAutofit/>
          </a:bodyPr>
          <a:lstStyle/>
          <a:p>
            <a:r>
              <a:rPr lang="en-US" sz="2400" dirty="0"/>
              <a:t>Genes may have multiple alleles determining different traits.</a:t>
            </a:r>
          </a:p>
        </p:txBody>
      </p:sp>
      <p:sp>
        <p:nvSpPr>
          <p:cNvPr id="5" name="TextBox 4">
            <a:extLst>
              <a:ext uri="{FF2B5EF4-FFF2-40B4-BE49-F238E27FC236}">
                <a16:creationId xmlns:a16="http://schemas.microsoft.com/office/drawing/2014/main" id="{6D6FBCE1-ACF3-4631-134A-A3728DCAD7D1}"/>
              </a:ext>
            </a:extLst>
          </p:cNvPr>
          <p:cNvSpPr txBox="1"/>
          <p:nvPr/>
        </p:nvSpPr>
        <p:spPr>
          <a:xfrm>
            <a:off x="3875314" y="1742935"/>
            <a:ext cx="1153886" cy="307777"/>
          </a:xfrm>
          <a:prstGeom prst="rect">
            <a:avLst/>
          </a:prstGeom>
          <a:noFill/>
        </p:spPr>
        <p:txBody>
          <a:bodyPr wrap="square" rtlCol="0">
            <a:spAutoFit/>
          </a:bodyPr>
          <a:lstStyle/>
          <a:p>
            <a:r>
              <a:rPr lang="en-US" sz="1400" b="1" dirty="0"/>
              <a:t>19.1 Figure 3</a:t>
            </a:r>
          </a:p>
        </p:txBody>
      </p:sp>
      <p:pic>
        <p:nvPicPr>
          <p:cNvPr id="7" name="Content Placeholder 6" descr="The table is labeled &quot;Characteristics of pea plants Gregor Mendel used in his inheritance experiments.&quot; The first characteristic described is seeds. The seed table is split into &quot;form&quot; and &quot;cotyledons.&quot; The form category features a gray seed that is round and smooth (labeled &quot;round,&quot; &quot;roundish&quot;) and a white seed that is round, but rough with a wrinkled exterior (labeled &quot;wrinkled). The cotyledon category features the gray seed split in half to show the inside. It is yellow in the middle (labeled &quot;yellow&quot;). The white, wrinkled seed is split open the same way and shows a green interior (labeled &quot;green&quot;). The next characteristic is flower color. There are two types each with an illustration showing the flower color: white and violet. The next characteristic is pod. The pod table is split into &quot;form&quot; and &quot;color.&quot; The form category features a pod that is full and smooth (labeled &quot;full&quot;) and a pod that is constricted, showing the outline of the seeds (labeled &quot;constricted between the seeds&quot;). The color category features a yellow, smooth pod (labeled &quot;yellow&quot;) and a green, smooth pod (labeled &quot;green&quot;). The last characteristic is stem. The stem table is split into &quot;position of inflorences&quot; and &quot;size.&quot; The position of inflorences category features a drawing of white flowers in the center of the branches (labeled &quot;axial&quot;) and a drawing of purple flowers at the end of the branches (labeled &quot;terminal&quot;). The size category features a drawing of a long branch (labeled &quot;long&quot;) and a short branch (labeled &quot;short&quot;). ">
            <a:extLst>
              <a:ext uri="{FF2B5EF4-FFF2-40B4-BE49-F238E27FC236}">
                <a16:creationId xmlns:a16="http://schemas.microsoft.com/office/drawing/2014/main" id="{9D08265A-BFD4-3EDC-BCBB-107A6911D9A0}"/>
              </a:ext>
            </a:extLst>
          </p:cNvPr>
          <p:cNvPicPr>
            <a:picLocks noChangeAspect="1"/>
          </p:cNvPicPr>
          <p:nvPr/>
        </p:nvPicPr>
        <p:blipFill>
          <a:blip r:embed="rId2"/>
          <a:srcRect t="5333" b="3613"/>
          <a:stretch/>
        </p:blipFill>
        <p:spPr>
          <a:xfrm>
            <a:off x="1073896" y="2050712"/>
            <a:ext cx="6934146" cy="3507716"/>
          </a:xfrm>
          <a:prstGeom prst="rect">
            <a:avLst/>
          </a:prstGeom>
        </p:spPr>
      </p:pic>
      <p:sp>
        <p:nvSpPr>
          <p:cNvPr id="6" name="TextBox 5">
            <a:extLst>
              <a:ext uri="{FF2B5EF4-FFF2-40B4-BE49-F238E27FC236}">
                <a16:creationId xmlns:a16="http://schemas.microsoft.com/office/drawing/2014/main" id="{019711D2-D3C9-2FF8-061F-0518CE76B26D}"/>
              </a:ext>
            </a:extLst>
          </p:cNvPr>
          <p:cNvSpPr txBox="1"/>
          <p:nvPr/>
        </p:nvSpPr>
        <p:spPr>
          <a:xfrm>
            <a:off x="2286000" y="5558428"/>
            <a:ext cx="4572000" cy="230832"/>
          </a:xfrm>
          <a:prstGeom prst="rect">
            <a:avLst/>
          </a:prstGeom>
          <a:noFill/>
        </p:spPr>
        <p:txBody>
          <a:bodyPr wrap="square">
            <a:spAutoFit/>
          </a:bodyPr>
          <a:lstStyle/>
          <a:p>
            <a:pPr algn="ctr"/>
            <a:r>
              <a:rPr lang="en-US" sz="900" dirty="0"/>
              <a:t>Mariana Ruiz Villarreal on Wikimedia Commons. "Mendel pea plants."</a:t>
            </a:r>
          </a:p>
        </p:txBody>
      </p:sp>
    </p:spTree>
    <p:extLst>
      <p:ext uri="{BB962C8B-B14F-4D97-AF65-F5344CB8AC3E}">
        <p14:creationId xmlns:p14="http://schemas.microsoft.com/office/powerpoint/2010/main" val="259077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F3F5-05FC-658A-F70A-228E0F5506C6}"/>
              </a:ext>
            </a:extLst>
          </p:cNvPr>
          <p:cNvSpPr>
            <a:spLocks noGrp="1"/>
          </p:cNvSpPr>
          <p:nvPr>
            <p:ph type="title"/>
          </p:nvPr>
        </p:nvSpPr>
        <p:spPr/>
        <p:txBody>
          <a:bodyPr/>
          <a:lstStyle/>
          <a:p>
            <a:r>
              <a:rPr lang="en-US" dirty="0"/>
              <a:t>Population Genetics: Allele Frequencies</a:t>
            </a:r>
            <a:r>
              <a:rPr lang="en-US" sz="1400" baseline="-25000" dirty="0"/>
              <a:t>2</a:t>
            </a:r>
          </a:p>
        </p:txBody>
      </p:sp>
      <p:sp>
        <p:nvSpPr>
          <p:cNvPr id="3" name="Content Placeholder 2">
            <a:extLst>
              <a:ext uri="{FF2B5EF4-FFF2-40B4-BE49-F238E27FC236}">
                <a16:creationId xmlns:a16="http://schemas.microsoft.com/office/drawing/2014/main" id="{E303559A-FE71-508B-FFF2-DDA6720B8E6A}"/>
              </a:ext>
            </a:extLst>
          </p:cNvPr>
          <p:cNvSpPr>
            <a:spLocks noGrp="1"/>
          </p:cNvSpPr>
          <p:nvPr>
            <p:ph idx="1"/>
          </p:nvPr>
        </p:nvSpPr>
        <p:spPr>
          <a:xfrm>
            <a:off x="395138" y="1219200"/>
            <a:ext cx="8291662" cy="2895600"/>
          </a:xfrm>
        </p:spPr>
        <p:txBody>
          <a:bodyPr>
            <a:normAutofit/>
          </a:bodyPr>
          <a:lstStyle/>
          <a:p>
            <a:pPr marL="457200" indent="-457200">
              <a:buFont typeface="Arial" panose="020B0604020202020204" pitchFamily="34" charset="0"/>
              <a:buChar char="•"/>
            </a:pPr>
            <a:r>
              <a:rPr lang="en-US" sz="2400" dirty="0"/>
              <a:t>Allele frequency measures the rate of appearance within a population.</a:t>
            </a:r>
          </a:p>
          <a:p>
            <a:pPr marL="457200" indent="-457200">
              <a:buFont typeface="Arial" panose="020B0604020202020204" pitchFamily="34" charset="0"/>
              <a:buChar char="•"/>
            </a:pPr>
            <a:r>
              <a:rPr lang="en-US" sz="2400" dirty="0"/>
              <a:t>Genetic change underlies phenotypic evolution.</a:t>
            </a:r>
          </a:p>
        </p:txBody>
      </p:sp>
      <p:sp>
        <p:nvSpPr>
          <p:cNvPr id="8" name="TextBox 7">
            <a:extLst>
              <a:ext uri="{FF2B5EF4-FFF2-40B4-BE49-F238E27FC236}">
                <a16:creationId xmlns:a16="http://schemas.microsoft.com/office/drawing/2014/main" id="{4FE75229-3266-949B-9C90-2E159927E40E}"/>
              </a:ext>
            </a:extLst>
          </p:cNvPr>
          <p:cNvSpPr txBox="1"/>
          <p:nvPr/>
        </p:nvSpPr>
        <p:spPr>
          <a:xfrm>
            <a:off x="2209800" y="2362200"/>
            <a:ext cx="5372100" cy="923330"/>
          </a:xfrm>
          <a:prstGeom prst="rect">
            <a:avLst/>
          </a:prstGeom>
          <a:noFill/>
        </p:spPr>
        <p:txBody>
          <a:bodyPr wrap="square">
            <a:spAutoFit/>
          </a:bodyPr>
          <a:lstStyle/>
          <a:p>
            <a:r>
              <a:rPr lang="en-US" dirty="0"/>
              <a:t>Table 1: Antigens expressed by red blood cell groups are recognized by antibodies circulating in blood plasma</a:t>
            </a:r>
          </a:p>
        </p:txBody>
      </p:sp>
      <p:pic>
        <p:nvPicPr>
          <p:cNvPr id="4" name="Content Placeholder 10" descr="Blood type is determined, in part, by the A B O blood group antigens present on red blood cells (erythrocytes). Type A blood has red blood cells with A antigens as surface markers. It produces anti-B isohemagglutinins. Type B blood has red blood cells with B antigens as surface markers. It produces anti-A isohemagglutinins. Type A B blood has red blood cells with both A and B antigens as surface markers. It produces neither isohemagglutinins. Type O blood has red blood cells with neither A nor B antigens as surface markers. It produces both anti-A and anti-B isohemagglutinins.">
            <a:extLst>
              <a:ext uri="{FF2B5EF4-FFF2-40B4-BE49-F238E27FC236}">
                <a16:creationId xmlns:a16="http://schemas.microsoft.com/office/drawing/2014/main" id="{C01BA9A7-DFC9-A18D-C993-5CEB76835A9B}"/>
              </a:ext>
            </a:extLst>
          </p:cNvPr>
          <p:cNvPicPr>
            <a:picLocks noChangeAspect="1"/>
          </p:cNvPicPr>
          <p:nvPr/>
        </p:nvPicPr>
        <p:blipFill>
          <a:blip r:embed="rId2"/>
          <a:srcRect l="12037" t="5332" r="11111" b="4668"/>
          <a:stretch/>
        </p:blipFill>
        <p:spPr>
          <a:xfrm>
            <a:off x="2362200" y="2930796"/>
            <a:ext cx="4419600" cy="2875402"/>
          </a:xfrm>
          <a:prstGeom prst="rect">
            <a:avLst/>
          </a:prstGeom>
        </p:spPr>
      </p:pic>
      <p:sp>
        <p:nvSpPr>
          <p:cNvPr id="9" name="TextBox 8">
            <a:extLst>
              <a:ext uri="{FF2B5EF4-FFF2-40B4-BE49-F238E27FC236}">
                <a16:creationId xmlns:a16="http://schemas.microsoft.com/office/drawing/2014/main" id="{5FCFFC6A-B912-76AD-D550-C7FB145AC037}"/>
              </a:ext>
            </a:extLst>
          </p:cNvPr>
          <p:cNvSpPr txBox="1"/>
          <p:nvPr/>
        </p:nvSpPr>
        <p:spPr>
          <a:xfrm>
            <a:off x="3004224" y="5791200"/>
            <a:ext cx="3135552" cy="261610"/>
          </a:xfrm>
          <a:prstGeom prst="rect">
            <a:avLst/>
          </a:prstGeom>
          <a:noFill/>
        </p:spPr>
        <p:txBody>
          <a:bodyPr wrap="square">
            <a:spAutoFit/>
          </a:bodyPr>
          <a:lstStyle/>
          <a:p>
            <a:pPr algn="ctr"/>
            <a:r>
              <a:rPr lang="en-US" sz="1050" dirty="0"/>
              <a:t>Weblars on Wikimedia Commons. "Blood type chart." </a:t>
            </a:r>
          </a:p>
        </p:txBody>
      </p:sp>
    </p:spTree>
    <p:extLst>
      <p:ext uri="{BB962C8B-B14F-4D97-AF65-F5344CB8AC3E}">
        <p14:creationId xmlns:p14="http://schemas.microsoft.com/office/powerpoint/2010/main" val="75921375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4048</TotalTime>
  <Words>969</Words>
  <Application>Microsoft Office PowerPoint</Application>
  <PresentationFormat>On-screen Show (4:3)</PresentationFormat>
  <Paragraphs>109</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Lesson 19.1 How Populations Evolve</vt:lpstr>
      <vt:lpstr>Objectives</vt:lpstr>
      <vt:lpstr>Importance of Evolution</vt:lpstr>
      <vt:lpstr>Evolutionary Forces</vt:lpstr>
      <vt:lpstr>Role of Genetics in Evolution</vt:lpstr>
      <vt:lpstr>Modern Synthesis</vt:lpstr>
      <vt:lpstr>Science and You1</vt:lpstr>
      <vt:lpstr>Population Genetics: Allele Frequencies1</vt:lpstr>
      <vt:lpstr>Population Genetics: Allele Frequencies2</vt:lpstr>
      <vt:lpstr>Population Genetics: Allele Frequencies3</vt:lpstr>
      <vt:lpstr>Group Activity</vt:lpstr>
      <vt:lpstr>Genetic Drift and Gene Flow</vt:lpstr>
      <vt:lpstr>Hardy-Weinberg Principle of Equilibrium</vt:lpstr>
      <vt:lpstr>Phenotype vs. Genotype</vt:lpstr>
      <vt:lpstr>Hardy-Weinberg Equation</vt:lpstr>
      <vt:lpstr>19.1 Figure 4</vt:lpstr>
      <vt:lpstr>Science and You2</vt:lpstr>
      <vt:lpstr>Hardy-Weinberg Applications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178</cp:revision>
  <dcterms:created xsi:type="dcterms:W3CDTF">2013-04-26T14:43:13Z</dcterms:created>
  <dcterms:modified xsi:type="dcterms:W3CDTF">2024-10-09T12:49:09Z</dcterms:modified>
</cp:coreProperties>
</file>