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72" r:id="rId5"/>
    <p:sldId id="264" r:id="rId6"/>
    <p:sldId id="265" r:id="rId7"/>
    <p:sldId id="277" r:id="rId8"/>
    <p:sldId id="278" r:id="rId9"/>
    <p:sldId id="281" r:id="rId10"/>
    <p:sldId id="280" r:id="rId11"/>
    <p:sldId id="282" r:id="rId12"/>
    <p:sldId id="283" r:id="rId13"/>
    <p:sldId id="284" r:id="rId14"/>
    <p:sldId id="271" r:id="rId15"/>
    <p:sldId id="285" r:id="rId16"/>
    <p:sldId id="267" r:id="rId17"/>
    <p:sldId id="294" r:id="rId18"/>
    <p:sldId id="268" r:id="rId19"/>
    <p:sldId id="286" r:id="rId20"/>
    <p:sldId id="288" r:id="rId21"/>
    <p:sldId id="289" r:id="rId22"/>
    <p:sldId id="290" r:id="rId23"/>
    <p:sldId id="291" r:id="rId24"/>
    <p:sldId id="292" r:id="rId25"/>
    <p:sldId id="293" r:id="rId26"/>
    <p:sldId id="274" r:id="rId27"/>
    <p:sldId id="29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 id="1" name="Ann Auman" initials="AA" lastIdx="1" clrIdx="1">
    <p:extLst>
      <p:ext uri="{19B8F6BF-5375-455C-9EA6-DF929625EA0E}">
        <p15:presenceInfo xmlns:p15="http://schemas.microsoft.com/office/powerpoint/2012/main" userId="Ann Au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1" autoAdjust="0"/>
  </p:normalViewPr>
  <p:slideViewPr>
    <p:cSldViewPr>
      <p:cViewPr varScale="1">
        <p:scale>
          <a:sx n="95" d="100"/>
          <a:sy n="95" d="100"/>
        </p:scale>
        <p:origin x="1416" y="114"/>
      </p:cViewPr>
      <p:guideLst>
        <p:guide orient="horz" pos="2160"/>
        <p:guide pos="2880"/>
      </p:guideLst>
    </p:cSldViewPr>
  </p:slideViewPr>
  <p:outlineViewPr>
    <p:cViewPr>
      <p:scale>
        <a:sx n="33" d="100"/>
        <a:sy n="33" d="100"/>
      </p:scale>
      <p:origin x="0" y="-786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 </a:t>
            </a:r>
            <a:r>
              <a:rPr lang="en-US" b="0" i="0" u="none" strike="noStrike" dirty="0">
                <a:solidFill>
                  <a:srgbClr val="4D4D4D"/>
                </a:solidFill>
                <a:effectLst/>
                <a:latin typeface="Open Sans" panose="020F0502020204030204" pitchFamily="34" charset="0"/>
              </a:rPr>
              <a:t>Figure 2: Genetic drift in a population can lead to the chance elimination of an allele from that population. In this example, the brown coat color allele (</a:t>
            </a:r>
            <a:r>
              <a:rPr lang="en-US" b="0" i="1" u="none" strike="noStrike" dirty="0">
                <a:solidFill>
                  <a:srgbClr val="4D4D4D"/>
                </a:solidFill>
                <a:effectLst/>
                <a:latin typeface="LearnStix"/>
              </a:rPr>
              <a:t>B</a:t>
            </a:r>
            <a:r>
              <a:rPr lang="en-US" b="0" i="0" u="none" strike="noStrike" dirty="0">
                <a:solidFill>
                  <a:srgbClr val="4D4D4D"/>
                </a:solidFill>
                <a:effectLst/>
                <a:latin typeface="Open Sans" panose="020B0606030504020204" pitchFamily="34" charset="0"/>
              </a:rPr>
              <a:t>) is dominant to the white coat color allele (</a:t>
            </a:r>
            <a:r>
              <a:rPr lang="en-US" b="0" i="1" u="none" strike="noStrike" dirty="0">
                <a:solidFill>
                  <a:srgbClr val="4D4D4D"/>
                </a:solidFill>
                <a:effectLst/>
                <a:latin typeface="LearnStix"/>
              </a:rPr>
              <a:t>b</a:t>
            </a:r>
            <a:r>
              <a:rPr lang="en-US" b="0" i="0" u="none" strike="noStrike" dirty="0">
                <a:solidFill>
                  <a:srgbClr val="4D4D4D"/>
                </a:solidFill>
                <a:effectLst/>
                <a:latin typeface="Open Sans" panose="020B0606030504020204" pitchFamily="34" charset="0"/>
              </a:rPr>
              <a:t>). In the first generation, the two alleles occur with equal frequency in the population, resulting in </a:t>
            </a:r>
            <a:r>
              <a:rPr lang="en-US" b="0" i="1" u="none" strike="noStrike" dirty="0">
                <a:solidFill>
                  <a:srgbClr val="4D4D4D"/>
                </a:solidFill>
                <a:effectLst/>
                <a:latin typeface="LearnStix"/>
              </a:rPr>
              <a:t>p</a:t>
            </a:r>
            <a:r>
              <a:rPr lang="en-US" b="0" i="0" u="none" strike="noStrike" dirty="0">
                <a:solidFill>
                  <a:srgbClr val="4D4D4D"/>
                </a:solidFill>
                <a:effectLst/>
                <a:latin typeface="Open Sans" panose="020B0606030504020204" pitchFamily="34" charset="0"/>
              </a:rPr>
              <a:t> and </a:t>
            </a:r>
            <a:r>
              <a:rPr lang="en-US" b="0" i="1" u="none" strike="noStrike" dirty="0">
                <a:solidFill>
                  <a:srgbClr val="4D4D4D"/>
                </a:solidFill>
                <a:effectLst/>
                <a:latin typeface="LearnStix"/>
              </a:rPr>
              <a:t>q</a:t>
            </a:r>
            <a:r>
              <a:rPr lang="en-US" b="0" i="0" u="none" strike="noStrike" dirty="0">
                <a:solidFill>
                  <a:srgbClr val="4D4D4D"/>
                </a:solidFill>
                <a:effectLst/>
                <a:latin typeface="Open Sans" panose="020B0606030504020204" pitchFamily="34" charset="0"/>
              </a:rPr>
              <a:t> values of </a:t>
            </a:r>
            <a:r>
              <a:rPr lang="en-US" b="0" i="0" u="none" strike="noStrike" dirty="0">
                <a:solidFill>
                  <a:srgbClr val="4D4D4D"/>
                </a:solidFill>
                <a:effectLst/>
                <a:latin typeface="STIXGeneral-Regular"/>
              </a:rPr>
              <a:t>0.5</a:t>
            </a:r>
            <a:r>
              <a:rPr lang="en-US" b="0" i="0" u="none" strike="noStrike" dirty="0">
                <a:solidFill>
                  <a:srgbClr val="4D4D4D"/>
                </a:solidFill>
                <a:effectLst/>
                <a:latin typeface="Open Sans" panose="020B0606030504020204" pitchFamily="34" charset="0"/>
              </a:rPr>
              <a:t>. Only half of the individuals reproduce, resulting in a second generation with </a:t>
            </a:r>
            <a:r>
              <a:rPr lang="en-US" b="0" i="1" u="none" strike="noStrike" dirty="0">
                <a:solidFill>
                  <a:srgbClr val="4D4D4D"/>
                </a:solidFill>
                <a:effectLst/>
                <a:latin typeface="LearnStix"/>
              </a:rPr>
              <a:t>p</a:t>
            </a:r>
            <a:r>
              <a:rPr lang="en-US" b="0" i="0" u="none" strike="noStrike" dirty="0">
                <a:solidFill>
                  <a:srgbClr val="4D4D4D"/>
                </a:solidFill>
                <a:effectLst/>
                <a:latin typeface="Open Sans" panose="020B0606030504020204" pitchFamily="34" charset="0"/>
              </a:rPr>
              <a:t> and </a:t>
            </a:r>
            <a:r>
              <a:rPr lang="en-US" b="0" i="1" u="none" strike="noStrike" dirty="0">
                <a:solidFill>
                  <a:srgbClr val="4D4D4D"/>
                </a:solidFill>
                <a:effectLst/>
                <a:latin typeface="LearnStix"/>
              </a:rPr>
              <a:t>q</a:t>
            </a:r>
            <a:r>
              <a:rPr lang="en-US" b="0" i="0" u="none" strike="noStrike" dirty="0">
                <a:solidFill>
                  <a:srgbClr val="4D4D4D"/>
                </a:solidFill>
                <a:effectLst/>
                <a:latin typeface="Open Sans" panose="020B0606030504020204" pitchFamily="34" charset="0"/>
              </a:rPr>
              <a:t> values of </a:t>
            </a:r>
            <a:r>
              <a:rPr lang="en-US" b="0" i="0" u="none" strike="noStrike" dirty="0">
                <a:solidFill>
                  <a:srgbClr val="4D4D4D"/>
                </a:solidFill>
                <a:effectLst/>
                <a:latin typeface="STIXGeneral-Regular"/>
              </a:rPr>
              <a:t>0.7</a:t>
            </a:r>
            <a:r>
              <a:rPr lang="en-US" b="0" i="0" u="none" strike="noStrike" dirty="0">
                <a:solidFill>
                  <a:srgbClr val="4D4D4D"/>
                </a:solidFill>
                <a:effectLst/>
                <a:latin typeface="Open Sans" panose="020B0606030504020204" pitchFamily="34" charset="0"/>
              </a:rPr>
              <a:t> and </a:t>
            </a:r>
            <a:r>
              <a:rPr lang="en-US" b="0" i="0" u="none" strike="noStrike" dirty="0">
                <a:solidFill>
                  <a:srgbClr val="4D4D4D"/>
                </a:solidFill>
                <a:effectLst/>
                <a:latin typeface="STIXGeneral-Regular"/>
              </a:rPr>
              <a:t>0.3</a:t>
            </a:r>
            <a:r>
              <a:rPr lang="en-US" b="0" i="0" u="none" strike="noStrike" dirty="0">
                <a:solidFill>
                  <a:srgbClr val="4D4D4D"/>
                </a:solidFill>
                <a:effectLst/>
                <a:latin typeface="Open Sans" panose="020B0606030504020204" pitchFamily="34" charset="0"/>
              </a:rPr>
              <a:t>, respectively. Only two individuals in the second generation reproduce and, by chance, these individuals are homozygous dominant for brown coat color. As a result, in the third generation, the recessive b allele is lost.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86979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18</a:t>
            </a:fld>
            <a:endParaRPr lang="en-US" dirty="0"/>
          </a:p>
        </p:txBody>
      </p:sp>
    </p:spTree>
    <p:extLst>
      <p:ext uri="{BB962C8B-B14F-4D97-AF65-F5344CB8AC3E}">
        <p14:creationId xmlns:p14="http://schemas.microsoft.com/office/powerpoint/2010/main" val="22433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226480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388873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 </a:t>
            </a:r>
            <a:r>
              <a:rPr lang="en-US" b="0" i="0" u="none" strike="noStrike" dirty="0">
                <a:solidFill>
                  <a:srgbClr val="4D4D4D"/>
                </a:solidFill>
                <a:effectLst/>
                <a:latin typeface="Open Sans" panose="020B0606030504020204" pitchFamily="34" charset="0"/>
              </a:rPr>
              <a:t>Figure 7: Climate change can be a driving environmental variable in speciation. In Scenario 1, climate change results in a suitable habitat, or cline, for a species shifting to higher elevations. Over time, this would isolate the species to two separate mountain peaks, preventing gene flow. This could lead to the emergence of new traits or even new species, as illustrated in the green highlighted portions at the very end of both scenarios (i.e., speciation). In Scenario 2, a similar phenomenon occurs which then isolates the original population into separate valleys.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47781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42141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 </a:t>
            </a:r>
            <a:r>
              <a:rPr lang="en-US" b="0" i="0" u="none" strike="noStrike" dirty="0">
                <a:solidFill>
                  <a:srgbClr val="4D4D4D"/>
                </a:solidFill>
                <a:effectLst/>
                <a:latin typeface="Open Sans" panose="020F0502020204030204" pitchFamily="34" charset="0"/>
              </a:rPr>
              <a:t>Figure 2: Genetic drift in a population can lead to the chance elimination of an allele from that population. In this example, the brown coat color allele (</a:t>
            </a:r>
            <a:r>
              <a:rPr lang="en-US" b="0" i="1" u="none" strike="noStrike" dirty="0">
                <a:solidFill>
                  <a:srgbClr val="4D4D4D"/>
                </a:solidFill>
                <a:effectLst/>
                <a:latin typeface="LearnStix"/>
              </a:rPr>
              <a:t>B</a:t>
            </a:r>
            <a:r>
              <a:rPr lang="en-US" b="0" i="0" u="none" strike="noStrike" dirty="0">
                <a:solidFill>
                  <a:srgbClr val="4D4D4D"/>
                </a:solidFill>
                <a:effectLst/>
                <a:latin typeface="Open Sans" panose="020B0606030504020204" pitchFamily="34" charset="0"/>
              </a:rPr>
              <a:t>) is dominant to the white coat color allele (</a:t>
            </a:r>
            <a:r>
              <a:rPr lang="en-US" b="0" i="1" u="none" strike="noStrike" dirty="0">
                <a:solidFill>
                  <a:srgbClr val="4D4D4D"/>
                </a:solidFill>
                <a:effectLst/>
                <a:latin typeface="LearnStix"/>
              </a:rPr>
              <a:t>b</a:t>
            </a:r>
            <a:r>
              <a:rPr lang="en-US" b="0" i="0" u="none" strike="noStrike" dirty="0">
                <a:solidFill>
                  <a:srgbClr val="4D4D4D"/>
                </a:solidFill>
                <a:effectLst/>
                <a:latin typeface="Open Sans" panose="020B0606030504020204" pitchFamily="34" charset="0"/>
              </a:rPr>
              <a:t>). In the first generation, the two alleles occur with equal frequency in the population, resulting in </a:t>
            </a:r>
            <a:r>
              <a:rPr lang="en-US" b="0" i="1" u="none" strike="noStrike" dirty="0">
                <a:solidFill>
                  <a:srgbClr val="4D4D4D"/>
                </a:solidFill>
                <a:effectLst/>
                <a:latin typeface="LearnStix"/>
              </a:rPr>
              <a:t>p</a:t>
            </a:r>
            <a:r>
              <a:rPr lang="en-US" b="0" i="0" u="none" strike="noStrike" dirty="0">
                <a:solidFill>
                  <a:srgbClr val="4D4D4D"/>
                </a:solidFill>
                <a:effectLst/>
                <a:latin typeface="Open Sans" panose="020B0606030504020204" pitchFamily="34" charset="0"/>
              </a:rPr>
              <a:t> and </a:t>
            </a:r>
            <a:r>
              <a:rPr lang="en-US" b="0" i="1" u="none" strike="noStrike" dirty="0">
                <a:solidFill>
                  <a:srgbClr val="4D4D4D"/>
                </a:solidFill>
                <a:effectLst/>
                <a:latin typeface="LearnStix"/>
              </a:rPr>
              <a:t>q</a:t>
            </a:r>
            <a:r>
              <a:rPr lang="en-US" b="0" i="0" u="none" strike="noStrike" dirty="0">
                <a:solidFill>
                  <a:srgbClr val="4D4D4D"/>
                </a:solidFill>
                <a:effectLst/>
                <a:latin typeface="Open Sans" panose="020B0606030504020204" pitchFamily="34" charset="0"/>
              </a:rPr>
              <a:t> values of </a:t>
            </a:r>
            <a:r>
              <a:rPr lang="en-US" b="0" i="0" u="none" strike="noStrike" dirty="0">
                <a:solidFill>
                  <a:srgbClr val="4D4D4D"/>
                </a:solidFill>
                <a:effectLst/>
                <a:latin typeface="STIXGeneral-Regular"/>
              </a:rPr>
              <a:t>0.5</a:t>
            </a:r>
            <a:r>
              <a:rPr lang="en-US" b="0" i="0" u="none" strike="noStrike" dirty="0">
                <a:solidFill>
                  <a:srgbClr val="4D4D4D"/>
                </a:solidFill>
                <a:effectLst/>
                <a:latin typeface="Open Sans" panose="020B0606030504020204" pitchFamily="34" charset="0"/>
              </a:rPr>
              <a:t>. Only half of the individuals reproduce, resulting in a second generation with </a:t>
            </a:r>
            <a:r>
              <a:rPr lang="en-US" b="0" i="1" u="none" strike="noStrike" dirty="0">
                <a:solidFill>
                  <a:srgbClr val="4D4D4D"/>
                </a:solidFill>
                <a:effectLst/>
                <a:latin typeface="LearnStix"/>
              </a:rPr>
              <a:t>p</a:t>
            </a:r>
            <a:r>
              <a:rPr lang="en-US" b="0" i="0" u="none" strike="noStrike" dirty="0">
                <a:solidFill>
                  <a:srgbClr val="4D4D4D"/>
                </a:solidFill>
                <a:effectLst/>
                <a:latin typeface="Open Sans" panose="020B0606030504020204" pitchFamily="34" charset="0"/>
              </a:rPr>
              <a:t> and </a:t>
            </a:r>
            <a:r>
              <a:rPr lang="en-US" b="0" i="1" u="none" strike="noStrike" dirty="0">
                <a:solidFill>
                  <a:srgbClr val="4D4D4D"/>
                </a:solidFill>
                <a:effectLst/>
                <a:latin typeface="LearnStix"/>
              </a:rPr>
              <a:t>q</a:t>
            </a:r>
            <a:r>
              <a:rPr lang="en-US" b="0" i="0" u="none" strike="noStrike" dirty="0">
                <a:solidFill>
                  <a:srgbClr val="4D4D4D"/>
                </a:solidFill>
                <a:effectLst/>
                <a:latin typeface="Open Sans" panose="020B0606030504020204" pitchFamily="34" charset="0"/>
              </a:rPr>
              <a:t> values of </a:t>
            </a:r>
            <a:r>
              <a:rPr lang="en-US" b="0" i="0" u="none" strike="noStrike" dirty="0">
                <a:solidFill>
                  <a:srgbClr val="4D4D4D"/>
                </a:solidFill>
                <a:effectLst/>
                <a:latin typeface="STIXGeneral-Regular"/>
              </a:rPr>
              <a:t>0.7</a:t>
            </a:r>
            <a:r>
              <a:rPr lang="en-US" b="0" i="0" u="none" strike="noStrike" dirty="0">
                <a:solidFill>
                  <a:srgbClr val="4D4D4D"/>
                </a:solidFill>
                <a:effectLst/>
                <a:latin typeface="Open Sans" panose="020B0606030504020204" pitchFamily="34" charset="0"/>
              </a:rPr>
              <a:t> and </a:t>
            </a:r>
            <a:r>
              <a:rPr lang="en-US" b="0" i="0" u="none" strike="noStrike" dirty="0">
                <a:solidFill>
                  <a:srgbClr val="4D4D4D"/>
                </a:solidFill>
                <a:effectLst/>
                <a:latin typeface="STIXGeneral-Regular"/>
              </a:rPr>
              <a:t>0.3</a:t>
            </a:r>
            <a:r>
              <a:rPr lang="en-US" b="0" i="0" u="none" strike="noStrike" dirty="0">
                <a:solidFill>
                  <a:srgbClr val="4D4D4D"/>
                </a:solidFill>
                <a:effectLst/>
                <a:latin typeface="Open Sans" panose="020B0606030504020204" pitchFamily="34" charset="0"/>
              </a:rPr>
              <a:t>, respectively. Only two individuals in the second generation reproduce and, by chance, these individuals are homozygous dominant for brown coat color. As a result, in the third generation, the recessive b allele is lost.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09605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25078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 </a:t>
            </a:r>
            <a:r>
              <a:rPr lang="en-US" b="0" i="0" u="none" strike="noStrike" dirty="0">
                <a:solidFill>
                  <a:srgbClr val="4D4D4D"/>
                </a:solidFill>
                <a:effectLst/>
                <a:latin typeface="Open Sans" panose="020B0606030504020204" pitchFamily="34" charset="0"/>
              </a:rPr>
              <a:t>Figure 4: Gene flow can occur when an individual travels from one geographic location to another.</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87753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228954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80148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80406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8288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19.2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Population Genetics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Genetic Drift Is Amplified by the Founder Effect</a:t>
            </a:r>
            <a:endParaRPr lang="en-US" sz="3200" dirty="0">
              <a:solidFill>
                <a:schemeClr val="accent1"/>
              </a:solidFill>
            </a:endParaRPr>
          </a:p>
        </p:txBody>
      </p:sp>
      <p:sp>
        <p:nvSpPr>
          <p:cNvPr id="11267" name="Rectangle 3"/>
          <p:cNvSpPr>
            <a:spLocks noGrp="1"/>
          </p:cNvSpPr>
          <p:nvPr>
            <p:ph idx="1"/>
          </p:nvPr>
        </p:nvSpPr>
        <p:spPr>
          <a:xfrm>
            <a:off x="457200" y="990600"/>
            <a:ext cx="8229600" cy="5181600"/>
          </a:xfrm>
          <a:prstGeom prst="rect">
            <a:avLst/>
          </a:prstGeom>
        </p:spPr>
        <p:txBody>
          <a:bodyPr>
            <a:normAutofit lnSpcReduction="10000"/>
          </a:bodyPr>
          <a:lstStyle/>
          <a:p>
            <a:pPr marL="0" indent="0">
              <a:buNone/>
              <a:tabLst>
                <a:tab pos="461963" algn="l"/>
              </a:tabLst>
            </a:pPr>
            <a:r>
              <a:rPr lang="en-US" sz="2600" dirty="0">
                <a:solidFill>
                  <a:schemeClr val="tx1"/>
                </a:solidFill>
              </a:rPr>
              <a:t>The founder effect occurs when:</a:t>
            </a:r>
          </a:p>
          <a:p>
            <a:pPr>
              <a:tabLst>
                <a:tab pos="461963" algn="l"/>
              </a:tabLst>
            </a:pPr>
            <a:r>
              <a:rPr lang="en-US" sz="2600" dirty="0"/>
              <a:t>Some individuals leave a population to start a new population in a location or are separated from the original population due to a physical barrier.</a:t>
            </a:r>
          </a:p>
          <a:p>
            <a:pPr>
              <a:tabLst>
                <a:tab pos="461963" algn="l"/>
              </a:tabLst>
            </a:pPr>
            <a:r>
              <a:rPr lang="en-US" sz="2600" dirty="0"/>
              <a:t>The genetic structure of the new population, reflecting that of its founding fathers and mothers, differs from that of the original population.</a:t>
            </a:r>
          </a:p>
          <a:p>
            <a:pPr>
              <a:tabLst>
                <a:tab pos="461963" algn="l"/>
              </a:tabLst>
            </a:pPr>
            <a:r>
              <a:rPr lang="en-US" sz="2600" dirty="0"/>
              <a:t>Example: The Afrikaner population of Dutch settlers in South Africa have unusually high incidences of the genetic disorders:</a:t>
            </a:r>
          </a:p>
          <a:p>
            <a:pPr lvl="1">
              <a:tabLst>
                <a:tab pos="461963" algn="l"/>
              </a:tabLst>
            </a:pPr>
            <a:r>
              <a:rPr lang="en-US" sz="2600" dirty="0"/>
              <a:t>Huntington's Disease (HD)</a:t>
            </a:r>
          </a:p>
          <a:p>
            <a:pPr lvl="1">
              <a:tabLst>
                <a:tab pos="461963" algn="l"/>
              </a:tabLst>
            </a:pPr>
            <a:r>
              <a:rPr lang="en-US" sz="2600" dirty="0"/>
              <a:t>Fanconi anemia (FA)</a:t>
            </a:r>
          </a:p>
        </p:txBody>
      </p:sp>
    </p:spTree>
    <p:extLst>
      <p:ext uri="{BB962C8B-B14F-4D97-AF65-F5344CB8AC3E}">
        <p14:creationId xmlns:p14="http://schemas.microsoft.com/office/powerpoint/2010/main" val="603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Do you think genetic drift would happen more quickly on an island or on the mainland?</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 Flow Affects Allele Frequencies Due to Migration</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marL="0" indent="0">
              <a:buNone/>
              <a:tabLst>
                <a:tab pos="461963" algn="l"/>
              </a:tabLst>
            </a:pPr>
            <a:r>
              <a:rPr lang="en-US" b="1" dirty="0">
                <a:solidFill>
                  <a:schemeClr val="tx1"/>
                </a:solidFill>
              </a:rPr>
              <a:t>Genetic flow</a:t>
            </a:r>
            <a:r>
              <a:rPr lang="en-US" dirty="0">
                <a:solidFill>
                  <a:schemeClr val="tx1"/>
                </a:solidFill>
              </a:rPr>
              <a:t> refers to the flow of alleles in and out of a population by chance due to the migration of individuals or gametes.</a:t>
            </a:r>
          </a:p>
          <a:p>
            <a:pPr>
              <a:tabLst>
                <a:tab pos="461963" algn="l"/>
              </a:tabLst>
            </a:pPr>
            <a:r>
              <a:rPr lang="en-US" dirty="0"/>
              <a:t>Example: Many plants distribute pollen by wind or bird, resulting in pollination far away.</a:t>
            </a:r>
          </a:p>
          <a:p>
            <a:pPr>
              <a:tabLst>
                <a:tab pos="461963" algn="l"/>
              </a:tabLst>
            </a:pPr>
            <a:r>
              <a:rPr lang="en-US" dirty="0"/>
              <a:t>Example: Individual may enter or leave a pride of lions, changing its population’s genetic structure.</a:t>
            </a:r>
          </a:p>
          <a:p>
            <a:pPr>
              <a:tabLst>
                <a:tab pos="461963" algn="l"/>
              </a:tabLst>
            </a:pPr>
            <a:r>
              <a:rPr lang="en-US" dirty="0"/>
              <a:t>Genetic flow can also introduce new genetic variation to populations in different locations.</a:t>
            </a:r>
          </a:p>
        </p:txBody>
      </p:sp>
    </p:spTree>
    <p:extLst>
      <p:ext uri="{BB962C8B-B14F-4D97-AF65-F5344CB8AC3E}">
        <p14:creationId xmlns:p14="http://schemas.microsoft.com/office/powerpoint/2010/main" val="25070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19.2 Figure 4</a:t>
            </a:r>
            <a:endParaRPr lang="en-US" sz="3200" dirty="0">
              <a:solidFill>
                <a:schemeClr val="accent1"/>
              </a:solidFill>
            </a:endParaRPr>
          </a:p>
        </p:txBody>
      </p:sp>
      <p:sp>
        <p:nvSpPr>
          <p:cNvPr id="4" name="TextBox 3" descr="A green group and brown group of beetles is shown. An arrow shows that one brown beetle is moving into the green group.">
            <a:extLst>
              <a:ext uri="{FF2B5EF4-FFF2-40B4-BE49-F238E27FC236}">
                <a16:creationId xmlns:a16="http://schemas.microsoft.com/office/drawing/2014/main" id="{E1A9C446-D373-7957-0810-CC2D27890F80}"/>
              </a:ext>
            </a:extLst>
          </p:cNvPr>
          <p:cNvSpPr txBox="1"/>
          <p:nvPr/>
        </p:nvSpPr>
        <p:spPr>
          <a:xfrm>
            <a:off x="2285999" y="5666899"/>
            <a:ext cx="4572000" cy="246221"/>
          </a:xfrm>
          <a:prstGeom prst="rect">
            <a:avLst/>
          </a:prstGeom>
          <a:noFill/>
        </p:spPr>
        <p:txBody>
          <a:bodyPr wrap="square">
            <a:spAutoFit/>
          </a:bodyPr>
          <a:lstStyle/>
          <a:p>
            <a:pPr algn="ctr"/>
            <a:r>
              <a:rPr lang="en-US" sz="1000" dirty="0"/>
              <a:t>OpenStax, Rice University on Wikimedia Commons. "Gene flow."</a:t>
            </a:r>
          </a:p>
        </p:txBody>
      </p:sp>
      <p:pic>
        <p:nvPicPr>
          <p:cNvPr id="6" name="Content Placeholder 5" descr="A green group and brown group of beetles is shown. An arrow shows that one brown beetle is moving into the green group.">
            <a:extLst>
              <a:ext uri="{FF2B5EF4-FFF2-40B4-BE49-F238E27FC236}">
                <a16:creationId xmlns:a16="http://schemas.microsoft.com/office/drawing/2014/main" id="{168236BD-3D03-2EC9-D287-B1B581508183}"/>
              </a:ext>
            </a:extLst>
          </p:cNvPr>
          <p:cNvPicPr>
            <a:picLocks noGrp="1" noChangeAspect="1"/>
          </p:cNvPicPr>
          <p:nvPr>
            <p:ph idx="1"/>
          </p:nvPr>
        </p:nvPicPr>
        <p:blipFill>
          <a:blip r:embed="rId3"/>
          <a:srcRect l="926" t="7000" b="6334"/>
          <a:stretch/>
        </p:blipFill>
        <p:spPr>
          <a:xfrm>
            <a:off x="499905" y="1447800"/>
            <a:ext cx="8153400" cy="39624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p>
        </p:txBody>
      </p:sp>
      <p:sp>
        <p:nvSpPr>
          <p:cNvPr id="9" name="Content Placeholder 2">
            <a:extLst>
              <a:ext uri="{FF2B5EF4-FFF2-40B4-BE49-F238E27FC236}">
                <a16:creationId xmlns:a16="http://schemas.microsoft.com/office/drawing/2014/main" id="{D6DF5A57-5D95-2FB6-9B62-0F86E50ADAEB}"/>
              </a:ext>
            </a:extLst>
          </p:cNvPr>
          <p:cNvSpPr txBox="1">
            <a:spLocks/>
          </p:cNvSpPr>
          <p:nvPr/>
        </p:nvSpPr>
        <p:spPr>
          <a:xfrm>
            <a:off x="152400" y="1103142"/>
            <a:ext cx="8839200" cy="4953000"/>
          </a:xfrm>
          <a:prstGeom prst="rect">
            <a:avLst/>
          </a:prstGeom>
          <a:solidFill>
            <a:schemeClr val="accent1"/>
          </a:solidFill>
        </p:spPr>
        <p:txBody>
          <a:bodyPr>
            <a:noAutofit/>
          </a:bodyPr>
          <a:lstStyle>
            <a:lvl1pPr marL="0" indent="0" algn="l" defTabSz="914400" rtl="0" eaLnBrk="1" latinLnBrk="0" hangingPunct="1">
              <a:spcBef>
                <a:spcPct val="20000"/>
              </a:spcBef>
              <a:buFontTx/>
              <a:buNone/>
              <a:defRPr sz="2800" b="0" i="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Get together as a group to consider this approach to the scientific method and test the bottleneck effect.</a:t>
            </a:r>
          </a:p>
          <a:p>
            <a:pPr marL="457200" indent="-457200">
              <a:buFont typeface="Arial" panose="020B0604020202020204" pitchFamily="34" charset="0"/>
              <a:buChar char="•"/>
            </a:pPr>
            <a:r>
              <a:rPr lang="en-US" sz="1800" b="1" dirty="0"/>
              <a:t>Question:</a:t>
            </a:r>
            <a:r>
              <a:rPr lang="en-US" sz="1800" dirty="0"/>
              <a:t> How do natural disasters affect a population's genetic structure?</a:t>
            </a:r>
          </a:p>
          <a:p>
            <a:pPr marL="457200" indent="-457200">
              <a:buFont typeface="Arial" panose="020B0604020202020204" pitchFamily="34" charset="0"/>
              <a:buChar char="•"/>
            </a:pPr>
            <a:r>
              <a:rPr lang="en-US" sz="1800" b="1" dirty="0"/>
              <a:t>Background:</a:t>
            </a:r>
            <a:r>
              <a:rPr lang="en-US" sz="1800" dirty="0"/>
              <a:t> When an earthquake or hurricane suddenly wipes out much of a population, the surviving individuals are usually a random sampling of the original group. As a result, the population's genetic makeup can change dramatically. We call this phenomenon the bottleneck effect.</a:t>
            </a:r>
          </a:p>
          <a:p>
            <a:pPr marL="457200" indent="-457200">
              <a:buFont typeface="Arial" panose="020B0604020202020204" pitchFamily="34" charset="0"/>
              <a:buChar char="•"/>
            </a:pPr>
            <a:r>
              <a:rPr lang="en-US" sz="1800" b="1" dirty="0"/>
              <a:t>Hypothesis:</a:t>
            </a:r>
            <a:r>
              <a:rPr lang="en-US" sz="1800" dirty="0"/>
              <a:t> Repeated natural disasters will yield different population genetic structures; therefore, each time one runs this experiment, the results will vary.</a:t>
            </a:r>
          </a:p>
          <a:p>
            <a:pPr marL="457200" indent="-457200">
              <a:buFont typeface="Arial" panose="020B0604020202020204" pitchFamily="34" charset="0"/>
              <a:buChar char="•"/>
            </a:pPr>
            <a:r>
              <a:rPr lang="en-US" sz="1800" b="1" dirty="0"/>
              <a:t>Test the Hypothesis: </a:t>
            </a:r>
            <a:r>
              <a:rPr lang="en-US" sz="1800" dirty="0"/>
              <a:t>Count out the original population using different colored beads. For example, red, blue, and yellow beads might represent red, blue, and yellow individuals. After recording the number of each type of individual in the original population, place them all in a bottle with a narrow neck that will only allow a few beads out at a time. Then, pour one-third of the bottle's contents into a bowl. This represents the surviving individuals after a natural disaster kills most of the population. Count the number of the different colored beads in the bowl and record it. Then, place all of the beads back in the bottle and repeat the experiment four more times.</a:t>
            </a:r>
          </a:p>
          <a:p>
            <a:pPr marL="457200" indent="-457200">
              <a:buFont typeface="Arial" panose="020B0604020202020204" pitchFamily="34" charset="0"/>
              <a:buChar char="•"/>
            </a:pPr>
            <a:endParaRPr lang="en-US" sz="1800" dirty="0"/>
          </a:p>
        </p:txBody>
      </p:sp>
    </p:spTree>
    <p:extLst>
      <p:ext uri="{BB962C8B-B14F-4D97-AF65-F5344CB8AC3E}">
        <p14:creationId xmlns:p14="http://schemas.microsoft.com/office/powerpoint/2010/main" val="283234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endParaRPr lang="en-US" dirty="0"/>
          </a:p>
        </p:txBody>
      </p:sp>
      <p:sp>
        <p:nvSpPr>
          <p:cNvPr id="9" name="Content Placeholder 2">
            <a:extLst>
              <a:ext uri="{FF2B5EF4-FFF2-40B4-BE49-F238E27FC236}">
                <a16:creationId xmlns:a16="http://schemas.microsoft.com/office/drawing/2014/main" id="{D6DF5A57-5D95-2FB6-9B62-0F86E50ADAEB}"/>
              </a:ext>
            </a:extLst>
          </p:cNvPr>
          <p:cNvSpPr txBox="1">
            <a:spLocks/>
          </p:cNvSpPr>
          <p:nvPr/>
        </p:nvSpPr>
        <p:spPr>
          <a:xfrm>
            <a:off x="457200" y="1028164"/>
            <a:ext cx="8229600" cy="4305836"/>
          </a:xfrm>
          <a:prstGeom prst="rect">
            <a:avLst/>
          </a:prstGeom>
          <a:solidFill>
            <a:schemeClr val="accent1"/>
          </a:solidFill>
        </p:spPr>
        <p:txBody>
          <a:bodyPr>
            <a:noAutofit/>
          </a:bodyPr>
          <a:lstStyle>
            <a:lvl1pPr marL="0" indent="0" algn="l" defTabSz="914400" rtl="0" eaLnBrk="1" latinLnBrk="0" hangingPunct="1">
              <a:spcBef>
                <a:spcPct val="20000"/>
              </a:spcBef>
              <a:buFontTx/>
              <a:buNone/>
              <a:defRPr sz="2800" b="0" i="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b="1" dirty="0"/>
              <a:t>Analyze the Data: </a:t>
            </a:r>
            <a:r>
              <a:rPr lang="en-US" sz="2400" dirty="0"/>
              <a:t>Compare the five populations that resulted from the experiment. Do the populations all contain the same number of different colored beads, or do they vary? Remember, these populations all originated from the same exact parent population.</a:t>
            </a:r>
          </a:p>
          <a:p>
            <a:pPr marL="457200" indent="-457200">
              <a:buFont typeface="Arial" panose="020B0604020202020204" pitchFamily="34" charset="0"/>
              <a:buChar char="•"/>
            </a:pPr>
            <a:r>
              <a:rPr lang="en-US" sz="2400" b="1" dirty="0"/>
              <a:t>Form a Conclusion: </a:t>
            </a:r>
            <a:r>
              <a:rPr lang="en-US" sz="2400" dirty="0"/>
              <a:t>Most likely, the five resulting populations will differ quite dramatically. This is because natural disasters are not selective; they kill and spare individuals at random. Now think about how this might affect a real population. What happens when a hurricane hits the Mississippi Gulf Coast? How do the seabirds that live on the beach fare?</a:t>
            </a:r>
          </a:p>
        </p:txBody>
      </p:sp>
    </p:spTree>
    <p:extLst>
      <p:ext uri="{BB962C8B-B14F-4D97-AF65-F5344CB8AC3E}">
        <p14:creationId xmlns:p14="http://schemas.microsoft.com/office/powerpoint/2010/main" val="206963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Mutations Introduce Novel Alleles</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marL="0" indent="0">
              <a:buNone/>
              <a:tabLst>
                <a:tab pos="461963" algn="l"/>
              </a:tabLst>
            </a:pPr>
            <a:r>
              <a:rPr lang="en-US" dirty="0">
                <a:solidFill>
                  <a:schemeClr val="tx1"/>
                </a:solidFill>
              </a:rPr>
              <a:t>Mutations:</a:t>
            </a:r>
          </a:p>
          <a:p>
            <a:pPr>
              <a:tabLst>
                <a:tab pos="461963" algn="l"/>
              </a:tabLst>
            </a:pPr>
            <a:r>
              <a:rPr lang="en-US" dirty="0"/>
              <a:t>Are changes to an organism's DNA</a:t>
            </a:r>
          </a:p>
          <a:p>
            <a:pPr>
              <a:tabLst>
                <a:tab pos="461963" algn="l"/>
              </a:tabLst>
            </a:pPr>
            <a:r>
              <a:rPr lang="en-US" dirty="0"/>
              <a:t>Are an important driver of population diversity</a:t>
            </a:r>
          </a:p>
          <a:p>
            <a:pPr>
              <a:tabLst>
                <a:tab pos="461963" algn="l"/>
              </a:tabLst>
            </a:pPr>
            <a:r>
              <a:rPr lang="en-US" dirty="0"/>
              <a:t>Introduce novel genotypic and phenotypic variance</a:t>
            </a:r>
          </a:p>
          <a:p>
            <a:pPr>
              <a:tabLst>
                <a:tab pos="461963" algn="l"/>
              </a:tabLst>
            </a:pPr>
            <a:r>
              <a:rPr lang="en-US" dirty="0"/>
              <a:t>May be beneficial, helping an organism survive to sexual maturity and reproduce (easily spread)</a:t>
            </a:r>
          </a:p>
          <a:p>
            <a:pPr>
              <a:tabLst>
                <a:tab pos="461963" algn="l"/>
              </a:tabLst>
            </a:pPr>
            <a:r>
              <a:rPr lang="en-US" dirty="0"/>
              <a:t>May be harmful, keeping an organism from maturing and/or reproducing (often eliminated)</a:t>
            </a:r>
          </a:p>
        </p:txBody>
      </p:sp>
    </p:spTree>
    <p:extLst>
      <p:ext uri="{BB962C8B-B14F-4D97-AF65-F5344CB8AC3E}">
        <p14:creationId xmlns:p14="http://schemas.microsoft.com/office/powerpoint/2010/main" val="120143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normAutofit/>
          </a:bodyPr>
          <a:lstStyle/>
          <a:p>
            <a:r>
              <a:rPr lang="en-US" sz="2600" dirty="0"/>
              <a:t>Sickle cell anemia is caused by a detrimental mutation in hemoglobin that can cause early lethality. Up to 8–10% of African Americans carry this trait, but not all individuals carrying the sickle cell anemia trait develop disease. Why?</a:t>
            </a:r>
          </a:p>
        </p:txBody>
      </p:sp>
      <p:sp>
        <p:nvSpPr>
          <p:cNvPr id="5" name="TextBox 4">
            <a:extLst>
              <a:ext uri="{FF2B5EF4-FFF2-40B4-BE49-F238E27FC236}">
                <a16:creationId xmlns:a16="http://schemas.microsoft.com/office/drawing/2014/main" id="{A1301EDC-9C2B-3786-AA2B-F4D113BB1056}"/>
              </a:ext>
            </a:extLst>
          </p:cNvPr>
          <p:cNvSpPr txBox="1"/>
          <p:nvPr/>
        </p:nvSpPr>
        <p:spPr>
          <a:xfrm>
            <a:off x="533400" y="3212663"/>
            <a:ext cx="1138068" cy="307777"/>
          </a:xfrm>
          <a:prstGeom prst="rect">
            <a:avLst/>
          </a:prstGeom>
          <a:noFill/>
        </p:spPr>
        <p:txBody>
          <a:bodyPr wrap="none" rtlCol="0">
            <a:spAutoFit/>
          </a:bodyPr>
          <a:lstStyle/>
          <a:p>
            <a:r>
              <a:rPr lang="en-US" sz="1400" b="1" dirty="0">
                <a:solidFill>
                  <a:schemeClr val="bg1"/>
                </a:solidFill>
              </a:rPr>
              <a:t>19.2 Figure 5</a:t>
            </a:r>
          </a:p>
        </p:txBody>
      </p:sp>
      <p:sp>
        <p:nvSpPr>
          <p:cNvPr id="7" name="TextBox 6">
            <a:extLst>
              <a:ext uri="{FF2B5EF4-FFF2-40B4-BE49-F238E27FC236}">
                <a16:creationId xmlns:a16="http://schemas.microsoft.com/office/drawing/2014/main" id="{98FC4771-809C-5DFF-A272-E757822135CF}"/>
              </a:ext>
            </a:extLst>
          </p:cNvPr>
          <p:cNvSpPr txBox="1"/>
          <p:nvPr/>
        </p:nvSpPr>
        <p:spPr>
          <a:xfrm>
            <a:off x="2303637" y="5735070"/>
            <a:ext cx="5638800" cy="230832"/>
          </a:xfrm>
          <a:prstGeom prst="rect">
            <a:avLst/>
          </a:prstGeom>
          <a:noFill/>
        </p:spPr>
        <p:txBody>
          <a:bodyPr wrap="square">
            <a:spAutoFit/>
          </a:bodyPr>
          <a:lstStyle/>
          <a:p>
            <a:pPr algn="ctr"/>
            <a:r>
              <a:rPr lang="en-US" sz="900" dirty="0">
                <a:solidFill>
                  <a:schemeClr val="bg1"/>
                </a:solidFill>
              </a:rPr>
              <a:t>Thomas Samuel for ACC-BioinnovationLab on Wikimedia Commons. "Normal and mutated DNA strand."</a:t>
            </a:r>
          </a:p>
        </p:txBody>
      </p:sp>
      <p:pic>
        <p:nvPicPr>
          <p:cNvPr id="6" name="Content Placeholder 6" descr="The image shows a diagram of a point mutation in the hemoglobin gene. As a result of this mutation, the amino acid is changed from glutamic acid to valine. This change in the amino acid sequence alters the physical properties of hemoglobin, causing it to form abnormal hemoglobin molecules. These abnormal hemoglobin molecules tend to stick together and form long, rigid rods when oxygen levels are low, leading to the characteristic sickle-shaped red blood cells.">
            <a:extLst>
              <a:ext uri="{FF2B5EF4-FFF2-40B4-BE49-F238E27FC236}">
                <a16:creationId xmlns:a16="http://schemas.microsoft.com/office/drawing/2014/main" id="{8F010ED9-A077-C475-8204-02D165C39DB9}"/>
              </a:ext>
            </a:extLst>
          </p:cNvPr>
          <p:cNvPicPr>
            <a:picLocks noChangeAspect="1"/>
          </p:cNvPicPr>
          <p:nvPr/>
        </p:nvPicPr>
        <p:blipFill>
          <a:blip r:embed="rId3"/>
          <a:srcRect l="1852" t="8667" r="1852" b="21333"/>
          <a:stretch/>
        </p:blipFill>
        <p:spPr>
          <a:xfrm>
            <a:off x="1671468" y="3042311"/>
            <a:ext cx="6612561" cy="2670457"/>
          </a:xfrm>
          <a:prstGeom prst="rect">
            <a:avLst/>
          </a:prstGeom>
          <a:solidFill>
            <a:srgbClr val="1F497D"/>
          </a:solidFill>
        </p:spPr>
      </p:pic>
    </p:spTree>
    <p:extLst>
      <p:ext uri="{BB962C8B-B14F-4D97-AF65-F5344CB8AC3E}">
        <p14:creationId xmlns:p14="http://schemas.microsoft.com/office/powerpoint/2010/main" val="364086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Nonrandom Mating Can Change a Population</a:t>
            </a:r>
            <a:endParaRPr lang="en-US" sz="3200" dirty="0">
              <a:solidFill>
                <a:schemeClr val="accent1"/>
              </a:solidFill>
            </a:endParaRPr>
          </a:p>
        </p:txBody>
      </p:sp>
      <p:sp>
        <p:nvSpPr>
          <p:cNvPr id="11267" name="Rectangle 3"/>
          <p:cNvSpPr>
            <a:spLocks noGrp="1"/>
          </p:cNvSpPr>
          <p:nvPr>
            <p:ph idx="1"/>
          </p:nvPr>
        </p:nvSpPr>
        <p:spPr>
          <a:xfrm>
            <a:off x="457200" y="914400"/>
            <a:ext cx="8229600" cy="5334000"/>
          </a:xfrm>
          <a:prstGeom prst="rect">
            <a:avLst/>
          </a:prstGeom>
        </p:spPr>
        <p:txBody>
          <a:bodyPr>
            <a:normAutofit/>
          </a:bodyPr>
          <a:lstStyle/>
          <a:p>
            <a:pPr marL="0" indent="0">
              <a:buNone/>
              <a:tabLst>
                <a:tab pos="461963" algn="l"/>
              </a:tabLst>
            </a:pPr>
            <a:r>
              <a:rPr lang="en-US" b="1" dirty="0">
                <a:solidFill>
                  <a:schemeClr val="tx1"/>
                </a:solidFill>
              </a:rPr>
              <a:t>Nonrandom mating</a:t>
            </a:r>
            <a:r>
              <a:rPr lang="en-US" dirty="0">
                <a:solidFill>
                  <a:schemeClr val="tx1"/>
                </a:solidFill>
              </a:rPr>
              <a:t> may result from:</a:t>
            </a:r>
          </a:p>
          <a:p>
            <a:pPr>
              <a:tabLst>
                <a:tab pos="461963" algn="l"/>
              </a:tabLst>
            </a:pPr>
            <a:r>
              <a:rPr lang="en-US" dirty="0"/>
              <a:t>Simple mate choice</a:t>
            </a:r>
          </a:p>
          <a:p>
            <a:pPr lvl="1">
              <a:tabLst>
                <a:tab pos="461963" algn="l"/>
              </a:tabLst>
            </a:pPr>
            <a:r>
              <a:rPr lang="en-US" dirty="0"/>
              <a:t>Example: Female peahens may prefer peacocks with bigger, brighter tales.</a:t>
            </a:r>
          </a:p>
          <a:p>
            <a:pPr lvl="1">
              <a:tabLst>
                <a:tab pos="461963" algn="l"/>
              </a:tabLst>
            </a:pPr>
            <a:r>
              <a:rPr lang="en-US" b="1" dirty="0"/>
              <a:t>Assortative mating </a:t>
            </a:r>
            <a:r>
              <a:rPr lang="en-US" dirty="0"/>
              <a:t>is when an individual prefers to mate with partners who are phenotypically similar to them.</a:t>
            </a:r>
          </a:p>
          <a:p>
            <a:pPr>
              <a:tabLst>
                <a:tab pos="461963" algn="l"/>
              </a:tabLst>
            </a:pPr>
            <a:r>
              <a:rPr lang="en-US" dirty="0"/>
              <a:t>Physical location</a:t>
            </a:r>
          </a:p>
          <a:p>
            <a:pPr lvl="1">
              <a:tabLst>
                <a:tab pos="461963" algn="l"/>
              </a:tabLst>
            </a:pPr>
            <a:r>
              <a:rPr lang="en-US" dirty="0"/>
              <a:t>This is especially true when a large population is spread over a vast geographic distance, and not all individuals have equal access to each other.</a:t>
            </a:r>
          </a:p>
        </p:txBody>
      </p:sp>
    </p:spTree>
    <p:extLst>
      <p:ext uri="{BB962C8B-B14F-4D97-AF65-F5344CB8AC3E}">
        <p14:creationId xmlns:p14="http://schemas.microsoft.com/office/powerpoint/2010/main" val="31624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Environmental Variance Can Cause Population Variation</a:t>
            </a:r>
            <a:endParaRPr lang="en-US" sz="3200" dirty="0">
              <a:solidFill>
                <a:schemeClr val="accent1"/>
              </a:solidFill>
            </a:endParaRPr>
          </a:p>
        </p:txBody>
      </p:sp>
      <p:sp>
        <p:nvSpPr>
          <p:cNvPr id="11267" name="Rectangle 3"/>
          <p:cNvSpPr>
            <a:spLocks noGrp="1"/>
          </p:cNvSpPr>
          <p:nvPr>
            <p:ph idx="1"/>
          </p:nvPr>
        </p:nvSpPr>
        <p:spPr>
          <a:xfrm>
            <a:off x="457200" y="914400"/>
            <a:ext cx="8229600" cy="5334000"/>
          </a:xfrm>
          <a:prstGeom prst="rect">
            <a:avLst/>
          </a:prstGeom>
        </p:spPr>
        <p:txBody>
          <a:bodyPr>
            <a:normAutofit/>
          </a:bodyPr>
          <a:lstStyle/>
          <a:p>
            <a:pPr marL="0" indent="0">
              <a:buNone/>
              <a:tabLst>
                <a:tab pos="461963" algn="l"/>
              </a:tabLst>
            </a:pPr>
            <a:r>
              <a:rPr lang="en-US" sz="2600" dirty="0">
                <a:solidFill>
                  <a:schemeClr val="tx1"/>
                </a:solidFill>
              </a:rPr>
              <a:t>The environment can influence phenotypes.</a:t>
            </a:r>
          </a:p>
          <a:p>
            <a:pPr>
              <a:tabLst>
                <a:tab pos="461963" algn="l"/>
              </a:tabLst>
            </a:pPr>
            <a:r>
              <a:rPr lang="en-US" sz="2600" dirty="0"/>
              <a:t>Example: A beachgoer is likely to have darker skin than a city dweller due to increased sun exposure.</a:t>
            </a:r>
          </a:p>
          <a:p>
            <a:pPr>
              <a:tabLst>
                <a:tab pos="461963" algn="l"/>
              </a:tabLst>
            </a:pPr>
            <a:r>
              <a:rPr lang="en-US" sz="2600" dirty="0"/>
              <a:t>Some species (such as some reptiles) experience </a:t>
            </a:r>
            <a:r>
              <a:rPr lang="en-US" sz="2600" b="1" dirty="0"/>
              <a:t>temperature-dependent sex determination (TSD)</a:t>
            </a:r>
            <a:r>
              <a:rPr lang="en-US" sz="2600" dirty="0"/>
              <a:t>.</a:t>
            </a:r>
          </a:p>
          <a:p>
            <a:pPr lvl="1">
              <a:tabLst>
                <a:tab pos="461963" algn="l"/>
              </a:tabLst>
            </a:pPr>
            <a:r>
              <a:rPr lang="en-US" sz="2600" dirty="0"/>
              <a:t>Individuals become either males or females based upon the temperature range in which their eggs are incubated.</a:t>
            </a:r>
          </a:p>
          <a:p>
            <a:pPr marL="0" indent="0">
              <a:buNone/>
              <a:tabLst>
                <a:tab pos="461963" algn="l"/>
              </a:tabLst>
            </a:pPr>
            <a:endParaRPr lang="en-US" dirty="0"/>
          </a:p>
        </p:txBody>
      </p:sp>
      <p:sp>
        <p:nvSpPr>
          <p:cNvPr id="4" name="TextBox 3">
            <a:extLst>
              <a:ext uri="{FF2B5EF4-FFF2-40B4-BE49-F238E27FC236}">
                <a16:creationId xmlns:a16="http://schemas.microsoft.com/office/drawing/2014/main" id="{B3B815A0-CB68-3CA3-9459-25CED04E1614}"/>
              </a:ext>
            </a:extLst>
          </p:cNvPr>
          <p:cNvSpPr txBox="1"/>
          <p:nvPr/>
        </p:nvSpPr>
        <p:spPr>
          <a:xfrm>
            <a:off x="2514600" y="4572496"/>
            <a:ext cx="1138068" cy="307777"/>
          </a:xfrm>
          <a:prstGeom prst="rect">
            <a:avLst/>
          </a:prstGeom>
          <a:noFill/>
        </p:spPr>
        <p:txBody>
          <a:bodyPr wrap="none" rtlCol="0">
            <a:spAutoFit/>
          </a:bodyPr>
          <a:lstStyle/>
          <a:p>
            <a:r>
              <a:rPr lang="en-US" sz="1400" b="1" dirty="0"/>
              <a:t>19.2 Figure 6</a:t>
            </a:r>
          </a:p>
        </p:txBody>
      </p:sp>
      <p:pic>
        <p:nvPicPr>
          <p:cNvPr id="3" name="Content Placeholder 5" descr="An image of an alligator on the bank of a swamp">
            <a:extLst>
              <a:ext uri="{FF2B5EF4-FFF2-40B4-BE49-F238E27FC236}">
                <a16:creationId xmlns:a16="http://schemas.microsoft.com/office/drawing/2014/main" id="{869F8544-70A9-55C7-4A15-8EB41A456DDA}"/>
              </a:ext>
            </a:extLst>
          </p:cNvPr>
          <p:cNvPicPr>
            <a:picLocks noChangeAspect="1"/>
          </p:cNvPicPr>
          <p:nvPr/>
        </p:nvPicPr>
        <p:blipFill>
          <a:blip r:embed="rId3"/>
          <a:srcRect l="18312" t="7000" r="16666" b="5365"/>
          <a:stretch/>
        </p:blipFill>
        <p:spPr>
          <a:xfrm>
            <a:off x="3740339" y="3943721"/>
            <a:ext cx="2501521" cy="1873105"/>
          </a:xfrm>
          <a:prstGeom prst="rect">
            <a:avLst/>
          </a:prstGeom>
        </p:spPr>
      </p:pic>
      <p:sp>
        <p:nvSpPr>
          <p:cNvPr id="5" name="TextBox 4">
            <a:extLst>
              <a:ext uri="{FF2B5EF4-FFF2-40B4-BE49-F238E27FC236}">
                <a16:creationId xmlns:a16="http://schemas.microsoft.com/office/drawing/2014/main" id="{346E21BD-1383-F27F-F5E4-4DAC322182AB}"/>
              </a:ext>
            </a:extLst>
          </p:cNvPr>
          <p:cNvSpPr txBox="1"/>
          <p:nvPr/>
        </p:nvSpPr>
        <p:spPr>
          <a:xfrm>
            <a:off x="2705100" y="5804542"/>
            <a:ext cx="4572000" cy="246221"/>
          </a:xfrm>
          <a:prstGeom prst="rect">
            <a:avLst/>
          </a:prstGeom>
          <a:noFill/>
        </p:spPr>
        <p:txBody>
          <a:bodyPr wrap="square">
            <a:spAutoFit/>
          </a:bodyPr>
          <a:lstStyle/>
          <a:p>
            <a:pPr algn="ctr"/>
            <a:r>
              <a:rPr lang="en-US" sz="1000" dirty="0"/>
              <a:t>Everglades NPS on Wikimedia Commons. "Alligator."</a:t>
            </a:r>
          </a:p>
        </p:txBody>
      </p:sp>
    </p:spTree>
    <p:extLst>
      <p:ext uri="{BB962C8B-B14F-4D97-AF65-F5344CB8AC3E}">
        <p14:creationId xmlns:p14="http://schemas.microsoft.com/office/powerpoint/2010/main" val="305886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884140"/>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different types of variation in a population.</a:t>
            </a:r>
          </a:p>
          <a:p>
            <a:pPr marL="457200" indent="-457200">
              <a:buFont typeface="Arial" panose="020B0604020202020204" pitchFamily="34" charset="0"/>
              <a:buChar char="•"/>
              <a:tabLst>
                <a:tab pos="457200" algn="l"/>
              </a:tabLst>
            </a:pPr>
            <a:r>
              <a:rPr lang="en-US" b="1" dirty="0"/>
              <a:t>Explain</a:t>
            </a:r>
            <a:r>
              <a:rPr lang="en-US" dirty="0"/>
              <a:t> how each evolutionary force can influence a population's allele frequencies.</a:t>
            </a:r>
          </a:p>
          <a:p>
            <a:pPr marL="457200" indent="-457200">
              <a:buFont typeface="Arial" panose="020B0604020202020204" pitchFamily="34" charset="0"/>
              <a:buChar char="•"/>
              <a:tabLst>
                <a:tab pos="457200" algn="l"/>
              </a:tabLst>
            </a:pPr>
            <a:r>
              <a:rPr lang="en-US" b="1" dirty="0"/>
              <a:t>Explain</a:t>
            </a:r>
            <a:r>
              <a:rPr lang="en-US" dirty="0"/>
              <a:t> why only natural selection can act upon heritable variation.</a:t>
            </a:r>
          </a:p>
          <a:p>
            <a:pPr marL="457200" indent="-457200">
              <a:buFont typeface="Arial" panose="020B0604020202020204" pitchFamily="34" charset="0"/>
              <a:buChar char="•"/>
              <a:tabLst>
                <a:tab pos="457200" algn="l"/>
              </a:tabLst>
            </a:pPr>
            <a:r>
              <a:rPr lang="en-US" b="1" dirty="0"/>
              <a:t>Describe</a:t>
            </a:r>
            <a:r>
              <a:rPr lang="en-US" dirty="0"/>
              <a:t> genetic drift and the bottleneck effect.</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Geographical Separation of Populations Can Lead to Geographical Variation</a:t>
            </a:r>
            <a:endParaRPr lang="en-US" sz="3200" dirty="0">
              <a:solidFill>
                <a:schemeClr val="accent1"/>
              </a:solidFill>
            </a:endParaRPr>
          </a:p>
        </p:txBody>
      </p:sp>
      <p:sp>
        <p:nvSpPr>
          <p:cNvPr id="11267" name="Rectangle 3"/>
          <p:cNvSpPr>
            <a:spLocks noGrp="1"/>
          </p:cNvSpPr>
          <p:nvPr>
            <p:ph idx="1"/>
          </p:nvPr>
        </p:nvSpPr>
        <p:spPr>
          <a:xfrm>
            <a:off x="457200" y="914400"/>
            <a:ext cx="8229600" cy="5181600"/>
          </a:xfrm>
          <a:prstGeom prst="rect">
            <a:avLst/>
          </a:prstGeom>
        </p:spPr>
        <p:txBody>
          <a:bodyPr>
            <a:normAutofit/>
          </a:bodyPr>
          <a:lstStyle/>
          <a:p>
            <a:pPr marL="0" indent="0">
              <a:buNone/>
              <a:tabLst>
                <a:tab pos="461963" algn="l"/>
              </a:tabLst>
            </a:pPr>
            <a:r>
              <a:rPr lang="en-US" sz="2400" dirty="0">
                <a:solidFill>
                  <a:schemeClr val="tx1"/>
                </a:solidFill>
              </a:rPr>
              <a:t>Geographical separation of populations can lead to phenotypic variation between them called </a:t>
            </a:r>
            <a:r>
              <a:rPr lang="en-US" sz="2400" b="1" dirty="0">
                <a:solidFill>
                  <a:schemeClr val="tx1"/>
                </a:solidFill>
              </a:rPr>
              <a:t>geographical variation</a:t>
            </a:r>
            <a:r>
              <a:rPr lang="en-US" sz="2400" dirty="0">
                <a:solidFill>
                  <a:schemeClr val="tx1"/>
                </a:solidFill>
              </a:rPr>
              <a:t>.</a:t>
            </a:r>
          </a:p>
          <a:p>
            <a:pPr>
              <a:tabLst>
                <a:tab pos="461963" algn="l"/>
              </a:tabLst>
            </a:pPr>
            <a:r>
              <a:rPr lang="en-US" sz="2400" dirty="0"/>
              <a:t>A </a:t>
            </a:r>
            <a:r>
              <a:rPr lang="en-US" sz="2400" b="1" dirty="0"/>
              <a:t>cline</a:t>
            </a:r>
            <a:r>
              <a:rPr lang="en-US" sz="2400" dirty="0"/>
              <a:t> is geographical variation seen as gradually varying traits develop over an ecological gradient (such as moving up a mountain).</a:t>
            </a:r>
          </a:p>
          <a:p>
            <a:pPr lvl="1">
              <a:tabLst>
                <a:tab pos="461963" algn="l"/>
              </a:tabLst>
            </a:pPr>
            <a:r>
              <a:rPr lang="en-US" sz="2400" dirty="0"/>
              <a:t>Latitudinal cline: Warm-blooded animals have larger bodies in cooler climates closer to the Earth’s poles so that they can better conserve heat.</a:t>
            </a:r>
          </a:p>
          <a:p>
            <a:pPr lvl="1">
              <a:tabLst>
                <a:tab pos="461963" algn="l"/>
              </a:tabLst>
            </a:pPr>
            <a:r>
              <a:rPr lang="en-US" sz="2400" dirty="0"/>
              <a:t>Altitudinal cline: Flowering plants bloom at different times depending on where on a mountain slope they are.</a:t>
            </a:r>
          </a:p>
          <a:p>
            <a:pPr>
              <a:tabLst>
                <a:tab pos="461963" algn="l"/>
              </a:tabLst>
            </a:pPr>
            <a:r>
              <a:rPr lang="en-US" sz="2400" dirty="0"/>
              <a:t>Gene flow leads to gradual differences along a cline, while limited gene flow may cause abrupt differences and speciation.</a:t>
            </a:r>
          </a:p>
        </p:txBody>
      </p:sp>
    </p:spTree>
    <p:extLst>
      <p:ext uri="{BB962C8B-B14F-4D97-AF65-F5344CB8AC3E}">
        <p14:creationId xmlns:p14="http://schemas.microsoft.com/office/powerpoint/2010/main" val="426725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19.2 Figure 7</a:t>
            </a:r>
            <a:endParaRPr lang="en-US" sz="3200" dirty="0">
              <a:solidFill>
                <a:schemeClr val="accent1"/>
              </a:solidFill>
            </a:endParaRPr>
          </a:p>
        </p:txBody>
      </p:sp>
      <p:pic>
        <p:nvPicPr>
          <p:cNvPr id="4" name="Content Placeholder 6" descr="An arrow shows that for both illustrations time passes from left to right. The first graphic (labeled &quot;1&quot;) shows two mountains, colored blue, with the peaks labeled. This represents the original species population. Moving to the right we have the same mountains but arrows are shown pointing from the bottom of the mountains to the top with the label &quot;CLIMATIC CHANGES RECEDE SUITABLE HABITAT TO PEAKS.&quot; The blue coloring is now only shown on the peaks. This represents isolation on peaks. Moving to the right again, we have the same mountains, but now one mountain peak is colored blue and the other mountain peak is colored green. This represents speciation. The second graphic (labeled &quot;2&quot;) shows two mountains, colored blue, with the valleys labeled. This represents the original species population. Moving to the right we have the same mountains but arrows are shown pointing from the top of the mountains to the bottom with the label &quot;CLIMATIC CHANGES RECEDE SUITABLE HABITAT TO VALLEYS.&quot; The blue coloring is now shown only in the valleys. This represents isolation in valleys. Moving to the right again, we have the same mountains, but now one valley is colored blue and the other valley is colored green. This represents speciation.">
            <a:extLst>
              <a:ext uri="{FF2B5EF4-FFF2-40B4-BE49-F238E27FC236}">
                <a16:creationId xmlns:a16="http://schemas.microsoft.com/office/drawing/2014/main" id="{AB5D4323-8B12-6874-8E37-F72D4AB92332}"/>
              </a:ext>
            </a:extLst>
          </p:cNvPr>
          <p:cNvPicPr>
            <a:picLocks noGrp="1" noChangeAspect="1"/>
          </p:cNvPicPr>
          <p:nvPr>
            <p:ph idx="1"/>
          </p:nvPr>
        </p:nvPicPr>
        <p:blipFill>
          <a:blip r:embed="rId3"/>
          <a:srcRect t="5333" b="24668"/>
          <a:stretch/>
        </p:blipFill>
        <p:spPr>
          <a:xfrm>
            <a:off x="457200" y="1524000"/>
            <a:ext cx="8229600" cy="3200400"/>
          </a:xfrm>
        </p:spPr>
      </p:pic>
    </p:spTree>
    <p:extLst>
      <p:ext uri="{BB962C8B-B14F-4D97-AF65-F5344CB8AC3E}">
        <p14:creationId xmlns:p14="http://schemas.microsoft.com/office/powerpoint/2010/main" val="1738866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3291840"/>
          </a:xfrm>
        </p:spPr>
        <p:txBody>
          <a:bodyPr>
            <a:normAutofit/>
          </a:bodyPr>
          <a:lstStyle/>
          <a:p>
            <a:r>
              <a:rPr lang="en-US" dirty="0"/>
              <a:t>If climate change, on average, leads to an increase in temperature globally, this could lead to massive migrations of species towards higher latitudes (more northward or more southward) where temperatures are cooler. </a:t>
            </a:r>
          </a:p>
          <a:p>
            <a:pPr marL="457200" indent="-457200">
              <a:buFont typeface="Arial" panose="020B0604020202020204" pitchFamily="34" charset="0"/>
              <a:buChar char="•"/>
            </a:pPr>
            <a:r>
              <a:rPr lang="en-US" dirty="0"/>
              <a:t>What would be the risk to animals that live at the North and South Poles in this scenario?</a:t>
            </a:r>
          </a:p>
        </p:txBody>
      </p:sp>
    </p:spTree>
    <p:extLst>
      <p:ext uri="{BB962C8B-B14F-4D97-AF65-F5344CB8AC3E}">
        <p14:creationId xmlns:p14="http://schemas.microsoft.com/office/powerpoint/2010/main" val="393961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66800"/>
            <a:ext cx="8229600" cy="4876800"/>
          </a:xfrm>
        </p:spPr>
        <p:txBody>
          <a:bodyPr>
            <a:noAutofit/>
          </a:bodyPr>
          <a:lstStyle/>
          <a:p>
            <a:pPr marL="342900" indent="-342900">
              <a:buFont typeface="Arial" panose="020B0604020202020204" pitchFamily="34" charset="0"/>
              <a:buChar char="•"/>
            </a:pPr>
            <a:r>
              <a:rPr lang="en-US" sz="2200" dirty="0"/>
              <a:t>Both genetic and environmental factors can cause phenotypic variation in a population.</a:t>
            </a:r>
          </a:p>
          <a:p>
            <a:pPr marL="1200150" lvl="1" indent="-457200">
              <a:buFont typeface="Arial" panose="020B0604020202020204" pitchFamily="34" charset="0"/>
              <a:buChar char="•"/>
            </a:pPr>
            <a:r>
              <a:rPr lang="en-US" sz="2200" dirty="0"/>
              <a:t>Different alleles can lead to different phenotypes.</a:t>
            </a:r>
          </a:p>
          <a:p>
            <a:pPr marL="1200150" lvl="1" indent="-457200">
              <a:buFont typeface="Arial" panose="020B0604020202020204" pitchFamily="34" charset="0"/>
              <a:buChar char="•"/>
            </a:pPr>
            <a:r>
              <a:rPr lang="en-US" sz="2200" dirty="0"/>
              <a:t>Different environments can cause individuals to look and act differently.</a:t>
            </a:r>
          </a:p>
          <a:p>
            <a:pPr marL="342900" indent="-342900">
              <a:buFont typeface="Arial" panose="020B0604020202020204" pitchFamily="34" charset="0"/>
              <a:buChar char="•"/>
            </a:pPr>
            <a:r>
              <a:rPr lang="en-US" sz="2200" dirty="0"/>
              <a:t>Only genetically encoded differences can be targets of natural selection, which selects for alleles conferring beneficial traits or behaviors and against alleles for harmful qualities.</a:t>
            </a:r>
          </a:p>
          <a:p>
            <a:pPr marL="342900" indent="-342900">
              <a:buFont typeface="Arial" panose="020B0604020202020204" pitchFamily="34" charset="0"/>
              <a:buChar char="•"/>
            </a:pPr>
            <a:r>
              <a:rPr lang="en-US" sz="2200" dirty="0"/>
              <a:t>Allele frequencies in a population are also affected by: </a:t>
            </a:r>
          </a:p>
          <a:p>
            <a:pPr marL="1085850" lvl="1" indent="-342900">
              <a:buFont typeface="Arial" panose="020B0604020202020204" pitchFamily="34" charset="0"/>
              <a:buChar char="•"/>
            </a:pPr>
            <a:r>
              <a:rPr lang="en-US" sz="2200" dirty="0"/>
              <a:t>Genetic drift</a:t>
            </a:r>
          </a:p>
          <a:p>
            <a:pPr marL="1085850" lvl="1" indent="-342900">
              <a:buFont typeface="Arial" panose="020B0604020202020204" pitchFamily="34" charset="0"/>
              <a:buChar char="•"/>
            </a:pPr>
            <a:r>
              <a:rPr lang="en-US" sz="2200" dirty="0"/>
              <a:t>Gene flow</a:t>
            </a:r>
          </a:p>
          <a:p>
            <a:pPr marL="1085850" lvl="1" indent="-342900">
              <a:buFont typeface="Arial" panose="020B0604020202020204" pitchFamily="34" charset="0"/>
              <a:buChar char="•"/>
            </a:pPr>
            <a:r>
              <a:rPr lang="en-US" sz="2200" dirty="0"/>
              <a:t>Mutations</a:t>
            </a:r>
          </a:p>
          <a:p>
            <a:pPr marL="1085850" lvl="1" indent="-342900">
              <a:buFont typeface="Arial" panose="020B0604020202020204" pitchFamily="34" charset="0"/>
              <a:buChar char="•"/>
            </a:pPr>
            <a:r>
              <a:rPr lang="en-US" sz="2200" dirty="0"/>
              <a:t>Nonrandom mating</a:t>
            </a:r>
          </a:p>
        </p:txBody>
      </p:sp>
    </p:spTree>
    <p:extLst>
      <p:ext uri="{BB962C8B-B14F-4D97-AF65-F5344CB8AC3E}">
        <p14:creationId xmlns:p14="http://schemas.microsoft.com/office/powerpoint/2010/main" val="290095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Polymorphisms and Population Variation</a:t>
            </a:r>
            <a:endParaRPr lang="en-US" sz="3200" dirty="0">
              <a:solidFill>
                <a:schemeClr val="accent1"/>
              </a:solidFill>
            </a:endParaRPr>
          </a:p>
        </p:txBody>
      </p:sp>
      <p:sp>
        <p:nvSpPr>
          <p:cNvPr id="11267" name="Rectangle 3"/>
          <p:cNvSpPr>
            <a:spLocks noGrp="1"/>
          </p:cNvSpPr>
          <p:nvPr>
            <p:ph idx="1"/>
          </p:nvPr>
        </p:nvSpPr>
        <p:spPr>
          <a:xfrm>
            <a:off x="457200" y="990600"/>
            <a:ext cx="8229600" cy="4572000"/>
          </a:xfrm>
          <a:prstGeom prst="rect">
            <a:avLst/>
          </a:prstGeom>
        </p:spPr>
        <p:txBody>
          <a:bodyPr>
            <a:normAutofit/>
          </a:bodyPr>
          <a:lstStyle/>
          <a:p>
            <a:pPr>
              <a:tabLst>
                <a:tab pos="461963" algn="l"/>
              </a:tabLst>
            </a:pPr>
            <a:r>
              <a:rPr lang="en-US" sz="2400" dirty="0">
                <a:solidFill>
                  <a:schemeClr val="tx1"/>
                </a:solidFill>
              </a:rPr>
              <a:t>Polymorphisms are the different phenotypes of a particular trait displayed by different individuals within a population.</a:t>
            </a:r>
          </a:p>
          <a:p>
            <a:pPr marL="457200" indent="-457200">
              <a:buFont typeface="Arial" panose="020B0604020202020204" pitchFamily="34" charset="0"/>
              <a:buChar char="•"/>
              <a:tabLst>
                <a:tab pos="461963" algn="l"/>
              </a:tabLst>
            </a:pPr>
            <a:r>
              <a:rPr lang="en-US" sz="2400" b="1" i="0" dirty="0">
                <a:solidFill>
                  <a:schemeClr val="tx1"/>
                </a:solidFill>
              </a:rPr>
              <a:t>Population variation</a:t>
            </a:r>
            <a:r>
              <a:rPr lang="en-US" sz="2400" i="0" dirty="0">
                <a:solidFill>
                  <a:schemeClr val="tx1"/>
                </a:solidFill>
              </a:rPr>
              <a:t> is the distribution of phenotypes among individuals in a population.</a:t>
            </a:r>
          </a:p>
          <a:p>
            <a:pPr lvl="1">
              <a:tabLst>
                <a:tab pos="461963" algn="l"/>
              </a:tabLst>
            </a:pPr>
            <a:r>
              <a:rPr lang="en-US" sz="2400" dirty="0"/>
              <a:t>It is influenced by the population's genetic structure and the environment.</a:t>
            </a:r>
            <a:endParaRPr lang="en-US" sz="2400" i="0" dirty="0">
              <a:solidFill>
                <a:schemeClr val="tx1"/>
              </a:solidFill>
            </a:endParaRPr>
          </a:p>
          <a:p>
            <a:pPr>
              <a:tabLst>
                <a:tab pos="461963" algn="l"/>
              </a:tabLst>
            </a:pPr>
            <a:endParaRPr lang="en-US" sz="2400" i="0" dirty="0">
              <a:solidFill>
                <a:schemeClr val="tx1"/>
              </a:solidFill>
            </a:endParaRPr>
          </a:p>
          <a:p>
            <a:pPr marL="0" indent="3175">
              <a:spcBef>
                <a:spcPts val="1200"/>
              </a:spcBef>
              <a:buFont typeface="Courier New" pitchFamily="49" charset="0"/>
              <a:buNone/>
              <a:tabLst>
                <a:tab pos="457200" algn="l"/>
              </a:tabLst>
            </a:pPr>
            <a:r>
              <a:rPr lang="en-US" sz="2400" i="0" dirty="0">
                <a:solidFill>
                  <a:schemeClr val="tx1"/>
                </a:solidFill>
              </a:rPr>
              <a:t>		</a:t>
            </a:r>
            <a:endParaRPr lang="en-US" sz="2400" dirty="0">
              <a:solidFill>
                <a:srgbClr val="0000FF"/>
              </a:solidFill>
            </a:endParaRPr>
          </a:p>
        </p:txBody>
      </p:sp>
      <p:sp>
        <p:nvSpPr>
          <p:cNvPr id="3" name="TextBox 2">
            <a:extLst>
              <a:ext uri="{FF2B5EF4-FFF2-40B4-BE49-F238E27FC236}">
                <a16:creationId xmlns:a16="http://schemas.microsoft.com/office/drawing/2014/main" id="{AAFBA716-9BA0-CC13-EFC7-43C70A9EB8EF}"/>
              </a:ext>
            </a:extLst>
          </p:cNvPr>
          <p:cNvSpPr txBox="1"/>
          <p:nvPr/>
        </p:nvSpPr>
        <p:spPr>
          <a:xfrm>
            <a:off x="2927923" y="3429000"/>
            <a:ext cx="1138068" cy="307777"/>
          </a:xfrm>
          <a:prstGeom prst="rect">
            <a:avLst/>
          </a:prstGeom>
          <a:noFill/>
        </p:spPr>
        <p:txBody>
          <a:bodyPr wrap="none" rtlCol="0">
            <a:spAutoFit/>
          </a:bodyPr>
          <a:lstStyle/>
          <a:p>
            <a:r>
              <a:rPr lang="en-US" sz="1400" b="1" dirty="0"/>
              <a:t>19.2 Figure 1</a:t>
            </a:r>
          </a:p>
        </p:txBody>
      </p:sp>
      <p:sp>
        <p:nvSpPr>
          <p:cNvPr id="5" name="TextBox 4">
            <a:extLst>
              <a:ext uri="{FF2B5EF4-FFF2-40B4-BE49-F238E27FC236}">
                <a16:creationId xmlns:a16="http://schemas.microsoft.com/office/drawing/2014/main" id="{29D5A0F2-7D97-4818-FD38-C4C0F64CFD69}"/>
              </a:ext>
            </a:extLst>
          </p:cNvPr>
          <p:cNvSpPr txBox="1"/>
          <p:nvPr/>
        </p:nvSpPr>
        <p:spPr>
          <a:xfrm>
            <a:off x="4007376" y="5744289"/>
            <a:ext cx="4572000" cy="246221"/>
          </a:xfrm>
          <a:prstGeom prst="rect">
            <a:avLst/>
          </a:prstGeom>
          <a:noFill/>
        </p:spPr>
        <p:txBody>
          <a:bodyPr wrap="square">
            <a:spAutoFit/>
          </a:bodyPr>
          <a:lstStyle/>
          <a:p>
            <a:pPr algn="ctr"/>
            <a:r>
              <a:rPr lang="en-US" sz="1000" dirty="0"/>
              <a:t>Jan-Mallander on Pixabay. "Kittens."</a:t>
            </a:r>
          </a:p>
        </p:txBody>
      </p:sp>
      <p:pic>
        <p:nvPicPr>
          <p:cNvPr id="4" name="Content Placeholder 5" descr="A photograph shows five kittens with different colored fur.">
            <a:extLst>
              <a:ext uri="{FF2B5EF4-FFF2-40B4-BE49-F238E27FC236}">
                <a16:creationId xmlns:a16="http://schemas.microsoft.com/office/drawing/2014/main" id="{3421AF9A-8495-7559-5BE4-4F5AF7B3E78C}"/>
              </a:ext>
            </a:extLst>
          </p:cNvPr>
          <p:cNvPicPr>
            <a:picLocks noChangeAspect="1"/>
          </p:cNvPicPr>
          <p:nvPr/>
        </p:nvPicPr>
        <p:blipFill>
          <a:blip r:embed="rId2"/>
          <a:srcRect l="5557" t="7000" r="6480" b="6334"/>
          <a:stretch/>
        </p:blipFill>
        <p:spPr>
          <a:xfrm>
            <a:off x="4065991" y="3276600"/>
            <a:ext cx="4454769" cy="2438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Natural Selection Acts on Heritable Traits</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lnSpcReduction="10000"/>
          </a:bodyPr>
          <a:lstStyle/>
          <a:p>
            <a:pPr>
              <a:tabLst>
                <a:tab pos="461963" algn="l"/>
              </a:tabLst>
            </a:pPr>
            <a:r>
              <a:rPr lang="en-US" dirty="0">
                <a:solidFill>
                  <a:schemeClr val="tx1"/>
                </a:solidFill>
              </a:rPr>
              <a:t>Because alleles are passed from parent to offspring,</a:t>
            </a:r>
          </a:p>
          <a:p>
            <a:pPr lvl="1">
              <a:tabLst>
                <a:tab pos="461963" algn="l"/>
              </a:tabLst>
            </a:pPr>
            <a:r>
              <a:rPr lang="en-US" i="0" dirty="0"/>
              <a:t>Alleles that confer beneficial traits or behaviors may be selected.</a:t>
            </a:r>
          </a:p>
          <a:p>
            <a:pPr lvl="1">
              <a:tabLst>
                <a:tab pos="461963" algn="l"/>
              </a:tabLst>
            </a:pPr>
            <a:r>
              <a:rPr lang="en-US" dirty="0"/>
              <a:t>Harmful alleles may not be selected.</a:t>
            </a:r>
          </a:p>
          <a:p>
            <a:pPr>
              <a:tabLst>
                <a:tab pos="461963" algn="l"/>
              </a:tabLst>
            </a:pPr>
            <a:r>
              <a:rPr lang="en-US" i="0" dirty="0">
                <a:solidFill>
                  <a:schemeClr val="tx1"/>
                </a:solidFill>
              </a:rPr>
              <a:t>Acquired traits are not heritable.</a:t>
            </a:r>
          </a:p>
          <a:p>
            <a:pPr>
              <a:tabLst>
                <a:tab pos="461963" algn="l"/>
              </a:tabLst>
            </a:pPr>
            <a:r>
              <a:rPr lang="en-US" b="1" dirty="0">
                <a:solidFill>
                  <a:schemeClr val="tx1"/>
                </a:solidFill>
              </a:rPr>
              <a:t>Heritability</a:t>
            </a:r>
            <a:r>
              <a:rPr lang="en-US" dirty="0">
                <a:solidFill>
                  <a:schemeClr val="tx1"/>
                </a:solidFill>
              </a:rPr>
              <a:t> is the fraction of phenotype variation that can be attributed to genetic differences among individuals within a population.</a:t>
            </a:r>
          </a:p>
          <a:p>
            <a:pPr lvl="1">
              <a:tabLst>
                <a:tab pos="461963" algn="l"/>
              </a:tabLst>
            </a:pPr>
            <a:r>
              <a:rPr lang="en-US" i="0" dirty="0">
                <a:solidFill>
                  <a:schemeClr val="tx1"/>
                </a:solidFill>
              </a:rPr>
              <a:t>The greater the heritability for a population's phenotypic variation, the more susceptible it is to evolutionary forces acting on heritable variation.</a:t>
            </a:r>
            <a:r>
              <a:rPr lang="en-US" sz="2400" i="0" dirty="0">
                <a:solidFill>
                  <a:schemeClr val="tx1"/>
                </a:solidFill>
              </a:rPr>
              <a:t>	</a:t>
            </a:r>
            <a:endParaRPr lang="en-US" sz="2400" dirty="0">
              <a:solidFill>
                <a:srgbClr val="0000FF"/>
              </a:solidFill>
            </a:endParaRPr>
          </a:p>
        </p:txBody>
      </p:sp>
    </p:spTree>
    <p:extLst>
      <p:ext uri="{BB962C8B-B14F-4D97-AF65-F5344CB8AC3E}">
        <p14:creationId xmlns:p14="http://schemas.microsoft.com/office/powerpoint/2010/main" val="225383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Increased Genetic Variance Increases Phenotypic Diversity</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lnSpcReduction="10000"/>
          </a:bodyPr>
          <a:lstStyle/>
          <a:p>
            <a:pPr marL="0" indent="0">
              <a:buNone/>
              <a:tabLst>
                <a:tab pos="461963" algn="l"/>
              </a:tabLst>
            </a:pPr>
            <a:r>
              <a:rPr lang="en-US" b="1" dirty="0">
                <a:solidFill>
                  <a:schemeClr val="tx1"/>
                </a:solidFill>
              </a:rPr>
              <a:t>Genetic variance </a:t>
            </a:r>
            <a:r>
              <a:rPr lang="en-US" dirty="0">
                <a:solidFill>
                  <a:schemeClr val="tx1"/>
                </a:solidFill>
              </a:rPr>
              <a:t>is the diversity of alleles and genotypes within a population.</a:t>
            </a:r>
          </a:p>
          <a:p>
            <a:pPr>
              <a:tabLst>
                <a:tab pos="461963" algn="l"/>
              </a:tabLst>
            </a:pPr>
            <a:r>
              <a:rPr lang="en-US" dirty="0">
                <a:solidFill>
                  <a:schemeClr val="tx1"/>
                </a:solidFill>
              </a:rPr>
              <a:t>Higher genetic variance: </a:t>
            </a:r>
          </a:p>
          <a:p>
            <a:pPr lvl="1">
              <a:tabLst>
                <a:tab pos="461963" algn="l"/>
              </a:tabLst>
            </a:pPr>
            <a:r>
              <a:rPr lang="en-US" dirty="0"/>
              <a:t>P</a:t>
            </a:r>
            <a:r>
              <a:rPr lang="en-US" dirty="0">
                <a:solidFill>
                  <a:schemeClr val="tx1"/>
                </a:solidFill>
              </a:rPr>
              <a:t>reserves phenotypic diversity</a:t>
            </a:r>
          </a:p>
          <a:p>
            <a:pPr lvl="1">
              <a:tabLst>
                <a:tab pos="461963" algn="l"/>
              </a:tabLst>
            </a:pPr>
            <a:r>
              <a:rPr lang="en-US" dirty="0"/>
              <a:t>Reduces risks associated with </a:t>
            </a:r>
            <a:r>
              <a:rPr lang="en-US" b="1" dirty="0"/>
              <a:t>inbreeding</a:t>
            </a:r>
            <a:r>
              <a:rPr lang="en-US" dirty="0"/>
              <a:t>, the mating of closely related individuals that increases chance of bringing together harmful recessive mutations from two carriers </a:t>
            </a:r>
          </a:p>
          <a:p>
            <a:pPr lvl="2">
              <a:tabLst>
                <a:tab pos="461963" algn="l"/>
              </a:tabLst>
            </a:pPr>
            <a:r>
              <a:rPr lang="en-US" sz="2800" dirty="0"/>
              <a:t>Interbreeding in a family of carriers increases the odds of two carriers mating and producing diseased offspring, a phenomenon called </a:t>
            </a:r>
            <a:r>
              <a:rPr lang="en-US" sz="2800" b="1" dirty="0"/>
              <a:t>inbreeding depression</a:t>
            </a:r>
            <a:r>
              <a:rPr lang="en-US" sz="2800" dirty="0"/>
              <a:t>.</a:t>
            </a:r>
            <a:endParaRPr lang="en-US" sz="2800" b="1" dirty="0">
              <a:solidFill>
                <a:srgbClr val="0000FF"/>
              </a:solidFill>
            </a:endParaRPr>
          </a:p>
        </p:txBody>
      </p:sp>
    </p:spTree>
    <p:extLst>
      <p:ext uri="{BB962C8B-B14F-4D97-AF65-F5344CB8AC3E}">
        <p14:creationId xmlns:p14="http://schemas.microsoft.com/office/powerpoint/2010/main" val="33988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Selection Pressures Lead to Natural Selection</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marL="0" indent="0">
              <a:buNone/>
              <a:tabLst>
                <a:tab pos="461963" algn="l"/>
              </a:tabLst>
            </a:pPr>
            <a:r>
              <a:rPr lang="en-US" b="1" dirty="0">
                <a:solidFill>
                  <a:schemeClr val="tx1"/>
                </a:solidFill>
              </a:rPr>
              <a:t>Selection pressures</a:t>
            </a:r>
            <a:r>
              <a:rPr lang="en-US" dirty="0">
                <a:solidFill>
                  <a:schemeClr val="tx1"/>
                </a:solidFill>
              </a:rPr>
              <a:t> (driving selective forces) can act on populations to lead to natural selection.</a:t>
            </a:r>
          </a:p>
          <a:p>
            <a:pPr>
              <a:tabLst>
                <a:tab pos="461963" algn="l"/>
              </a:tabLst>
            </a:pPr>
            <a:r>
              <a:rPr lang="en-US" dirty="0">
                <a:solidFill>
                  <a:schemeClr val="tx1"/>
                </a:solidFill>
              </a:rPr>
              <a:t>Selection pressures include:</a:t>
            </a:r>
          </a:p>
          <a:p>
            <a:pPr lvl="1">
              <a:tabLst>
                <a:tab pos="461963" algn="l"/>
              </a:tabLst>
            </a:pPr>
            <a:r>
              <a:rPr lang="en-US" dirty="0"/>
              <a:t>Access to mates</a:t>
            </a:r>
          </a:p>
          <a:p>
            <a:pPr lvl="2">
              <a:tabLst>
                <a:tab pos="461963" algn="l"/>
              </a:tabLst>
            </a:pPr>
            <a:r>
              <a:rPr lang="en-US" dirty="0"/>
              <a:t>Example: Because the pack leader of a group of gorillas is larger and will father more offspring, his offspring will grow larger as well, and the allele frequency for bigger size will increase in the population.</a:t>
            </a:r>
            <a:endParaRPr lang="en-US" dirty="0">
              <a:solidFill>
                <a:schemeClr val="tx1"/>
              </a:solidFill>
            </a:endParaRPr>
          </a:p>
          <a:p>
            <a:pPr lvl="1">
              <a:tabLst>
                <a:tab pos="461963" algn="l"/>
              </a:tabLst>
            </a:pPr>
            <a:r>
              <a:rPr lang="en-US" dirty="0"/>
              <a:t>Resource availability</a:t>
            </a:r>
          </a:p>
          <a:p>
            <a:pPr lvl="1">
              <a:tabLst>
                <a:tab pos="461963" algn="l"/>
              </a:tabLst>
            </a:pPr>
            <a:r>
              <a:rPr lang="en-US" dirty="0"/>
              <a:t>Environmental conditions</a:t>
            </a:r>
          </a:p>
          <a:p>
            <a:pPr lvl="1">
              <a:tabLst>
                <a:tab pos="461963" algn="l"/>
              </a:tabLst>
            </a:pPr>
            <a:r>
              <a:rPr lang="en-US" dirty="0"/>
              <a:t>Biological factors (like predation and disease)</a:t>
            </a:r>
          </a:p>
        </p:txBody>
      </p:sp>
    </p:spTree>
    <p:extLst>
      <p:ext uri="{BB962C8B-B14F-4D97-AF65-F5344CB8AC3E}">
        <p14:creationId xmlns:p14="http://schemas.microsoft.com/office/powerpoint/2010/main" val="300699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Evolutionary Forces Can Change Allele Frequencies</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marL="0" indent="0">
              <a:buNone/>
              <a:tabLst>
                <a:tab pos="461963" algn="l"/>
              </a:tabLst>
            </a:pPr>
            <a:r>
              <a:rPr lang="en-US" dirty="0">
                <a:solidFill>
                  <a:schemeClr val="tx1"/>
                </a:solidFill>
              </a:rPr>
              <a:t>Besides natural selection, there are 5 evolutionary forces that can change allele frequencies: </a:t>
            </a:r>
          </a:p>
          <a:p>
            <a:pPr>
              <a:tabLst>
                <a:tab pos="461963" algn="l"/>
              </a:tabLst>
            </a:pPr>
            <a:r>
              <a:rPr lang="en-US" dirty="0"/>
              <a:t>Genetic drift</a:t>
            </a:r>
            <a:endParaRPr lang="en-US" dirty="0">
              <a:solidFill>
                <a:schemeClr val="tx1"/>
              </a:solidFill>
            </a:endParaRPr>
          </a:p>
          <a:p>
            <a:pPr>
              <a:tabLst>
                <a:tab pos="461963" algn="l"/>
              </a:tabLst>
            </a:pPr>
            <a:r>
              <a:rPr lang="en-US" dirty="0"/>
              <a:t>Gene Flow</a:t>
            </a:r>
          </a:p>
          <a:p>
            <a:pPr>
              <a:tabLst>
                <a:tab pos="461963" algn="l"/>
              </a:tabLst>
            </a:pPr>
            <a:r>
              <a:rPr lang="en-US" dirty="0"/>
              <a:t>Mutation</a:t>
            </a:r>
          </a:p>
          <a:p>
            <a:pPr>
              <a:tabLst>
                <a:tab pos="461963" algn="l"/>
              </a:tabLst>
            </a:pPr>
            <a:r>
              <a:rPr lang="en-US" dirty="0"/>
              <a:t>Nonrandom mating</a:t>
            </a:r>
          </a:p>
          <a:p>
            <a:pPr>
              <a:tabLst>
                <a:tab pos="461963" algn="l"/>
              </a:tabLst>
            </a:pPr>
            <a:r>
              <a:rPr lang="en-US" dirty="0"/>
              <a:t>Environmental variances</a:t>
            </a:r>
          </a:p>
        </p:txBody>
      </p:sp>
    </p:spTree>
    <p:extLst>
      <p:ext uri="{BB962C8B-B14F-4D97-AF65-F5344CB8AC3E}">
        <p14:creationId xmlns:p14="http://schemas.microsoft.com/office/powerpoint/2010/main" val="37850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Genetic Drift Affects Allele Frequencies by Chance</a:t>
            </a:r>
            <a:endParaRPr lang="en-US" sz="3200" dirty="0">
              <a:solidFill>
                <a:schemeClr val="accent1"/>
              </a:solidFill>
            </a:endParaRPr>
          </a:p>
        </p:txBody>
      </p:sp>
      <p:sp>
        <p:nvSpPr>
          <p:cNvPr id="11267" name="Rectangle 3"/>
          <p:cNvSpPr>
            <a:spLocks noGrp="1"/>
          </p:cNvSpPr>
          <p:nvPr>
            <p:ph idx="1"/>
          </p:nvPr>
        </p:nvSpPr>
        <p:spPr>
          <a:xfrm>
            <a:off x="457200" y="990600"/>
            <a:ext cx="8229600" cy="5334000"/>
          </a:xfrm>
          <a:prstGeom prst="rect">
            <a:avLst/>
          </a:prstGeom>
        </p:spPr>
        <p:txBody>
          <a:bodyPr>
            <a:normAutofit/>
          </a:bodyPr>
          <a:lstStyle/>
          <a:p>
            <a:pPr>
              <a:tabLst>
                <a:tab pos="461963" algn="l"/>
              </a:tabLst>
            </a:pPr>
            <a:r>
              <a:rPr lang="en-US" b="1" dirty="0">
                <a:solidFill>
                  <a:schemeClr val="tx1"/>
                </a:solidFill>
              </a:rPr>
              <a:t>Genetic drift</a:t>
            </a:r>
            <a:r>
              <a:rPr lang="en-US" dirty="0">
                <a:solidFill>
                  <a:schemeClr val="tx1"/>
                </a:solidFill>
              </a:rPr>
              <a:t> affects allele and genotype frequencies by chance.</a:t>
            </a:r>
          </a:p>
          <a:p>
            <a:pPr lvl="1">
              <a:tabLst>
                <a:tab pos="461963" algn="l"/>
              </a:tabLst>
            </a:pPr>
            <a:r>
              <a:rPr lang="en-US" dirty="0"/>
              <a:t>Some individuals randomly will have more offspring than others </a:t>
            </a:r>
            <a:r>
              <a:rPr lang="en-US" i="1" dirty="0"/>
              <a:t>not </a:t>
            </a:r>
            <a:r>
              <a:rPr lang="en-US" dirty="0"/>
              <a:t>due to any advantage.</a:t>
            </a:r>
          </a:p>
        </p:txBody>
      </p:sp>
      <p:sp>
        <p:nvSpPr>
          <p:cNvPr id="3" name="TextBox 2">
            <a:extLst>
              <a:ext uri="{FF2B5EF4-FFF2-40B4-BE49-F238E27FC236}">
                <a16:creationId xmlns:a16="http://schemas.microsoft.com/office/drawing/2014/main" id="{10409DB6-D3DA-1D1E-D4C9-20C9D284BC8A}"/>
              </a:ext>
            </a:extLst>
          </p:cNvPr>
          <p:cNvSpPr txBox="1"/>
          <p:nvPr/>
        </p:nvSpPr>
        <p:spPr>
          <a:xfrm>
            <a:off x="152400" y="3560632"/>
            <a:ext cx="1138068" cy="307777"/>
          </a:xfrm>
          <a:prstGeom prst="rect">
            <a:avLst/>
          </a:prstGeom>
          <a:noFill/>
        </p:spPr>
        <p:txBody>
          <a:bodyPr wrap="none" rtlCol="0">
            <a:spAutoFit/>
          </a:bodyPr>
          <a:lstStyle/>
          <a:p>
            <a:r>
              <a:rPr lang="en-US" sz="1400" b="1" dirty="0"/>
              <a:t>19.2 Figure 2</a:t>
            </a:r>
          </a:p>
        </p:txBody>
      </p:sp>
      <p:sp>
        <p:nvSpPr>
          <p:cNvPr id="5" name="TextBox 4">
            <a:extLst>
              <a:ext uri="{FF2B5EF4-FFF2-40B4-BE49-F238E27FC236}">
                <a16:creationId xmlns:a16="http://schemas.microsoft.com/office/drawing/2014/main" id="{BD6A516C-EE1C-68AE-FF15-4F06EE75AE70}"/>
              </a:ext>
            </a:extLst>
          </p:cNvPr>
          <p:cNvSpPr txBox="1"/>
          <p:nvPr/>
        </p:nvSpPr>
        <p:spPr>
          <a:xfrm>
            <a:off x="2667000" y="5240179"/>
            <a:ext cx="4572000" cy="246221"/>
          </a:xfrm>
          <a:prstGeom prst="rect">
            <a:avLst/>
          </a:prstGeom>
          <a:noFill/>
        </p:spPr>
        <p:txBody>
          <a:bodyPr wrap="square">
            <a:spAutoFit/>
          </a:bodyPr>
          <a:lstStyle/>
          <a:p>
            <a:pPr algn="ctr"/>
            <a:r>
              <a:rPr lang="en-US" sz="1000" dirty="0"/>
              <a:t>CNX OpenStax. "Genetic drift." </a:t>
            </a:r>
          </a:p>
        </p:txBody>
      </p:sp>
      <p:pic>
        <p:nvPicPr>
          <p:cNvPr id="4" name="Content Placeholder 6" descr="The population has 10 rabbits. Two of these rabbits are homozygous dominant for the B allele and have brown coat color. Six are heterozygous and have brown coat color. Two are homozygous recessive and have white coat color. The frequency of the B allele, p, is .5 and the frequency of the b allele, q, is also .5. Only 5 of the rabbits, including 2 homozygous dominant and 3 heterozygous individuals, produce offspring. 5 of the resulting offspring are homozygous dominant, 4 are heterozygous, and 1 is homozygous recessive. The frequency of alleles in the second generation is p equals .7 and q equals .3. Only 2 rabbits in the second generation produce offspring, and both are homozygous dominant. As a result, the recessive b allele is lost in the third generation, and all the rabbits are heterozygous dominant with brown coat color.">
            <a:extLst>
              <a:ext uri="{FF2B5EF4-FFF2-40B4-BE49-F238E27FC236}">
                <a16:creationId xmlns:a16="http://schemas.microsoft.com/office/drawing/2014/main" id="{A9D978D0-1E85-BE51-FC4C-33392B90D0D5}"/>
              </a:ext>
            </a:extLst>
          </p:cNvPr>
          <p:cNvPicPr>
            <a:picLocks noChangeAspect="1"/>
          </p:cNvPicPr>
          <p:nvPr/>
        </p:nvPicPr>
        <p:blipFill>
          <a:blip r:embed="rId3"/>
          <a:srcRect t="5334" b="51333"/>
          <a:stretch/>
        </p:blipFill>
        <p:spPr>
          <a:xfrm>
            <a:off x="1219200" y="3335179"/>
            <a:ext cx="7467600" cy="1797756"/>
          </a:xfrm>
          <a:prstGeom prst="rect">
            <a:avLst/>
          </a:prstGeom>
        </p:spPr>
      </p:pic>
    </p:spTree>
    <p:extLst>
      <p:ext uri="{BB962C8B-B14F-4D97-AF65-F5344CB8AC3E}">
        <p14:creationId xmlns:p14="http://schemas.microsoft.com/office/powerpoint/2010/main" val="2813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304800" y="182880"/>
            <a:ext cx="8458200" cy="914400"/>
          </a:xfrm>
          <a:prstGeom prst="rect">
            <a:avLst/>
          </a:prstGeom>
        </p:spPr>
        <p:txBody>
          <a:bodyPr/>
          <a:lstStyle/>
          <a:p>
            <a:r>
              <a:rPr lang="en-US" dirty="0"/>
              <a:t>Genetic Drift Is Amplified By the Bottleneck Effect</a:t>
            </a:r>
            <a:endParaRPr lang="en-US" sz="3200" dirty="0">
              <a:solidFill>
                <a:schemeClr val="accent1"/>
              </a:solidFill>
            </a:endParaRPr>
          </a:p>
        </p:txBody>
      </p:sp>
      <p:sp>
        <p:nvSpPr>
          <p:cNvPr id="11267" name="Rectangle 3"/>
          <p:cNvSpPr>
            <a:spLocks noGrp="1"/>
          </p:cNvSpPr>
          <p:nvPr>
            <p:ph idx="1"/>
          </p:nvPr>
        </p:nvSpPr>
        <p:spPr>
          <a:xfrm>
            <a:off x="457200" y="990600"/>
            <a:ext cx="3810000" cy="5334000"/>
          </a:xfrm>
          <a:prstGeom prst="rect">
            <a:avLst/>
          </a:prstGeom>
        </p:spPr>
        <p:txBody>
          <a:bodyPr>
            <a:normAutofit/>
          </a:bodyPr>
          <a:lstStyle/>
          <a:p>
            <a:pPr marL="0" indent="0">
              <a:buNone/>
              <a:tabLst>
                <a:tab pos="461963" algn="l"/>
              </a:tabLst>
            </a:pPr>
            <a:r>
              <a:rPr lang="en-US" dirty="0"/>
              <a:t>The </a:t>
            </a:r>
            <a:r>
              <a:rPr lang="en-US" b="1" dirty="0"/>
              <a:t>bottleneck effect </a:t>
            </a:r>
            <a:r>
              <a:rPr lang="en-US" dirty="0"/>
              <a:t>occurs when:</a:t>
            </a:r>
          </a:p>
          <a:p>
            <a:pPr marL="514350" indent="-514350">
              <a:buFont typeface="+mj-lt"/>
              <a:buAutoNum type="arabicPeriod"/>
              <a:tabLst>
                <a:tab pos="461963" algn="l"/>
              </a:tabLst>
            </a:pPr>
            <a:r>
              <a:rPr lang="en-US" sz="2400" dirty="0"/>
              <a:t>A natural disaster kills a large portion of the population.</a:t>
            </a:r>
          </a:p>
          <a:p>
            <a:pPr marL="514350" indent="-514350">
              <a:buFont typeface="+mj-lt"/>
              <a:buAutoNum type="arabicPeriod"/>
              <a:tabLst>
                <a:tab pos="461963" algn="l"/>
              </a:tabLst>
            </a:pPr>
            <a:r>
              <a:rPr lang="en-US" sz="2400" dirty="0"/>
              <a:t>The survivors' genetic structure becomes that for the entire population and may be different from that of the original population.</a:t>
            </a:r>
          </a:p>
        </p:txBody>
      </p:sp>
      <p:sp>
        <p:nvSpPr>
          <p:cNvPr id="3" name="TextBox 2">
            <a:extLst>
              <a:ext uri="{FF2B5EF4-FFF2-40B4-BE49-F238E27FC236}">
                <a16:creationId xmlns:a16="http://schemas.microsoft.com/office/drawing/2014/main" id="{7E1D675A-7F88-44CA-8045-A2BF8C2C4D48}"/>
              </a:ext>
            </a:extLst>
          </p:cNvPr>
          <p:cNvSpPr txBox="1"/>
          <p:nvPr/>
        </p:nvSpPr>
        <p:spPr>
          <a:xfrm>
            <a:off x="6022266" y="1292423"/>
            <a:ext cx="1138068" cy="307777"/>
          </a:xfrm>
          <a:prstGeom prst="rect">
            <a:avLst/>
          </a:prstGeom>
          <a:noFill/>
        </p:spPr>
        <p:txBody>
          <a:bodyPr wrap="none" rtlCol="0">
            <a:spAutoFit/>
          </a:bodyPr>
          <a:lstStyle/>
          <a:p>
            <a:r>
              <a:rPr lang="en-US" sz="1400" b="1" dirty="0"/>
              <a:t>19.2 Figure 3</a:t>
            </a:r>
          </a:p>
        </p:txBody>
      </p:sp>
      <p:pic>
        <p:nvPicPr>
          <p:cNvPr id="4" name="Content Placeholder 5" descr="A glass bottle full of marbles is pouring those marbles into another cup. The glass bottle full of marbles is labeled as the original population. The neck of the glass bottle which keeps all the marbles from being poured out at one time is labeled as the bottlenecking event. The cup, which has only a few marbles, is labeled as the surviving population.">
            <a:extLst>
              <a:ext uri="{FF2B5EF4-FFF2-40B4-BE49-F238E27FC236}">
                <a16:creationId xmlns:a16="http://schemas.microsoft.com/office/drawing/2014/main" id="{B04FD1CA-C31D-8EF8-4B43-D7930A99F062}"/>
              </a:ext>
            </a:extLst>
          </p:cNvPr>
          <p:cNvPicPr>
            <a:picLocks noChangeAspect="1"/>
          </p:cNvPicPr>
          <p:nvPr/>
        </p:nvPicPr>
        <p:blipFill>
          <a:blip r:embed="rId2"/>
          <a:srcRect l="23148" t="5333" r="22222" b="6270"/>
          <a:stretch/>
        </p:blipFill>
        <p:spPr>
          <a:xfrm>
            <a:off x="4610100" y="1600200"/>
            <a:ext cx="3962400" cy="3562068"/>
          </a:xfrm>
          <a:prstGeom prst="rect">
            <a:avLst/>
          </a:prstGeom>
        </p:spPr>
      </p:pic>
      <p:sp>
        <p:nvSpPr>
          <p:cNvPr id="5" name="TextBox 4">
            <a:extLst>
              <a:ext uri="{FF2B5EF4-FFF2-40B4-BE49-F238E27FC236}">
                <a16:creationId xmlns:a16="http://schemas.microsoft.com/office/drawing/2014/main" id="{592EE873-6C95-C2F6-275D-DF964292C6EC}"/>
              </a:ext>
            </a:extLst>
          </p:cNvPr>
          <p:cNvSpPr txBox="1"/>
          <p:nvPr/>
        </p:nvSpPr>
        <p:spPr>
          <a:xfrm>
            <a:off x="4305300" y="5281246"/>
            <a:ext cx="4572000" cy="246221"/>
          </a:xfrm>
          <a:prstGeom prst="rect">
            <a:avLst/>
          </a:prstGeom>
          <a:noFill/>
        </p:spPr>
        <p:txBody>
          <a:bodyPr wrap="square">
            <a:spAutoFit/>
          </a:bodyPr>
          <a:lstStyle/>
          <a:p>
            <a:pPr algn="ctr"/>
            <a:r>
              <a:rPr lang="en-US" sz="1000" dirty="0"/>
              <a:t>OpenStax, Rice University on Wikimedia Commons. "Bottleneck effect."</a:t>
            </a:r>
          </a:p>
        </p:txBody>
      </p:sp>
    </p:spTree>
    <p:extLst>
      <p:ext uri="{BB962C8B-B14F-4D97-AF65-F5344CB8AC3E}">
        <p14:creationId xmlns:p14="http://schemas.microsoft.com/office/powerpoint/2010/main" val="8908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699b050-f111-4c90-889e-842d0d4d3e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32510C9ACAA0479C18850AFC114D5A" ma:contentTypeVersion="5" ma:contentTypeDescription="Create a new document." ma:contentTypeScope="" ma:versionID="e86b25fc9ff08f42bc8f4d0f56ed50d8">
  <xsd:schema xmlns:xsd="http://www.w3.org/2001/XMLSchema" xmlns:xs="http://www.w3.org/2001/XMLSchema" xmlns:p="http://schemas.microsoft.com/office/2006/metadata/properties" xmlns:ns3="6699b050-f111-4c90-889e-842d0d4d3e45" targetNamespace="http://schemas.microsoft.com/office/2006/metadata/properties" ma:root="true" ma:fieldsID="34c5a5b19b0fc782516aa47295dfb910" ns3:_="">
    <xsd:import namespace="6699b050-f111-4c90-889e-842d0d4d3e45"/>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99b050-f111-4c90-889e-842d0d4d3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663B1-0815-4C52-BF3F-2F318A884E0C}">
  <ds:schemaRefs>
    <ds:schemaRef ds:uri="http://schemas.microsoft.com/office/2006/metadata/properties"/>
    <ds:schemaRef ds:uri="http://schemas.microsoft.com/office/infopath/2007/PartnerControls"/>
    <ds:schemaRef ds:uri="6699b050-f111-4c90-889e-842d0d4d3e45"/>
  </ds:schemaRefs>
</ds:datastoreItem>
</file>

<file path=customXml/itemProps2.xml><?xml version="1.0" encoding="utf-8"?>
<ds:datastoreItem xmlns:ds="http://schemas.openxmlformats.org/officeDocument/2006/customXml" ds:itemID="{418D32F9-6EAA-4269-9AD5-7B7E6711144C}">
  <ds:schemaRefs>
    <ds:schemaRef ds:uri="http://schemas.microsoft.com/sharepoint/v3/contenttype/forms"/>
  </ds:schemaRefs>
</ds:datastoreItem>
</file>

<file path=customXml/itemProps3.xml><?xml version="1.0" encoding="utf-8"?>
<ds:datastoreItem xmlns:ds="http://schemas.openxmlformats.org/officeDocument/2006/customXml" ds:itemID="{6F048693-E724-485E-82DA-E3E6E0582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99b050-f111-4c90-889e-842d0d4d3e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2218</TotalTime>
  <Words>2045</Words>
  <Application>Microsoft Office PowerPoint</Application>
  <PresentationFormat>On-screen Show (4:3)</PresentationFormat>
  <Paragraphs>146</Paragraphs>
  <Slides>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Courier New</vt:lpstr>
      <vt:lpstr>LearnStix</vt:lpstr>
      <vt:lpstr>Open Sans</vt:lpstr>
      <vt:lpstr>STIXGeneral-Regular</vt:lpstr>
      <vt:lpstr>Office Theme</vt:lpstr>
      <vt:lpstr>Lesson 19.2</vt:lpstr>
      <vt:lpstr>Objectives</vt:lpstr>
      <vt:lpstr>Polymorphisms and Population Variation</vt:lpstr>
      <vt:lpstr>Natural Selection Acts on Heritable Traits</vt:lpstr>
      <vt:lpstr>Increased Genetic Variance Increases Phenotypic Diversity</vt:lpstr>
      <vt:lpstr>Selection Pressures Lead to Natural Selection</vt:lpstr>
      <vt:lpstr>Evolutionary Forces Can Change Allele Frequencies</vt:lpstr>
      <vt:lpstr>Genetic Drift Affects Allele Frequencies by Chance</vt:lpstr>
      <vt:lpstr>Genetic Drift Is Amplified By the Bottleneck Effect</vt:lpstr>
      <vt:lpstr>Genetic Drift Is Amplified by the Founder Effect</vt:lpstr>
      <vt:lpstr>Think It Through1</vt:lpstr>
      <vt:lpstr>Gene Flow Affects Allele Frequencies Due to Migration</vt:lpstr>
      <vt:lpstr>19.2 Figure 4</vt:lpstr>
      <vt:lpstr>Group Activity1</vt:lpstr>
      <vt:lpstr>Group Activity2</vt:lpstr>
      <vt:lpstr>Mutations Introduce Novel Alleles</vt:lpstr>
      <vt:lpstr>Think It Through2</vt:lpstr>
      <vt:lpstr>Nonrandom Mating Can Change a Population</vt:lpstr>
      <vt:lpstr>Environmental Variance Can Cause Population Variation</vt:lpstr>
      <vt:lpstr>Geographical Separation of Populations Can Lead to Geographical Variation</vt:lpstr>
      <vt:lpstr>19.2 Figure 7</vt:lpstr>
      <vt:lpstr>Think It Through3</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186</cp:revision>
  <dcterms:created xsi:type="dcterms:W3CDTF">2013-04-26T14:43:13Z</dcterms:created>
  <dcterms:modified xsi:type="dcterms:W3CDTF">2024-10-09T13:14:22Z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0x0101004032510C9ACAA0479C18850AFC114D5A</vt:lpwstr>
  </property>
</Properties>
</file>