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handoutMasterIdLst>
    <p:handoutMasterId r:id="rId32"/>
  </p:handoutMasterIdLst>
  <p:sldIdLst>
    <p:sldId id="272" r:id="rId2"/>
    <p:sldId id="264" r:id="rId3"/>
    <p:sldId id="265" r:id="rId4"/>
    <p:sldId id="277" r:id="rId5"/>
    <p:sldId id="268" r:id="rId6"/>
    <p:sldId id="278" r:id="rId7"/>
    <p:sldId id="279" r:id="rId8"/>
    <p:sldId id="282" r:id="rId9"/>
    <p:sldId id="280" r:id="rId10"/>
    <p:sldId id="283" r:id="rId11"/>
    <p:sldId id="281" r:id="rId12"/>
    <p:sldId id="284" r:id="rId13"/>
    <p:sldId id="271" r:id="rId14"/>
    <p:sldId id="285" r:id="rId15"/>
    <p:sldId id="286" r:id="rId16"/>
    <p:sldId id="287" r:id="rId17"/>
    <p:sldId id="288" r:id="rId18"/>
    <p:sldId id="289" r:id="rId19"/>
    <p:sldId id="290" r:id="rId20"/>
    <p:sldId id="291" r:id="rId21"/>
    <p:sldId id="293" r:id="rId22"/>
    <p:sldId id="294" r:id="rId23"/>
    <p:sldId id="295" r:id="rId24"/>
    <p:sldId id="296" r:id="rId25"/>
    <p:sldId id="297" r:id="rId26"/>
    <p:sldId id="298" r:id="rId27"/>
    <p:sldId id="299" r:id="rId28"/>
    <p:sldId id="274" r:id="rId29"/>
    <p:sldId id="300" r:id="rId30"/>
  </p:sldIdLst>
  <p:sldSz cx="9144000" cy="6858000" type="screen4x3"/>
  <p:notesSz cx="6858000" cy="9144000"/>
  <p:embeddedFontLst>
    <p:embeddedFont>
      <p:font typeface="Century Gothic" panose="020B0502020202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1F497D"/>
    <a:srgbClr val="2D7D9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86411" autoAdjust="0"/>
  </p:normalViewPr>
  <p:slideViewPr>
    <p:cSldViewPr>
      <p:cViewPr varScale="1">
        <p:scale>
          <a:sx n="95" d="100"/>
          <a:sy n="95" d="100"/>
        </p:scale>
        <p:origin x="1074" y="114"/>
      </p:cViewPr>
      <p:guideLst>
        <p:guide orient="horz" pos="2160"/>
        <p:guide pos="2880"/>
      </p:guideLst>
    </p:cSldViewPr>
  </p:slideViewPr>
  <p:outlineViewPr>
    <p:cViewPr>
      <p:scale>
        <a:sx n="33" d="100"/>
        <a:sy n="33" d="100"/>
      </p:scale>
      <p:origin x="0" y="-949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natural selection can impact the distribution of phenotypes within a population. In (a) stabilizing selection, an average phenotype is favored.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42695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 directional selection, one extreme phenotype is selected for, which shifts the spectrum of observed phenotypes in that direction.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142591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376688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125472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123365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0264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19.3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Adaptive Evolution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t>19.3 Figure 2 (b)</a:t>
            </a:r>
          </a:p>
        </p:txBody>
      </p:sp>
      <p:sp>
        <p:nvSpPr>
          <p:cNvPr id="11" name="TextBox 10">
            <a:extLst>
              <a:ext uri="{FF2B5EF4-FFF2-40B4-BE49-F238E27FC236}">
                <a16:creationId xmlns:a16="http://schemas.microsoft.com/office/drawing/2014/main" id="{B4C0C591-60D4-A22B-E399-07579B046DA9}"/>
              </a:ext>
            </a:extLst>
          </p:cNvPr>
          <p:cNvSpPr txBox="1"/>
          <p:nvPr/>
        </p:nvSpPr>
        <p:spPr>
          <a:xfrm>
            <a:off x="2286000" y="5760719"/>
            <a:ext cx="4572000" cy="246221"/>
          </a:xfrm>
          <a:prstGeom prst="rect">
            <a:avLst/>
          </a:prstGeom>
          <a:noFill/>
        </p:spPr>
        <p:txBody>
          <a:bodyPr wrap="square">
            <a:spAutoFit/>
          </a:bodyPr>
          <a:lstStyle/>
          <a:p>
            <a:pPr algn="ctr"/>
            <a:r>
              <a:rPr lang="en-US" sz="1000" dirty="0"/>
              <a:t>CNX OpenStax on Wikimedia Commons. "Types of selection." Modified. </a:t>
            </a:r>
          </a:p>
        </p:txBody>
      </p:sp>
      <p:pic>
        <p:nvPicPr>
          <p:cNvPr id="4" name="Content Placeholder 6" descr="Part (b) shows moth color as an example of directional selection. Light-colored pepper moths are better camouflaged against a pristine environment, while dark-colored peppered moths are better camouflaged against a sooty environment. Thus, as the Industrial Revolution progressed in nineteenth-century England, the color of the moth population shifted from light to dark, an example of directional selection. A bell curve representing the original population and one representing the population after natural selection only slightly overlap.">
            <a:extLst>
              <a:ext uri="{FF2B5EF4-FFF2-40B4-BE49-F238E27FC236}">
                <a16:creationId xmlns:a16="http://schemas.microsoft.com/office/drawing/2014/main" id="{70986593-0EF7-952E-A8A7-60BD076B1D9D}"/>
              </a:ext>
            </a:extLst>
          </p:cNvPr>
          <p:cNvPicPr>
            <a:picLocks noGrp="1" noChangeAspect="1"/>
          </p:cNvPicPr>
          <p:nvPr>
            <p:ph idx="1"/>
          </p:nvPr>
        </p:nvPicPr>
        <p:blipFill>
          <a:blip r:embed="rId3"/>
          <a:srcRect l="38889" t="33666" r="38889" b="33001"/>
          <a:stretch/>
        </p:blipFill>
        <p:spPr>
          <a:xfrm>
            <a:off x="1943100" y="1238249"/>
            <a:ext cx="5257800" cy="4381500"/>
          </a:xfrm>
        </p:spPr>
      </p:pic>
    </p:spTree>
    <p:extLst>
      <p:ext uri="{BB962C8B-B14F-4D97-AF65-F5344CB8AC3E}">
        <p14:creationId xmlns:p14="http://schemas.microsoft.com/office/powerpoint/2010/main" val="9261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Diversifying Selection Selects for Both Extreme Phenotypes</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1021080"/>
            <a:ext cx="8229600" cy="5379720"/>
          </a:xfrm>
          <a:prstGeom prst="rect">
            <a:avLst/>
          </a:prstGeom>
        </p:spPr>
        <p:txBody>
          <a:bodyPr>
            <a:normAutofit fontScale="92500" lnSpcReduction="20000"/>
          </a:bodyPr>
          <a:lstStyle/>
          <a:p>
            <a:pPr marL="0" indent="0">
              <a:buNone/>
              <a:tabLst>
                <a:tab pos="461963" algn="l"/>
              </a:tabLst>
            </a:pPr>
            <a:r>
              <a:rPr lang="en-US" sz="2600" b="1" dirty="0">
                <a:solidFill>
                  <a:schemeClr val="tx1"/>
                </a:solidFill>
              </a:rPr>
              <a:t>Diversifying selection</a:t>
            </a:r>
            <a:r>
              <a:rPr lang="en-US" sz="2600" dirty="0">
                <a:solidFill>
                  <a:schemeClr val="tx1"/>
                </a:solidFill>
              </a:rPr>
              <a:t> results from natural selection favoring both extreme phenotypes at the ends of a phenotypic distribution.</a:t>
            </a:r>
          </a:p>
          <a:p>
            <a:pPr>
              <a:tabLst>
                <a:tab pos="461963" algn="l"/>
              </a:tabLst>
            </a:pPr>
            <a:r>
              <a:rPr lang="en-US" sz="2600" dirty="0">
                <a:solidFill>
                  <a:schemeClr val="tx1"/>
                </a:solidFill>
              </a:rPr>
              <a:t>The extreme phenotypes are advantageous.</a:t>
            </a:r>
          </a:p>
          <a:p>
            <a:pPr>
              <a:tabLst>
                <a:tab pos="461963" algn="l"/>
              </a:tabLst>
            </a:pPr>
            <a:r>
              <a:rPr lang="en-US" sz="2600" dirty="0">
                <a:solidFill>
                  <a:schemeClr val="tx1"/>
                </a:solidFill>
              </a:rPr>
              <a:t>The phenotypes in the middle are less fit.</a:t>
            </a:r>
          </a:p>
          <a:p>
            <a:pPr>
              <a:tabLst>
                <a:tab pos="461963" algn="l"/>
              </a:tabLst>
            </a:pPr>
            <a:r>
              <a:rPr lang="en-US" sz="2600" dirty="0">
                <a:solidFill>
                  <a:schemeClr val="tx1"/>
                </a:solidFill>
              </a:rPr>
              <a:t>Example: multiple male forms in animals</a:t>
            </a:r>
          </a:p>
          <a:p>
            <a:pPr lvl="1">
              <a:tabLst>
                <a:tab pos="461963" algn="l"/>
              </a:tabLst>
            </a:pPr>
            <a:r>
              <a:rPr lang="en-US" sz="2600" dirty="0"/>
              <a:t>Large alpha males use brute force to obtain mates.</a:t>
            </a:r>
          </a:p>
          <a:p>
            <a:pPr lvl="1">
              <a:tabLst>
                <a:tab pos="461963" algn="l"/>
              </a:tabLst>
            </a:pPr>
            <a:r>
              <a:rPr lang="en-US" sz="2600" dirty="0">
                <a:solidFill>
                  <a:schemeClr val="tx1"/>
                </a:solidFill>
              </a:rPr>
              <a:t>Small males sneak in furtive matings with females.</a:t>
            </a:r>
          </a:p>
          <a:p>
            <a:pPr lvl="1">
              <a:tabLst>
                <a:tab pos="461963" algn="l"/>
              </a:tabLst>
            </a:pPr>
            <a:r>
              <a:rPr lang="en-US" sz="2600" dirty="0"/>
              <a:t>Medium-sized males are selected against.</a:t>
            </a:r>
          </a:p>
          <a:p>
            <a:pPr>
              <a:tabLst>
                <a:tab pos="461963" algn="l"/>
              </a:tabLst>
            </a:pPr>
            <a:r>
              <a:rPr lang="en-US" sz="2600" dirty="0">
                <a:solidFill>
                  <a:schemeClr val="tx1"/>
                </a:solidFill>
              </a:rPr>
              <a:t>Example: environmental changes affecting mice at beach</a:t>
            </a:r>
          </a:p>
          <a:p>
            <a:pPr lvl="1">
              <a:tabLst>
                <a:tab pos="461963" algn="l"/>
              </a:tabLst>
            </a:pPr>
            <a:r>
              <a:rPr lang="en-US" sz="2600" dirty="0"/>
              <a:t>Light-colored mice blend in with sand</a:t>
            </a:r>
          </a:p>
          <a:p>
            <a:pPr lvl="1">
              <a:tabLst>
                <a:tab pos="461963" algn="l"/>
              </a:tabLst>
            </a:pPr>
            <a:r>
              <a:rPr lang="en-US" sz="2600" dirty="0">
                <a:solidFill>
                  <a:schemeClr val="tx1"/>
                </a:solidFill>
              </a:rPr>
              <a:t>Dark-colored mice blend in with grass</a:t>
            </a:r>
          </a:p>
          <a:p>
            <a:pPr lvl="1">
              <a:tabLst>
                <a:tab pos="461963" algn="l"/>
              </a:tabLst>
            </a:pPr>
            <a:r>
              <a:rPr lang="en-US" sz="2600" dirty="0"/>
              <a:t>Medium-colored mice blend in with neither</a:t>
            </a:r>
          </a:p>
          <a:p>
            <a:pPr>
              <a:tabLst>
                <a:tab pos="461963" algn="l"/>
              </a:tabLst>
            </a:pPr>
            <a:r>
              <a:rPr lang="en-US" sz="2600" dirty="0">
                <a:solidFill>
                  <a:schemeClr val="tx1"/>
                </a:solidFill>
              </a:rPr>
              <a:t>The population's genetic variance becomes more diverse.</a:t>
            </a:r>
          </a:p>
          <a:p>
            <a:pPr lvl="1">
              <a:tabLst>
                <a:tab pos="461963" algn="l"/>
              </a:tabLst>
            </a:pPr>
            <a:endParaRPr lang="en-US" sz="2600" dirty="0">
              <a:solidFill>
                <a:schemeClr val="tx1"/>
              </a:solidFill>
            </a:endParaRPr>
          </a:p>
        </p:txBody>
      </p:sp>
    </p:spTree>
    <p:extLst>
      <p:ext uri="{BB962C8B-B14F-4D97-AF65-F5344CB8AC3E}">
        <p14:creationId xmlns:p14="http://schemas.microsoft.com/office/powerpoint/2010/main" val="20181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t>19.3 Figure 2 (c)</a:t>
            </a:r>
          </a:p>
        </p:txBody>
      </p:sp>
      <p:sp>
        <p:nvSpPr>
          <p:cNvPr id="7" name="TextBox 6">
            <a:extLst>
              <a:ext uri="{FF2B5EF4-FFF2-40B4-BE49-F238E27FC236}">
                <a16:creationId xmlns:a16="http://schemas.microsoft.com/office/drawing/2014/main" id="{23EE0FB5-34B6-F303-EBCB-BF940C23024F}"/>
              </a:ext>
            </a:extLst>
          </p:cNvPr>
          <p:cNvSpPr txBox="1"/>
          <p:nvPr/>
        </p:nvSpPr>
        <p:spPr>
          <a:xfrm>
            <a:off x="2286000" y="5760719"/>
            <a:ext cx="4572000" cy="246221"/>
          </a:xfrm>
          <a:prstGeom prst="rect">
            <a:avLst/>
          </a:prstGeom>
          <a:noFill/>
        </p:spPr>
        <p:txBody>
          <a:bodyPr wrap="square">
            <a:spAutoFit/>
          </a:bodyPr>
          <a:lstStyle/>
          <a:p>
            <a:pPr algn="ctr"/>
            <a:r>
              <a:rPr lang="en-US" sz="1000" dirty="0"/>
              <a:t>CNX OpenStax on Wikimedia Commons. "Types of selection." Modified. </a:t>
            </a:r>
          </a:p>
        </p:txBody>
      </p:sp>
      <p:pic>
        <p:nvPicPr>
          <p:cNvPr id="4" name="Content Placeholder 6" descr="Part (c) shows rabbit coat color as an example of diversifying selection. In this hypothetical example, gray and Himalayan (gray and white) rabbits are better able to blend into their rocky environment than white ones. The original population is represented by a bell curve in which white is the most common coat color, while gray and Himalayan colors, on the right and left flank of the curve, are less common. After natural selection, the bell curve splits into two peaks, indicating gray and Himalayan coat color have become more common.">
            <a:extLst>
              <a:ext uri="{FF2B5EF4-FFF2-40B4-BE49-F238E27FC236}">
                <a16:creationId xmlns:a16="http://schemas.microsoft.com/office/drawing/2014/main" id="{A836825C-C7E4-5276-C868-CA7F3E81598F}"/>
              </a:ext>
            </a:extLst>
          </p:cNvPr>
          <p:cNvPicPr>
            <a:picLocks noGrp="1" noChangeAspect="1"/>
          </p:cNvPicPr>
          <p:nvPr>
            <p:ph idx="1"/>
          </p:nvPr>
        </p:nvPicPr>
        <p:blipFill>
          <a:blip r:embed="rId2"/>
          <a:srcRect l="38889" t="67000" r="38889" b="4667"/>
          <a:stretch/>
        </p:blipFill>
        <p:spPr>
          <a:xfrm>
            <a:off x="1559859" y="1295400"/>
            <a:ext cx="6024282" cy="4267200"/>
          </a:xfrm>
        </p:spPr>
      </p:pic>
    </p:spTree>
    <p:extLst>
      <p:ext uri="{BB962C8B-B14F-4D97-AF65-F5344CB8AC3E}">
        <p14:creationId xmlns:p14="http://schemas.microsoft.com/office/powerpoint/2010/main" val="237754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072640"/>
          </a:xfrm>
        </p:spPr>
        <p:txBody>
          <a:bodyPr/>
          <a:lstStyle/>
          <a:p>
            <a:r>
              <a:rPr lang="en-US" dirty="0"/>
              <a:t>In recent years, factories have become cleaner and release less soot into the environment as a result. </a:t>
            </a:r>
          </a:p>
          <a:p>
            <a:pPr marL="457200" indent="-457200">
              <a:buFont typeface="Arial" panose="020B0604020202020204" pitchFamily="34" charset="0"/>
              <a:buChar char="•"/>
            </a:pPr>
            <a:r>
              <a:rPr lang="en-US" dirty="0"/>
              <a:t>What impact might this have on the distribution of moth color in the population? </a:t>
            </a:r>
          </a:p>
        </p:txBody>
      </p:sp>
    </p:spTree>
    <p:extLst>
      <p:ext uri="{BB962C8B-B14F-4D97-AF65-F5344CB8AC3E}">
        <p14:creationId xmlns:p14="http://schemas.microsoft.com/office/powerpoint/2010/main" val="193357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Frequency-Dependent Selection</a:t>
            </a:r>
            <a:endParaRPr lang="en-US" sz="3200" dirty="0">
              <a:solidFill>
                <a:schemeClr val="accent1"/>
              </a:solidFill>
            </a:endParaRPr>
          </a:p>
        </p:txBody>
      </p:sp>
      <p:sp>
        <p:nvSpPr>
          <p:cNvPr id="11267" name="Rectangle 3"/>
          <p:cNvSpPr>
            <a:spLocks noGrp="1"/>
          </p:cNvSpPr>
          <p:nvPr>
            <p:ph idx="1"/>
          </p:nvPr>
        </p:nvSpPr>
        <p:spPr>
          <a:xfrm>
            <a:off x="457200" y="1021080"/>
            <a:ext cx="8229600" cy="5379720"/>
          </a:xfrm>
          <a:prstGeom prst="rect">
            <a:avLst/>
          </a:prstGeom>
        </p:spPr>
        <p:txBody>
          <a:bodyPr>
            <a:normAutofit/>
          </a:bodyPr>
          <a:lstStyle/>
          <a:p>
            <a:pPr marL="0" indent="0">
              <a:buNone/>
              <a:tabLst>
                <a:tab pos="461963" algn="l"/>
              </a:tabLst>
            </a:pPr>
            <a:r>
              <a:rPr lang="en-US" b="1" dirty="0">
                <a:solidFill>
                  <a:schemeClr val="tx1"/>
                </a:solidFill>
              </a:rPr>
              <a:t>Frequency-dependent selection</a:t>
            </a:r>
            <a:r>
              <a:rPr lang="en-US" dirty="0">
                <a:solidFill>
                  <a:schemeClr val="tx1"/>
                </a:solidFill>
              </a:rPr>
              <a:t> can be either:</a:t>
            </a:r>
          </a:p>
          <a:p>
            <a:pPr>
              <a:tabLst>
                <a:tab pos="461963" algn="l"/>
              </a:tabLst>
            </a:pPr>
            <a:r>
              <a:rPr lang="en-US" dirty="0">
                <a:solidFill>
                  <a:schemeClr val="tx1"/>
                </a:solidFill>
              </a:rPr>
              <a:t>Positive: favors common phenotypes</a:t>
            </a:r>
          </a:p>
          <a:p>
            <a:pPr lvl="1">
              <a:tabLst>
                <a:tab pos="461963" algn="l"/>
              </a:tabLst>
            </a:pPr>
            <a:r>
              <a:rPr lang="en-US" dirty="0"/>
              <a:t>This </a:t>
            </a:r>
            <a:r>
              <a:rPr lang="en-US" dirty="0">
                <a:solidFill>
                  <a:schemeClr val="tx1"/>
                </a:solidFill>
              </a:rPr>
              <a:t>decreases the population's genetic variance.</a:t>
            </a:r>
          </a:p>
          <a:p>
            <a:pPr>
              <a:tabLst>
                <a:tab pos="461963" algn="l"/>
              </a:tabLst>
            </a:pPr>
            <a:r>
              <a:rPr lang="en-US" dirty="0">
                <a:solidFill>
                  <a:schemeClr val="tx1"/>
                </a:solidFill>
              </a:rPr>
              <a:t>Negative: favors rare phenotypes</a:t>
            </a:r>
          </a:p>
          <a:p>
            <a:pPr lvl="1">
              <a:tabLst>
                <a:tab pos="461963" algn="l"/>
              </a:tabLst>
            </a:pPr>
            <a:r>
              <a:rPr lang="en-US" dirty="0"/>
              <a:t>This </a:t>
            </a:r>
            <a:r>
              <a:rPr lang="en-US" dirty="0">
                <a:solidFill>
                  <a:schemeClr val="tx1"/>
                </a:solidFill>
              </a:rPr>
              <a:t>increases the population's genetic variance.</a:t>
            </a:r>
          </a:p>
        </p:txBody>
      </p:sp>
    </p:spTree>
    <p:extLst>
      <p:ext uri="{BB962C8B-B14F-4D97-AF65-F5344CB8AC3E}">
        <p14:creationId xmlns:p14="http://schemas.microsoft.com/office/powerpoint/2010/main" val="31683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Negative Frequency-Dependent Selection: </a:t>
            </a:r>
            <a:br>
              <a:rPr lang="en-US" dirty="0"/>
            </a:br>
            <a:r>
              <a:rPr lang="en-US" dirty="0"/>
              <a:t>Common Side-Blotched Lizards</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1021080"/>
            <a:ext cx="8229600" cy="5074920"/>
          </a:xfrm>
          <a:prstGeom prst="rect">
            <a:avLst/>
          </a:prstGeom>
        </p:spPr>
        <p:txBody>
          <a:bodyPr>
            <a:normAutofit fontScale="92500" lnSpcReduction="10000"/>
          </a:bodyPr>
          <a:lstStyle/>
          <a:p>
            <a:pPr marL="0" indent="0">
              <a:buNone/>
              <a:tabLst>
                <a:tab pos="461963" algn="l"/>
              </a:tabLst>
            </a:pPr>
            <a:r>
              <a:rPr lang="en-US" dirty="0"/>
              <a:t>Orange throat-colored males are the largest and strongest and are polygynous.</a:t>
            </a:r>
          </a:p>
          <a:p>
            <a:pPr lvl="1">
              <a:tabLst>
                <a:tab pos="461963" algn="l"/>
              </a:tabLst>
            </a:pPr>
            <a:r>
              <a:rPr lang="en-US" dirty="0">
                <a:solidFill>
                  <a:srgbClr val="366092"/>
                </a:solidFill>
              </a:rPr>
              <a:t>Orange males can fight off the blue males to mate with the blue males' pair-bonded females.</a:t>
            </a:r>
          </a:p>
          <a:p>
            <a:pPr marL="0" indent="0">
              <a:buNone/>
              <a:tabLst>
                <a:tab pos="461963" algn="l"/>
              </a:tabLst>
            </a:pPr>
            <a:r>
              <a:rPr lang="en-US" dirty="0"/>
              <a:t>Blue throat-colored males are medium-sized and form strong pair bonds with their mates.</a:t>
            </a:r>
          </a:p>
          <a:p>
            <a:pPr lvl="1">
              <a:tabLst>
                <a:tab pos="461963" algn="l"/>
              </a:tabLst>
            </a:pPr>
            <a:r>
              <a:rPr lang="en-US" dirty="0">
                <a:solidFill>
                  <a:srgbClr val="366092"/>
                </a:solidFill>
              </a:rPr>
              <a:t>Blue males can fight off yellow males for access to their mates.</a:t>
            </a:r>
          </a:p>
          <a:p>
            <a:pPr marL="0" indent="0">
              <a:buNone/>
              <a:tabLst>
                <a:tab pos="461963" algn="l"/>
              </a:tabLst>
            </a:pPr>
            <a:r>
              <a:rPr lang="en-US" dirty="0"/>
              <a:t>Yellow throat-colored males are the smallest, look like females, and can sneak copulations.</a:t>
            </a:r>
          </a:p>
          <a:p>
            <a:pPr lvl="1">
              <a:tabLst>
                <a:tab pos="461963" algn="l"/>
              </a:tabLst>
            </a:pPr>
            <a:r>
              <a:rPr lang="en-US" dirty="0">
                <a:solidFill>
                  <a:srgbClr val="366092"/>
                </a:solidFill>
              </a:rPr>
              <a:t>Yellow males can sneak copulations with potential mates of orange males.</a:t>
            </a:r>
          </a:p>
        </p:txBody>
      </p:sp>
    </p:spTree>
    <p:extLst>
      <p:ext uri="{BB962C8B-B14F-4D97-AF65-F5344CB8AC3E}">
        <p14:creationId xmlns:p14="http://schemas.microsoft.com/office/powerpoint/2010/main" val="182872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Negative Frequency-Dependent Selection: </a:t>
            </a:r>
            <a:br>
              <a:rPr lang="en-US" dirty="0"/>
            </a:br>
            <a:r>
              <a:rPr lang="en-US" dirty="0"/>
              <a:t>Common Side-Blotched Lizards</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457200" y="1021080"/>
            <a:ext cx="8229600" cy="5074920"/>
          </a:xfrm>
          <a:prstGeom prst="rect">
            <a:avLst/>
          </a:prstGeom>
        </p:spPr>
        <p:txBody>
          <a:bodyPr>
            <a:normAutofit/>
          </a:bodyPr>
          <a:lstStyle/>
          <a:p>
            <a:pPr>
              <a:tabLst>
                <a:tab pos="461963" algn="l"/>
              </a:tabLst>
            </a:pPr>
            <a:r>
              <a:rPr lang="en-US" sz="2400" dirty="0">
                <a:solidFill>
                  <a:schemeClr val="tx1"/>
                </a:solidFill>
              </a:rPr>
              <a:t>Natural selection favors:</a:t>
            </a:r>
          </a:p>
          <a:p>
            <a:pPr lvl="1">
              <a:tabLst>
                <a:tab pos="461963" algn="l"/>
              </a:tabLst>
            </a:pPr>
            <a:r>
              <a:rPr lang="en-US" sz="2400" dirty="0">
                <a:solidFill>
                  <a:srgbClr val="366092"/>
                </a:solidFill>
              </a:rPr>
              <a:t>Orange males when blue males dominate</a:t>
            </a:r>
          </a:p>
          <a:p>
            <a:pPr lvl="1">
              <a:tabLst>
                <a:tab pos="461963" algn="l"/>
              </a:tabLst>
            </a:pPr>
            <a:r>
              <a:rPr lang="en-US" sz="2400" dirty="0">
                <a:solidFill>
                  <a:srgbClr val="366092"/>
                </a:solidFill>
              </a:rPr>
              <a:t>Blue males when yellow males dominate</a:t>
            </a:r>
          </a:p>
          <a:p>
            <a:pPr lvl="1">
              <a:tabLst>
                <a:tab pos="461963" algn="l"/>
              </a:tabLst>
            </a:pPr>
            <a:r>
              <a:rPr lang="en-US" sz="2400" dirty="0">
                <a:solidFill>
                  <a:srgbClr val="366092"/>
                </a:solidFill>
              </a:rPr>
              <a:t>Yellow males when orange males dominate</a:t>
            </a:r>
          </a:p>
          <a:p>
            <a:pPr>
              <a:tabLst>
                <a:tab pos="461963" algn="l"/>
              </a:tabLst>
            </a:pPr>
            <a:r>
              <a:rPr lang="en-US" sz="2400" dirty="0"/>
              <a:t>This results in the selection for rare phenotypes when other phenotypes dominate.</a:t>
            </a:r>
          </a:p>
          <a:p>
            <a:pPr>
              <a:tabLst>
                <a:tab pos="461963" algn="l"/>
              </a:tabLst>
            </a:pPr>
            <a:r>
              <a:rPr lang="en-US" sz="2400" dirty="0"/>
              <a:t>Thus, populations of side-blotched lizards cycle in phenotype distribution.</a:t>
            </a:r>
          </a:p>
        </p:txBody>
      </p:sp>
      <p:sp>
        <p:nvSpPr>
          <p:cNvPr id="4" name="TextBox 3">
            <a:extLst>
              <a:ext uri="{FF2B5EF4-FFF2-40B4-BE49-F238E27FC236}">
                <a16:creationId xmlns:a16="http://schemas.microsoft.com/office/drawing/2014/main" id="{102D6EA0-3B74-45E5-F24B-522E0F519A7D}"/>
              </a:ext>
            </a:extLst>
          </p:cNvPr>
          <p:cNvSpPr txBox="1"/>
          <p:nvPr/>
        </p:nvSpPr>
        <p:spPr>
          <a:xfrm>
            <a:off x="2386182" y="4495800"/>
            <a:ext cx="1138068" cy="307777"/>
          </a:xfrm>
          <a:prstGeom prst="rect">
            <a:avLst/>
          </a:prstGeom>
          <a:noFill/>
        </p:spPr>
        <p:txBody>
          <a:bodyPr wrap="none" rtlCol="0">
            <a:spAutoFit/>
          </a:bodyPr>
          <a:lstStyle/>
          <a:p>
            <a:r>
              <a:rPr lang="en-US" sz="1400" b="1" dirty="0"/>
              <a:t>19.3 Figure 3</a:t>
            </a:r>
          </a:p>
        </p:txBody>
      </p:sp>
      <p:sp>
        <p:nvSpPr>
          <p:cNvPr id="5" name="TextBox 4">
            <a:extLst>
              <a:ext uri="{FF2B5EF4-FFF2-40B4-BE49-F238E27FC236}">
                <a16:creationId xmlns:a16="http://schemas.microsoft.com/office/drawing/2014/main" id="{29B80804-D26F-5F81-611D-A7FFB34E34E6}"/>
              </a:ext>
            </a:extLst>
          </p:cNvPr>
          <p:cNvSpPr txBox="1"/>
          <p:nvPr/>
        </p:nvSpPr>
        <p:spPr>
          <a:xfrm>
            <a:off x="3638550" y="5807612"/>
            <a:ext cx="4572000" cy="246221"/>
          </a:xfrm>
          <a:prstGeom prst="rect">
            <a:avLst/>
          </a:prstGeom>
          <a:noFill/>
        </p:spPr>
        <p:txBody>
          <a:bodyPr wrap="square">
            <a:spAutoFit/>
          </a:bodyPr>
          <a:lstStyle/>
          <a:p>
            <a:pPr algn="ctr"/>
            <a:r>
              <a:rPr lang="en-US" sz="1000" dirty="0"/>
              <a:t>Judy Gallagher on Wikimedia Commons. "Desert side-blotched lizard."</a:t>
            </a:r>
          </a:p>
        </p:txBody>
      </p:sp>
      <p:pic>
        <p:nvPicPr>
          <p:cNvPr id="3" name="Content Placeholder 5" descr="A photograph shows a side-blotched lizard.">
            <a:extLst>
              <a:ext uri="{FF2B5EF4-FFF2-40B4-BE49-F238E27FC236}">
                <a16:creationId xmlns:a16="http://schemas.microsoft.com/office/drawing/2014/main" id="{A40B3B81-A505-9348-4ABA-429689B72D4A}"/>
              </a:ext>
            </a:extLst>
          </p:cNvPr>
          <p:cNvPicPr>
            <a:picLocks noChangeAspect="1"/>
          </p:cNvPicPr>
          <p:nvPr/>
        </p:nvPicPr>
        <p:blipFill>
          <a:blip r:embed="rId2"/>
          <a:srcRect l="14816" t="30333" r="13889" b="29667"/>
          <a:stretch/>
        </p:blipFill>
        <p:spPr>
          <a:xfrm>
            <a:off x="3524250" y="4311321"/>
            <a:ext cx="4800600" cy="1496291"/>
          </a:xfrm>
          <a:prstGeom prst="rect">
            <a:avLst/>
          </a:prstGeom>
        </p:spPr>
      </p:pic>
    </p:spTree>
    <p:extLst>
      <p:ext uri="{BB962C8B-B14F-4D97-AF65-F5344CB8AC3E}">
        <p14:creationId xmlns:p14="http://schemas.microsoft.com/office/powerpoint/2010/main" val="19739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Sexual Selection Favors Certain Traits in Males and Females</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990600"/>
            <a:ext cx="5257800" cy="4953000"/>
          </a:xfrm>
          <a:prstGeom prst="rect">
            <a:avLst/>
          </a:prstGeom>
        </p:spPr>
        <p:txBody>
          <a:bodyPr>
            <a:noAutofit/>
          </a:bodyPr>
          <a:lstStyle/>
          <a:p>
            <a:pPr marL="0" indent="0">
              <a:buNone/>
              <a:tabLst>
                <a:tab pos="461963" algn="l"/>
              </a:tabLst>
            </a:pPr>
            <a:r>
              <a:rPr lang="en-US" sz="2200" b="1" dirty="0">
                <a:solidFill>
                  <a:schemeClr val="tx1"/>
                </a:solidFill>
              </a:rPr>
              <a:t>Sexual dimorphisms </a:t>
            </a:r>
            <a:r>
              <a:rPr lang="en-US" sz="2200" dirty="0">
                <a:solidFill>
                  <a:schemeClr val="tx1"/>
                </a:solidFill>
              </a:rPr>
              <a:t>are differences between males and females within a species.</a:t>
            </a:r>
          </a:p>
          <a:p>
            <a:pPr>
              <a:tabLst>
                <a:tab pos="461963" algn="l"/>
              </a:tabLst>
            </a:pPr>
            <a:r>
              <a:rPr lang="en-US" sz="2200" dirty="0">
                <a:solidFill>
                  <a:schemeClr val="tx1"/>
                </a:solidFill>
              </a:rPr>
              <a:t>In some animals, variation in reproductive success selects for </a:t>
            </a:r>
            <a:r>
              <a:rPr lang="en-US" sz="2200" i="1" dirty="0">
                <a:solidFill>
                  <a:schemeClr val="tx1"/>
                </a:solidFill>
              </a:rPr>
              <a:t>males</a:t>
            </a:r>
            <a:r>
              <a:rPr lang="en-US" sz="2200" dirty="0">
                <a:solidFill>
                  <a:schemeClr val="tx1"/>
                </a:solidFill>
              </a:rPr>
              <a:t> to have traits to obtain matings.</a:t>
            </a:r>
          </a:p>
          <a:p>
            <a:pPr lvl="1">
              <a:tabLst>
                <a:tab pos="461963" algn="l"/>
              </a:tabLst>
            </a:pPr>
            <a:r>
              <a:rPr lang="en-US" sz="2200" dirty="0"/>
              <a:t>Increased size and strength (Example: lion)</a:t>
            </a:r>
          </a:p>
          <a:p>
            <a:pPr lvl="1">
              <a:tabLst>
                <a:tab pos="461963" algn="l"/>
              </a:tabLst>
            </a:pPr>
            <a:r>
              <a:rPr lang="en-US" sz="2200" dirty="0">
                <a:solidFill>
                  <a:schemeClr val="tx1"/>
                </a:solidFill>
              </a:rPr>
              <a:t>More decoration (Example: peacock's tail)</a:t>
            </a:r>
          </a:p>
          <a:p>
            <a:pPr>
              <a:tabLst>
                <a:tab pos="461963" algn="l"/>
              </a:tabLst>
            </a:pPr>
            <a:r>
              <a:rPr lang="en-US" sz="2200" dirty="0">
                <a:solidFill>
                  <a:schemeClr val="tx1"/>
                </a:solidFill>
              </a:rPr>
              <a:t>In other animals, variation in reproductive success selects for </a:t>
            </a:r>
            <a:r>
              <a:rPr lang="en-US" sz="2200" i="1" dirty="0">
                <a:solidFill>
                  <a:schemeClr val="tx1"/>
                </a:solidFill>
              </a:rPr>
              <a:t>females</a:t>
            </a:r>
            <a:r>
              <a:rPr lang="en-US" sz="2200" dirty="0">
                <a:solidFill>
                  <a:schemeClr val="tx1"/>
                </a:solidFill>
              </a:rPr>
              <a:t> to have such traits to obtain matings.</a:t>
            </a:r>
          </a:p>
        </p:txBody>
      </p:sp>
      <p:sp>
        <p:nvSpPr>
          <p:cNvPr id="3" name="TextBox 2">
            <a:extLst>
              <a:ext uri="{FF2B5EF4-FFF2-40B4-BE49-F238E27FC236}">
                <a16:creationId xmlns:a16="http://schemas.microsoft.com/office/drawing/2014/main" id="{F97F952A-774E-CCE6-A04D-62E20EB72E4A}"/>
              </a:ext>
            </a:extLst>
          </p:cNvPr>
          <p:cNvSpPr txBox="1"/>
          <p:nvPr/>
        </p:nvSpPr>
        <p:spPr>
          <a:xfrm>
            <a:off x="6710532" y="1825823"/>
            <a:ext cx="1138068" cy="307777"/>
          </a:xfrm>
          <a:prstGeom prst="rect">
            <a:avLst/>
          </a:prstGeom>
          <a:noFill/>
        </p:spPr>
        <p:txBody>
          <a:bodyPr wrap="none" rtlCol="0">
            <a:spAutoFit/>
          </a:bodyPr>
          <a:lstStyle/>
          <a:p>
            <a:r>
              <a:rPr lang="en-US" sz="1400" b="1" dirty="0"/>
              <a:t>19.3 Figure 4</a:t>
            </a:r>
          </a:p>
        </p:txBody>
      </p:sp>
      <p:pic>
        <p:nvPicPr>
          <p:cNvPr id="4" name="Content Placeholder 5" descr="A photograph shows a large male lion.">
            <a:extLst>
              <a:ext uri="{FF2B5EF4-FFF2-40B4-BE49-F238E27FC236}">
                <a16:creationId xmlns:a16="http://schemas.microsoft.com/office/drawing/2014/main" id="{22737114-4CED-2746-13EF-C125D177A80C}"/>
              </a:ext>
            </a:extLst>
          </p:cNvPr>
          <p:cNvPicPr>
            <a:picLocks noChangeAspect="1"/>
          </p:cNvPicPr>
          <p:nvPr/>
        </p:nvPicPr>
        <p:blipFill>
          <a:blip r:embed="rId2"/>
          <a:srcRect l="13889" t="7000" r="12963" b="6334"/>
          <a:stretch/>
        </p:blipFill>
        <p:spPr>
          <a:xfrm>
            <a:off x="5698103" y="2133600"/>
            <a:ext cx="3162925" cy="2081925"/>
          </a:xfrm>
          <a:prstGeom prst="rect">
            <a:avLst/>
          </a:prstGeom>
        </p:spPr>
      </p:pic>
      <p:sp>
        <p:nvSpPr>
          <p:cNvPr id="5" name="TextBox 4">
            <a:extLst>
              <a:ext uri="{FF2B5EF4-FFF2-40B4-BE49-F238E27FC236}">
                <a16:creationId xmlns:a16="http://schemas.microsoft.com/office/drawing/2014/main" id="{ED0B5310-4F0F-12CE-1FC6-E1901A79A7ED}"/>
              </a:ext>
            </a:extLst>
          </p:cNvPr>
          <p:cNvSpPr txBox="1"/>
          <p:nvPr/>
        </p:nvSpPr>
        <p:spPr>
          <a:xfrm>
            <a:off x="5002014" y="4272894"/>
            <a:ext cx="4572000" cy="246221"/>
          </a:xfrm>
          <a:prstGeom prst="rect">
            <a:avLst/>
          </a:prstGeom>
          <a:noFill/>
        </p:spPr>
        <p:txBody>
          <a:bodyPr wrap="square">
            <a:spAutoFit/>
          </a:bodyPr>
          <a:lstStyle/>
          <a:p>
            <a:pPr algn="ctr"/>
            <a:r>
              <a:rPr lang="en-US" sz="1000" dirty="0"/>
              <a:t>Klinkow on Pixabay. "Male lion."</a:t>
            </a:r>
          </a:p>
        </p:txBody>
      </p:sp>
    </p:spTree>
    <p:extLst>
      <p:ext uri="{BB962C8B-B14F-4D97-AF65-F5344CB8AC3E}">
        <p14:creationId xmlns:p14="http://schemas.microsoft.com/office/powerpoint/2010/main" val="8696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Sexual Selection Favors Certain Traits in Males and Females</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457200" y="1021080"/>
            <a:ext cx="8229600" cy="5379720"/>
          </a:xfrm>
          <a:prstGeom prst="rect">
            <a:avLst/>
          </a:prstGeom>
        </p:spPr>
        <p:txBody>
          <a:bodyPr>
            <a:normAutofit/>
          </a:bodyPr>
          <a:lstStyle/>
          <a:p>
            <a:pPr marL="0" indent="0">
              <a:buNone/>
              <a:tabLst>
                <a:tab pos="461963" algn="l"/>
              </a:tabLst>
            </a:pPr>
            <a:r>
              <a:rPr lang="en-US" sz="2000" b="1" dirty="0">
                <a:solidFill>
                  <a:schemeClr val="tx1"/>
                </a:solidFill>
              </a:rPr>
              <a:t>Sexual selection</a:t>
            </a:r>
            <a:r>
              <a:rPr lang="en-US" sz="2000" dirty="0">
                <a:solidFill>
                  <a:schemeClr val="tx1"/>
                </a:solidFill>
              </a:rPr>
              <a:t> refers to these selection pressures to obtain matings.</a:t>
            </a:r>
          </a:p>
          <a:p>
            <a:pPr>
              <a:tabLst>
                <a:tab pos="461963" algn="l"/>
              </a:tabLst>
            </a:pPr>
            <a:r>
              <a:rPr lang="en-US" sz="2000" dirty="0">
                <a:solidFill>
                  <a:schemeClr val="tx1"/>
                </a:solidFill>
              </a:rPr>
              <a:t>These secondary sexual characteristics increase reproductive success but do not benefit survival.</a:t>
            </a:r>
          </a:p>
          <a:p>
            <a:pPr lvl="1">
              <a:tabLst>
                <a:tab pos="461963" algn="l"/>
              </a:tabLst>
            </a:pPr>
            <a:r>
              <a:rPr lang="en-US" sz="2000" dirty="0"/>
              <a:t>Peacocks' large tails are detrimental to survival (making males slower and more visible to predators) and exemplify the </a:t>
            </a:r>
            <a:r>
              <a:rPr lang="en-US" sz="2000" b="1" dirty="0"/>
              <a:t>handicap principle</a:t>
            </a:r>
            <a:r>
              <a:rPr lang="en-US" sz="2000" dirty="0"/>
              <a:t>.</a:t>
            </a:r>
            <a:endParaRPr lang="en-US" sz="2000" dirty="0">
              <a:solidFill>
                <a:schemeClr val="tx1"/>
              </a:solidFill>
            </a:endParaRPr>
          </a:p>
        </p:txBody>
      </p:sp>
      <p:pic>
        <p:nvPicPr>
          <p:cNvPr id="4" name="Content Placeholder 5" descr="Image (a) shows two parrots, one is green (the male) and one is red (female). Image (b) shows a female peacock, who is brown with no color plummage. Image (c) shows a male peacock displaying his very colorful tail plummage. Image (d) shows two spiders, one is much larger (female) and one is smaller (male).">
            <a:extLst>
              <a:ext uri="{FF2B5EF4-FFF2-40B4-BE49-F238E27FC236}">
                <a16:creationId xmlns:a16="http://schemas.microsoft.com/office/drawing/2014/main" id="{08223301-8255-A230-1C09-4CF2958FE401}"/>
              </a:ext>
            </a:extLst>
          </p:cNvPr>
          <p:cNvPicPr>
            <a:picLocks noChangeAspect="1"/>
          </p:cNvPicPr>
          <p:nvPr/>
        </p:nvPicPr>
        <p:blipFill>
          <a:blip r:embed="rId2"/>
          <a:srcRect l="5094" t="7662" r="5094" b="54668"/>
          <a:stretch/>
        </p:blipFill>
        <p:spPr>
          <a:xfrm>
            <a:off x="876300" y="2981980"/>
            <a:ext cx="7391400" cy="1722288"/>
          </a:xfrm>
          <a:prstGeom prst="rect">
            <a:avLst/>
          </a:prstGeom>
        </p:spPr>
      </p:pic>
      <p:sp>
        <p:nvSpPr>
          <p:cNvPr id="3" name="TextBox 2">
            <a:extLst>
              <a:ext uri="{FF2B5EF4-FFF2-40B4-BE49-F238E27FC236}">
                <a16:creationId xmlns:a16="http://schemas.microsoft.com/office/drawing/2014/main" id="{1364EFAA-3B3F-3099-92DD-E4A3D7A888C8}"/>
              </a:ext>
            </a:extLst>
          </p:cNvPr>
          <p:cNvSpPr txBox="1"/>
          <p:nvPr/>
        </p:nvSpPr>
        <p:spPr>
          <a:xfrm>
            <a:off x="876300" y="4704268"/>
            <a:ext cx="7391400" cy="523220"/>
          </a:xfrm>
          <a:prstGeom prst="rect">
            <a:avLst/>
          </a:prstGeom>
          <a:noFill/>
        </p:spPr>
        <p:txBody>
          <a:bodyPr wrap="square" rtlCol="0">
            <a:spAutoFit/>
          </a:bodyPr>
          <a:lstStyle/>
          <a:p>
            <a:pPr algn="ctr"/>
            <a:r>
              <a:rPr lang="en-US" sz="1400" b="1" dirty="0"/>
              <a:t>19.3 Figure 5: </a:t>
            </a:r>
            <a:r>
              <a:rPr lang="en-US" sz="1400" dirty="0"/>
              <a:t>Sexual dimorphism in A) male (green, right) and female (red, left) eclectus parrots; B-C) female and male peacocks; and D) Argiope appensa spiders (the female is the larger one) </a:t>
            </a:r>
          </a:p>
        </p:txBody>
      </p:sp>
      <p:sp>
        <p:nvSpPr>
          <p:cNvPr id="5" name="TextBox 4">
            <a:extLst>
              <a:ext uri="{FF2B5EF4-FFF2-40B4-BE49-F238E27FC236}">
                <a16:creationId xmlns:a16="http://schemas.microsoft.com/office/drawing/2014/main" id="{5F684F89-94CA-F6A2-42AA-E63C2D230E9E}"/>
              </a:ext>
            </a:extLst>
          </p:cNvPr>
          <p:cNvSpPr txBox="1"/>
          <p:nvPr/>
        </p:nvSpPr>
        <p:spPr>
          <a:xfrm>
            <a:off x="2286000" y="5410200"/>
            <a:ext cx="4572000" cy="584775"/>
          </a:xfrm>
          <a:prstGeom prst="rect">
            <a:avLst/>
          </a:prstGeom>
          <a:noFill/>
        </p:spPr>
        <p:txBody>
          <a:bodyPr wrap="square">
            <a:spAutoFit/>
          </a:bodyPr>
          <a:lstStyle/>
          <a:p>
            <a:pPr algn="ctr"/>
            <a:r>
              <a:rPr lang="en-US" sz="800" dirty="0"/>
              <a:t>Shiny Things on Wikimedia Commons. "Eclectus parrots."</a:t>
            </a:r>
          </a:p>
          <a:p>
            <a:pPr algn="ctr"/>
            <a:r>
              <a:rPr lang="en-US" sz="800" dirty="0"/>
              <a:t>Jamain on Wikimedia Commons. "Female peacock."</a:t>
            </a:r>
          </a:p>
          <a:p>
            <a:pPr algn="ctr"/>
            <a:r>
              <a:rPr lang="en-US" sz="800" dirty="0"/>
              <a:t>Montasim Jawar on Wikimedia Commons. "Male peacock."</a:t>
            </a:r>
          </a:p>
          <a:p>
            <a:pPr algn="ctr"/>
            <a:r>
              <a:rPr lang="en-US" sz="800" dirty="0"/>
              <a:t>Sanba38 on Wikimedia Commons. "Argiope appensa spiders."</a:t>
            </a:r>
          </a:p>
        </p:txBody>
      </p:sp>
    </p:spTree>
    <p:extLst>
      <p:ext uri="{BB962C8B-B14F-4D97-AF65-F5344CB8AC3E}">
        <p14:creationId xmlns:p14="http://schemas.microsoft.com/office/powerpoint/2010/main" val="264323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Sexual Selection Favors Certain Traits in Males and Females: Good Genes Hypothesis</a:t>
            </a:r>
            <a:endParaRPr lang="en-US" sz="3200" dirty="0">
              <a:solidFill>
                <a:schemeClr val="accent1"/>
              </a:solidFill>
            </a:endParaRPr>
          </a:p>
        </p:txBody>
      </p:sp>
      <p:sp>
        <p:nvSpPr>
          <p:cNvPr id="11267" name="Rectangle 3"/>
          <p:cNvSpPr>
            <a:spLocks noGrp="1"/>
          </p:cNvSpPr>
          <p:nvPr>
            <p:ph idx="1"/>
          </p:nvPr>
        </p:nvSpPr>
        <p:spPr>
          <a:xfrm>
            <a:off x="457200" y="1021080"/>
            <a:ext cx="8229600" cy="5379720"/>
          </a:xfrm>
          <a:prstGeom prst="rect">
            <a:avLst/>
          </a:prstGeom>
        </p:spPr>
        <p:txBody>
          <a:bodyPr>
            <a:normAutofit/>
          </a:bodyPr>
          <a:lstStyle/>
          <a:p>
            <a:pPr marL="0" indent="0">
              <a:buNone/>
              <a:tabLst>
                <a:tab pos="461963" algn="l"/>
              </a:tabLst>
            </a:pPr>
            <a:r>
              <a:rPr lang="en-US" dirty="0">
                <a:solidFill>
                  <a:schemeClr val="tx1"/>
                </a:solidFill>
              </a:rPr>
              <a:t>The </a:t>
            </a:r>
            <a:r>
              <a:rPr lang="en-US" b="1" dirty="0">
                <a:solidFill>
                  <a:schemeClr val="tx1"/>
                </a:solidFill>
              </a:rPr>
              <a:t>good genes hypothesis </a:t>
            </a:r>
            <a:r>
              <a:rPr lang="en-US" dirty="0">
                <a:solidFill>
                  <a:schemeClr val="tx1"/>
                </a:solidFill>
              </a:rPr>
              <a:t>states that males develop impressive ornamentation to show off:</a:t>
            </a:r>
          </a:p>
          <a:p>
            <a:pPr>
              <a:tabLst>
                <a:tab pos="461963" algn="l"/>
              </a:tabLst>
            </a:pPr>
            <a:r>
              <a:rPr lang="en-US" dirty="0">
                <a:solidFill>
                  <a:schemeClr val="tx1"/>
                </a:solidFill>
              </a:rPr>
              <a:t>	Their efficient metabolism OR</a:t>
            </a:r>
          </a:p>
          <a:p>
            <a:pPr>
              <a:tabLst>
                <a:tab pos="461963" algn="l"/>
              </a:tabLst>
            </a:pPr>
            <a:r>
              <a:rPr lang="en-US" dirty="0">
                <a:solidFill>
                  <a:schemeClr val="tx1"/>
                </a:solidFill>
              </a:rPr>
              <a:t>Their ability to fight disease</a:t>
            </a:r>
          </a:p>
          <a:p>
            <a:pPr marL="0" indent="0">
              <a:buNone/>
              <a:tabLst>
                <a:tab pos="461963" algn="l"/>
              </a:tabLst>
            </a:pPr>
            <a:r>
              <a:rPr lang="en-US" dirty="0">
                <a:solidFill>
                  <a:schemeClr val="tx1"/>
                </a:solidFill>
              </a:rPr>
              <a:t>Females then choose males with these traits because they signal genetic superiority which they will pass to offspring.</a:t>
            </a:r>
          </a:p>
          <a:p>
            <a:pPr>
              <a:tabLst>
                <a:tab pos="461963" algn="l"/>
              </a:tabLst>
            </a:pPr>
            <a:r>
              <a:rPr lang="en-US" dirty="0"/>
              <a:t>Fewer, healthier offspring may increase the chances of survival more than many, weaker offspring.</a:t>
            </a:r>
            <a:endParaRPr lang="en-US" dirty="0">
              <a:solidFill>
                <a:schemeClr val="tx1"/>
              </a:solidFill>
            </a:endParaRPr>
          </a:p>
          <a:p>
            <a:pPr>
              <a:tabLst>
                <a:tab pos="461963" algn="l"/>
              </a:tabLst>
            </a:pPr>
            <a:endParaRPr lang="en-US" dirty="0">
              <a:solidFill>
                <a:schemeClr val="tx1"/>
              </a:solidFill>
            </a:endParaRPr>
          </a:p>
        </p:txBody>
      </p:sp>
    </p:spTree>
    <p:extLst>
      <p:ext uri="{BB962C8B-B14F-4D97-AF65-F5344CB8AC3E}">
        <p14:creationId xmlns:p14="http://schemas.microsoft.com/office/powerpoint/2010/main" val="39042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850011"/>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these different forces can lead to different outcomes in terms of the population variation.</a:t>
            </a:r>
          </a:p>
          <a:p>
            <a:pPr marL="457200" indent="-457200">
              <a:buFont typeface="Arial" panose="020B0604020202020204" pitchFamily="34" charset="0"/>
              <a:buChar char="•"/>
              <a:tabLst>
                <a:tab pos="457200" algn="l"/>
              </a:tabLst>
            </a:pPr>
            <a:r>
              <a:rPr lang="en-US" b="1" dirty="0"/>
              <a:t>Discuss</a:t>
            </a:r>
            <a:r>
              <a:rPr lang="en-US" dirty="0"/>
              <a:t> the limitations of natural selection.</a:t>
            </a:r>
          </a:p>
          <a:p>
            <a:pPr marL="457200" indent="-457200">
              <a:buFont typeface="Arial" panose="020B0604020202020204" pitchFamily="34" charset="0"/>
              <a:buChar char="•"/>
              <a:tabLst>
                <a:tab pos="457200" algn="l"/>
              </a:tabLst>
            </a:pPr>
            <a:r>
              <a:rPr lang="en-US" b="1" dirty="0"/>
              <a:t>Explain</a:t>
            </a:r>
            <a:r>
              <a:rPr lang="en-US" dirty="0"/>
              <a:t> the different ways natural selection can shape populations.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Sexual Selection Favors Certain Traits in Males and Females: Fisherian Runaway Model</a:t>
            </a:r>
            <a:endParaRPr lang="en-US" sz="3200" dirty="0">
              <a:solidFill>
                <a:schemeClr val="accent1"/>
              </a:solidFill>
            </a:endParaRPr>
          </a:p>
        </p:txBody>
      </p:sp>
      <p:sp>
        <p:nvSpPr>
          <p:cNvPr id="11267" name="Rectangle 3"/>
          <p:cNvSpPr>
            <a:spLocks noGrp="1"/>
          </p:cNvSpPr>
          <p:nvPr>
            <p:ph idx="1"/>
          </p:nvPr>
        </p:nvSpPr>
        <p:spPr>
          <a:xfrm>
            <a:off x="457200" y="1097280"/>
            <a:ext cx="5029200" cy="4922520"/>
          </a:xfrm>
          <a:prstGeom prst="rect">
            <a:avLst/>
          </a:prstGeom>
        </p:spPr>
        <p:txBody>
          <a:bodyPr>
            <a:normAutofit fontScale="32500" lnSpcReduction="20000"/>
          </a:bodyPr>
          <a:lstStyle/>
          <a:p>
            <a:pPr marL="0" indent="0">
              <a:buNone/>
              <a:tabLst>
                <a:tab pos="461963" algn="l"/>
              </a:tabLst>
            </a:pPr>
            <a:r>
              <a:rPr lang="en-US" sz="6500" dirty="0">
                <a:solidFill>
                  <a:schemeClr val="tx1"/>
                </a:solidFill>
              </a:rPr>
              <a:t>According to the Fisherian Runaway model, a trait beneficial to survival was "pushed" to the extreme through sexual selection.</a:t>
            </a:r>
          </a:p>
          <a:p>
            <a:pPr>
              <a:tabLst>
                <a:tab pos="461963" algn="l"/>
              </a:tabLst>
            </a:pPr>
            <a:r>
              <a:rPr lang="en-US" sz="6500" dirty="0">
                <a:solidFill>
                  <a:schemeClr val="tx1"/>
                </a:solidFill>
              </a:rPr>
              <a:t>Example: Birds of paradise</a:t>
            </a:r>
          </a:p>
          <a:p>
            <a:pPr lvl="1">
              <a:tabLst>
                <a:tab pos="461963" algn="l"/>
              </a:tabLst>
            </a:pPr>
            <a:r>
              <a:rPr lang="en-US" sz="6500" dirty="0">
                <a:solidFill>
                  <a:schemeClr val="tx1"/>
                </a:solidFill>
              </a:rPr>
              <a:t>Males with slightly longer tails would be stronger fliers, avoid predation, and would have more opportunity to mate.</a:t>
            </a:r>
          </a:p>
          <a:p>
            <a:pPr lvl="1">
              <a:tabLst>
                <a:tab pos="461963" algn="l"/>
              </a:tabLst>
            </a:pPr>
            <a:r>
              <a:rPr lang="en-US" sz="6500" dirty="0">
                <a:solidFill>
                  <a:schemeClr val="tx1"/>
                </a:solidFill>
              </a:rPr>
              <a:t>Females </a:t>
            </a:r>
            <a:r>
              <a:rPr lang="en-US" sz="6500" dirty="0"/>
              <a:t>who preferred longer-tailed males would have more offspring</a:t>
            </a:r>
            <a:r>
              <a:rPr lang="en-US" sz="6500" dirty="0">
                <a:solidFill>
                  <a:schemeClr val="tx1"/>
                </a:solidFill>
              </a:rPr>
              <a:t>.</a:t>
            </a:r>
          </a:p>
          <a:p>
            <a:pPr lvl="1">
              <a:tabLst>
                <a:tab pos="461963" algn="l"/>
              </a:tabLst>
            </a:pPr>
            <a:r>
              <a:rPr lang="en-US" sz="6500" dirty="0">
                <a:solidFill>
                  <a:schemeClr val="tx1"/>
                </a:solidFill>
              </a:rPr>
              <a:t>Genes for longer tails (males) and longer-tailed preference (females) would increase in the population.</a:t>
            </a:r>
          </a:p>
          <a:p>
            <a:pPr lvl="1">
              <a:tabLst>
                <a:tab pos="461963" algn="l"/>
              </a:tabLst>
            </a:pPr>
            <a:r>
              <a:rPr lang="en-US" sz="6500" dirty="0"/>
              <a:t>A positive feedback loop is established, resulting in a cumbersome tail.</a:t>
            </a:r>
            <a:endParaRPr lang="en-US" sz="6500" dirty="0">
              <a:solidFill>
                <a:schemeClr val="tx1"/>
              </a:solidFill>
            </a:endParaRPr>
          </a:p>
          <a:p>
            <a:pPr>
              <a:tabLst>
                <a:tab pos="461963" algn="l"/>
              </a:tabLst>
            </a:pPr>
            <a:endParaRPr lang="en-US" dirty="0">
              <a:solidFill>
                <a:schemeClr val="tx1"/>
              </a:solidFill>
            </a:endParaRPr>
          </a:p>
        </p:txBody>
      </p:sp>
      <p:sp>
        <p:nvSpPr>
          <p:cNvPr id="3" name="TextBox 2">
            <a:extLst>
              <a:ext uri="{FF2B5EF4-FFF2-40B4-BE49-F238E27FC236}">
                <a16:creationId xmlns:a16="http://schemas.microsoft.com/office/drawing/2014/main" id="{7128B5F3-63F9-8822-2229-9BB1C932DBC6}"/>
              </a:ext>
            </a:extLst>
          </p:cNvPr>
          <p:cNvSpPr txBox="1"/>
          <p:nvPr/>
        </p:nvSpPr>
        <p:spPr>
          <a:xfrm>
            <a:off x="6670109" y="1288959"/>
            <a:ext cx="1138068" cy="307777"/>
          </a:xfrm>
          <a:prstGeom prst="rect">
            <a:avLst/>
          </a:prstGeom>
          <a:noFill/>
        </p:spPr>
        <p:txBody>
          <a:bodyPr wrap="none" rtlCol="0">
            <a:spAutoFit/>
          </a:bodyPr>
          <a:lstStyle/>
          <a:p>
            <a:r>
              <a:rPr lang="en-US" sz="1400" b="1" dirty="0"/>
              <a:t>19.3 Figure 6</a:t>
            </a:r>
          </a:p>
        </p:txBody>
      </p:sp>
      <p:pic>
        <p:nvPicPr>
          <p:cNvPr id="4" name="Content Placeholder 5" descr="A painting of a bird of paradise">
            <a:extLst>
              <a:ext uri="{FF2B5EF4-FFF2-40B4-BE49-F238E27FC236}">
                <a16:creationId xmlns:a16="http://schemas.microsoft.com/office/drawing/2014/main" id="{A5B4C00A-883F-6F5D-C258-C0FE0812E6BF}"/>
              </a:ext>
            </a:extLst>
          </p:cNvPr>
          <p:cNvPicPr>
            <a:picLocks noChangeAspect="1"/>
          </p:cNvPicPr>
          <p:nvPr/>
        </p:nvPicPr>
        <p:blipFill>
          <a:blip r:embed="rId2"/>
          <a:srcRect l="32409" t="6924" r="31481" b="6194"/>
          <a:stretch/>
        </p:blipFill>
        <p:spPr>
          <a:xfrm>
            <a:off x="5908459" y="1650320"/>
            <a:ext cx="2661368" cy="3557360"/>
          </a:xfrm>
          <a:prstGeom prst="rect">
            <a:avLst/>
          </a:prstGeom>
        </p:spPr>
      </p:pic>
      <p:sp>
        <p:nvSpPr>
          <p:cNvPr id="5" name="TextBox 4">
            <a:extLst>
              <a:ext uri="{FF2B5EF4-FFF2-40B4-BE49-F238E27FC236}">
                <a16:creationId xmlns:a16="http://schemas.microsoft.com/office/drawing/2014/main" id="{12AC16F6-EA98-9825-2DFE-7F4473CE15BB}"/>
              </a:ext>
            </a:extLst>
          </p:cNvPr>
          <p:cNvSpPr txBox="1"/>
          <p:nvPr/>
        </p:nvSpPr>
        <p:spPr>
          <a:xfrm>
            <a:off x="4953143" y="5322819"/>
            <a:ext cx="4572000" cy="246221"/>
          </a:xfrm>
          <a:prstGeom prst="rect">
            <a:avLst/>
          </a:prstGeom>
          <a:noFill/>
        </p:spPr>
        <p:txBody>
          <a:bodyPr wrap="square">
            <a:spAutoFit/>
          </a:bodyPr>
          <a:lstStyle/>
          <a:p>
            <a:pPr algn="ctr"/>
            <a:r>
              <a:rPr lang="en-US" sz="1000" dirty="0"/>
              <a:t>Biodiversity Heritage Library on Wikimedia Commons. "Bird of paradise."</a:t>
            </a:r>
          </a:p>
        </p:txBody>
      </p:sp>
    </p:spTree>
    <p:extLst>
      <p:ext uri="{BB962C8B-B14F-4D97-AF65-F5344CB8AC3E}">
        <p14:creationId xmlns:p14="http://schemas.microsoft.com/office/powerpoint/2010/main" val="492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Some Sexual Selection Models Involve an Honest Signal</a:t>
            </a:r>
            <a:endParaRPr lang="en-US" sz="3200" dirty="0">
              <a:solidFill>
                <a:schemeClr val="accent1"/>
              </a:solidFill>
            </a:endParaRPr>
          </a:p>
        </p:txBody>
      </p:sp>
      <p:sp>
        <p:nvSpPr>
          <p:cNvPr id="11267" name="Rectangle 3"/>
          <p:cNvSpPr>
            <a:spLocks noGrp="1"/>
          </p:cNvSpPr>
          <p:nvPr>
            <p:ph idx="1"/>
          </p:nvPr>
        </p:nvSpPr>
        <p:spPr>
          <a:xfrm>
            <a:off x="457200" y="944880"/>
            <a:ext cx="8229600" cy="5379720"/>
          </a:xfrm>
          <a:prstGeom prst="rect">
            <a:avLst/>
          </a:prstGeom>
        </p:spPr>
        <p:txBody>
          <a:bodyPr>
            <a:normAutofit/>
          </a:bodyPr>
          <a:lstStyle/>
          <a:p>
            <a:pPr marL="0" indent="0">
              <a:buNone/>
              <a:tabLst>
                <a:tab pos="461963" algn="l"/>
              </a:tabLst>
            </a:pPr>
            <a:r>
              <a:rPr lang="en-US" dirty="0">
                <a:solidFill>
                  <a:schemeClr val="tx1"/>
                </a:solidFill>
              </a:rPr>
              <a:t>An </a:t>
            </a:r>
            <a:r>
              <a:rPr lang="en-US" b="1" dirty="0">
                <a:solidFill>
                  <a:schemeClr val="tx1"/>
                </a:solidFill>
              </a:rPr>
              <a:t>honest signal </a:t>
            </a:r>
            <a:r>
              <a:rPr lang="en-US" dirty="0">
                <a:solidFill>
                  <a:schemeClr val="tx1"/>
                </a:solidFill>
              </a:rPr>
              <a:t>of male quality gives females a way to find the fittest mates that will pass on the best genes to their offspring.</a:t>
            </a:r>
          </a:p>
          <a:p>
            <a:pPr>
              <a:tabLst>
                <a:tab pos="461963" algn="l"/>
              </a:tabLst>
            </a:pPr>
            <a:r>
              <a:rPr lang="en-US" dirty="0">
                <a:solidFill>
                  <a:schemeClr val="tx1"/>
                </a:solidFill>
              </a:rPr>
              <a:t>Both the handicap principle and the good genes hypothesis support the trait as being an honest signal.</a:t>
            </a:r>
          </a:p>
          <a:p>
            <a:pPr>
              <a:tabLst>
                <a:tab pos="461963" algn="l"/>
              </a:tabLst>
            </a:pPr>
            <a:r>
              <a:rPr lang="en-US" dirty="0">
                <a:solidFill>
                  <a:schemeClr val="tx1"/>
                </a:solidFill>
              </a:rPr>
              <a:t>With the Fisherian runaway model, the trait results from female preference and is no longer an honest indicator of a male’s fitness.</a:t>
            </a:r>
          </a:p>
        </p:txBody>
      </p:sp>
    </p:spTree>
    <p:extLst>
      <p:ext uri="{BB962C8B-B14F-4D97-AF65-F5344CB8AC3E}">
        <p14:creationId xmlns:p14="http://schemas.microsoft.com/office/powerpoint/2010/main" val="33219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910840"/>
          </a:xfrm>
        </p:spPr>
        <p:txBody>
          <a:bodyPr>
            <a:normAutofit/>
          </a:bodyPr>
          <a:lstStyle/>
          <a:p>
            <a:r>
              <a:rPr lang="en-US" dirty="0"/>
              <a:t>Consider the cost of developing elaborate traits and behaviors for a species undergoing selection as part of the Fisherian runaway model, such as the bird of paradise. </a:t>
            </a:r>
          </a:p>
          <a:p>
            <a:pPr marL="457200" indent="-457200">
              <a:buFont typeface="Arial" panose="020B0604020202020204" pitchFamily="34" charset="0"/>
              <a:buChar char="•"/>
            </a:pPr>
            <a:r>
              <a:rPr lang="en-US" dirty="0"/>
              <a:t>Would survival resources, such as food, need to be scarce or abundant in their environment?</a:t>
            </a:r>
          </a:p>
        </p:txBody>
      </p:sp>
    </p:spTree>
    <p:extLst>
      <p:ext uri="{BB962C8B-B14F-4D97-AF65-F5344CB8AC3E}">
        <p14:creationId xmlns:p14="http://schemas.microsoft.com/office/powerpoint/2010/main" val="70178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There Is No Perfect Organism</a:t>
            </a:r>
            <a:endParaRPr lang="en-US" sz="3200" dirty="0">
              <a:solidFill>
                <a:schemeClr val="accent1"/>
              </a:solidFill>
            </a:endParaRPr>
          </a:p>
        </p:txBody>
      </p:sp>
      <p:sp>
        <p:nvSpPr>
          <p:cNvPr id="11267" name="Rectangle 3"/>
          <p:cNvSpPr>
            <a:spLocks noGrp="1"/>
          </p:cNvSpPr>
          <p:nvPr>
            <p:ph idx="1"/>
          </p:nvPr>
        </p:nvSpPr>
        <p:spPr>
          <a:xfrm>
            <a:off x="457200" y="1067874"/>
            <a:ext cx="8229600" cy="5180526"/>
          </a:xfrm>
          <a:prstGeom prst="rect">
            <a:avLst/>
          </a:prstGeom>
        </p:spPr>
        <p:txBody>
          <a:bodyPr>
            <a:normAutofit fontScale="85000" lnSpcReduction="20000"/>
          </a:bodyPr>
          <a:lstStyle/>
          <a:p>
            <a:pPr marL="0" indent="0">
              <a:buNone/>
              <a:tabLst>
                <a:tab pos="461963" algn="l"/>
              </a:tabLst>
            </a:pPr>
            <a:r>
              <a:rPr lang="en-US" dirty="0">
                <a:solidFill>
                  <a:schemeClr val="tx1"/>
                </a:solidFill>
              </a:rPr>
              <a:t>Natural selection:</a:t>
            </a:r>
          </a:p>
          <a:p>
            <a:pPr>
              <a:tabLst>
                <a:tab pos="461963" algn="l"/>
              </a:tabLst>
            </a:pPr>
            <a:r>
              <a:rPr lang="en-US" u="sng" dirty="0">
                <a:solidFill>
                  <a:schemeClr val="tx1"/>
                </a:solidFill>
              </a:rPr>
              <a:t>Can</a:t>
            </a:r>
            <a:r>
              <a:rPr lang="en-US" dirty="0">
                <a:solidFill>
                  <a:schemeClr val="tx1"/>
                </a:solidFill>
              </a:rPr>
              <a:t> generate populations that are better adapted for survival and reproduction in their environments</a:t>
            </a:r>
          </a:p>
          <a:p>
            <a:pPr>
              <a:tabLst>
                <a:tab pos="461963" algn="l"/>
              </a:tabLst>
            </a:pPr>
            <a:r>
              <a:rPr lang="en-US" u="sng" dirty="0">
                <a:solidFill>
                  <a:schemeClr val="tx1"/>
                </a:solidFill>
              </a:rPr>
              <a:t>Cannot</a:t>
            </a:r>
            <a:r>
              <a:rPr lang="en-US" dirty="0">
                <a:solidFill>
                  <a:schemeClr val="tx1"/>
                </a:solidFill>
              </a:rPr>
              <a:t> produce a perfect organism</a:t>
            </a:r>
          </a:p>
          <a:p>
            <a:pPr>
              <a:tabLst>
                <a:tab pos="461963" algn="l"/>
              </a:tabLst>
            </a:pPr>
            <a:r>
              <a:rPr lang="en-US" u="sng" dirty="0">
                <a:solidFill>
                  <a:schemeClr val="tx1"/>
                </a:solidFill>
              </a:rPr>
              <a:t>Can</a:t>
            </a:r>
            <a:r>
              <a:rPr lang="en-US" dirty="0">
                <a:solidFill>
                  <a:schemeClr val="tx1"/>
                </a:solidFill>
              </a:rPr>
              <a:t> act on </a:t>
            </a:r>
            <a:r>
              <a:rPr lang="en-US" i="1" dirty="0">
                <a:solidFill>
                  <a:schemeClr val="tx1"/>
                </a:solidFill>
              </a:rPr>
              <a:t>existing</a:t>
            </a:r>
            <a:r>
              <a:rPr lang="en-US" dirty="0">
                <a:solidFill>
                  <a:schemeClr val="tx1"/>
                </a:solidFill>
              </a:rPr>
              <a:t> variation in a population</a:t>
            </a:r>
          </a:p>
          <a:p>
            <a:pPr>
              <a:tabLst>
                <a:tab pos="461963" algn="l"/>
              </a:tabLst>
            </a:pPr>
            <a:r>
              <a:rPr lang="en-US" u="sng" dirty="0">
                <a:solidFill>
                  <a:schemeClr val="tx1"/>
                </a:solidFill>
              </a:rPr>
              <a:t>Cannot</a:t>
            </a:r>
            <a:r>
              <a:rPr lang="en-US" dirty="0">
                <a:solidFill>
                  <a:schemeClr val="tx1"/>
                </a:solidFill>
              </a:rPr>
              <a:t> create anything from scratch</a:t>
            </a:r>
          </a:p>
          <a:p>
            <a:pPr>
              <a:tabLst>
                <a:tab pos="461963" algn="l"/>
              </a:tabLst>
            </a:pPr>
            <a:r>
              <a:rPr lang="en-US" u="sng" dirty="0">
                <a:solidFill>
                  <a:schemeClr val="tx1"/>
                </a:solidFill>
              </a:rPr>
              <a:t>Acts on</a:t>
            </a:r>
            <a:r>
              <a:rPr lang="en-US" dirty="0">
                <a:solidFill>
                  <a:schemeClr val="tx1"/>
                </a:solidFill>
              </a:rPr>
              <a:t> individuals (an organism's fitness resulting from their collection of alleles)</a:t>
            </a:r>
          </a:p>
          <a:p>
            <a:pPr lvl="1">
              <a:tabLst>
                <a:tab pos="461963" algn="l"/>
              </a:tabLst>
            </a:pPr>
            <a:r>
              <a:rPr lang="en-US" dirty="0"/>
              <a:t>Because some alleles are linked in the genome and likely to be passed together, any individual may carry some beneficial and some unfavorable alleles</a:t>
            </a:r>
          </a:p>
          <a:p>
            <a:pPr>
              <a:tabLst>
                <a:tab pos="461963" algn="l"/>
              </a:tabLst>
            </a:pPr>
            <a:r>
              <a:rPr lang="en-US" u="sng" dirty="0"/>
              <a:t>Does not act on</a:t>
            </a:r>
            <a:r>
              <a:rPr lang="en-US" dirty="0"/>
              <a:t> individual alleles</a:t>
            </a:r>
          </a:p>
          <a:p>
            <a:pPr lvl="1">
              <a:tabLst>
                <a:tab pos="461963" algn="l"/>
              </a:tabLst>
            </a:pPr>
            <a:r>
              <a:rPr lang="en-US" dirty="0"/>
              <a:t>Good alleles can be lost with bad ones</a:t>
            </a:r>
          </a:p>
          <a:p>
            <a:pPr lvl="1">
              <a:tabLst>
                <a:tab pos="461963" algn="l"/>
              </a:tabLst>
            </a:pPr>
            <a:r>
              <a:rPr lang="en-US" dirty="0"/>
              <a:t>Bad can be kept with good ones</a:t>
            </a:r>
          </a:p>
        </p:txBody>
      </p:sp>
    </p:spTree>
    <p:extLst>
      <p:ext uri="{BB962C8B-B14F-4D97-AF65-F5344CB8AC3E}">
        <p14:creationId xmlns:p14="http://schemas.microsoft.com/office/powerpoint/2010/main" val="18585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2377440"/>
          </a:xfrm>
        </p:spPr>
        <p:txBody>
          <a:bodyPr>
            <a:normAutofit/>
          </a:bodyPr>
          <a:lstStyle/>
          <a:p>
            <a:r>
              <a:rPr lang="en-US" dirty="0"/>
              <a:t>Genes are passed on from one generation to another at the time of mating. </a:t>
            </a:r>
          </a:p>
          <a:p>
            <a:pPr marL="457200" indent="-457200">
              <a:buFont typeface="Arial" panose="020B0604020202020204" pitchFamily="34" charset="0"/>
              <a:buChar char="•"/>
            </a:pPr>
            <a:r>
              <a:rPr lang="en-US" dirty="0"/>
              <a:t>Explain why an unfavorable genetic allele that manifests its trait in old age would not necessarily be subject to natural selection.</a:t>
            </a:r>
          </a:p>
        </p:txBody>
      </p:sp>
    </p:spTree>
    <p:extLst>
      <p:ext uri="{BB962C8B-B14F-4D97-AF65-F5344CB8AC3E}">
        <p14:creationId xmlns:p14="http://schemas.microsoft.com/office/powerpoint/2010/main" val="3425256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Natural Selection is Constrained by Relationships Between Polymorphisms</a:t>
            </a:r>
            <a:endParaRPr lang="en-US" sz="3200" dirty="0">
              <a:solidFill>
                <a:schemeClr val="accent1"/>
              </a:solidFill>
            </a:endParaRPr>
          </a:p>
        </p:txBody>
      </p:sp>
      <p:sp>
        <p:nvSpPr>
          <p:cNvPr id="11267" name="Rectangle 3"/>
          <p:cNvSpPr>
            <a:spLocks noGrp="1"/>
          </p:cNvSpPr>
          <p:nvPr>
            <p:ph idx="1"/>
          </p:nvPr>
        </p:nvSpPr>
        <p:spPr>
          <a:xfrm>
            <a:off x="457200" y="944880"/>
            <a:ext cx="8229600" cy="5379720"/>
          </a:xfrm>
          <a:prstGeom prst="rect">
            <a:avLst/>
          </a:prstGeom>
        </p:spPr>
        <p:txBody>
          <a:bodyPr>
            <a:normAutofit/>
          </a:bodyPr>
          <a:lstStyle/>
          <a:p>
            <a:pPr marL="0" indent="0">
              <a:buNone/>
              <a:tabLst>
                <a:tab pos="461963" algn="l"/>
              </a:tabLst>
            </a:pPr>
            <a:r>
              <a:rPr lang="en-US" dirty="0">
                <a:solidFill>
                  <a:schemeClr val="tx1"/>
                </a:solidFill>
              </a:rPr>
              <a:t>While one morph may confer higher fitness, it may not increase in frequency if doing so requires transitioning through a less beneficial phenotype.</a:t>
            </a:r>
          </a:p>
          <a:p>
            <a:pPr>
              <a:tabLst>
                <a:tab pos="461963" algn="l"/>
              </a:tabLst>
            </a:pPr>
            <a:r>
              <a:rPr lang="en-US" dirty="0">
                <a:solidFill>
                  <a:schemeClr val="tx1"/>
                </a:solidFill>
              </a:rPr>
              <a:t>Example: Light versus dark-colored beach mice</a:t>
            </a:r>
          </a:p>
          <a:p>
            <a:pPr lvl="1">
              <a:tabLst>
                <a:tab pos="461963" algn="l"/>
              </a:tabLst>
            </a:pPr>
            <a:r>
              <a:rPr lang="en-US" dirty="0"/>
              <a:t>If dark-colored mice are more fit than light-colored mice, the transition from light to dark requires an intermediate phenotype which would blend in to neither sand nor grass, making them more susceptible to predation</a:t>
            </a:r>
            <a:endParaRPr lang="en-US" dirty="0">
              <a:solidFill>
                <a:schemeClr val="tx1"/>
              </a:solidFill>
            </a:endParaRPr>
          </a:p>
        </p:txBody>
      </p:sp>
    </p:spTree>
    <p:extLst>
      <p:ext uri="{BB962C8B-B14F-4D97-AF65-F5344CB8AC3E}">
        <p14:creationId xmlns:p14="http://schemas.microsoft.com/office/powerpoint/2010/main" val="39334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Evolution Has No Purpose</a:t>
            </a:r>
            <a:endParaRPr lang="en-US" sz="3200" dirty="0">
              <a:solidFill>
                <a:schemeClr val="accent1"/>
              </a:solidFill>
            </a:endParaRPr>
          </a:p>
        </p:txBody>
      </p:sp>
      <p:sp>
        <p:nvSpPr>
          <p:cNvPr id="11267" name="Rectangle 3"/>
          <p:cNvSpPr>
            <a:spLocks noGrp="1"/>
          </p:cNvSpPr>
          <p:nvPr>
            <p:ph idx="1"/>
          </p:nvPr>
        </p:nvSpPr>
        <p:spPr>
          <a:xfrm>
            <a:off x="457200" y="944880"/>
            <a:ext cx="8229600" cy="5379720"/>
          </a:xfrm>
          <a:prstGeom prst="rect">
            <a:avLst/>
          </a:prstGeom>
        </p:spPr>
        <p:txBody>
          <a:bodyPr>
            <a:normAutofit/>
          </a:bodyPr>
          <a:lstStyle/>
          <a:p>
            <a:pPr marL="0" indent="0">
              <a:buNone/>
              <a:tabLst>
                <a:tab pos="461963" algn="l"/>
              </a:tabLst>
            </a:pPr>
            <a:r>
              <a:rPr lang="en-US" dirty="0">
                <a:solidFill>
                  <a:schemeClr val="tx1"/>
                </a:solidFill>
              </a:rPr>
              <a:t>Evolution is the sum of various forces</a:t>
            </a:r>
          </a:p>
          <a:p>
            <a:pPr>
              <a:tabLst>
                <a:tab pos="461963" algn="l"/>
              </a:tabLst>
            </a:pPr>
            <a:r>
              <a:rPr lang="en-US" dirty="0">
                <a:solidFill>
                  <a:schemeClr val="tx1"/>
                </a:solidFill>
              </a:rPr>
              <a:t>Natural selection may make a population more fit overall.</a:t>
            </a:r>
          </a:p>
          <a:p>
            <a:pPr>
              <a:tabLst>
                <a:tab pos="461963" algn="l"/>
              </a:tabLst>
            </a:pPr>
            <a:r>
              <a:rPr lang="en-US" dirty="0">
                <a:solidFill>
                  <a:schemeClr val="tx1"/>
                </a:solidFill>
              </a:rPr>
              <a:t>Other evolutionary forces (such as genetic drift and gene flow) may do the opposite, introducin</a:t>
            </a:r>
            <a:r>
              <a:rPr lang="en-US" dirty="0"/>
              <a:t>g harmful alleles</a:t>
            </a:r>
            <a:r>
              <a:rPr lang="en-US" dirty="0">
                <a:solidFill>
                  <a:schemeClr val="tx1"/>
                </a:solidFill>
              </a:rPr>
              <a:t>.</a:t>
            </a:r>
          </a:p>
          <a:p>
            <a:pPr>
              <a:tabLst>
                <a:tab pos="461963" algn="l"/>
              </a:tabLst>
            </a:pPr>
            <a:r>
              <a:rPr lang="en-US" dirty="0">
                <a:solidFill>
                  <a:schemeClr val="tx1"/>
                </a:solidFill>
              </a:rPr>
              <a:t>Not all evolution is adaptive.</a:t>
            </a:r>
          </a:p>
        </p:txBody>
      </p:sp>
    </p:spTree>
    <p:extLst>
      <p:ext uri="{BB962C8B-B14F-4D97-AF65-F5344CB8AC3E}">
        <p14:creationId xmlns:p14="http://schemas.microsoft.com/office/powerpoint/2010/main" val="25765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2</a:t>
            </a:r>
            <a:endParaRPr lang="en-US"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3291840"/>
          </a:xfrm>
        </p:spPr>
        <p:txBody>
          <a:bodyPr>
            <a:normAutofit/>
          </a:bodyPr>
          <a:lstStyle/>
          <a:p>
            <a:r>
              <a:rPr lang="en-US" dirty="0"/>
              <a:t>Sometimes, natural selection leads to evolutionary dead ends, so to speak. As the environment changes over generations of a species, the traits that were once advantageous may become detrimental. </a:t>
            </a:r>
          </a:p>
          <a:p>
            <a:pPr marL="457200" indent="-457200">
              <a:buFont typeface="Arial" panose="020B0604020202020204" pitchFamily="34" charset="0"/>
              <a:buChar char="•"/>
            </a:pPr>
            <a:r>
              <a:rPr lang="en-US" dirty="0"/>
              <a:t>As a group, think about species you may know to have gone extinct during Earth's history and identify traits that may have contributed to their extinction.</a:t>
            </a:r>
          </a:p>
        </p:txBody>
      </p:sp>
    </p:spTree>
    <p:extLst>
      <p:ext uri="{BB962C8B-B14F-4D97-AF65-F5344CB8AC3E}">
        <p14:creationId xmlns:p14="http://schemas.microsoft.com/office/powerpoint/2010/main" val="43093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998720"/>
          </a:xfrm>
        </p:spPr>
        <p:txBody>
          <a:bodyPr>
            <a:normAutofit fontScale="85000" lnSpcReduction="20000"/>
          </a:bodyPr>
          <a:lstStyle/>
          <a:p>
            <a:r>
              <a:rPr lang="en-US" sz="2400" dirty="0"/>
              <a:t>Natural selection is adaptive evolution because:</a:t>
            </a:r>
          </a:p>
          <a:p>
            <a:pPr marL="457200" indent="-457200">
              <a:buFont typeface="Arial" panose="020B0604020202020204" pitchFamily="34" charset="0"/>
              <a:buChar char="•"/>
            </a:pPr>
            <a:r>
              <a:rPr lang="en-US" sz="2400" dirty="0"/>
              <a:t>It increases the frequency of beneficial alleles.</a:t>
            </a:r>
          </a:p>
          <a:p>
            <a:pPr marL="457200" indent="-457200">
              <a:buFont typeface="Arial" panose="020B0604020202020204" pitchFamily="34" charset="0"/>
              <a:buChar char="•"/>
            </a:pPr>
            <a:r>
              <a:rPr lang="en-US" sz="2400" dirty="0"/>
              <a:t>It decreases the frequency of harmful qualities.</a:t>
            </a:r>
          </a:p>
          <a:p>
            <a:r>
              <a:rPr lang="en-US" sz="2400" dirty="0"/>
              <a:t>Natural selection happens at the individual level, selecting for those with higher overall fitness.</a:t>
            </a:r>
          </a:p>
          <a:p>
            <a:pPr marL="457200" indent="-457200">
              <a:buFont typeface="Arial" panose="020B0604020202020204" pitchFamily="34" charset="0"/>
              <a:buChar char="•"/>
            </a:pPr>
            <a:r>
              <a:rPr lang="en-US" sz="2400" dirty="0"/>
              <a:t>Stabilizing selection selects for an average phenotype, decreasing the population's variation.</a:t>
            </a:r>
          </a:p>
          <a:p>
            <a:pPr marL="457200" indent="-457200">
              <a:buFont typeface="Arial" panose="020B0604020202020204" pitchFamily="34" charset="0"/>
              <a:buChar char="•"/>
            </a:pPr>
            <a:r>
              <a:rPr lang="en-US" sz="2400" dirty="0"/>
              <a:t>Directional selection results in shifting the population's variation toward a new, fit phenotype as environmental conditions change.</a:t>
            </a:r>
          </a:p>
          <a:p>
            <a:pPr marL="457200" indent="-457200">
              <a:buFont typeface="Arial" panose="020B0604020202020204" pitchFamily="34" charset="0"/>
              <a:buChar char="•"/>
            </a:pPr>
            <a:r>
              <a:rPr lang="en-US" sz="2400" dirty="0"/>
              <a:t>Diversifying selection increases genetic variance by selection for two or more distinct phenotypes.</a:t>
            </a:r>
          </a:p>
          <a:p>
            <a:r>
              <a:rPr lang="en-US" sz="2400" dirty="0"/>
              <a:t>Frequency-dependent selection selects for common or rare phenotypes.</a:t>
            </a:r>
          </a:p>
          <a:p>
            <a:r>
              <a:rPr lang="en-US" sz="2400" dirty="0"/>
              <a:t>Sexual selection results from one sex having more variance in reproductive success than the other.</a:t>
            </a:r>
          </a:p>
          <a:p>
            <a:pPr marL="457200" indent="-457200">
              <a:buFont typeface="Arial" panose="020B0604020202020204" pitchFamily="34" charset="0"/>
              <a:buChar char="•"/>
            </a:pPr>
            <a:r>
              <a:rPr lang="en-US" sz="2400" dirty="0"/>
              <a:t>Males and females have different selective pressures, often leading to the evolution of sexual dimorphisms between them.</a:t>
            </a:r>
          </a:p>
        </p:txBody>
      </p:sp>
    </p:spTree>
    <p:extLst>
      <p:ext uri="{BB962C8B-B14F-4D97-AF65-F5344CB8AC3E}">
        <p14:creationId xmlns:p14="http://schemas.microsoft.com/office/powerpoint/2010/main" val="2900955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Natural Selection Causes Adaptive Evolution</a:t>
            </a:r>
            <a:endParaRPr lang="en-US" sz="3200" dirty="0">
              <a:solidFill>
                <a:schemeClr val="accent1"/>
              </a:solidFill>
            </a:endParaRPr>
          </a:p>
        </p:txBody>
      </p:sp>
      <p:sp>
        <p:nvSpPr>
          <p:cNvPr id="11267" name="Rectangle 3"/>
          <p:cNvSpPr>
            <a:spLocks noGrp="1"/>
          </p:cNvSpPr>
          <p:nvPr>
            <p:ph idx="1"/>
          </p:nvPr>
        </p:nvSpPr>
        <p:spPr>
          <a:xfrm>
            <a:off x="457200" y="1097280"/>
            <a:ext cx="8229600" cy="5074920"/>
          </a:xfrm>
          <a:prstGeom prst="rect">
            <a:avLst/>
          </a:prstGeom>
        </p:spPr>
        <p:txBody>
          <a:bodyPr>
            <a:normAutofit/>
          </a:bodyPr>
          <a:lstStyle/>
          <a:p>
            <a:pPr marL="0" indent="0">
              <a:buNone/>
              <a:tabLst>
                <a:tab pos="461963" algn="l"/>
              </a:tabLst>
            </a:pPr>
            <a:r>
              <a:rPr lang="en-US" dirty="0">
                <a:solidFill>
                  <a:schemeClr val="tx1"/>
                </a:solidFill>
              </a:rPr>
              <a:t>Natural selection causes </a:t>
            </a:r>
            <a:r>
              <a:rPr lang="en-US" b="1" dirty="0">
                <a:solidFill>
                  <a:schemeClr val="tx1"/>
                </a:solidFill>
              </a:rPr>
              <a:t>adaptive evolution</a:t>
            </a:r>
            <a:r>
              <a:rPr lang="en-US" dirty="0">
                <a:solidFill>
                  <a:schemeClr val="tx1"/>
                </a:solidFill>
              </a:rPr>
              <a:t> because it: </a:t>
            </a:r>
          </a:p>
          <a:p>
            <a:pPr>
              <a:tabLst>
                <a:tab pos="461963" algn="l"/>
              </a:tabLst>
            </a:pPr>
            <a:r>
              <a:rPr lang="en-US" dirty="0">
                <a:solidFill>
                  <a:schemeClr val="tx1"/>
                </a:solidFill>
              </a:rPr>
              <a:t>Selects for beneficial alleles that allow for environmental adaptation, increasing their frequency</a:t>
            </a:r>
          </a:p>
          <a:p>
            <a:pPr marL="457200" indent="-457200">
              <a:buFont typeface="Arial" panose="020B0604020202020204" pitchFamily="34" charset="0"/>
              <a:buChar char="•"/>
              <a:tabLst>
                <a:tab pos="461963" algn="l"/>
              </a:tabLst>
            </a:pPr>
            <a:r>
              <a:rPr lang="en-US" dirty="0">
                <a:solidFill>
                  <a:schemeClr val="tx1"/>
                </a:solidFill>
              </a:rPr>
              <a:t>Selects against deleterious alleles, decreasing their frequency</a:t>
            </a:r>
          </a:p>
          <a:p>
            <a:pPr marL="0" indent="0">
              <a:buNone/>
              <a:tabLst>
                <a:tab pos="461963" algn="l"/>
              </a:tabLst>
            </a:pPr>
            <a:r>
              <a:rPr lang="en-US" dirty="0">
                <a:solidFill>
                  <a:schemeClr val="tx1"/>
                </a:solidFill>
              </a:rPr>
              <a:t>Natural selection acts on entire organisms, not individual alleles.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Individuals Need to Survive and Reproduce</a:t>
            </a:r>
            <a:endParaRPr lang="en-US" sz="3200" dirty="0">
              <a:solidFill>
                <a:schemeClr val="accent1"/>
              </a:solidFill>
            </a:endParaRPr>
          </a:p>
        </p:txBody>
      </p:sp>
      <p:sp>
        <p:nvSpPr>
          <p:cNvPr id="11267" name="Rectangle 3"/>
          <p:cNvSpPr>
            <a:spLocks noGrp="1"/>
          </p:cNvSpPr>
          <p:nvPr>
            <p:ph idx="1"/>
          </p:nvPr>
        </p:nvSpPr>
        <p:spPr>
          <a:xfrm>
            <a:off x="457200" y="990600"/>
            <a:ext cx="8229600" cy="5074920"/>
          </a:xfrm>
          <a:prstGeom prst="rect">
            <a:avLst/>
          </a:prstGeom>
        </p:spPr>
        <p:txBody>
          <a:bodyPr>
            <a:normAutofit/>
          </a:bodyPr>
          <a:lstStyle/>
          <a:p>
            <a:pPr marL="0" indent="0">
              <a:buNone/>
              <a:tabLst>
                <a:tab pos="461963" algn="l"/>
              </a:tabLst>
            </a:pPr>
            <a:r>
              <a:rPr lang="en-US" b="1" dirty="0">
                <a:solidFill>
                  <a:schemeClr val="tx1"/>
                </a:solidFill>
              </a:rPr>
              <a:t>Evolutionary (Darwinian) fitness</a:t>
            </a:r>
            <a:r>
              <a:rPr lang="en-US" dirty="0">
                <a:solidFill>
                  <a:schemeClr val="tx1"/>
                </a:solidFill>
              </a:rPr>
              <a:t> refers to an individual's ability to survive and reproduce, contributing to the gene pool of the next generation.</a:t>
            </a:r>
          </a:p>
          <a:p>
            <a:pPr>
              <a:tabLst>
                <a:tab pos="461963" algn="l"/>
              </a:tabLst>
            </a:pPr>
            <a:r>
              <a:rPr lang="en-US" dirty="0">
                <a:solidFill>
                  <a:schemeClr val="tx1"/>
                </a:solidFill>
              </a:rPr>
              <a:t>If an individual carries a beneficial genotype but also carries one causing a fatal childhood disease, the individual will not be able to pass the genotype on.</a:t>
            </a:r>
          </a:p>
          <a:p>
            <a:pPr marL="0" indent="0">
              <a:buNone/>
              <a:tabLst>
                <a:tab pos="461963" algn="l"/>
              </a:tabLst>
            </a:pPr>
            <a:r>
              <a:rPr lang="en-US" b="1" dirty="0">
                <a:solidFill>
                  <a:schemeClr val="tx1"/>
                </a:solidFill>
              </a:rPr>
              <a:t>Relative fitness</a:t>
            </a:r>
            <a:r>
              <a:rPr lang="en-US" dirty="0">
                <a:solidFill>
                  <a:schemeClr val="tx1"/>
                </a:solidFill>
              </a:rPr>
              <a:t> refers to how an individual's fitness compares to others in the population.</a:t>
            </a:r>
          </a:p>
          <a:p>
            <a:pPr>
              <a:tabLst>
                <a:tab pos="461963" algn="l"/>
              </a:tabLst>
            </a:pPr>
            <a:r>
              <a:rPr lang="en-US" dirty="0">
                <a:solidFill>
                  <a:schemeClr val="tx1"/>
                </a:solidFill>
              </a:rPr>
              <a:t>Studying relative fitness to determine which individuals are reproducing gives insight as to how the population might evolve.</a:t>
            </a:r>
          </a:p>
        </p:txBody>
      </p:sp>
    </p:spTree>
    <p:extLst>
      <p:ext uri="{BB962C8B-B14F-4D97-AF65-F5344CB8AC3E}">
        <p14:creationId xmlns:p14="http://schemas.microsoft.com/office/powerpoint/2010/main" val="196250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1</a:t>
            </a:r>
            <a:endParaRPr lang="en-US"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lnSpcReduction="10000"/>
          </a:bodyPr>
          <a:lstStyle/>
          <a:p>
            <a:r>
              <a:rPr lang="en-US" dirty="0"/>
              <a:t>Think about the following environmental conditions a species may experience in its environment:</a:t>
            </a:r>
          </a:p>
          <a:p>
            <a:endParaRPr lang="en-US" dirty="0"/>
          </a:p>
          <a:p>
            <a:pPr marL="457200" indent="-457200">
              <a:buFont typeface="Arial" panose="020B0604020202020204" pitchFamily="34" charset="0"/>
              <a:buChar char="•"/>
            </a:pPr>
            <a:r>
              <a:rPr lang="en-US" dirty="0"/>
              <a:t>Cold temperature</a:t>
            </a:r>
          </a:p>
          <a:p>
            <a:pPr marL="457200" indent="-457200">
              <a:buFont typeface="Arial" panose="020B0604020202020204" pitchFamily="34" charset="0"/>
              <a:buChar char="•"/>
            </a:pPr>
            <a:r>
              <a:rPr lang="en-US" dirty="0"/>
              <a:t>Twilight</a:t>
            </a:r>
          </a:p>
          <a:p>
            <a:pPr marL="457200" indent="-457200">
              <a:buFont typeface="Arial" panose="020B0604020202020204" pitchFamily="34" charset="0"/>
              <a:buChar char="•"/>
            </a:pPr>
            <a:r>
              <a:rPr lang="en-US" dirty="0"/>
              <a:t>Frequent rain</a:t>
            </a:r>
          </a:p>
          <a:p>
            <a:endParaRPr lang="en-US" dirty="0"/>
          </a:p>
          <a:p>
            <a:r>
              <a:rPr lang="en-US" dirty="0"/>
              <a:t>In a group, brainstorm what types of beneficial adaptations might emerge to make an individual more fit for these conditions.</a:t>
            </a:r>
          </a:p>
        </p:txBody>
      </p:sp>
    </p:spTree>
    <p:extLst>
      <p:ext uri="{BB962C8B-B14F-4D97-AF65-F5344CB8AC3E}">
        <p14:creationId xmlns:p14="http://schemas.microsoft.com/office/powerpoint/2010/main" val="206963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Multiple Types of Selection Affect Allele Frequencies In a Population</a:t>
            </a:r>
            <a:endParaRPr lang="en-US" sz="3200" dirty="0">
              <a:solidFill>
                <a:schemeClr val="accent1"/>
              </a:solidFill>
            </a:endParaRPr>
          </a:p>
        </p:txBody>
      </p:sp>
      <p:sp>
        <p:nvSpPr>
          <p:cNvPr id="11267" name="Rectangle 3"/>
          <p:cNvSpPr>
            <a:spLocks noGrp="1"/>
          </p:cNvSpPr>
          <p:nvPr>
            <p:ph idx="1"/>
          </p:nvPr>
        </p:nvSpPr>
        <p:spPr>
          <a:xfrm>
            <a:off x="457200" y="990600"/>
            <a:ext cx="8229600" cy="5227320"/>
          </a:xfrm>
          <a:prstGeom prst="rect">
            <a:avLst/>
          </a:prstGeom>
        </p:spPr>
        <p:txBody>
          <a:bodyPr>
            <a:normAutofit fontScale="92500"/>
          </a:bodyPr>
          <a:lstStyle/>
          <a:p>
            <a:pPr marL="0" indent="0">
              <a:buNone/>
              <a:tabLst>
                <a:tab pos="461963" algn="l"/>
              </a:tabLst>
            </a:pPr>
            <a:r>
              <a:rPr lang="en-US" dirty="0">
                <a:solidFill>
                  <a:schemeClr val="tx1"/>
                </a:solidFill>
              </a:rPr>
              <a:t>There are multiple types of selection that can act on population variation: </a:t>
            </a:r>
          </a:p>
          <a:p>
            <a:pPr>
              <a:tabLst>
                <a:tab pos="461963" algn="l"/>
              </a:tabLst>
            </a:pPr>
            <a:r>
              <a:rPr lang="en-US" dirty="0">
                <a:solidFill>
                  <a:schemeClr val="tx1"/>
                </a:solidFill>
              </a:rPr>
              <a:t>Stabilizing selection</a:t>
            </a:r>
          </a:p>
          <a:p>
            <a:pPr marL="457200" indent="-457200">
              <a:buFont typeface="Arial" panose="020B0604020202020204" pitchFamily="34" charset="0"/>
              <a:buChar char="•"/>
              <a:tabLst>
                <a:tab pos="461963" algn="l"/>
              </a:tabLst>
            </a:pPr>
            <a:r>
              <a:rPr lang="en-US" dirty="0">
                <a:solidFill>
                  <a:schemeClr val="tx1"/>
                </a:solidFill>
              </a:rPr>
              <a:t>Directional selection</a:t>
            </a:r>
          </a:p>
          <a:p>
            <a:pPr marL="457200" indent="-457200">
              <a:buFont typeface="Arial" panose="020B0604020202020204" pitchFamily="34" charset="0"/>
              <a:buChar char="•"/>
              <a:tabLst>
                <a:tab pos="461963" algn="l"/>
              </a:tabLst>
            </a:pPr>
            <a:r>
              <a:rPr lang="en-US" dirty="0">
                <a:solidFill>
                  <a:schemeClr val="tx1"/>
                </a:solidFill>
              </a:rPr>
              <a:t>Diversifying selection</a:t>
            </a:r>
          </a:p>
          <a:p>
            <a:pPr marL="457200" indent="-457200">
              <a:buFont typeface="Arial" panose="020B0604020202020204" pitchFamily="34" charset="0"/>
              <a:buChar char="•"/>
              <a:tabLst>
                <a:tab pos="461963" algn="l"/>
              </a:tabLst>
            </a:pPr>
            <a:r>
              <a:rPr lang="en-US" dirty="0">
                <a:solidFill>
                  <a:schemeClr val="tx1"/>
                </a:solidFill>
              </a:rPr>
              <a:t>Frequency-dependent selection</a:t>
            </a:r>
          </a:p>
          <a:p>
            <a:pPr marL="457200" indent="-457200">
              <a:buFont typeface="Arial" panose="020B0604020202020204" pitchFamily="34" charset="0"/>
              <a:buChar char="•"/>
              <a:tabLst>
                <a:tab pos="461963" algn="l"/>
              </a:tabLst>
            </a:pPr>
            <a:r>
              <a:rPr lang="en-US" dirty="0">
                <a:solidFill>
                  <a:schemeClr val="tx1"/>
                </a:solidFill>
              </a:rPr>
              <a:t>Sexual selection</a:t>
            </a:r>
          </a:p>
          <a:p>
            <a:pPr marL="0" indent="0">
              <a:buNone/>
              <a:tabLst>
                <a:tab pos="461963" algn="l"/>
              </a:tabLst>
            </a:pPr>
            <a:r>
              <a:rPr lang="en-US" dirty="0">
                <a:solidFill>
                  <a:schemeClr val="tx1"/>
                </a:solidFill>
              </a:rPr>
              <a:t>As a result of these, individuals within a population can become either:</a:t>
            </a:r>
          </a:p>
          <a:p>
            <a:pPr>
              <a:tabLst>
                <a:tab pos="461963" algn="l"/>
              </a:tabLst>
            </a:pPr>
            <a:r>
              <a:rPr lang="en-US" dirty="0">
                <a:solidFill>
                  <a:schemeClr val="tx1"/>
                </a:solidFill>
              </a:rPr>
              <a:t>More genetically and phenotypically similar OR</a:t>
            </a:r>
          </a:p>
          <a:p>
            <a:pPr>
              <a:tabLst>
                <a:tab pos="461963" algn="l"/>
              </a:tabLst>
            </a:pPr>
            <a:r>
              <a:rPr lang="en-US" dirty="0">
                <a:solidFill>
                  <a:schemeClr val="tx1"/>
                </a:solidFill>
              </a:rPr>
              <a:t>Less genetically similar and more phenotypically distinct</a:t>
            </a:r>
          </a:p>
        </p:txBody>
      </p:sp>
    </p:spTree>
    <p:extLst>
      <p:ext uri="{BB962C8B-B14F-4D97-AF65-F5344CB8AC3E}">
        <p14:creationId xmlns:p14="http://schemas.microsoft.com/office/powerpoint/2010/main" val="14092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Stabilizing Selection Selects For an Average Phenotype</a:t>
            </a:r>
            <a:endParaRPr lang="en-US" sz="3200" dirty="0">
              <a:solidFill>
                <a:schemeClr val="accent1"/>
              </a:solidFill>
            </a:endParaRPr>
          </a:p>
        </p:txBody>
      </p:sp>
      <p:sp>
        <p:nvSpPr>
          <p:cNvPr id="11267" name="Rectangle 3"/>
          <p:cNvSpPr>
            <a:spLocks noGrp="1"/>
          </p:cNvSpPr>
          <p:nvPr>
            <p:ph idx="1"/>
          </p:nvPr>
        </p:nvSpPr>
        <p:spPr>
          <a:xfrm>
            <a:off x="457200" y="944880"/>
            <a:ext cx="8229600" cy="5227320"/>
          </a:xfrm>
          <a:prstGeom prst="rect">
            <a:avLst/>
          </a:prstGeom>
        </p:spPr>
        <p:txBody>
          <a:bodyPr>
            <a:normAutofit/>
          </a:bodyPr>
          <a:lstStyle/>
          <a:p>
            <a:pPr marL="0" indent="0">
              <a:buNone/>
              <a:tabLst>
                <a:tab pos="461963" algn="l"/>
              </a:tabLst>
            </a:pPr>
            <a:r>
              <a:rPr lang="en-US" sz="2600" b="1" dirty="0">
                <a:solidFill>
                  <a:schemeClr val="tx1"/>
                </a:solidFill>
              </a:rPr>
              <a:t>Stabilizing selection</a:t>
            </a:r>
            <a:r>
              <a:rPr lang="en-US" sz="2600" dirty="0">
                <a:solidFill>
                  <a:schemeClr val="tx1"/>
                </a:solidFill>
              </a:rPr>
              <a:t> results from natural selection favoring an average phenotype and against extremes.</a:t>
            </a:r>
          </a:p>
          <a:p>
            <a:pPr>
              <a:tabLst>
                <a:tab pos="461963" algn="l"/>
              </a:tabLst>
            </a:pPr>
            <a:r>
              <a:rPr lang="en-US" sz="2600" dirty="0">
                <a:solidFill>
                  <a:schemeClr val="tx1"/>
                </a:solidFill>
              </a:rPr>
              <a:t>Example: For mice or toads living in the woods, natural selection favors an average brown color to blend in.</a:t>
            </a:r>
          </a:p>
          <a:p>
            <a:pPr>
              <a:tabLst>
                <a:tab pos="461963" algn="l"/>
              </a:tabLst>
            </a:pPr>
            <a:r>
              <a:rPr lang="en-US" sz="2600" dirty="0">
                <a:solidFill>
                  <a:schemeClr val="tx1"/>
                </a:solidFill>
              </a:rPr>
              <a:t>Genetic variance within a population decreases.</a:t>
            </a:r>
          </a:p>
        </p:txBody>
      </p:sp>
      <p:sp>
        <p:nvSpPr>
          <p:cNvPr id="3" name="TextBox 2">
            <a:extLst>
              <a:ext uri="{FF2B5EF4-FFF2-40B4-BE49-F238E27FC236}">
                <a16:creationId xmlns:a16="http://schemas.microsoft.com/office/drawing/2014/main" id="{91A59330-87EF-1C25-FA1E-991EEF62A012}"/>
              </a:ext>
            </a:extLst>
          </p:cNvPr>
          <p:cNvSpPr txBox="1"/>
          <p:nvPr/>
        </p:nvSpPr>
        <p:spPr>
          <a:xfrm>
            <a:off x="1534158" y="3326962"/>
            <a:ext cx="1138068" cy="307777"/>
          </a:xfrm>
          <a:prstGeom prst="rect">
            <a:avLst/>
          </a:prstGeom>
          <a:noFill/>
        </p:spPr>
        <p:txBody>
          <a:bodyPr wrap="none" rtlCol="0">
            <a:spAutoFit/>
          </a:bodyPr>
          <a:lstStyle/>
          <a:p>
            <a:r>
              <a:rPr lang="en-US" sz="1400" b="1" dirty="0"/>
              <a:t>19.3 Figure 1</a:t>
            </a:r>
          </a:p>
        </p:txBody>
      </p:sp>
      <p:sp>
        <p:nvSpPr>
          <p:cNvPr id="5" name="TextBox 4">
            <a:extLst>
              <a:ext uri="{FF2B5EF4-FFF2-40B4-BE49-F238E27FC236}">
                <a16:creationId xmlns:a16="http://schemas.microsoft.com/office/drawing/2014/main" id="{17A999C1-EA24-5BAE-04A3-747665531E86}"/>
              </a:ext>
            </a:extLst>
          </p:cNvPr>
          <p:cNvSpPr txBox="1"/>
          <p:nvPr/>
        </p:nvSpPr>
        <p:spPr>
          <a:xfrm>
            <a:off x="2285999" y="5790009"/>
            <a:ext cx="4572000" cy="246221"/>
          </a:xfrm>
          <a:prstGeom prst="rect">
            <a:avLst/>
          </a:prstGeom>
          <a:noFill/>
        </p:spPr>
        <p:txBody>
          <a:bodyPr wrap="square">
            <a:spAutoFit/>
          </a:bodyPr>
          <a:lstStyle/>
          <a:p>
            <a:pPr algn="ctr"/>
            <a:r>
              <a:rPr lang="en-US" sz="1000" dirty="0"/>
              <a:t>JerzyGorecki on Pixabay. "Camouflaged toad."</a:t>
            </a:r>
          </a:p>
        </p:txBody>
      </p:sp>
      <p:pic>
        <p:nvPicPr>
          <p:cNvPr id="4" name="Content Placeholder 5" descr="A photograph shows a toad on the forest floor.">
            <a:extLst>
              <a:ext uri="{FF2B5EF4-FFF2-40B4-BE49-F238E27FC236}">
                <a16:creationId xmlns:a16="http://schemas.microsoft.com/office/drawing/2014/main" id="{DD6CEED9-7E48-9A8F-E409-A4279818CBF5}"/>
              </a:ext>
            </a:extLst>
          </p:cNvPr>
          <p:cNvPicPr>
            <a:picLocks noChangeAspect="1"/>
          </p:cNvPicPr>
          <p:nvPr/>
        </p:nvPicPr>
        <p:blipFill>
          <a:blip r:embed="rId2"/>
          <a:srcRect l="15743" t="7000" r="14814" b="6334"/>
          <a:stretch/>
        </p:blipFill>
        <p:spPr>
          <a:xfrm>
            <a:off x="2672226" y="3155658"/>
            <a:ext cx="3799545" cy="2634351"/>
          </a:xfrm>
          <a:prstGeom prst="rect">
            <a:avLst/>
          </a:prstGeom>
        </p:spPr>
      </p:pic>
    </p:spTree>
    <p:extLst>
      <p:ext uri="{BB962C8B-B14F-4D97-AF65-F5344CB8AC3E}">
        <p14:creationId xmlns:p14="http://schemas.microsoft.com/office/powerpoint/2010/main" val="1091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19.3 Figure 2 (a)</a:t>
            </a:r>
            <a:endParaRPr lang="en-US" sz="3200" dirty="0">
              <a:solidFill>
                <a:schemeClr val="accent1"/>
              </a:solidFill>
            </a:endParaRPr>
          </a:p>
        </p:txBody>
      </p:sp>
      <p:sp>
        <p:nvSpPr>
          <p:cNvPr id="5" name="TextBox 4">
            <a:extLst>
              <a:ext uri="{FF2B5EF4-FFF2-40B4-BE49-F238E27FC236}">
                <a16:creationId xmlns:a16="http://schemas.microsoft.com/office/drawing/2014/main" id="{35104076-39B9-F5DA-DB61-0D0CB2ADE0CE}"/>
              </a:ext>
            </a:extLst>
          </p:cNvPr>
          <p:cNvSpPr txBox="1"/>
          <p:nvPr/>
        </p:nvSpPr>
        <p:spPr>
          <a:xfrm>
            <a:off x="2286000" y="5550373"/>
            <a:ext cx="4572000" cy="246221"/>
          </a:xfrm>
          <a:prstGeom prst="rect">
            <a:avLst/>
          </a:prstGeom>
          <a:noFill/>
        </p:spPr>
        <p:txBody>
          <a:bodyPr wrap="square">
            <a:spAutoFit/>
          </a:bodyPr>
          <a:lstStyle/>
          <a:p>
            <a:pPr algn="ctr"/>
            <a:r>
              <a:rPr lang="en-US" sz="1000" dirty="0"/>
              <a:t>CNX OpenStax on Wikimedia Commons. "Types of selection." Modified. </a:t>
            </a:r>
          </a:p>
        </p:txBody>
      </p:sp>
      <p:pic>
        <p:nvPicPr>
          <p:cNvPr id="3" name="Content Placeholder 6" descr="Part (a) shows that robins typically lay four eggs. Larger clutches may result in malnourished chicks, while smaller clutches may result in no viable offspring. A wide bell curve indicates that, in the original population, there was a lot of variability in clutch size. Overlaying this wide bell curve is a narrow one that represents the clutch size after natural selection, which is much less variable.">
            <a:extLst>
              <a:ext uri="{FF2B5EF4-FFF2-40B4-BE49-F238E27FC236}">
                <a16:creationId xmlns:a16="http://schemas.microsoft.com/office/drawing/2014/main" id="{2BBDA20C-7845-A68E-98E4-DC2F865A118F}"/>
              </a:ext>
            </a:extLst>
          </p:cNvPr>
          <p:cNvPicPr>
            <a:picLocks noGrp="1" noChangeAspect="1"/>
          </p:cNvPicPr>
          <p:nvPr>
            <p:ph idx="1"/>
          </p:nvPr>
        </p:nvPicPr>
        <p:blipFill>
          <a:blip r:embed="rId3"/>
          <a:srcRect l="38889" t="5332" r="38889" b="66334"/>
          <a:stretch/>
        </p:blipFill>
        <p:spPr>
          <a:xfrm>
            <a:off x="1581375" y="1310640"/>
            <a:ext cx="5981250" cy="4236719"/>
          </a:xfrm>
        </p:spPr>
      </p:pic>
    </p:spTree>
    <p:extLst>
      <p:ext uri="{BB962C8B-B14F-4D97-AF65-F5344CB8AC3E}">
        <p14:creationId xmlns:p14="http://schemas.microsoft.com/office/powerpoint/2010/main" val="405953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Directional Selection Selects For a More Extreme Phenotype</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1021080"/>
            <a:ext cx="8229600" cy="5227320"/>
          </a:xfrm>
          <a:prstGeom prst="rect">
            <a:avLst/>
          </a:prstGeom>
        </p:spPr>
        <p:txBody>
          <a:bodyPr>
            <a:normAutofit fontScale="92500" lnSpcReduction="10000"/>
          </a:bodyPr>
          <a:lstStyle/>
          <a:p>
            <a:pPr marL="0" indent="0">
              <a:buNone/>
              <a:tabLst>
                <a:tab pos="461963" algn="l"/>
              </a:tabLst>
            </a:pPr>
            <a:r>
              <a:rPr lang="en-US" sz="2600" b="1" dirty="0">
                <a:solidFill>
                  <a:schemeClr val="tx1"/>
                </a:solidFill>
              </a:rPr>
              <a:t>Directional selection</a:t>
            </a:r>
            <a:r>
              <a:rPr lang="en-US" sz="2600" dirty="0">
                <a:solidFill>
                  <a:schemeClr val="tx1"/>
                </a:solidFill>
              </a:rPr>
              <a:t> results from natural selection favoring a phenotype at one end of the spectrum of existing variation, often due to an environmental change.</a:t>
            </a:r>
          </a:p>
          <a:p>
            <a:pPr>
              <a:tabLst>
                <a:tab pos="461963" algn="l"/>
              </a:tabLst>
            </a:pPr>
            <a:r>
              <a:rPr lang="en-US" sz="2600" dirty="0">
                <a:solidFill>
                  <a:schemeClr val="tx1"/>
                </a:solidFill>
              </a:rPr>
              <a:t>Example: peppered moths in England</a:t>
            </a:r>
          </a:p>
          <a:p>
            <a:pPr lvl="1">
              <a:tabLst>
                <a:tab pos="461963" algn="l"/>
              </a:tabLst>
            </a:pPr>
            <a:r>
              <a:rPr lang="en-US" sz="2600" dirty="0"/>
              <a:t>They</a:t>
            </a:r>
            <a:r>
              <a:rPr lang="en-US" sz="2600" dirty="0">
                <a:solidFill>
                  <a:schemeClr val="tx1"/>
                </a:solidFill>
              </a:rPr>
              <a:t> were mostly light in color to blend into light-colored trees prior to the Industrial Revolution.</a:t>
            </a:r>
          </a:p>
          <a:p>
            <a:pPr lvl="1">
              <a:tabLst>
                <a:tab pos="461963" algn="l"/>
              </a:tabLst>
            </a:pPr>
            <a:r>
              <a:rPr lang="en-US" sz="2600" dirty="0"/>
              <a:t>As trees became sooty (darker) due to Industrial Revolution, the frequency of darker moths increased.</a:t>
            </a:r>
          </a:p>
          <a:p>
            <a:pPr>
              <a:tabLst>
                <a:tab pos="461963" algn="l"/>
              </a:tabLst>
            </a:pPr>
            <a:r>
              <a:rPr lang="en-US" sz="2600" dirty="0">
                <a:solidFill>
                  <a:schemeClr val="tx1"/>
                </a:solidFill>
              </a:rPr>
              <a:t>Example: hypothetical mouse population</a:t>
            </a:r>
          </a:p>
          <a:p>
            <a:pPr lvl="1">
              <a:tabLst>
                <a:tab pos="461963" algn="l"/>
              </a:tabLst>
            </a:pPr>
            <a:r>
              <a:rPr lang="en-US" sz="2600" dirty="0"/>
              <a:t>They may evolve a different coloration if the forest floor changed color.</a:t>
            </a:r>
          </a:p>
          <a:p>
            <a:pPr>
              <a:tabLst>
                <a:tab pos="461963" algn="l"/>
              </a:tabLst>
            </a:pPr>
            <a:r>
              <a:rPr lang="en-US" sz="2600" dirty="0">
                <a:solidFill>
                  <a:schemeClr val="tx1"/>
                </a:solidFill>
              </a:rPr>
              <a:t>The population's genetic variance shifts toward the new, fit phenotype.</a:t>
            </a:r>
          </a:p>
        </p:txBody>
      </p:sp>
    </p:spTree>
    <p:extLst>
      <p:ext uri="{BB962C8B-B14F-4D97-AF65-F5344CB8AC3E}">
        <p14:creationId xmlns:p14="http://schemas.microsoft.com/office/powerpoint/2010/main" val="23841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2232</TotalTime>
  <Words>1976</Words>
  <Application>Microsoft Office PowerPoint</Application>
  <PresentationFormat>On-screen Show (4:3)</PresentationFormat>
  <Paragraphs>181</Paragraphs>
  <Slides>29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Century Gothic</vt:lpstr>
      <vt:lpstr>Office Theme</vt:lpstr>
      <vt:lpstr>Lesson 19.3</vt:lpstr>
      <vt:lpstr>Objectives</vt:lpstr>
      <vt:lpstr>Natural Selection Causes Adaptive Evolution</vt:lpstr>
      <vt:lpstr>Individuals Need to Survive and Reproduce</vt:lpstr>
      <vt:lpstr>Group Activity1</vt:lpstr>
      <vt:lpstr>Multiple Types of Selection Affect Allele Frequencies In a Population</vt:lpstr>
      <vt:lpstr>Stabilizing Selection Selects For an Average Phenotype</vt:lpstr>
      <vt:lpstr>19.3 Figure 2 (a)</vt:lpstr>
      <vt:lpstr>Directional Selection Selects For a More Extreme Phenotype1</vt:lpstr>
      <vt:lpstr>19.3 Figure 2 (b)</vt:lpstr>
      <vt:lpstr>Diversifying Selection Selects for Both Extreme Phenotypes1</vt:lpstr>
      <vt:lpstr>19.3 Figure 2 (c)</vt:lpstr>
      <vt:lpstr>Think It Through1</vt:lpstr>
      <vt:lpstr>Frequency-Dependent Selection</vt:lpstr>
      <vt:lpstr>Negative Frequency-Dependent Selection:  Common Side-Blotched Lizards1</vt:lpstr>
      <vt:lpstr>Negative Frequency-Dependent Selection:  Common Side-Blotched Lizards2</vt:lpstr>
      <vt:lpstr>Sexual Selection Favors Certain Traits in Males and Females1</vt:lpstr>
      <vt:lpstr>Sexual Selection Favors Certain Traits in Males and Females2</vt:lpstr>
      <vt:lpstr>Sexual Selection Favors Certain Traits in Males and Females: Good Genes Hypothesis</vt:lpstr>
      <vt:lpstr>Sexual Selection Favors Certain Traits in Males and Females: Fisherian Runaway Model</vt:lpstr>
      <vt:lpstr>Some Sexual Selection Models Involve an Honest Signal</vt:lpstr>
      <vt:lpstr>Think It Through2</vt:lpstr>
      <vt:lpstr>There Is No Perfect Organism</vt:lpstr>
      <vt:lpstr>Think It Through3</vt:lpstr>
      <vt:lpstr>Natural Selection is Constrained by Relationships Between Polymorphisms</vt:lpstr>
      <vt:lpstr>Evolution Has No Purpose</vt:lpstr>
      <vt:lpstr>Group Activity2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189</cp:revision>
  <dcterms:created xsi:type="dcterms:W3CDTF">2013-04-26T14:43:13Z</dcterms:created>
  <dcterms:modified xsi:type="dcterms:W3CDTF">2024-10-09T13:27:08Z</dcterms:modified>
</cp:coreProperties>
</file>