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4"/>
  </p:notesMasterIdLst>
  <p:handoutMasterIdLst>
    <p:handoutMasterId r:id="rId35"/>
  </p:handoutMasterIdLst>
  <p:sldIdLst>
    <p:sldId id="256" r:id="rId2"/>
    <p:sldId id="264" r:id="rId3"/>
    <p:sldId id="291" r:id="rId4"/>
    <p:sldId id="292" r:id="rId5"/>
    <p:sldId id="293" r:id="rId6"/>
    <p:sldId id="294" r:id="rId7"/>
    <p:sldId id="305" r:id="rId8"/>
    <p:sldId id="295" r:id="rId9"/>
    <p:sldId id="316" r:id="rId10"/>
    <p:sldId id="296" r:id="rId11"/>
    <p:sldId id="306" r:id="rId12"/>
    <p:sldId id="297" r:id="rId13"/>
    <p:sldId id="307" r:id="rId14"/>
    <p:sldId id="308" r:id="rId15"/>
    <p:sldId id="298" r:id="rId16"/>
    <p:sldId id="309" r:id="rId17"/>
    <p:sldId id="317" r:id="rId18"/>
    <p:sldId id="299" r:id="rId19"/>
    <p:sldId id="310" r:id="rId20"/>
    <p:sldId id="311" r:id="rId21"/>
    <p:sldId id="312" r:id="rId22"/>
    <p:sldId id="300" r:id="rId23"/>
    <p:sldId id="301" r:id="rId24"/>
    <p:sldId id="302" r:id="rId25"/>
    <p:sldId id="303" r:id="rId26"/>
    <p:sldId id="314" r:id="rId27"/>
    <p:sldId id="304" r:id="rId28"/>
    <p:sldId id="318" r:id="rId29"/>
    <p:sldId id="315" r:id="rId30"/>
    <p:sldId id="319" r:id="rId31"/>
    <p:sldId id="283" r:id="rId32"/>
    <p:sldId id="280" r:id="rId33"/>
  </p:sldIdLst>
  <p:sldSz cx="9144000" cy="6858000" type="screen4x3"/>
  <p:notesSz cx="6858000" cy="9144000"/>
  <p:embeddedFontLst>
    <p:embeddedFont>
      <p:font typeface="Century Gothic" panose="020B0502020202020204" pitchFamily="34" charset="0"/>
      <p:regular r:id="rId36"/>
      <p:bold r:id="rId37"/>
      <p:italic r:id="rId38"/>
      <p:boldItalic r:id="rId39"/>
    </p:embeddedFont>
    <p:embeddedFont>
      <p:font typeface="Open Sans" panose="020B0606030504020204" pitchFamily="34"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12B0353-CABB-4FAB-A4F3-DF56B7A02BBF}" name="Talissa Nahass" initials="TN" userId="S-1-5-21-1482476501-413027322-842925246-31537" providerId="AD"/>
  <p188:author id="{A8C4B1AB-DEAC-C301-E150-F72A6C26D63A}" name="Annaleise Radchenko" initials="AR" userId="S::aradchenko@hawkeslearning.com::6249d1a9-d5dd-4793-b8df-98b5e6874ab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6092"/>
    <a:srgbClr val="1F497D"/>
    <a:srgbClr val="2D7D9F"/>
    <a:srgbClr val="0000FF"/>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9" autoAdjust="0"/>
    <p:restoredTop sz="96247" autoAdjust="0"/>
  </p:normalViewPr>
  <p:slideViewPr>
    <p:cSldViewPr>
      <p:cViewPr varScale="1">
        <p:scale>
          <a:sx n="106" d="100"/>
          <a:sy n="106" d="100"/>
        </p:scale>
        <p:origin x="1800" y="114"/>
      </p:cViewPr>
      <p:guideLst>
        <p:guide orient="horz" pos="2160"/>
        <p:guide pos="2880"/>
      </p:guideLst>
    </p:cSldViewPr>
  </p:slideViewPr>
  <p:outlineViewPr>
    <p:cViewPr>
      <p:scale>
        <a:sx n="33" d="100"/>
        <a:sy n="33" d="100"/>
      </p:scale>
      <p:origin x="0" y="-8496"/>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10/8/2024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10/8/2024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5</a:t>
            </a:fld>
            <a:endParaRPr lang="en-US" dirty="0"/>
          </a:p>
        </p:txBody>
      </p:sp>
    </p:spTree>
    <p:extLst>
      <p:ext uri="{BB962C8B-B14F-4D97-AF65-F5344CB8AC3E}">
        <p14:creationId xmlns:p14="http://schemas.microsoft.com/office/powerpoint/2010/main" val="3514918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periodic table shows each element's atomic mass and atomic number. The atomic number appears above the symbol for the element, and the approximate atomic mass appears below it.</a:t>
            </a:r>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11</a:t>
            </a:fld>
            <a:endParaRPr lang="en-US" dirty="0"/>
          </a:p>
        </p:txBody>
      </p:sp>
    </p:spTree>
    <p:extLst>
      <p:ext uri="{BB962C8B-B14F-4D97-AF65-F5344CB8AC3E}">
        <p14:creationId xmlns:p14="http://schemas.microsoft.com/office/powerpoint/2010/main" val="3269915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dirty="0"/>
              <a:t>Bohr models indicate how many electrons fill each principal shell. Group 18 elements (helium, neon, and argon) have a full outer, or valence, shell. A full valence shell is the most stable electron configuration. Elements in other groups have partially filled valence shells and gain or lose electrons to achieve a stable electron configuration.</a:t>
            </a:r>
          </a:p>
          <a:p>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13</a:t>
            </a:fld>
            <a:endParaRPr lang="en-US" dirty="0"/>
          </a:p>
        </p:txBody>
      </p:sp>
    </p:spTree>
    <p:extLst>
      <p:ext uri="{BB962C8B-B14F-4D97-AF65-F5344CB8AC3E}">
        <p14:creationId xmlns:p14="http://schemas.microsoft.com/office/powerpoint/2010/main" val="1245813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dirty="0"/>
              <a:t>(a) The </a:t>
            </a:r>
            <a:r>
              <a:rPr lang="en-IN" sz="1200" i="1" dirty="0"/>
              <a:t>s</a:t>
            </a:r>
            <a:r>
              <a:rPr lang="en-IN" sz="1200" dirty="0"/>
              <a:t> orbital is shaped like a sphere, while the three </a:t>
            </a:r>
            <a:r>
              <a:rPr lang="en-IN" sz="1200" i="1" dirty="0"/>
              <a:t>p</a:t>
            </a:r>
            <a:r>
              <a:rPr lang="en-IN" sz="1200" dirty="0"/>
              <a:t> orbitals (</a:t>
            </a:r>
            <a:r>
              <a:rPr lang="en-IN" sz="1200" i="1" dirty="0"/>
              <a:t>p</a:t>
            </a:r>
            <a:r>
              <a:rPr lang="en-IN" sz="1200" i="1" baseline="-25000" dirty="0"/>
              <a:t>x</a:t>
            </a:r>
            <a:r>
              <a:rPr lang="en-IN" sz="1200" dirty="0"/>
              <a:t>, </a:t>
            </a:r>
            <a:r>
              <a:rPr lang="en-IN" sz="1200" i="1" dirty="0"/>
              <a:t>p</a:t>
            </a:r>
            <a:r>
              <a:rPr lang="en-IN" sz="1200" i="1" baseline="-25000" dirty="0"/>
              <a:t>y</a:t>
            </a:r>
            <a:r>
              <a:rPr lang="en-IN" sz="1200" dirty="0"/>
              <a:t>, and </a:t>
            </a:r>
            <a:r>
              <a:rPr lang="en-IN" sz="1200" i="1" dirty="0"/>
              <a:t>p</a:t>
            </a:r>
            <a:r>
              <a:rPr lang="en-IN" sz="1200" i="1" baseline="-25000" dirty="0"/>
              <a:t>z</a:t>
            </a:r>
            <a:r>
              <a:rPr lang="en-IN" sz="1200" dirty="0"/>
              <a:t>) are shaped like dumbbells oriented at right angles to one another. (b) In an atom with a full 2n principal shell, the </a:t>
            </a:r>
            <a:r>
              <a:rPr lang="en-IN" sz="1200" i="1" dirty="0"/>
              <a:t>s</a:t>
            </a:r>
            <a:r>
              <a:rPr lang="en-IN" sz="1200" dirty="0"/>
              <a:t> orbital of the 1n principal shell, the s orbital of the 2n principal shell, and the three p orbitals of the 2n principal shell contain electrons. Principal shell 2n has a </a:t>
            </a:r>
            <a:r>
              <a:rPr lang="en-IN" sz="1200" i="1" dirty="0"/>
              <a:t>p</a:t>
            </a:r>
            <a:r>
              <a:rPr lang="en-IN" sz="1200" dirty="0"/>
              <a:t> subshell, but shell 1n does not.</a:t>
            </a:r>
          </a:p>
          <a:p>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16</a:t>
            </a:fld>
            <a:endParaRPr lang="en-US" dirty="0"/>
          </a:p>
        </p:txBody>
      </p:sp>
    </p:spTree>
    <p:extLst>
      <p:ext uri="{BB962C8B-B14F-4D97-AF65-F5344CB8AC3E}">
        <p14:creationId xmlns:p14="http://schemas.microsoft.com/office/powerpoint/2010/main" val="2880683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20</a:t>
            </a:fld>
            <a:endParaRPr lang="en-US" dirty="0"/>
          </a:p>
        </p:txBody>
      </p:sp>
    </p:spTree>
    <p:extLst>
      <p:ext uri="{BB962C8B-B14F-4D97-AF65-F5344CB8AC3E}">
        <p14:creationId xmlns:p14="http://schemas.microsoft.com/office/powerpoint/2010/main" val="1680370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a molecule is polar or nonpolar depends both on bond type and molecular shape. Both water and carbon dioxide have polar covalent bonds, but carbon dioxide is linear, so the partial charges on the molecule cancel each other out.</a:t>
            </a:r>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26</a:t>
            </a:fld>
            <a:endParaRPr lang="en-US" dirty="0"/>
          </a:p>
        </p:txBody>
      </p:sp>
    </p:spTree>
    <p:extLst>
      <p:ext uri="{BB962C8B-B14F-4D97-AF65-F5344CB8AC3E}">
        <p14:creationId xmlns:p14="http://schemas.microsoft.com/office/powerpoint/2010/main" val="2061526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115ED13-301A-4C0A-8C7F-A4982DED9D67}" type="slidenum">
              <a:rPr lang="en-US" smtClean="0"/>
              <a:pPr/>
              <a:t>30</a:t>
            </a:fld>
            <a:endParaRPr lang="en-US" dirty="0"/>
          </a:p>
        </p:txBody>
      </p:sp>
    </p:spTree>
    <p:extLst>
      <p:ext uri="{BB962C8B-B14F-4D97-AF65-F5344CB8AC3E}">
        <p14:creationId xmlns:p14="http://schemas.microsoft.com/office/powerpoint/2010/main" val="602732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Title 1"/>
          <p:cNvSpPr>
            <a:spLocks noGrp="1"/>
          </p:cNvSpPr>
          <p:nvPr userDrawn="1">
            <p:ph type="ctrTitle" idx="4294967295"/>
          </p:nvPr>
        </p:nvSpPr>
        <p:spPr>
          <a:xfrm>
            <a:off x="24442" y="967713"/>
            <a:ext cx="7772400" cy="1470025"/>
          </a:xfrm>
          <a:prstGeom prst="rect">
            <a:avLst/>
          </a:prstGeom>
        </p:spPr>
        <p:txBody>
          <a:bodyPr anchor="ctr" anchorCtr="0"/>
          <a:lstStyle>
            <a:lvl1pPr algn="l">
              <a:defRPr/>
            </a:lvl1pPr>
          </a:lstStyle>
          <a:p>
            <a:pPr eaLnBrk="1" hangingPunct="1"/>
            <a:endParaRPr lang="en-US" b="1" dirty="0">
              <a:solidFill>
                <a:srgbClr val="1F497D"/>
              </a:solidFill>
              <a:latin typeface="Arial" charset="0"/>
              <a:cs typeface="Arial" charset="0"/>
            </a:endParaRPr>
          </a:p>
        </p:txBody>
      </p:sp>
      <p:sp>
        <p:nvSpPr>
          <p:cNvPr id="13" name="Subtitle 2"/>
          <p:cNvSpPr>
            <a:spLocks noGrp="1"/>
          </p:cNvSpPr>
          <p:nvPr userDrawn="1">
            <p:ph type="subTitle" idx="4294967295"/>
          </p:nvPr>
        </p:nvSpPr>
        <p:spPr>
          <a:xfrm>
            <a:off x="0" y="2743200"/>
            <a:ext cx="6400800" cy="1752600"/>
          </a:xfrm>
          <a:prstGeom prst="rect">
            <a:avLst/>
          </a:prstGeom>
        </p:spPr>
        <p:txBody>
          <a:bodyPr rtlCol="0" anchor="t" anchorCtr="1">
            <a:normAutofit/>
          </a:bodyPr>
          <a:lstStyle>
            <a:lvl1pPr algn="l">
              <a:defRPr i="0"/>
            </a:lvl1pPr>
          </a:lstStyle>
          <a:p>
            <a:pPr>
              <a:buNone/>
              <a:defRPr/>
            </a:pPr>
            <a:endParaRPr lang="en-US" b="1" i="1" dirty="0">
              <a:solidFill>
                <a:srgbClr val="1F497D"/>
              </a:solidFill>
            </a:endParaRPr>
          </a:p>
        </p:txBody>
      </p:sp>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4" name="TextBox 3">
            <a:extLst>
              <a:ext uri="{FF2B5EF4-FFF2-40B4-BE49-F238E27FC236}">
                <a16:creationId xmlns:a16="http://schemas.microsoft.com/office/drawing/2014/main" id="{22B7C2D7-3C77-F651-DCB3-AF8240B4F7F0}"/>
              </a:ext>
            </a:extLst>
          </p:cNvPr>
          <p:cNvSpPr txBox="1"/>
          <p:nvPr userDrawn="1"/>
        </p:nvSpPr>
        <p:spPr>
          <a:xfrm>
            <a:off x="3200400" y="6101789"/>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pic>
        <p:nvPicPr>
          <p:cNvPr id="5" name="Picture 4">
            <a:extLst>
              <a:ext uri="{FF2B5EF4-FFF2-40B4-BE49-F238E27FC236}">
                <a16:creationId xmlns:a16="http://schemas.microsoft.com/office/drawing/2014/main" id="{D94BEDAB-E054-B609-1B21-6AD67AB4623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a:p>
        </p:txBody>
      </p:sp>
    </p:spTree>
    <p:extLst>
      <p:ext uri="{BB962C8B-B14F-4D97-AF65-F5344CB8AC3E}">
        <p14:creationId xmlns:p14="http://schemas.microsoft.com/office/powerpoint/2010/main" val="415915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p:spPr>
        <p:txBody>
          <a:bodyPr>
            <a:normAutofit/>
          </a:bodyPr>
          <a:lstStyle>
            <a:lvl1pPr marL="0" indent="0">
              <a:buFont typeface="Arial" panose="020B0604020202020204" pitchFamily="34" charset="0"/>
              <a:buNone/>
              <a:defRPr sz="2800" b="0" i="0" baseline="0">
                <a:solidFill>
                  <a:srgbClr val="366092"/>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2" r:id="rId5"/>
    <p:sldLayoutId id="2147483653" r:id="rId6"/>
    <p:sldLayoutId id="2147483656" r:id="rId7"/>
    <p:sldLayoutId id="2147483657" r:id="rId8"/>
    <p:sldLayoutId id="2147483654" r:id="rId9"/>
    <p:sldLayoutId id="2147483658"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2">
            <a:extLst>
              <a:ext uri="{FF2B5EF4-FFF2-40B4-BE49-F238E27FC236}">
                <a16:creationId xmlns:a16="http://schemas.microsoft.com/office/drawing/2014/main" id="{F787579D-D2E3-DF78-A846-983E0C783761}"/>
              </a:ext>
            </a:extLst>
          </p:cNvPr>
          <p:cNvSpPr txBox="1">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spcBef>
                <a:spcPct val="20000"/>
              </a:spcBef>
              <a:buFont typeface="Arial" pitchFamily="34" charset="0"/>
              <a:buNone/>
              <a:defRPr sz="44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2.1</a:t>
            </a:r>
          </a:p>
        </p:txBody>
      </p:sp>
      <p:sp>
        <p:nvSpPr>
          <p:cNvPr id="5" name="Content Placeholder 8">
            <a:extLst>
              <a:ext uri="{FF2B5EF4-FFF2-40B4-BE49-F238E27FC236}">
                <a16:creationId xmlns:a16="http://schemas.microsoft.com/office/drawing/2014/main" id="{E9D73FC9-7C70-6096-C442-9AC9D49B8F20}"/>
              </a:ext>
            </a:extLst>
          </p:cNvPr>
          <p:cNvSpPr txBox="1">
            <a:spLocks/>
          </p:cNvSpPr>
          <p:nvPr/>
        </p:nvSpPr>
        <p:spPr>
          <a:xfrm>
            <a:off x="379562" y="2627694"/>
            <a:ext cx="4040038" cy="990600"/>
          </a:xfrm>
          <a:prstGeom prst="rect">
            <a:avLst/>
          </a:prstGeom>
        </p:spPr>
        <p:txBody>
          <a:bodyPr/>
          <a:lstStyle>
            <a:lvl1pPr marL="0" indent="0" algn="l" defTabSz="914400" rtl="0" eaLnBrk="1" latinLnBrk="0" hangingPunct="1">
              <a:spcBef>
                <a:spcPct val="20000"/>
              </a:spcBef>
              <a:buFont typeface="Arial" pitchFamily="34" charset="0"/>
              <a:buNone/>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The Building Blocks: Atoms, Isotopes, Ions, and Molecules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35593-820D-D208-3884-03BABE6E06C5}"/>
              </a:ext>
            </a:extLst>
          </p:cNvPr>
          <p:cNvSpPr>
            <a:spLocks noGrp="1"/>
          </p:cNvSpPr>
          <p:nvPr>
            <p:ph type="title"/>
          </p:nvPr>
        </p:nvSpPr>
        <p:spPr/>
        <p:txBody>
          <a:bodyPr/>
          <a:lstStyle/>
          <a:p>
            <a:r>
              <a:rPr lang="en-IN" dirty="0"/>
              <a:t>The Periodic Table</a:t>
            </a:r>
          </a:p>
        </p:txBody>
      </p:sp>
      <p:sp>
        <p:nvSpPr>
          <p:cNvPr id="3" name="Content Placeholder 2">
            <a:extLst>
              <a:ext uri="{FF2B5EF4-FFF2-40B4-BE49-F238E27FC236}">
                <a16:creationId xmlns:a16="http://schemas.microsoft.com/office/drawing/2014/main" id="{1D95BC65-A4F9-D7EE-DDB0-8A64C7700557}"/>
              </a:ext>
            </a:extLst>
          </p:cNvPr>
          <p:cNvSpPr>
            <a:spLocks noGrp="1"/>
          </p:cNvSpPr>
          <p:nvPr>
            <p:ph idx="1"/>
          </p:nvPr>
        </p:nvSpPr>
        <p:spPr/>
        <p:txBody>
          <a:bodyPr/>
          <a:lstStyle/>
          <a:p>
            <a:r>
              <a:rPr lang="en-US" dirty="0"/>
              <a:t>The</a:t>
            </a:r>
            <a:r>
              <a:rPr lang="en-US" b="1" dirty="0"/>
              <a:t> periodic table</a:t>
            </a:r>
            <a:r>
              <a:rPr lang="en-US" dirty="0"/>
              <a:t> organizes elements by their physical properties and </a:t>
            </a:r>
            <a:r>
              <a:rPr lang="en-US" b="1" dirty="0"/>
              <a:t>chemical reactivity</a:t>
            </a:r>
            <a:r>
              <a:rPr lang="en-US" dirty="0"/>
              <a:t>, their ability to chemically bond with each other.</a:t>
            </a:r>
          </a:p>
          <a:p>
            <a:r>
              <a:rPr lang="en-US" dirty="0"/>
              <a:t>Elements in the same group have similar electron configurations.</a:t>
            </a:r>
          </a:p>
          <a:p>
            <a:r>
              <a:rPr lang="en-US" b="1" dirty="0"/>
              <a:t>Molecules</a:t>
            </a:r>
            <a:r>
              <a:rPr lang="en-US" dirty="0"/>
              <a:t> form when atoms chemically bond to each other.</a:t>
            </a:r>
          </a:p>
          <a:p>
            <a:endParaRPr lang="en-IN" dirty="0"/>
          </a:p>
        </p:txBody>
      </p:sp>
    </p:spTree>
    <p:extLst>
      <p:ext uri="{BB962C8B-B14F-4D97-AF65-F5344CB8AC3E}">
        <p14:creationId xmlns:p14="http://schemas.microsoft.com/office/powerpoint/2010/main" val="2559944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655D6-39BA-B866-6E5B-EA2876B712E8}"/>
              </a:ext>
            </a:extLst>
          </p:cNvPr>
          <p:cNvSpPr>
            <a:spLocks noGrp="1"/>
          </p:cNvSpPr>
          <p:nvPr>
            <p:ph type="title"/>
          </p:nvPr>
        </p:nvSpPr>
        <p:spPr/>
        <p:txBody>
          <a:bodyPr/>
          <a:lstStyle/>
          <a:p>
            <a:r>
              <a:rPr lang="en-US" dirty="0"/>
              <a:t>2.1 Figure 5</a:t>
            </a:r>
            <a:endParaRPr lang="en-IN" dirty="0"/>
          </a:p>
        </p:txBody>
      </p:sp>
      <p:pic>
        <p:nvPicPr>
          <p:cNvPr id="6" name="Content Placeholder 5" descr="The periodic table consists of eighteen groups and seven periods. Each element has its own square. Within each square is the following information; the atomic number, the symbol, the relative atomic mass, and the name.  For example, hydrogen's atomic number is 1, symbol is the letter H; relative atomic mass is 1.01, and name is hydrogen. Two additional rows of elements, known as the lanthanides and actinides, are placed beneath the main table. The lanthanides include elements 57 through 71 and belong in period seven between groups three and four. The actinides include elements 89 through 98 and belong in period eight between the same groups. These elements are placed separately to make the table more compact. For each element, the name, atomic symbol, atomic number, and atomic mass are provided. The atomic number is a whole number that represents the number of protons. The atomic mass, which is the average mass of different isotopes, is estimated to two decimal places.  The elements are divided into three categories: metals, nonmetals, and metalloids. These form a diagonal line from period two, group thirteen to period seven, group sixteen. All elements to the left of the metalloids are metals, and all elements to the right are nonmetals.">
            <a:extLst>
              <a:ext uri="{FF2B5EF4-FFF2-40B4-BE49-F238E27FC236}">
                <a16:creationId xmlns:a16="http://schemas.microsoft.com/office/drawing/2014/main" id="{07BFFE18-7CEE-D8FD-A623-5332FBAADBA4}"/>
              </a:ext>
            </a:extLst>
          </p:cNvPr>
          <p:cNvPicPr>
            <a:picLocks noGrp="1" noChangeAspect="1"/>
          </p:cNvPicPr>
          <p:nvPr>
            <p:ph idx="1"/>
          </p:nvPr>
        </p:nvPicPr>
        <p:blipFill>
          <a:blip r:embed="rId3"/>
          <a:srcRect l="11111" t="3666" r="11111"/>
          <a:stretch/>
        </p:blipFill>
        <p:spPr>
          <a:xfrm>
            <a:off x="1219200" y="1121954"/>
            <a:ext cx="6705600" cy="4614091"/>
          </a:xfrm>
        </p:spPr>
      </p:pic>
    </p:spTree>
    <p:extLst>
      <p:ext uri="{BB962C8B-B14F-4D97-AF65-F5344CB8AC3E}">
        <p14:creationId xmlns:p14="http://schemas.microsoft.com/office/powerpoint/2010/main" val="2547454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76AC1-F674-71C8-1426-89D4200831A3}"/>
              </a:ext>
            </a:extLst>
          </p:cNvPr>
          <p:cNvSpPr>
            <a:spLocks noGrp="1"/>
          </p:cNvSpPr>
          <p:nvPr>
            <p:ph type="title"/>
          </p:nvPr>
        </p:nvSpPr>
        <p:spPr/>
        <p:txBody>
          <a:bodyPr/>
          <a:lstStyle/>
          <a:p>
            <a:r>
              <a:rPr lang="en-US" dirty="0"/>
              <a:t>Electron Shells and the Bohr Model</a:t>
            </a:r>
            <a:endParaRPr lang="en-IN" dirty="0"/>
          </a:p>
        </p:txBody>
      </p:sp>
      <p:sp>
        <p:nvSpPr>
          <p:cNvPr id="3" name="Content Placeholder 2">
            <a:extLst>
              <a:ext uri="{FF2B5EF4-FFF2-40B4-BE49-F238E27FC236}">
                <a16:creationId xmlns:a16="http://schemas.microsoft.com/office/drawing/2014/main" id="{988C5A49-FACB-0A79-7C6C-8AA0A7CB5938}"/>
              </a:ext>
            </a:extLst>
          </p:cNvPr>
          <p:cNvSpPr>
            <a:spLocks noGrp="1"/>
          </p:cNvSpPr>
          <p:nvPr>
            <p:ph idx="1"/>
          </p:nvPr>
        </p:nvSpPr>
        <p:spPr>
          <a:xfrm>
            <a:off x="457200" y="1280160"/>
            <a:ext cx="5791200" cy="4572000"/>
          </a:xfrm>
        </p:spPr>
        <p:txBody>
          <a:bodyPr>
            <a:normAutofit fontScale="92500"/>
          </a:bodyPr>
          <a:lstStyle/>
          <a:p>
            <a:r>
              <a:rPr lang="en-US" sz="2600" dirty="0"/>
              <a:t>Bohr model: electrons </a:t>
            </a:r>
            <a:r>
              <a:rPr lang="en-US" sz="2600" b="1" dirty="0"/>
              <a:t>orbit</a:t>
            </a:r>
            <a:r>
              <a:rPr lang="en-US" sz="2600" dirty="0"/>
              <a:t> the nucleus in at specific distances from the nucleus in predefined paths</a:t>
            </a:r>
          </a:p>
          <a:p>
            <a:pPr lvl="1">
              <a:buFont typeface="Arial" panose="020B0604020202020204" pitchFamily="34" charset="0"/>
              <a:buChar char="•"/>
            </a:pPr>
            <a:r>
              <a:rPr lang="en-US" sz="2600" dirty="0"/>
              <a:t>Each orbit forms a shell or an energy levels. </a:t>
            </a:r>
          </a:p>
          <a:p>
            <a:pPr lvl="1">
              <a:buFont typeface="Arial" panose="020B0604020202020204" pitchFamily="34" charset="0"/>
              <a:buChar char="•"/>
            </a:pPr>
            <a:r>
              <a:rPr lang="en-US" sz="2600" dirty="0"/>
              <a:t>Shells are filled in a consistent order.</a:t>
            </a:r>
          </a:p>
          <a:p>
            <a:pPr lvl="1">
              <a:buFont typeface="Arial" panose="020B0604020202020204" pitchFamily="34" charset="0"/>
              <a:buChar char="•"/>
            </a:pPr>
            <a:r>
              <a:rPr lang="en-US" sz="2600" dirty="0"/>
              <a:t>Electrons in the outermost shell determine the atom’s stability.</a:t>
            </a:r>
          </a:p>
          <a:p>
            <a:r>
              <a:rPr lang="en-US" sz="2600" dirty="0"/>
              <a:t>The </a:t>
            </a:r>
            <a:r>
              <a:rPr lang="en-US" sz="2600" b="1" dirty="0"/>
              <a:t>octet rule </a:t>
            </a:r>
            <a:r>
              <a:rPr lang="en-US" sz="2600" dirty="0"/>
              <a:t>states that atoms are stable with 8 electrons in the valence shell, the </a:t>
            </a:r>
            <a:r>
              <a:rPr lang="en-US" sz="2600" b="1" dirty="0"/>
              <a:t>outermost shell</a:t>
            </a:r>
            <a:r>
              <a:rPr lang="en-US" sz="2600" dirty="0"/>
              <a:t>.</a:t>
            </a:r>
          </a:p>
          <a:p>
            <a:endParaRPr lang="en-IN" sz="2600" dirty="0"/>
          </a:p>
        </p:txBody>
      </p:sp>
      <p:sp>
        <p:nvSpPr>
          <p:cNvPr id="8" name="TextBox 7">
            <a:extLst>
              <a:ext uri="{FF2B5EF4-FFF2-40B4-BE49-F238E27FC236}">
                <a16:creationId xmlns:a16="http://schemas.microsoft.com/office/drawing/2014/main" id="{18BEC1C9-E29F-25CD-1570-830AE4B15EA9}"/>
              </a:ext>
              <a:ext uri="{C183D7F6-B498-43B3-948B-1728B52AA6E4}">
                <adec:decorative xmlns:adec="http://schemas.microsoft.com/office/drawing/2017/decorative" val="0"/>
              </a:ext>
            </a:extLst>
          </p:cNvPr>
          <p:cNvSpPr txBox="1"/>
          <p:nvPr/>
        </p:nvSpPr>
        <p:spPr>
          <a:xfrm>
            <a:off x="6914535" y="1739655"/>
            <a:ext cx="1181100" cy="307777"/>
          </a:xfrm>
          <a:prstGeom prst="rect">
            <a:avLst/>
          </a:prstGeom>
          <a:noFill/>
        </p:spPr>
        <p:txBody>
          <a:bodyPr wrap="square" rtlCol="0">
            <a:spAutoFit/>
          </a:bodyPr>
          <a:lstStyle/>
          <a:p>
            <a:r>
              <a:rPr lang="en-US" sz="1400" b="1" dirty="0"/>
              <a:t>2.1 Figure 6</a:t>
            </a:r>
          </a:p>
        </p:txBody>
      </p:sp>
      <p:pic>
        <p:nvPicPr>
          <p:cNvPr id="4" name="Content Placeholder 5" descr="A circle labeled with an &quot;H&quot; to represent hydrogen is encircled by 3 circles. The innermost circle that surrounds the hydrogen is labeled &quot;1n&quot; and has one electron shown on this shell. The circle that surrounds the 1n shell is labeled 2n and has no electrons. The circle that surrounds the 2n shell is labeled 3n and has no electrons.">
            <a:extLst>
              <a:ext uri="{FF2B5EF4-FFF2-40B4-BE49-F238E27FC236}">
                <a16:creationId xmlns:a16="http://schemas.microsoft.com/office/drawing/2014/main" id="{499629AB-A9C4-8452-E019-B492560BD57C}"/>
              </a:ext>
            </a:extLst>
          </p:cNvPr>
          <p:cNvPicPr>
            <a:picLocks noChangeAspect="1"/>
          </p:cNvPicPr>
          <p:nvPr/>
        </p:nvPicPr>
        <p:blipFill>
          <a:blip r:embed="rId2"/>
          <a:srcRect l="24074" t="5334" r="24074" b="3000"/>
          <a:stretch/>
        </p:blipFill>
        <p:spPr>
          <a:xfrm>
            <a:off x="6248400" y="2051959"/>
            <a:ext cx="2482735" cy="2438400"/>
          </a:xfrm>
          <a:prstGeom prst="rect">
            <a:avLst/>
          </a:prstGeom>
        </p:spPr>
      </p:pic>
      <p:sp>
        <p:nvSpPr>
          <p:cNvPr id="7" name="TextBox 6">
            <a:extLst>
              <a:ext uri="{FF2B5EF4-FFF2-40B4-BE49-F238E27FC236}">
                <a16:creationId xmlns:a16="http://schemas.microsoft.com/office/drawing/2014/main" id="{B31A10B2-4EF9-4FB8-28EF-8C0D94080B3E}"/>
              </a:ext>
            </a:extLst>
          </p:cNvPr>
          <p:cNvSpPr txBox="1"/>
          <p:nvPr/>
        </p:nvSpPr>
        <p:spPr>
          <a:xfrm>
            <a:off x="6019185" y="4519728"/>
            <a:ext cx="2971800" cy="246221"/>
          </a:xfrm>
          <a:prstGeom prst="rect">
            <a:avLst/>
          </a:prstGeom>
          <a:noFill/>
        </p:spPr>
        <p:txBody>
          <a:bodyPr wrap="square">
            <a:spAutoFit/>
          </a:bodyPr>
          <a:lstStyle/>
          <a:p>
            <a:pPr algn="ctr"/>
            <a:r>
              <a:rPr lang="en-IN" sz="1000" dirty="0"/>
              <a:t>OpenStax. "Bohr model of hydrogen atom." Modified.</a:t>
            </a:r>
          </a:p>
        </p:txBody>
      </p:sp>
    </p:spTree>
    <p:extLst>
      <p:ext uri="{BB962C8B-B14F-4D97-AF65-F5344CB8AC3E}">
        <p14:creationId xmlns:p14="http://schemas.microsoft.com/office/powerpoint/2010/main" val="2770192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0BD85-5AC1-2AEE-01A8-A231D8FC439E}"/>
              </a:ext>
            </a:extLst>
          </p:cNvPr>
          <p:cNvSpPr>
            <a:spLocks noGrp="1"/>
          </p:cNvSpPr>
          <p:nvPr>
            <p:ph type="title"/>
          </p:nvPr>
        </p:nvSpPr>
        <p:spPr/>
        <p:txBody>
          <a:bodyPr/>
          <a:lstStyle/>
          <a:p>
            <a:r>
              <a:rPr lang="en-US" dirty="0"/>
              <a:t>2.1 Figure 7</a:t>
            </a:r>
            <a:endParaRPr lang="en-IN" dirty="0"/>
          </a:p>
        </p:txBody>
      </p:sp>
      <p:pic>
        <p:nvPicPr>
          <p:cNvPr id="6" name="Content Placeholder 5" descr="Bohr diagrams of elements from groups 1, 14, 17, and 18, and periods 1, 2, and 3 are shown. Period 1, in which the 1n shell is filling, contains hydrogen and helium. Hydrogen, in group 1, has one valence electron. Helium, in group 18, has two valence electrons. The 1n shell holds a maximum of two electrons, so the shell is full, and the electron configuration is stable. Period 2, in which the 2n shell is filling, contains lithium, carbon, fluorine, and neon. Lithium, in group 1, has 1 valence electron. Carbon, in group 14, has 4 valence electrons. Fluorine, in group 17, has 7 valence electrons. Neon, in group 18, has 8 valence electrons, a full octet. Period 3, in which the 3n shell is filling, contains sodium, silicon, chlorine, and argon. Sodium, in group 1, has 1 valence electron. Silicon, in group 14, has 4 valence electrons. Chlorine, in group 17, has 7 valence electrons. Argon, in group 18, has 8 valence electrons, a full octet.">
            <a:extLst>
              <a:ext uri="{FF2B5EF4-FFF2-40B4-BE49-F238E27FC236}">
                <a16:creationId xmlns:a16="http://schemas.microsoft.com/office/drawing/2014/main" id="{5106C89E-6EAC-91AB-E74A-BD786B41ED2C}"/>
              </a:ext>
            </a:extLst>
          </p:cNvPr>
          <p:cNvPicPr>
            <a:picLocks noGrp="1" noChangeAspect="1"/>
          </p:cNvPicPr>
          <p:nvPr>
            <p:ph idx="1"/>
          </p:nvPr>
        </p:nvPicPr>
        <p:blipFill>
          <a:blip r:embed="rId3"/>
          <a:srcRect l="12963" t="3666" r="12963"/>
          <a:stretch/>
        </p:blipFill>
        <p:spPr>
          <a:xfrm>
            <a:off x="1418533" y="1295400"/>
            <a:ext cx="6306934" cy="4556760"/>
          </a:xfrm>
        </p:spPr>
      </p:pic>
    </p:spTree>
    <p:extLst>
      <p:ext uri="{BB962C8B-B14F-4D97-AF65-F5344CB8AC3E}">
        <p14:creationId xmlns:p14="http://schemas.microsoft.com/office/powerpoint/2010/main" val="12709828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B08B5-BAE7-DCDF-3C97-C60CF1229179}"/>
              </a:ext>
            </a:extLst>
          </p:cNvPr>
          <p:cNvSpPr>
            <a:spLocks noGrp="1"/>
          </p:cNvSpPr>
          <p:nvPr>
            <p:ph type="title"/>
          </p:nvPr>
        </p:nvSpPr>
        <p:spPr/>
        <p:txBody>
          <a:bodyPr/>
          <a:lstStyle/>
          <a:p>
            <a:r>
              <a:rPr lang="en-US" dirty="0"/>
              <a:t>Electron Configurations and Chemical Reactivity</a:t>
            </a:r>
            <a:endParaRPr lang="en-IN" dirty="0"/>
          </a:p>
        </p:txBody>
      </p:sp>
      <p:sp>
        <p:nvSpPr>
          <p:cNvPr id="3" name="Content Placeholder 2">
            <a:extLst>
              <a:ext uri="{FF2B5EF4-FFF2-40B4-BE49-F238E27FC236}">
                <a16:creationId xmlns:a16="http://schemas.microsoft.com/office/drawing/2014/main" id="{ABE186CD-896E-607A-67D7-9303144F2C67}"/>
              </a:ext>
            </a:extLst>
          </p:cNvPr>
          <p:cNvSpPr>
            <a:spLocks noGrp="1"/>
          </p:cNvSpPr>
          <p:nvPr>
            <p:ph idx="1"/>
          </p:nvPr>
        </p:nvSpPr>
        <p:spPr>
          <a:xfrm>
            <a:off x="457200" y="1280160"/>
            <a:ext cx="5715000" cy="4572000"/>
          </a:xfrm>
        </p:spPr>
        <p:txBody>
          <a:bodyPr>
            <a:normAutofit fontScale="92500" lnSpcReduction="10000"/>
          </a:bodyPr>
          <a:lstStyle/>
          <a:p>
            <a:r>
              <a:rPr lang="en-US" sz="2400" dirty="0"/>
              <a:t>Elements in the same group on the periodic table have the </a:t>
            </a:r>
            <a:br>
              <a:rPr lang="en-US" sz="2400" dirty="0"/>
            </a:br>
            <a:r>
              <a:rPr lang="en-US" sz="2400" dirty="0"/>
              <a:t>same number of electrons in their outer shell.</a:t>
            </a:r>
          </a:p>
          <a:p>
            <a:pPr lvl="1"/>
            <a:r>
              <a:rPr lang="en-US" sz="2400" dirty="0"/>
              <a:t>Group 18 (He, Ne, Ar) atoms all have full outer electron shells making them very stable and nonreactive or </a:t>
            </a:r>
            <a:r>
              <a:rPr lang="en-US" sz="2400" b="1" dirty="0"/>
              <a:t>inert</a:t>
            </a:r>
            <a:r>
              <a:rPr lang="en-US" sz="2400" dirty="0"/>
              <a:t>. T</a:t>
            </a:r>
          </a:p>
          <a:p>
            <a:pPr lvl="2"/>
            <a:r>
              <a:rPr lang="en-US" sz="2000" dirty="0"/>
              <a:t>Known as the </a:t>
            </a:r>
            <a:r>
              <a:rPr lang="en-US" sz="2000" b="1" dirty="0"/>
              <a:t>noble gases </a:t>
            </a:r>
          </a:p>
          <a:p>
            <a:pPr lvl="1"/>
            <a:r>
              <a:rPr lang="en-US" dirty="0"/>
              <a:t>Group 1 (H, Li, Na) atoms readily lose or share their one outer electron</a:t>
            </a:r>
          </a:p>
          <a:p>
            <a:pPr lvl="2"/>
            <a:r>
              <a:rPr lang="en-US" sz="2000" dirty="0"/>
              <a:t>Example: sodium readily donates an electron to chorine</a:t>
            </a:r>
            <a:endParaRPr lang="en-IN" sz="2000" dirty="0"/>
          </a:p>
        </p:txBody>
      </p:sp>
      <p:sp>
        <p:nvSpPr>
          <p:cNvPr id="6" name="TextBox 5">
            <a:extLst>
              <a:ext uri="{FF2B5EF4-FFF2-40B4-BE49-F238E27FC236}">
                <a16:creationId xmlns:a16="http://schemas.microsoft.com/office/drawing/2014/main" id="{8B55A7BE-33C5-C135-951C-BF8E58B48650}"/>
              </a:ext>
              <a:ext uri="{C183D7F6-B498-43B3-948B-1728B52AA6E4}">
                <adec:decorative xmlns:adec="http://schemas.microsoft.com/office/drawing/2017/decorative" val="0"/>
              </a:ext>
            </a:extLst>
          </p:cNvPr>
          <p:cNvSpPr txBox="1"/>
          <p:nvPr/>
        </p:nvSpPr>
        <p:spPr>
          <a:xfrm>
            <a:off x="6831411" y="1744504"/>
            <a:ext cx="1181100" cy="307777"/>
          </a:xfrm>
          <a:prstGeom prst="rect">
            <a:avLst/>
          </a:prstGeom>
          <a:noFill/>
        </p:spPr>
        <p:txBody>
          <a:bodyPr wrap="square" rtlCol="0">
            <a:spAutoFit/>
          </a:bodyPr>
          <a:lstStyle/>
          <a:p>
            <a:r>
              <a:rPr lang="en-US" sz="1400" b="1" dirty="0"/>
              <a:t>2.1 Figure 8</a:t>
            </a:r>
          </a:p>
        </p:txBody>
      </p:sp>
      <p:pic>
        <p:nvPicPr>
          <p:cNvPr id="4" name="Content Placeholder 5" descr="A sodium and a chlorine atom sit side by side. The sodium atom has one valence electron, and the chlorine atom has seven. Six of the chlorine's electrons form pairs at the top, bottom, and right sides of the valence shell. The seventh electron sits alone on the left side. The sodium atom transfers its valence electron to chlorine's valence shell, where it pairs with the unpaired left electron. An arrow indicates a reaction taking place. After the reaction takes place, the sodium becomes a cation with a charge of plus one and an empty valence shell, while the chlorine becomes an anion with a charge of minus one and a full valence shell containing eight electrons.">
            <a:extLst>
              <a:ext uri="{FF2B5EF4-FFF2-40B4-BE49-F238E27FC236}">
                <a16:creationId xmlns:a16="http://schemas.microsoft.com/office/drawing/2014/main" id="{2C895B35-D0A1-8DC5-1D83-2FF40B73AF1A}"/>
              </a:ext>
            </a:extLst>
          </p:cNvPr>
          <p:cNvPicPr>
            <a:picLocks noChangeAspect="1"/>
          </p:cNvPicPr>
          <p:nvPr/>
        </p:nvPicPr>
        <p:blipFill>
          <a:blip r:embed="rId2"/>
          <a:srcRect l="24074" t="4653" r="24074" b="3000"/>
          <a:stretch/>
        </p:blipFill>
        <p:spPr>
          <a:xfrm>
            <a:off x="5958027" y="2047513"/>
            <a:ext cx="2927869" cy="2896909"/>
          </a:xfrm>
          <a:prstGeom prst="rect">
            <a:avLst/>
          </a:prstGeom>
        </p:spPr>
      </p:pic>
      <p:sp>
        <p:nvSpPr>
          <p:cNvPr id="8" name="TextBox 7">
            <a:extLst>
              <a:ext uri="{FF2B5EF4-FFF2-40B4-BE49-F238E27FC236}">
                <a16:creationId xmlns:a16="http://schemas.microsoft.com/office/drawing/2014/main" id="{DCDBA4FC-95CF-D096-DD7F-71F77D09446E}"/>
              </a:ext>
            </a:extLst>
          </p:cNvPr>
          <p:cNvSpPr txBox="1"/>
          <p:nvPr/>
        </p:nvSpPr>
        <p:spPr>
          <a:xfrm>
            <a:off x="5936062" y="5118856"/>
            <a:ext cx="2971800" cy="246221"/>
          </a:xfrm>
          <a:prstGeom prst="rect">
            <a:avLst/>
          </a:prstGeom>
          <a:noFill/>
        </p:spPr>
        <p:txBody>
          <a:bodyPr wrap="square">
            <a:spAutoFit/>
          </a:bodyPr>
          <a:lstStyle/>
          <a:p>
            <a:pPr algn="ctr"/>
            <a:r>
              <a:rPr lang="en-IN" sz="1000" dirty="0"/>
              <a:t>OpenStax. "Sodium and chlorine ions." Modified.</a:t>
            </a:r>
          </a:p>
        </p:txBody>
      </p:sp>
    </p:spTree>
    <p:extLst>
      <p:ext uri="{BB962C8B-B14F-4D97-AF65-F5344CB8AC3E}">
        <p14:creationId xmlns:p14="http://schemas.microsoft.com/office/powerpoint/2010/main" val="1036152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C4CBF-F2C2-1C1A-3BC9-663642DEC2A7}"/>
              </a:ext>
            </a:extLst>
          </p:cNvPr>
          <p:cNvSpPr>
            <a:spLocks noGrp="1"/>
          </p:cNvSpPr>
          <p:nvPr>
            <p:ph type="title"/>
          </p:nvPr>
        </p:nvSpPr>
        <p:spPr/>
        <p:txBody>
          <a:bodyPr/>
          <a:lstStyle/>
          <a:p>
            <a:r>
              <a:rPr lang="en-IN" dirty="0"/>
              <a:t>Electron Orbitals</a:t>
            </a:r>
          </a:p>
        </p:txBody>
      </p:sp>
      <p:sp>
        <p:nvSpPr>
          <p:cNvPr id="3" name="Content Placeholder 2">
            <a:extLst>
              <a:ext uri="{FF2B5EF4-FFF2-40B4-BE49-F238E27FC236}">
                <a16:creationId xmlns:a16="http://schemas.microsoft.com/office/drawing/2014/main" id="{0AC3113F-DBB6-DE5C-C43F-B16497C62B5A}"/>
              </a:ext>
            </a:extLst>
          </p:cNvPr>
          <p:cNvSpPr>
            <a:spLocks noGrp="1"/>
          </p:cNvSpPr>
          <p:nvPr>
            <p:ph idx="1"/>
          </p:nvPr>
        </p:nvSpPr>
        <p:spPr/>
        <p:txBody>
          <a:bodyPr>
            <a:normAutofit fontScale="92500" lnSpcReduction="10000"/>
          </a:bodyPr>
          <a:lstStyle/>
          <a:p>
            <a:r>
              <a:rPr lang="en-US" dirty="0"/>
              <a:t>Scientists now use the electron cloud, or quantum mechanical, model instead of the Bohr model.</a:t>
            </a:r>
          </a:p>
          <a:p>
            <a:r>
              <a:rPr lang="en-US" dirty="0"/>
              <a:t>Electrons behave as particles and waves; their location is within </a:t>
            </a:r>
            <a:r>
              <a:rPr lang="en-US" b="1" dirty="0"/>
              <a:t>electron orbitals </a:t>
            </a:r>
            <a:r>
              <a:rPr lang="en-US" dirty="0"/>
              <a:t>within the energy levels.</a:t>
            </a:r>
          </a:p>
          <a:p>
            <a:r>
              <a:rPr lang="en-US" dirty="0"/>
              <a:t>An electron orbital is a region in space in which the electron is likely to be at any given time.</a:t>
            </a:r>
          </a:p>
          <a:p>
            <a:r>
              <a:rPr lang="en-US" dirty="0"/>
              <a:t>Subshells are designated </a:t>
            </a:r>
            <a:r>
              <a:rPr lang="en-US" i="1" dirty="0"/>
              <a:t>s</a:t>
            </a:r>
            <a:r>
              <a:rPr lang="en-US" dirty="0"/>
              <a:t>, </a:t>
            </a:r>
            <a:r>
              <a:rPr lang="en-US" i="1" dirty="0"/>
              <a:t>p</a:t>
            </a:r>
            <a:r>
              <a:rPr lang="en-US" dirty="0"/>
              <a:t>, </a:t>
            </a:r>
            <a:r>
              <a:rPr lang="en-US" i="1" dirty="0"/>
              <a:t>d</a:t>
            </a:r>
            <a:r>
              <a:rPr lang="en-US" dirty="0"/>
              <a:t>, </a:t>
            </a:r>
            <a:r>
              <a:rPr lang="en-US" i="1" dirty="0"/>
              <a:t>f</a:t>
            </a:r>
            <a:r>
              <a:rPr lang="en-US" dirty="0"/>
              <a:t> and can hold varying numbers of orbitals and electrons</a:t>
            </a:r>
          </a:p>
          <a:p>
            <a:r>
              <a:rPr lang="en-US" dirty="0"/>
              <a:t>Each orbital can hold a maximum of 2 electrons.</a:t>
            </a:r>
          </a:p>
          <a:p>
            <a:r>
              <a:rPr lang="en-US" dirty="0"/>
              <a:t>Electrons fill orbitals from the lowest to the highest energy levels</a:t>
            </a:r>
            <a:endParaRPr lang="en-IN" dirty="0"/>
          </a:p>
        </p:txBody>
      </p:sp>
    </p:spTree>
    <p:extLst>
      <p:ext uri="{BB962C8B-B14F-4D97-AF65-F5344CB8AC3E}">
        <p14:creationId xmlns:p14="http://schemas.microsoft.com/office/powerpoint/2010/main" val="31681742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5DBE1-BE35-DF2C-E661-8F4AF1831A21}"/>
              </a:ext>
            </a:extLst>
          </p:cNvPr>
          <p:cNvSpPr>
            <a:spLocks noGrp="1"/>
          </p:cNvSpPr>
          <p:nvPr>
            <p:ph type="title"/>
          </p:nvPr>
        </p:nvSpPr>
        <p:spPr/>
        <p:txBody>
          <a:bodyPr/>
          <a:lstStyle/>
          <a:p>
            <a:r>
              <a:rPr lang="en-IN" dirty="0"/>
              <a:t>2.1 Figure 9</a:t>
            </a:r>
          </a:p>
        </p:txBody>
      </p:sp>
      <p:pic>
        <p:nvPicPr>
          <p:cNvPr id="6" name="Content Placeholder 6" descr="Two side by side illustrations are show. Illustration (a) shows s orbital shaped like a sphere, and p z, p x, and p y orbitals shaped like dumbbells. Illustration (b) shows 1n s, 2n s, and 2n p subshells. The 1n s subshell and 2n s subshells are both spheres, but the 2n s sphere is larger than the 1n s sphere. The 2n p subshell is made up of three dumbbells that radiate out from the center of the atom.">
            <a:extLst>
              <a:ext uri="{FF2B5EF4-FFF2-40B4-BE49-F238E27FC236}">
                <a16:creationId xmlns:a16="http://schemas.microsoft.com/office/drawing/2014/main" id="{60C9257E-EEBD-E907-92A5-61C89BCA927F}"/>
              </a:ext>
            </a:extLst>
          </p:cNvPr>
          <p:cNvPicPr>
            <a:picLocks noGrp="1" noChangeAspect="1"/>
          </p:cNvPicPr>
          <p:nvPr>
            <p:ph idx="1"/>
          </p:nvPr>
        </p:nvPicPr>
        <p:blipFill>
          <a:blip r:embed="rId3"/>
          <a:srcRect t="5335" b="7999"/>
          <a:stretch/>
        </p:blipFill>
        <p:spPr>
          <a:xfrm>
            <a:off x="457200" y="1447800"/>
            <a:ext cx="8229600" cy="3962400"/>
          </a:xfrm>
        </p:spPr>
      </p:pic>
    </p:spTree>
    <p:extLst>
      <p:ext uri="{BB962C8B-B14F-4D97-AF65-F5344CB8AC3E}">
        <p14:creationId xmlns:p14="http://schemas.microsoft.com/office/powerpoint/2010/main" val="440967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F94F8-74EF-D99C-0487-8DE84764C0AF}"/>
              </a:ext>
            </a:extLst>
          </p:cNvPr>
          <p:cNvSpPr>
            <a:spLocks noGrp="1"/>
          </p:cNvSpPr>
          <p:nvPr>
            <p:ph type="title"/>
          </p:nvPr>
        </p:nvSpPr>
        <p:spPr/>
        <p:txBody>
          <a:bodyPr/>
          <a:lstStyle/>
          <a:p>
            <a:r>
              <a:rPr lang="en-IN" dirty="0"/>
              <a:t>Group Activity</a:t>
            </a:r>
            <a:r>
              <a:rPr lang="en-IN" sz="1400" baseline="-25000" dirty="0"/>
              <a:t>1</a:t>
            </a:r>
            <a:endParaRPr lang="en-IN" dirty="0"/>
          </a:p>
        </p:txBody>
      </p:sp>
      <p:sp>
        <p:nvSpPr>
          <p:cNvPr id="5" name="Content Placeholder 2">
            <a:extLst>
              <a:ext uri="{FF2B5EF4-FFF2-40B4-BE49-F238E27FC236}">
                <a16:creationId xmlns:a16="http://schemas.microsoft.com/office/drawing/2014/main" id="{C9C1F45D-C8F9-E956-7270-9AE9109DB688}"/>
              </a:ext>
            </a:extLst>
          </p:cNvPr>
          <p:cNvSpPr>
            <a:spLocks noGrp="1"/>
          </p:cNvSpPr>
          <p:nvPr>
            <p:ph idx="1"/>
          </p:nvPr>
        </p:nvSpPr>
        <p:spPr>
          <a:xfrm>
            <a:off x="457200" y="1279525"/>
            <a:ext cx="8229600" cy="1844675"/>
          </a:xfrm>
          <a:solidFill>
            <a:srgbClr val="1F497D"/>
          </a:solidFill>
        </p:spPr>
        <p:txBody>
          <a:bodyPr>
            <a:normAutofit/>
          </a:bodyPr>
          <a:lstStyle/>
          <a:p>
            <a:pPr marL="0" indent="0">
              <a:buNone/>
            </a:pPr>
            <a:r>
              <a:rPr lang="en-US" dirty="0">
                <a:solidFill>
                  <a:schemeClr val="bg1"/>
                </a:solidFill>
              </a:rPr>
              <a:t>As a group, have each member choose an element from periods 2, 3, or 4 from the periodic table not already discussed in the text. Then, work together to determine each element's electron configuration.</a:t>
            </a:r>
          </a:p>
        </p:txBody>
      </p:sp>
    </p:spTree>
    <p:extLst>
      <p:ext uri="{BB962C8B-B14F-4D97-AF65-F5344CB8AC3E}">
        <p14:creationId xmlns:p14="http://schemas.microsoft.com/office/powerpoint/2010/main" val="360964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9536E-3290-80B9-3712-5EFA7B46F35C}"/>
              </a:ext>
            </a:extLst>
          </p:cNvPr>
          <p:cNvSpPr>
            <a:spLocks noGrp="1"/>
          </p:cNvSpPr>
          <p:nvPr>
            <p:ph type="title"/>
          </p:nvPr>
        </p:nvSpPr>
        <p:spPr/>
        <p:txBody>
          <a:bodyPr/>
          <a:lstStyle/>
          <a:p>
            <a:r>
              <a:rPr lang="en-IN" dirty="0"/>
              <a:t>Chemical Reactions and Molecules</a:t>
            </a:r>
          </a:p>
        </p:txBody>
      </p:sp>
      <p:sp>
        <p:nvSpPr>
          <p:cNvPr id="3" name="Content Placeholder 2">
            <a:extLst>
              <a:ext uri="{FF2B5EF4-FFF2-40B4-BE49-F238E27FC236}">
                <a16:creationId xmlns:a16="http://schemas.microsoft.com/office/drawing/2014/main" id="{71D1763C-0C52-C334-AEA0-7EB3FC830023}"/>
              </a:ext>
            </a:extLst>
          </p:cNvPr>
          <p:cNvSpPr>
            <a:spLocks noGrp="1"/>
          </p:cNvSpPr>
          <p:nvPr>
            <p:ph idx="1"/>
          </p:nvPr>
        </p:nvSpPr>
        <p:spPr>
          <a:xfrm>
            <a:off x="457200" y="1280160"/>
            <a:ext cx="6172200" cy="4572000"/>
          </a:xfrm>
        </p:spPr>
        <p:txBody>
          <a:bodyPr>
            <a:normAutofit/>
          </a:bodyPr>
          <a:lstStyle/>
          <a:p>
            <a:r>
              <a:rPr lang="en-US" sz="2400" dirty="0"/>
              <a:t>Elements are the most stable when their outermost electron shell is filled (octet rule).</a:t>
            </a:r>
          </a:p>
          <a:p>
            <a:r>
              <a:rPr lang="en-US" sz="2400" dirty="0"/>
              <a:t>Atoms form </a:t>
            </a:r>
            <a:r>
              <a:rPr lang="en-US" sz="2400" b="1" dirty="0"/>
              <a:t>chemical bonds </a:t>
            </a:r>
            <a:r>
              <a:rPr lang="en-US" sz="2400" dirty="0"/>
              <a:t>to obtain stable </a:t>
            </a:r>
            <a:r>
              <a:rPr lang="en-US" sz="2400" b="1" dirty="0"/>
              <a:t>electron configurations</a:t>
            </a:r>
            <a:r>
              <a:rPr lang="en-US" sz="2400" dirty="0"/>
              <a:t>.</a:t>
            </a:r>
          </a:p>
          <a:p>
            <a:r>
              <a:rPr lang="en-US" sz="2400" dirty="0"/>
              <a:t>When atoms chemically bond the </a:t>
            </a:r>
            <a:br>
              <a:rPr lang="en-US" sz="2400" dirty="0"/>
            </a:br>
            <a:r>
              <a:rPr lang="en-US" sz="2400" dirty="0"/>
              <a:t>resulting structure is a molecule.</a:t>
            </a:r>
          </a:p>
          <a:p>
            <a:r>
              <a:rPr lang="en-US" sz="2400" dirty="0"/>
              <a:t>The water molecule (H</a:t>
            </a:r>
            <a:r>
              <a:rPr lang="en-US" sz="2400" baseline="-25000" dirty="0"/>
              <a:t>2</a:t>
            </a:r>
            <a:r>
              <a:rPr lang="en-US" sz="2400" dirty="0"/>
              <a:t>O) consists </a:t>
            </a:r>
            <a:br>
              <a:rPr lang="en-US" sz="2400" dirty="0"/>
            </a:br>
            <a:r>
              <a:rPr lang="en-US" sz="2400" dirty="0"/>
              <a:t>of two hydrogen atoms and one </a:t>
            </a:r>
            <a:br>
              <a:rPr lang="en-US" sz="2400" dirty="0"/>
            </a:br>
            <a:r>
              <a:rPr lang="en-US" sz="2400" dirty="0"/>
              <a:t>oxygen atom bonded together.</a:t>
            </a:r>
          </a:p>
          <a:p>
            <a:r>
              <a:rPr lang="en-US" sz="2400" dirty="0"/>
              <a:t>Atoms bond by donating, accepting, </a:t>
            </a:r>
            <a:br>
              <a:rPr lang="en-US" sz="2400" dirty="0"/>
            </a:br>
            <a:r>
              <a:rPr lang="en-US" sz="2400" dirty="0"/>
              <a:t>or sharing electrons to fill their outer shells.</a:t>
            </a:r>
            <a:endParaRPr lang="en-IN" sz="2400" dirty="0"/>
          </a:p>
        </p:txBody>
      </p:sp>
      <p:sp>
        <p:nvSpPr>
          <p:cNvPr id="6" name="TextBox 5">
            <a:extLst>
              <a:ext uri="{FF2B5EF4-FFF2-40B4-BE49-F238E27FC236}">
                <a16:creationId xmlns:a16="http://schemas.microsoft.com/office/drawing/2014/main" id="{F191B959-6AAB-F624-FC7A-941F3A12FD57}"/>
              </a:ext>
              <a:ext uri="{C183D7F6-B498-43B3-948B-1728B52AA6E4}">
                <adec:decorative xmlns:adec="http://schemas.microsoft.com/office/drawing/2017/decorative" val="0"/>
              </a:ext>
            </a:extLst>
          </p:cNvPr>
          <p:cNvSpPr txBox="1"/>
          <p:nvPr/>
        </p:nvSpPr>
        <p:spPr>
          <a:xfrm>
            <a:off x="6696075" y="2328743"/>
            <a:ext cx="1181100" cy="307777"/>
          </a:xfrm>
          <a:prstGeom prst="rect">
            <a:avLst/>
          </a:prstGeom>
          <a:noFill/>
        </p:spPr>
        <p:txBody>
          <a:bodyPr wrap="square" rtlCol="0">
            <a:spAutoFit/>
          </a:bodyPr>
          <a:lstStyle/>
          <a:p>
            <a:r>
              <a:rPr lang="en-US" sz="1400" b="1" dirty="0"/>
              <a:t>2.1 Figure 10</a:t>
            </a:r>
          </a:p>
        </p:txBody>
      </p:sp>
      <p:pic>
        <p:nvPicPr>
          <p:cNvPr id="4" name="Content Placeholder 6" descr="A hydrogen and oxygen atom sit side by side. The hydrogen atom has one electron and one proton, and the oxygen atom has eight electrons, six protons, and six neutrons. The mass of the hydrogen atom is 1 atomic mass unit (u), and the mass of the oxygen atom is 15.99 u.">
            <a:extLst>
              <a:ext uri="{FF2B5EF4-FFF2-40B4-BE49-F238E27FC236}">
                <a16:creationId xmlns:a16="http://schemas.microsoft.com/office/drawing/2014/main" id="{595D5A42-87AD-4108-957A-4F57E0FCFD1D}"/>
              </a:ext>
            </a:extLst>
          </p:cNvPr>
          <p:cNvPicPr>
            <a:picLocks noChangeAspect="1"/>
          </p:cNvPicPr>
          <p:nvPr/>
        </p:nvPicPr>
        <p:blipFill>
          <a:blip r:embed="rId2"/>
          <a:srcRect l="14815" t="3666" r="14815"/>
          <a:stretch/>
        </p:blipFill>
        <p:spPr>
          <a:xfrm>
            <a:off x="5783718" y="2724983"/>
            <a:ext cx="3005813" cy="2286000"/>
          </a:xfrm>
          <a:prstGeom prst="rect">
            <a:avLst/>
          </a:prstGeom>
        </p:spPr>
      </p:pic>
    </p:spTree>
    <p:extLst>
      <p:ext uri="{BB962C8B-B14F-4D97-AF65-F5344CB8AC3E}">
        <p14:creationId xmlns:p14="http://schemas.microsoft.com/office/powerpoint/2010/main" val="39761979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36CEB-DD18-32D2-1752-06A8AF383D9C}"/>
              </a:ext>
            </a:extLst>
          </p:cNvPr>
          <p:cNvSpPr>
            <a:spLocks noGrp="1"/>
          </p:cNvSpPr>
          <p:nvPr>
            <p:ph type="title"/>
          </p:nvPr>
        </p:nvSpPr>
        <p:spPr/>
        <p:txBody>
          <a:bodyPr/>
          <a:lstStyle/>
          <a:p>
            <a:r>
              <a:rPr lang="en-US" dirty="0"/>
              <a:t>Chemical Reactions and Balanced Equations</a:t>
            </a:r>
            <a:endParaRPr lang="en-IN" dirty="0"/>
          </a:p>
        </p:txBody>
      </p:sp>
      <p:sp>
        <p:nvSpPr>
          <p:cNvPr id="3" name="Content Placeholder 2">
            <a:extLst>
              <a:ext uri="{FF2B5EF4-FFF2-40B4-BE49-F238E27FC236}">
                <a16:creationId xmlns:a16="http://schemas.microsoft.com/office/drawing/2014/main" id="{5B7F55B7-8BE0-F82F-BCB3-BDF051FBB6C4}"/>
              </a:ext>
            </a:extLst>
          </p:cNvPr>
          <p:cNvSpPr>
            <a:spLocks noGrp="1"/>
          </p:cNvSpPr>
          <p:nvPr>
            <p:ph idx="1"/>
          </p:nvPr>
        </p:nvSpPr>
        <p:spPr/>
        <p:txBody>
          <a:bodyPr>
            <a:normAutofit fontScale="92500" lnSpcReduction="10000"/>
          </a:bodyPr>
          <a:lstStyle/>
          <a:p>
            <a:r>
              <a:rPr lang="en-US" b="1" dirty="0"/>
              <a:t>Chemical reactions </a:t>
            </a:r>
            <a:r>
              <a:rPr lang="en-US" dirty="0"/>
              <a:t>occur when atoms bond to form molecules or when bonds break.</a:t>
            </a:r>
          </a:p>
          <a:p>
            <a:pPr lvl="1">
              <a:buFont typeface="Arial" panose="020B0604020202020204" pitchFamily="34" charset="0"/>
              <a:buChar char="•"/>
            </a:pPr>
            <a:r>
              <a:rPr lang="en-US" dirty="0"/>
              <a:t>The substances at the start are </a:t>
            </a:r>
            <a:r>
              <a:rPr lang="en-US" b="1" dirty="0"/>
              <a:t>reactants </a:t>
            </a:r>
            <a:r>
              <a:rPr lang="en-US" dirty="0"/>
              <a:t>and the substances at the end are </a:t>
            </a:r>
            <a:r>
              <a:rPr lang="en-US" b="1" dirty="0"/>
              <a:t>products</a:t>
            </a:r>
            <a:r>
              <a:rPr lang="en-US" dirty="0"/>
              <a:t>.</a:t>
            </a:r>
          </a:p>
          <a:p>
            <a:r>
              <a:rPr lang="en-US" dirty="0"/>
              <a:t>The arrow shows the general direction of the reaction. </a:t>
            </a:r>
          </a:p>
          <a:p>
            <a:pPr marL="0" indent="0" algn="ctr">
              <a:buNone/>
            </a:pPr>
            <a:r>
              <a:rPr lang="en-US" dirty="0"/>
              <a:t>2H + O → H</a:t>
            </a:r>
            <a:r>
              <a:rPr lang="en-US" baseline="-25000" dirty="0"/>
              <a:t>2</a:t>
            </a:r>
            <a:r>
              <a:rPr lang="en-US" dirty="0"/>
              <a:t>O </a:t>
            </a:r>
          </a:p>
          <a:p>
            <a:r>
              <a:rPr lang="en-US" dirty="0"/>
              <a:t>Reactions must have balanced chemical equations, where each element’s number of atoms is the same on each side of the equation.</a:t>
            </a:r>
          </a:p>
          <a:p>
            <a:pPr lvl="1">
              <a:buFont typeface="Arial" panose="020B0604020202020204" pitchFamily="34" charset="0"/>
              <a:buChar char="•"/>
            </a:pPr>
            <a:r>
              <a:rPr lang="en-US" dirty="0"/>
              <a:t>Law of conservation of matter states no matter can be created or destroyed.</a:t>
            </a:r>
            <a:endParaRPr lang="en-IN" dirty="0"/>
          </a:p>
        </p:txBody>
      </p:sp>
    </p:spTree>
    <p:extLst>
      <p:ext uri="{BB962C8B-B14F-4D97-AF65-F5344CB8AC3E}">
        <p14:creationId xmlns:p14="http://schemas.microsoft.com/office/powerpoint/2010/main" val="83418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3797963"/>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Define</a:t>
            </a:r>
            <a:r>
              <a:rPr lang="en-US" dirty="0"/>
              <a:t> matter and elements.</a:t>
            </a:r>
          </a:p>
          <a:p>
            <a:pPr marL="457200" indent="-457200">
              <a:buFont typeface="Arial" panose="020B0604020202020204" pitchFamily="34" charset="0"/>
              <a:buChar char="•"/>
              <a:tabLst>
                <a:tab pos="457200" algn="l"/>
              </a:tabLst>
            </a:pPr>
            <a:r>
              <a:rPr lang="en-US" b="1" i="0" dirty="0"/>
              <a:t>Describe</a:t>
            </a:r>
            <a:r>
              <a:rPr lang="en-US" i="0" dirty="0"/>
              <a:t> the interrelationship between protons, neutrons, and electrons.</a:t>
            </a:r>
          </a:p>
          <a:p>
            <a:pPr marL="457200" indent="-457200">
              <a:buFont typeface="Arial" panose="020B0604020202020204" pitchFamily="34" charset="0"/>
              <a:buChar char="•"/>
              <a:tabLst>
                <a:tab pos="457200" algn="l"/>
              </a:tabLst>
            </a:pPr>
            <a:r>
              <a:rPr lang="en-US" b="1" dirty="0"/>
              <a:t>Compare</a:t>
            </a:r>
            <a:r>
              <a:rPr lang="en-US" dirty="0"/>
              <a:t> the ways in which electrons can be donated or shared between atoms.</a:t>
            </a:r>
          </a:p>
          <a:p>
            <a:pPr marL="457200" indent="-457200">
              <a:buFont typeface="Arial" panose="020B0604020202020204" pitchFamily="34" charset="0"/>
              <a:buChar char="•"/>
              <a:tabLst>
                <a:tab pos="457200" algn="l"/>
              </a:tabLst>
            </a:pPr>
            <a:r>
              <a:rPr lang="en-US" b="1" i="0" dirty="0"/>
              <a:t>Explain</a:t>
            </a:r>
            <a:r>
              <a:rPr lang="en-US" i="0" dirty="0"/>
              <a:t> the ways in which naturally occurring elements combine to create molecules, cells, tissues, organ systems, and organisms.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B32B2-E67D-5112-162F-508F0189163F}"/>
              </a:ext>
            </a:extLst>
          </p:cNvPr>
          <p:cNvSpPr>
            <a:spLocks noGrp="1"/>
          </p:cNvSpPr>
          <p:nvPr>
            <p:ph type="title"/>
          </p:nvPr>
        </p:nvSpPr>
        <p:spPr/>
        <p:txBody>
          <a:bodyPr/>
          <a:lstStyle/>
          <a:p>
            <a:r>
              <a:rPr lang="en-IN" dirty="0"/>
              <a:t>2.1 Figures 11 &amp; 12</a:t>
            </a:r>
          </a:p>
        </p:txBody>
      </p:sp>
      <p:pic>
        <p:nvPicPr>
          <p:cNvPr id="10" name="Content Placeholder 6" descr="The first type of chemical reaction shows reactants labeled &quot;A&quot; and &quot;B&quot; separated with a plus sign between them. An arrow points to the products side where &quot;A&quot; and &quot;B&quot; are now joined with a single line. The second type of chemical reaction shows reactants &quot;A&quot; and &quot;B&quot; joined by a single line. An arrow points to the products side where &quot;A&quot; and &quot;B&quot; are separated with a plus sign between them.">
            <a:extLst>
              <a:ext uri="{FF2B5EF4-FFF2-40B4-BE49-F238E27FC236}">
                <a16:creationId xmlns:a16="http://schemas.microsoft.com/office/drawing/2014/main" id="{8B4BCB91-9D9D-4E30-6FF4-20D437A12479}"/>
              </a:ext>
            </a:extLst>
          </p:cNvPr>
          <p:cNvPicPr>
            <a:picLocks noChangeAspect="1"/>
          </p:cNvPicPr>
          <p:nvPr/>
        </p:nvPicPr>
        <p:blipFill>
          <a:blip r:embed="rId3"/>
          <a:srcRect t="4556" b="39667"/>
          <a:stretch/>
        </p:blipFill>
        <p:spPr>
          <a:xfrm>
            <a:off x="2171700" y="1210835"/>
            <a:ext cx="4876800" cy="1511194"/>
          </a:xfrm>
          <a:prstGeom prst="rect">
            <a:avLst/>
          </a:prstGeom>
        </p:spPr>
      </p:pic>
      <p:sp>
        <p:nvSpPr>
          <p:cNvPr id="4" name="TextBox 3">
            <a:extLst>
              <a:ext uri="{FF2B5EF4-FFF2-40B4-BE49-F238E27FC236}">
                <a16:creationId xmlns:a16="http://schemas.microsoft.com/office/drawing/2014/main" id="{FAD1C3DF-995A-2D8D-ADD9-4AB7C4760D06}"/>
              </a:ext>
            </a:extLst>
          </p:cNvPr>
          <p:cNvSpPr txBox="1"/>
          <p:nvPr/>
        </p:nvSpPr>
        <p:spPr>
          <a:xfrm>
            <a:off x="609600" y="2743200"/>
            <a:ext cx="8001000" cy="523220"/>
          </a:xfrm>
          <a:prstGeom prst="rect">
            <a:avLst/>
          </a:prstGeom>
          <a:noFill/>
        </p:spPr>
        <p:txBody>
          <a:bodyPr wrap="square">
            <a:spAutoFit/>
          </a:bodyPr>
          <a:lstStyle/>
          <a:p>
            <a:pPr algn="ctr"/>
            <a:r>
              <a:rPr lang="en-IN" sz="1400" b="1" dirty="0"/>
              <a:t>2.1 Figure 11: </a:t>
            </a:r>
            <a:r>
              <a:rPr lang="en-IN" sz="1400" dirty="0"/>
              <a:t>Two types of chemical reactions are shown here. In some chemical reactions, reactants are joined to form a product. In other chemical reactions, a reactant is split to form smaller products.</a:t>
            </a:r>
          </a:p>
        </p:txBody>
      </p:sp>
      <p:sp>
        <p:nvSpPr>
          <p:cNvPr id="9" name="TextBox 8">
            <a:extLst>
              <a:ext uri="{FF2B5EF4-FFF2-40B4-BE49-F238E27FC236}">
                <a16:creationId xmlns:a16="http://schemas.microsoft.com/office/drawing/2014/main" id="{748C65FF-40B2-27A0-EC79-E458A80D786F}"/>
              </a:ext>
            </a:extLst>
          </p:cNvPr>
          <p:cNvSpPr txBox="1"/>
          <p:nvPr/>
        </p:nvSpPr>
        <p:spPr>
          <a:xfrm>
            <a:off x="2743200" y="3308763"/>
            <a:ext cx="3657600" cy="246221"/>
          </a:xfrm>
          <a:prstGeom prst="rect">
            <a:avLst/>
          </a:prstGeom>
          <a:noFill/>
        </p:spPr>
        <p:txBody>
          <a:bodyPr wrap="square">
            <a:spAutoFit/>
          </a:bodyPr>
          <a:lstStyle/>
          <a:p>
            <a:pPr algn="ctr"/>
            <a:r>
              <a:rPr lang="en-IN" sz="1000" dirty="0"/>
              <a:t>Daniele Pugliesi on Wikimedia Commons. "Chemical reactions."</a:t>
            </a:r>
          </a:p>
        </p:txBody>
      </p:sp>
      <p:pic>
        <p:nvPicPr>
          <p:cNvPr id="12" name="Content Placeholder 6" descr="An illustration of two hydrogen peroxide molecules breaking down into two water molecules and two bonded oxygen atoms.">
            <a:extLst>
              <a:ext uri="{FF2B5EF4-FFF2-40B4-BE49-F238E27FC236}">
                <a16:creationId xmlns:a16="http://schemas.microsoft.com/office/drawing/2014/main" id="{CBE9CD94-6F6B-1272-1982-0B7BF6D5AD8B}"/>
              </a:ext>
            </a:extLst>
          </p:cNvPr>
          <p:cNvPicPr>
            <a:picLocks noGrp="1" noChangeAspect="1"/>
          </p:cNvPicPr>
          <p:nvPr>
            <p:ph idx="1"/>
          </p:nvPr>
        </p:nvPicPr>
        <p:blipFill>
          <a:blip r:embed="rId4"/>
          <a:srcRect t="5335" b="52999"/>
          <a:stretch/>
        </p:blipFill>
        <p:spPr>
          <a:xfrm>
            <a:off x="1307821" y="3574595"/>
            <a:ext cx="6528358" cy="1511194"/>
          </a:xfrm>
        </p:spPr>
      </p:pic>
      <p:sp>
        <p:nvSpPr>
          <p:cNvPr id="8" name="TextBox 7">
            <a:extLst>
              <a:ext uri="{FF2B5EF4-FFF2-40B4-BE49-F238E27FC236}">
                <a16:creationId xmlns:a16="http://schemas.microsoft.com/office/drawing/2014/main" id="{E023BFBC-7627-EE7D-09D5-2B110FCC1A8C}"/>
              </a:ext>
            </a:extLst>
          </p:cNvPr>
          <p:cNvSpPr txBox="1"/>
          <p:nvPr/>
        </p:nvSpPr>
        <p:spPr>
          <a:xfrm>
            <a:off x="495300" y="5105400"/>
            <a:ext cx="8229600" cy="738664"/>
          </a:xfrm>
          <a:prstGeom prst="rect">
            <a:avLst/>
          </a:prstGeom>
          <a:noFill/>
        </p:spPr>
        <p:txBody>
          <a:bodyPr wrap="square">
            <a:spAutoFit/>
          </a:bodyPr>
          <a:lstStyle/>
          <a:p>
            <a:pPr algn="ctr"/>
            <a:r>
              <a:rPr lang="en-IN" sz="1400" b="1" dirty="0"/>
              <a:t>2.1 Figure 12: </a:t>
            </a:r>
            <a:r>
              <a:rPr lang="en-IN" sz="1400" dirty="0"/>
              <a:t>The degradation of hydrogen peroxide to water and oxygen is an example of a chemical reaction. Note that this chemical reaction is balanced, meaning that the number and types of atoms are the same on each side of the equation.</a:t>
            </a:r>
          </a:p>
        </p:txBody>
      </p:sp>
      <p:sp>
        <p:nvSpPr>
          <p:cNvPr id="11" name="TextBox 10">
            <a:extLst>
              <a:ext uri="{FF2B5EF4-FFF2-40B4-BE49-F238E27FC236}">
                <a16:creationId xmlns:a16="http://schemas.microsoft.com/office/drawing/2014/main" id="{B22CB8C5-7911-B29E-C406-39CC2DD807E8}"/>
              </a:ext>
            </a:extLst>
          </p:cNvPr>
          <p:cNvSpPr txBox="1"/>
          <p:nvPr/>
        </p:nvSpPr>
        <p:spPr>
          <a:xfrm>
            <a:off x="2857500" y="5823569"/>
            <a:ext cx="3505200" cy="246221"/>
          </a:xfrm>
          <a:prstGeom prst="rect">
            <a:avLst/>
          </a:prstGeom>
          <a:noFill/>
        </p:spPr>
        <p:txBody>
          <a:bodyPr wrap="square">
            <a:spAutoFit/>
          </a:bodyPr>
          <a:lstStyle/>
          <a:p>
            <a:pPr algn="ctr"/>
            <a:r>
              <a:rPr lang="en-IN" sz="1000" dirty="0"/>
              <a:t>Stephen A. Whitmore, PhD. "Hydrogen peroxide equation."</a:t>
            </a:r>
          </a:p>
        </p:txBody>
      </p:sp>
    </p:spTree>
    <p:extLst>
      <p:ext uri="{BB962C8B-B14F-4D97-AF65-F5344CB8AC3E}">
        <p14:creationId xmlns:p14="http://schemas.microsoft.com/office/powerpoint/2010/main" val="4113116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CAACC-52A5-9C2E-3094-58F0FA1EBED6}"/>
              </a:ext>
            </a:extLst>
          </p:cNvPr>
          <p:cNvSpPr>
            <a:spLocks noGrp="1"/>
          </p:cNvSpPr>
          <p:nvPr>
            <p:ph type="title"/>
          </p:nvPr>
        </p:nvSpPr>
        <p:spPr/>
        <p:txBody>
          <a:bodyPr/>
          <a:lstStyle/>
          <a:p>
            <a:r>
              <a:rPr lang="en-US" dirty="0"/>
              <a:t>Types of Chemical Reactions: </a:t>
            </a:r>
            <a:br>
              <a:rPr lang="en-US" dirty="0"/>
            </a:br>
            <a:r>
              <a:rPr lang="en-US" dirty="0"/>
              <a:t>Irreversible vs Reversible</a:t>
            </a:r>
            <a:endParaRPr lang="en-IN" dirty="0"/>
          </a:p>
        </p:txBody>
      </p:sp>
      <p:sp>
        <p:nvSpPr>
          <p:cNvPr id="3" name="Content Placeholder 2">
            <a:extLst>
              <a:ext uri="{FF2B5EF4-FFF2-40B4-BE49-F238E27FC236}">
                <a16:creationId xmlns:a16="http://schemas.microsoft.com/office/drawing/2014/main" id="{76AA26B2-65F8-139D-4743-E8B87362D63B}"/>
              </a:ext>
            </a:extLst>
          </p:cNvPr>
          <p:cNvSpPr>
            <a:spLocks noGrp="1"/>
          </p:cNvSpPr>
          <p:nvPr>
            <p:ph idx="1"/>
          </p:nvPr>
        </p:nvSpPr>
        <p:spPr>
          <a:xfrm>
            <a:off x="457200" y="1280160"/>
            <a:ext cx="8229600" cy="3061702"/>
          </a:xfrm>
        </p:spPr>
        <p:txBody>
          <a:bodyPr>
            <a:normAutofit fontScale="85000" lnSpcReduction="20000"/>
          </a:bodyPr>
          <a:lstStyle/>
          <a:p>
            <a:r>
              <a:rPr lang="en-US" sz="2500" b="1" dirty="0"/>
              <a:t>Compounds</a:t>
            </a:r>
            <a:r>
              <a:rPr lang="en-US" sz="2500" dirty="0"/>
              <a:t> contain atoms of multiple elements, homonuclear molecules contain atoms from one element.</a:t>
            </a:r>
          </a:p>
          <a:p>
            <a:r>
              <a:rPr lang="en-US" sz="2500" b="1" dirty="0"/>
              <a:t>Irreversible</a:t>
            </a:r>
            <a:r>
              <a:rPr lang="en-US" sz="2500" dirty="0"/>
              <a:t> reactions proceed in one direction until reactants are consumed.</a:t>
            </a:r>
          </a:p>
          <a:p>
            <a:r>
              <a:rPr lang="en-US" sz="2500" b="1" dirty="0"/>
              <a:t>Reversible reactions </a:t>
            </a:r>
            <a:r>
              <a:rPr lang="en-US" sz="2500" dirty="0"/>
              <a:t>can go in both directions and are denoted by a double-headed arrow.</a:t>
            </a:r>
          </a:p>
          <a:p>
            <a:r>
              <a:rPr lang="en-US" sz="2500" dirty="0"/>
              <a:t>At </a:t>
            </a:r>
            <a:r>
              <a:rPr lang="en-US" sz="2500" b="1" dirty="0"/>
              <a:t>equilibrium</a:t>
            </a:r>
            <a:r>
              <a:rPr lang="en-US" sz="2500" dirty="0"/>
              <a:t>, forward and reverse rates are equal.</a:t>
            </a:r>
          </a:p>
          <a:p>
            <a:pPr lvl="1">
              <a:buFont typeface="Arial" panose="020B0604020202020204" pitchFamily="34" charset="0"/>
              <a:buChar char="•"/>
            </a:pPr>
            <a:r>
              <a:rPr lang="en-US" sz="2500" dirty="0"/>
              <a:t>Example: in human blood excess hydrogen ions bind to bicarbonate ions forming carbonic acid, which can be converted to carbon dioxide and water. HCO</a:t>
            </a:r>
            <a:r>
              <a:rPr lang="en-US" sz="2500" baseline="-25000" dirty="0"/>
              <a:t>3</a:t>
            </a:r>
            <a:r>
              <a:rPr lang="en-US" sz="2500" baseline="30000" dirty="0"/>
              <a:t>-</a:t>
            </a:r>
            <a:r>
              <a:rPr lang="en-US" sz="2500" dirty="0"/>
              <a:t> + H</a:t>
            </a:r>
            <a:r>
              <a:rPr lang="en-US" sz="2500" baseline="30000" dirty="0"/>
              <a:t>+</a:t>
            </a:r>
            <a:r>
              <a:rPr lang="en-US" sz="2500" dirty="0"/>
              <a:t> ↔ H</a:t>
            </a:r>
            <a:r>
              <a:rPr lang="en-US" sz="2500" baseline="-25000" dirty="0"/>
              <a:t>2</a:t>
            </a:r>
            <a:r>
              <a:rPr lang="en-US" sz="2500" dirty="0"/>
              <a:t>CO</a:t>
            </a:r>
            <a:r>
              <a:rPr lang="en-US" sz="2500" baseline="-25000" dirty="0"/>
              <a:t>3 </a:t>
            </a:r>
            <a:r>
              <a:rPr lang="en-US" sz="2500" dirty="0"/>
              <a:t>↔ CO</a:t>
            </a:r>
            <a:r>
              <a:rPr lang="en-US" sz="2500" baseline="-25000" dirty="0"/>
              <a:t>2</a:t>
            </a:r>
            <a:r>
              <a:rPr lang="en-US" sz="2500" dirty="0"/>
              <a:t> + H</a:t>
            </a:r>
            <a:r>
              <a:rPr lang="en-US" sz="2500" baseline="-25000" dirty="0"/>
              <a:t>2</a:t>
            </a:r>
            <a:r>
              <a:rPr lang="en-US" sz="2500" dirty="0"/>
              <a:t>O</a:t>
            </a:r>
            <a:endParaRPr lang="en-US" sz="2500" baseline="-25000" dirty="0"/>
          </a:p>
        </p:txBody>
      </p:sp>
      <p:sp>
        <p:nvSpPr>
          <p:cNvPr id="8" name="TextBox 7">
            <a:extLst>
              <a:ext uri="{FF2B5EF4-FFF2-40B4-BE49-F238E27FC236}">
                <a16:creationId xmlns:a16="http://schemas.microsoft.com/office/drawing/2014/main" id="{979D84BA-FEE7-7A56-897F-D2E831638C0A}"/>
              </a:ext>
              <a:ext uri="{C183D7F6-B498-43B3-948B-1728B52AA6E4}">
                <adec:decorative xmlns:adec="http://schemas.microsoft.com/office/drawing/2017/decorative" val="0"/>
              </a:ext>
            </a:extLst>
          </p:cNvPr>
          <p:cNvSpPr txBox="1"/>
          <p:nvPr/>
        </p:nvSpPr>
        <p:spPr>
          <a:xfrm>
            <a:off x="3981450" y="4341862"/>
            <a:ext cx="1181100" cy="307777"/>
          </a:xfrm>
          <a:prstGeom prst="rect">
            <a:avLst/>
          </a:prstGeom>
          <a:noFill/>
        </p:spPr>
        <p:txBody>
          <a:bodyPr wrap="square" rtlCol="0">
            <a:spAutoFit/>
          </a:bodyPr>
          <a:lstStyle/>
          <a:p>
            <a:r>
              <a:rPr lang="en-US" sz="1400" b="1" dirty="0"/>
              <a:t>2.1 Figure 13</a:t>
            </a:r>
          </a:p>
        </p:txBody>
      </p:sp>
      <p:pic>
        <p:nvPicPr>
          <p:cNvPr id="4" name="Content Placeholder 6" descr="Two oxygen atoms represented as the letter O with six valence electrons represented as pairs of dots at the top, side, and bottom of the O. The two atoms combine to form an O2 molecule, and the four valence electrons that meet in the middle form a double bond, represented as a pair of lines between the two atoms.">
            <a:extLst>
              <a:ext uri="{FF2B5EF4-FFF2-40B4-BE49-F238E27FC236}">
                <a16:creationId xmlns:a16="http://schemas.microsoft.com/office/drawing/2014/main" id="{4DB37D2F-2D42-4139-179F-F95DFE5AB0CE}"/>
              </a:ext>
            </a:extLst>
          </p:cNvPr>
          <p:cNvPicPr>
            <a:picLocks noChangeAspect="1"/>
          </p:cNvPicPr>
          <p:nvPr/>
        </p:nvPicPr>
        <p:blipFill>
          <a:blip r:embed="rId2"/>
          <a:srcRect t="5334" b="66333"/>
          <a:stretch/>
        </p:blipFill>
        <p:spPr>
          <a:xfrm>
            <a:off x="1104900" y="4613292"/>
            <a:ext cx="6934200" cy="1091494"/>
          </a:xfrm>
          <a:prstGeom prst="rect">
            <a:avLst/>
          </a:prstGeom>
        </p:spPr>
      </p:pic>
      <p:sp>
        <p:nvSpPr>
          <p:cNvPr id="7" name="TextBox 6">
            <a:extLst>
              <a:ext uri="{FF2B5EF4-FFF2-40B4-BE49-F238E27FC236}">
                <a16:creationId xmlns:a16="http://schemas.microsoft.com/office/drawing/2014/main" id="{A222FABC-D084-CBF8-11C3-2357C65E4222}"/>
              </a:ext>
            </a:extLst>
          </p:cNvPr>
          <p:cNvSpPr txBox="1"/>
          <p:nvPr/>
        </p:nvSpPr>
        <p:spPr>
          <a:xfrm>
            <a:off x="3048000" y="5668439"/>
            <a:ext cx="3048000" cy="246221"/>
          </a:xfrm>
          <a:prstGeom prst="rect">
            <a:avLst/>
          </a:prstGeom>
          <a:noFill/>
        </p:spPr>
        <p:txBody>
          <a:bodyPr wrap="square">
            <a:spAutoFit/>
          </a:bodyPr>
          <a:lstStyle/>
          <a:p>
            <a:pPr algn="ctr"/>
            <a:r>
              <a:rPr lang="en-IN" sz="1000" dirty="0"/>
              <a:t>Drago Karlo on Wikimedia Commons. "Double bond."</a:t>
            </a:r>
          </a:p>
        </p:txBody>
      </p:sp>
    </p:spTree>
    <p:extLst>
      <p:ext uri="{BB962C8B-B14F-4D97-AF65-F5344CB8AC3E}">
        <p14:creationId xmlns:p14="http://schemas.microsoft.com/office/powerpoint/2010/main" val="24716521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19A45-D2C6-14D9-AC91-93E053986172}"/>
              </a:ext>
            </a:extLst>
          </p:cNvPr>
          <p:cNvSpPr>
            <a:spLocks noGrp="1"/>
          </p:cNvSpPr>
          <p:nvPr>
            <p:ph type="title"/>
          </p:nvPr>
        </p:nvSpPr>
        <p:spPr/>
        <p:txBody>
          <a:bodyPr/>
          <a:lstStyle/>
          <a:p>
            <a:r>
              <a:rPr lang="en-IN" dirty="0"/>
              <a:t>Ions and Ionic Bonds</a:t>
            </a:r>
          </a:p>
        </p:txBody>
      </p:sp>
      <p:sp>
        <p:nvSpPr>
          <p:cNvPr id="3" name="Content Placeholder 2">
            <a:extLst>
              <a:ext uri="{FF2B5EF4-FFF2-40B4-BE49-F238E27FC236}">
                <a16:creationId xmlns:a16="http://schemas.microsoft.com/office/drawing/2014/main" id="{4AD60BCA-E9DA-51EF-60B7-355A02473DB4}"/>
              </a:ext>
            </a:extLst>
          </p:cNvPr>
          <p:cNvSpPr>
            <a:spLocks noGrp="1"/>
          </p:cNvSpPr>
          <p:nvPr>
            <p:ph idx="1"/>
          </p:nvPr>
        </p:nvSpPr>
        <p:spPr/>
        <p:txBody>
          <a:bodyPr>
            <a:normAutofit/>
          </a:bodyPr>
          <a:lstStyle/>
          <a:p>
            <a:r>
              <a:rPr lang="en-US" sz="2600" dirty="0"/>
              <a:t>Ions form when atoms gain or lose electrons to become more energetically stable, resulting in charged ions.</a:t>
            </a:r>
          </a:p>
          <a:p>
            <a:r>
              <a:rPr lang="en-US" sz="2600" b="1" dirty="0"/>
              <a:t>Cations</a:t>
            </a:r>
            <a:r>
              <a:rPr lang="en-US" sz="2600" dirty="0"/>
              <a:t> are positively charged; </a:t>
            </a:r>
            <a:r>
              <a:rPr lang="en-US" sz="2600" b="1" dirty="0"/>
              <a:t>anions</a:t>
            </a:r>
            <a:r>
              <a:rPr lang="en-US" sz="2600" dirty="0"/>
              <a:t> are negatively charged.</a:t>
            </a:r>
          </a:p>
          <a:p>
            <a:r>
              <a:rPr lang="en-US" sz="2600" b="1" dirty="0"/>
              <a:t>Ionic bonds </a:t>
            </a:r>
            <a:r>
              <a:rPr lang="en-US" sz="2600" dirty="0"/>
              <a:t>form between oppositely charged ions.</a:t>
            </a:r>
          </a:p>
          <a:p>
            <a:r>
              <a:rPr lang="en-US" sz="2600" b="1" dirty="0"/>
              <a:t>Electrolytes</a:t>
            </a:r>
            <a:r>
              <a:rPr lang="en-US" sz="2600" dirty="0"/>
              <a:t> are ions crucial for biological processes.</a:t>
            </a:r>
          </a:p>
          <a:p>
            <a:endParaRPr lang="en-IN" sz="2600" dirty="0"/>
          </a:p>
        </p:txBody>
      </p:sp>
      <p:sp>
        <p:nvSpPr>
          <p:cNvPr id="6" name="TextBox 5">
            <a:extLst>
              <a:ext uri="{FF2B5EF4-FFF2-40B4-BE49-F238E27FC236}">
                <a16:creationId xmlns:a16="http://schemas.microsoft.com/office/drawing/2014/main" id="{BF3548FD-B70B-62C4-6648-0AFEE97FC70A}"/>
              </a:ext>
              <a:ext uri="{C183D7F6-B498-43B3-948B-1728B52AA6E4}">
                <adec:decorative xmlns:adec="http://schemas.microsoft.com/office/drawing/2017/decorative" val="0"/>
              </a:ext>
            </a:extLst>
          </p:cNvPr>
          <p:cNvSpPr txBox="1"/>
          <p:nvPr/>
        </p:nvSpPr>
        <p:spPr>
          <a:xfrm>
            <a:off x="3981450" y="4180616"/>
            <a:ext cx="1181100" cy="307777"/>
          </a:xfrm>
          <a:prstGeom prst="rect">
            <a:avLst/>
          </a:prstGeom>
          <a:noFill/>
        </p:spPr>
        <p:txBody>
          <a:bodyPr wrap="square" rtlCol="0">
            <a:spAutoFit/>
          </a:bodyPr>
          <a:lstStyle/>
          <a:p>
            <a:r>
              <a:rPr lang="en-US" sz="1400" b="1" dirty="0"/>
              <a:t>2.1 Figure 14</a:t>
            </a:r>
          </a:p>
        </p:txBody>
      </p:sp>
      <p:pic>
        <p:nvPicPr>
          <p:cNvPr id="4" name="Content Placeholder 6" descr="A sodium and a chlorine atom sit side by side. The sodium atom has one electron in its outer shell, and the chlorine atom has seven electrons in its outer shell. The sodium atom donates its one electron to the chlorine so that both complete the octet rule and have a completely empty and full outer shell. The sodium atom becomes a positively charged sodium ion, and the chlorine atom becomes a negatively charged chloride ion. ">
            <a:extLst>
              <a:ext uri="{FF2B5EF4-FFF2-40B4-BE49-F238E27FC236}">
                <a16:creationId xmlns:a16="http://schemas.microsoft.com/office/drawing/2014/main" id="{F111ACCC-66ED-7D27-F178-DAABB5A4B423}"/>
              </a:ext>
            </a:extLst>
          </p:cNvPr>
          <p:cNvPicPr>
            <a:picLocks noChangeAspect="1"/>
          </p:cNvPicPr>
          <p:nvPr/>
        </p:nvPicPr>
        <p:blipFill>
          <a:blip r:embed="rId2"/>
          <a:srcRect t="5333" b="49667"/>
          <a:stretch/>
        </p:blipFill>
        <p:spPr>
          <a:xfrm>
            <a:off x="1600200" y="4488393"/>
            <a:ext cx="5943600" cy="1485900"/>
          </a:xfrm>
          <a:prstGeom prst="rect">
            <a:avLst/>
          </a:prstGeom>
        </p:spPr>
      </p:pic>
    </p:spTree>
    <p:extLst>
      <p:ext uri="{BB962C8B-B14F-4D97-AF65-F5344CB8AC3E}">
        <p14:creationId xmlns:p14="http://schemas.microsoft.com/office/powerpoint/2010/main" val="34370573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CF1BC-9118-1C43-6E2B-EEE6F86C9DFA}"/>
              </a:ext>
            </a:extLst>
          </p:cNvPr>
          <p:cNvSpPr>
            <a:spLocks noGrp="1"/>
          </p:cNvSpPr>
          <p:nvPr>
            <p:ph type="title"/>
          </p:nvPr>
        </p:nvSpPr>
        <p:spPr/>
        <p:txBody>
          <a:bodyPr/>
          <a:lstStyle/>
          <a:p>
            <a:r>
              <a:rPr lang="en-US" dirty="0"/>
              <a:t>Covalent Bonds and Other Interactions</a:t>
            </a:r>
            <a:endParaRPr lang="en-IN" dirty="0"/>
          </a:p>
        </p:txBody>
      </p:sp>
      <p:sp>
        <p:nvSpPr>
          <p:cNvPr id="3" name="Content Placeholder 2">
            <a:extLst>
              <a:ext uri="{FF2B5EF4-FFF2-40B4-BE49-F238E27FC236}">
                <a16:creationId xmlns:a16="http://schemas.microsoft.com/office/drawing/2014/main" id="{DCBEC990-38FB-D6D6-7DFA-B21B03AF895E}"/>
              </a:ext>
            </a:extLst>
          </p:cNvPr>
          <p:cNvSpPr>
            <a:spLocks noGrp="1"/>
          </p:cNvSpPr>
          <p:nvPr>
            <p:ph idx="1"/>
          </p:nvPr>
        </p:nvSpPr>
        <p:spPr>
          <a:xfrm>
            <a:off x="457200" y="1280160"/>
            <a:ext cx="5105400" cy="4261860"/>
          </a:xfrm>
        </p:spPr>
        <p:txBody>
          <a:bodyPr>
            <a:normAutofit fontScale="92500" lnSpcReduction="10000"/>
          </a:bodyPr>
          <a:lstStyle/>
          <a:p>
            <a:r>
              <a:rPr lang="en-US" b="1" dirty="0"/>
              <a:t>Covalent bonds </a:t>
            </a:r>
            <a:r>
              <a:rPr lang="en-US" dirty="0"/>
              <a:t>involve sharing electron pairs between atoms to satisfy the octet rule.</a:t>
            </a:r>
          </a:p>
          <a:p>
            <a:r>
              <a:rPr lang="en-US" dirty="0"/>
              <a:t>Common in carbon-based organic molecules like DNA and proteins.</a:t>
            </a:r>
          </a:p>
          <a:p>
            <a:r>
              <a:rPr lang="en-US" dirty="0"/>
              <a:t>Can share one, two, or three pairs of electrons making single, double, and triple bonds.</a:t>
            </a:r>
          </a:p>
          <a:p>
            <a:pPr lvl="1">
              <a:buFont typeface="Arial" panose="020B0604020202020204" pitchFamily="34" charset="0"/>
              <a:buChar char="•"/>
            </a:pPr>
            <a:r>
              <a:rPr lang="en-US" dirty="0"/>
              <a:t>Bond strength increases with more shared electron pairs.</a:t>
            </a:r>
          </a:p>
          <a:p>
            <a:endParaRPr lang="en-US" dirty="0"/>
          </a:p>
          <a:p>
            <a:endParaRPr lang="en-IN" dirty="0"/>
          </a:p>
        </p:txBody>
      </p:sp>
      <p:sp>
        <p:nvSpPr>
          <p:cNvPr id="5" name="TextBox 4">
            <a:extLst>
              <a:ext uri="{FF2B5EF4-FFF2-40B4-BE49-F238E27FC236}">
                <a16:creationId xmlns:a16="http://schemas.microsoft.com/office/drawing/2014/main" id="{4DEF89A2-78EC-249B-F441-269F88415653}"/>
              </a:ext>
              <a:ext uri="{C183D7F6-B498-43B3-948B-1728B52AA6E4}">
                <adec:decorative xmlns:adec="http://schemas.microsoft.com/office/drawing/2017/decorative" val="0"/>
              </a:ext>
            </a:extLst>
          </p:cNvPr>
          <p:cNvSpPr txBox="1"/>
          <p:nvPr/>
        </p:nvSpPr>
        <p:spPr>
          <a:xfrm>
            <a:off x="6622206" y="1280160"/>
            <a:ext cx="1181100" cy="307777"/>
          </a:xfrm>
          <a:prstGeom prst="rect">
            <a:avLst/>
          </a:prstGeom>
          <a:noFill/>
        </p:spPr>
        <p:txBody>
          <a:bodyPr wrap="square" rtlCol="0">
            <a:spAutoFit/>
          </a:bodyPr>
          <a:lstStyle/>
          <a:p>
            <a:r>
              <a:rPr lang="en-US" sz="1400" b="1" dirty="0"/>
              <a:t>2.1 Figure 15</a:t>
            </a:r>
          </a:p>
        </p:txBody>
      </p:sp>
      <p:pic>
        <p:nvPicPr>
          <p:cNvPr id="6" name="Content Placeholder 6" descr="An illustration of three types of covalent bonds represented by H 2 O, C O 2, and N 2. Each atom in a molecule is depicted as a circle with layers of valence shells, and electrons are represented as dots within a valence shell. Water contains two single bonds, in which hydrogen and oxygen share two electrons to form H 2 O. Carbon dioxide contains two double bonds, in which carbon shares four electrons between two oxygen atoms to form C O 2. Nitrogen contains a triple bond, in which two nitrogen atoms bond by sharing six electrons to form N2.">
            <a:extLst>
              <a:ext uri="{FF2B5EF4-FFF2-40B4-BE49-F238E27FC236}">
                <a16:creationId xmlns:a16="http://schemas.microsoft.com/office/drawing/2014/main" id="{AEE41094-6CA3-B5C6-2B8F-66C5D887C848}"/>
              </a:ext>
            </a:extLst>
          </p:cNvPr>
          <p:cNvPicPr>
            <a:picLocks noChangeAspect="1"/>
          </p:cNvPicPr>
          <p:nvPr/>
        </p:nvPicPr>
        <p:blipFill>
          <a:blip r:embed="rId2"/>
          <a:srcRect l="24074" t="5334" r="24074"/>
          <a:stretch/>
        </p:blipFill>
        <p:spPr>
          <a:xfrm>
            <a:off x="5747784" y="1638486"/>
            <a:ext cx="2929944" cy="2971800"/>
          </a:xfrm>
          <a:prstGeom prst="rect">
            <a:avLst/>
          </a:prstGeom>
        </p:spPr>
      </p:pic>
    </p:spTree>
    <p:extLst>
      <p:ext uri="{BB962C8B-B14F-4D97-AF65-F5344CB8AC3E}">
        <p14:creationId xmlns:p14="http://schemas.microsoft.com/office/powerpoint/2010/main" val="39195498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DF5D2-ECEF-6DF2-8CEA-FFCD86F7F09A}"/>
              </a:ext>
            </a:extLst>
          </p:cNvPr>
          <p:cNvSpPr>
            <a:spLocks noGrp="1"/>
          </p:cNvSpPr>
          <p:nvPr>
            <p:ph type="title"/>
          </p:nvPr>
        </p:nvSpPr>
        <p:spPr/>
        <p:txBody>
          <a:bodyPr/>
          <a:lstStyle/>
          <a:p>
            <a:r>
              <a:rPr lang="en-IN" dirty="0"/>
              <a:t>Polar Covalent Bonds</a:t>
            </a:r>
          </a:p>
        </p:txBody>
      </p:sp>
      <p:sp>
        <p:nvSpPr>
          <p:cNvPr id="3" name="Content Placeholder 2">
            <a:extLst>
              <a:ext uri="{FF2B5EF4-FFF2-40B4-BE49-F238E27FC236}">
                <a16:creationId xmlns:a16="http://schemas.microsoft.com/office/drawing/2014/main" id="{9066EBB6-B14C-7105-BA00-0882177BE050}"/>
              </a:ext>
            </a:extLst>
          </p:cNvPr>
          <p:cNvSpPr>
            <a:spLocks noGrp="1"/>
          </p:cNvSpPr>
          <p:nvPr>
            <p:ph idx="1"/>
          </p:nvPr>
        </p:nvSpPr>
        <p:spPr/>
        <p:txBody>
          <a:bodyPr>
            <a:normAutofit fontScale="92500" lnSpcReduction="10000"/>
          </a:bodyPr>
          <a:lstStyle/>
          <a:p>
            <a:r>
              <a:rPr lang="en-US" dirty="0"/>
              <a:t>There are </a:t>
            </a:r>
            <a:r>
              <a:rPr lang="en-US" b="1" dirty="0"/>
              <a:t>polar covalent bonds </a:t>
            </a:r>
            <a:r>
              <a:rPr lang="en-US" dirty="0"/>
              <a:t>where electrons are unequally shared, creating partial positive and negative charges.</a:t>
            </a:r>
          </a:p>
          <a:p>
            <a:r>
              <a:rPr lang="en-US" dirty="0"/>
              <a:t>These partial charges form </a:t>
            </a:r>
            <a:r>
              <a:rPr lang="en-US" b="1" dirty="0"/>
              <a:t>dipoles</a:t>
            </a:r>
            <a:r>
              <a:rPr lang="en-US" dirty="0"/>
              <a:t>, with one end more positive and the other end more negative.</a:t>
            </a:r>
          </a:p>
          <a:p>
            <a:r>
              <a:rPr lang="en-US" dirty="0"/>
              <a:t>Oxygen's high </a:t>
            </a:r>
            <a:r>
              <a:rPr lang="en-US" b="1" dirty="0"/>
              <a:t>electronegativity</a:t>
            </a:r>
            <a:r>
              <a:rPr lang="en-US" dirty="0"/>
              <a:t> causes the partial negative charge in water molecules.</a:t>
            </a:r>
          </a:p>
          <a:p>
            <a:r>
              <a:rPr lang="en-US" dirty="0"/>
              <a:t>Partial charges from polar bonds dictate interactions between molecules like hydrogen bonds.</a:t>
            </a:r>
          </a:p>
          <a:p>
            <a:pPr lvl="1">
              <a:buFont typeface="Arial" panose="020B0604020202020204" pitchFamily="34" charset="0"/>
              <a:buChar char="•"/>
            </a:pPr>
            <a:r>
              <a:rPr lang="en-US" dirty="0"/>
              <a:t>Macromolecules like proteins often have polar bonds due to varying electronegativities.</a:t>
            </a:r>
            <a:endParaRPr lang="en-IN" dirty="0"/>
          </a:p>
        </p:txBody>
      </p:sp>
    </p:spTree>
    <p:extLst>
      <p:ext uri="{BB962C8B-B14F-4D97-AF65-F5344CB8AC3E}">
        <p14:creationId xmlns:p14="http://schemas.microsoft.com/office/powerpoint/2010/main" val="27024076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AAAC-0897-22A5-5E1B-BA7FD9D7409E}"/>
              </a:ext>
            </a:extLst>
          </p:cNvPr>
          <p:cNvSpPr>
            <a:spLocks noGrp="1"/>
          </p:cNvSpPr>
          <p:nvPr>
            <p:ph type="title"/>
          </p:nvPr>
        </p:nvSpPr>
        <p:spPr/>
        <p:txBody>
          <a:bodyPr/>
          <a:lstStyle/>
          <a:p>
            <a:r>
              <a:rPr lang="en-IN" dirty="0"/>
              <a:t>Nonpolar Covalent Bonds</a:t>
            </a:r>
          </a:p>
        </p:txBody>
      </p:sp>
      <p:sp>
        <p:nvSpPr>
          <p:cNvPr id="3" name="Content Placeholder 2">
            <a:extLst>
              <a:ext uri="{FF2B5EF4-FFF2-40B4-BE49-F238E27FC236}">
                <a16:creationId xmlns:a16="http://schemas.microsoft.com/office/drawing/2014/main" id="{EE090B72-4399-1BDB-C3E1-B568DA40AC54}"/>
              </a:ext>
            </a:extLst>
          </p:cNvPr>
          <p:cNvSpPr>
            <a:spLocks noGrp="1"/>
          </p:cNvSpPr>
          <p:nvPr>
            <p:ph idx="1"/>
          </p:nvPr>
        </p:nvSpPr>
        <p:spPr/>
        <p:txBody>
          <a:bodyPr>
            <a:normAutofit/>
          </a:bodyPr>
          <a:lstStyle/>
          <a:p>
            <a:r>
              <a:rPr lang="en-US" dirty="0"/>
              <a:t>In a </a:t>
            </a:r>
            <a:r>
              <a:rPr lang="en-US" b="1" dirty="0"/>
              <a:t>nonpolar covalent bond</a:t>
            </a:r>
            <a:r>
              <a:rPr lang="en-US" dirty="0"/>
              <a:t>, electrons are equally shared, resulting in a neutral molecule.</a:t>
            </a:r>
          </a:p>
          <a:p>
            <a:r>
              <a:rPr lang="en-US" dirty="0"/>
              <a:t>Nonpolar bonds form between atoms of the same element or with similar electronegativities.</a:t>
            </a:r>
          </a:p>
          <a:p>
            <a:r>
              <a:rPr lang="en-US" dirty="0"/>
              <a:t>Methane (CH</a:t>
            </a:r>
            <a:r>
              <a:rPr lang="en-US" baseline="-25000" dirty="0"/>
              <a:t>4</a:t>
            </a:r>
            <a:r>
              <a:rPr lang="en-US" dirty="0"/>
              <a:t>) has nearly </a:t>
            </a:r>
            <a:r>
              <a:rPr lang="en-US" b="1" dirty="0"/>
              <a:t>nonpolar covalent bonds </a:t>
            </a:r>
            <a:r>
              <a:rPr lang="en-US" dirty="0"/>
              <a:t>between C and H atoms.</a:t>
            </a:r>
          </a:p>
          <a:p>
            <a:r>
              <a:rPr lang="en-US" dirty="0"/>
              <a:t>Though C</a:t>
            </a:r>
            <a:r>
              <a:rPr lang="en-US" dirty="0">
                <a:latin typeface="Symbol" panose="05050102010706020507" pitchFamily="18" charset="2"/>
              </a:rPr>
              <a:t>=</a:t>
            </a:r>
            <a:r>
              <a:rPr lang="en-US" dirty="0"/>
              <a:t>O bonds in CO</a:t>
            </a:r>
            <a:r>
              <a:rPr lang="en-US" baseline="-25000" dirty="0"/>
              <a:t>2</a:t>
            </a:r>
            <a:r>
              <a:rPr lang="en-US" dirty="0"/>
              <a:t> are polar, the molecule overall is nonpolar due to its linear symmetry.</a:t>
            </a:r>
          </a:p>
        </p:txBody>
      </p:sp>
    </p:spTree>
    <p:extLst>
      <p:ext uri="{BB962C8B-B14F-4D97-AF65-F5344CB8AC3E}">
        <p14:creationId xmlns:p14="http://schemas.microsoft.com/office/powerpoint/2010/main" val="1773235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89140-1B14-70DA-D3DA-F85CE87648DC}"/>
              </a:ext>
            </a:extLst>
          </p:cNvPr>
          <p:cNvSpPr>
            <a:spLocks noGrp="1"/>
          </p:cNvSpPr>
          <p:nvPr>
            <p:ph type="title"/>
          </p:nvPr>
        </p:nvSpPr>
        <p:spPr/>
        <p:txBody>
          <a:bodyPr/>
          <a:lstStyle/>
          <a:p>
            <a:r>
              <a:rPr lang="en-IN" dirty="0"/>
              <a:t>2.1 Figure 16</a:t>
            </a:r>
          </a:p>
        </p:txBody>
      </p:sp>
      <p:sp>
        <p:nvSpPr>
          <p:cNvPr id="11" name="TextBox 10">
            <a:extLst>
              <a:ext uri="{FF2B5EF4-FFF2-40B4-BE49-F238E27FC236}">
                <a16:creationId xmlns:a16="http://schemas.microsoft.com/office/drawing/2014/main" id="{1C494BDD-B759-B9E7-90E7-063A5901465B}"/>
              </a:ext>
            </a:extLst>
          </p:cNvPr>
          <p:cNvSpPr txBox="1"/>
          <p:nvPr/>
        </p:nvSpPr>
        <p:spPr>
          <a:xfrm>
            <a:off x="3009900" y="5637610"/>
            <a:ext cx="3124200" cy="246221"/>
          </a:xfrm>
          <a:prstGeom prst="rect">
            <a:avLst/>
          </a:prstGeom>
          <a:noFill/>
        </p:spPr>
        <p:txBody>
          <a:bodyPr wrap="square">
            <a:spAutoFit/>
          </a:bodyPr>
          <a:lstStyle/>
          <a:p>
            <a:pPr algn="ctr"/>
            <a:r>
              <a:rPr lang="en-IN" sz="1000" dirty="0"/>
              <a:t>OpenStax. "Polar and nonpolar molecules." Modified. </a:t>
            </a:r>
          </a:p>
        </p:txBody>
      </p:sp>
      <p:pic>
        <p:nvPicPr>
          <p:cNvPr id="5" name="Content Placeholder 5" descr="The table compares water, methane, and carbon dioxide molecules. In water, oxygen has a stronger pull on electrons than hydrogen, resulting in a polar covalent O and H bond. Likewise in carbon dioxide, the oxygen has a stronger pull on electrons than carbon, and the bond is polar covalent. However, water has a bent shape because two lone pairs of electrons push the hydrogen atoms together, so the molecule is polar. By contrast, carbon dioxide has two double bonds that repel each other, resulting in a linear shape. The polar bonds in carbon dioxide cancel each other out, resulting in a nonpolar molecule. In methane, the bond between carbon and hydrogen is nonpolar, and the molecule is a symmetrical tetrahedron with hydrogens spaced as far apart as possible on the three-dimensional sphere. Since methane is symmetrical with nonpolar bonds, it is a nonpolar molecule.">
            <a:extLst>
              <a:ext uri="{FF2B5EF4-FFF2-40B4-BE49-F238E27FC236}">
                <a16:creationId xmlns:a16="http://schemas.microsoft.com/office/drawing/2014/main" id="{2D9CA0CC-5890-3973-61B5-BD3439A0A18D}"/>
              </a:ext>
            </a:extLst>
          </p:cNvPr>
          <p:cNvPicPr>
            <a:picLocks noGrp="1" noChangeAspect="1"/>
          </p:cNvPicPr>
          <p:nvPr>
            <p:ph idx="1"/>
          </p:nvPr>
        </p:nvPicPr>
        <p:blipFill>
          <a:blip r:embed="rId3"/>
          <a:srcRect l="19444" t="3667" r="19444" b="3000"/>
          <a:stretch/>
        </p:blipFill>
        <p:spPr>
          <a:xfrm>
            <a:off x="2057400" y="1295400"/>
            <a:ext cx="5029200" cy="4267200"/>
          </a:xfrm>
        </p:spPr>
      </p:pic>
    </p:spTree>
    <p:extLst>
      <p:ext uri="{BB962C8B-B14F-4D97-AF65-F5344CB8AC3E}">
        <p14:creationId xmlns:p14="http://schemas.microsoft.com/office/powerpoint/2010/main" val="23004817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4C205-8296-1DFB-1B24-9FE6CC8D8AB4}"/>
              </a:ext>
            </a:extLst>
          </p:cNvPr>
          <p:cNvSpPr>
            <a:spLocks noGrp="1"/>
          </p:cNvSpPr>
          <p:nvPr>
            <p:ph type="title"/>
          </p:nvPr>
        </p:nvSpPr>
        <p:spPr/>
        <p:txBody>
          <a:bodyPr/>
          <a:lstStyle/>
          <a:p>
            <a:r>
              <a:rPr lang="en-IN" dirty="0"/>
              <a:t>Forces Between Molecules: Hydrogen Bonds</a:t>
            </a:r>
          </a:p>
        </p:txBody>
      </p:sp>
      <p:sp>
        <p:nvSpPr>
          <p:cNvPr id="3" name="Content Placeholder 2">
            <a:extLst>
              <a:ext uri="{FF2B5EF4-FFF2-40B4-BE49-F238E27FC236}">
                <a16:creationId xmlns:a16="http://schemas.microsoft.com/office/drawing/2014/main" id="{9A051D31-54AF-0D51-FF1B-D80282B672E3}"/>
              </a:ext>
            </a:extLst>
          </p:cNvPr>
          <p:cNvSpPr>
            <a:spLocks noGrp="1"/>
          </p:cNvSpPr>
          <p:nvPr>
            <p:ph idx="1"/>
          </p:nvPr>
        </p:nvSpPr>
        <p:spPr>
          <a:xfrm>
            <a:off x="457200" y="1280160"/>
            <a:ext cx="5029200" cy="4572000"/>
          </a:xfrm>
        </p:spPr>
        <p:txBody>
          <a:bodyPr>
            <a:normAutofit/>
          </a:bodyPr>
          <a:lstStyle/>
          <a:p>
            <a:r>
              <a:rPr lang="en-IN" sz="2600" b="1" dirty="0"/>
              <a:t>Hydrogen bonds </a:t>
            </a:r>
            <a:r>
              <a:rPr lang="en-IN" sz="2600" dirty="0"/>
              <a:t>are bonds that form between a positively charged hydrogen on one polar molecule and the negatively charged oxygen on the other.</a:t>
            </a:r>
          </a:p>
          <a:p>
            <a:pPr lvl="1">
              <a:buFont typeface="Arial" panose="020B0604020202020204" pitchFamily="34" charset="0"/>
              <a:buChar char="•"/>
            </a:pPr>
            <a:r>
              <a:rPr lang="en-IN" sz="2600" dirty="0"/>
              <a:t>Provide critical, life-sustaining properties of water and stabilize structures of proteins and DNA.</a:t>
            </a:r>
          </a:p>
        </p:txBody>
      </p:sp>
      <p:sp>
        <p:nvSpPr>
          <p:cNvPr id="6" name="TextBox 5" descr="An illustration of a hydrogen bond between water molecules. Hydrogen, represented by a gray circle, is drawn toward the negative charge in neighboring the oxygen atom of another H&lt;sub&gt;2&lt;/sub&gt;O molecule. A dotted line connecting the hydrogen and oxygen of two different molecules represents the hydrogen bond. ">
            <a:extLst>
              <a:ext uri="{FF2B5EF4-FFF2-40B4-BE49-F238E27FC236}">
                <a16:creationId xmlns:a16="http://schemas.microsoft.com/office/drawing/2014/main" id="{AFA98D0F-7660-4AB1-FBC3-9A740BC5FF3A}"/>
              </a:ext>
              <a:ext uri="{C183D7F6-B498-43B3-948B-1728B52AA6E4}">
                <adec:decorative xmlns:adec="http://schemas.microsoft.com/office/drawing/2017/decorative" val="0"/>
              </a:ext>
            </a:extLst>
          </p:cNvPr>
          <p:cNvSpPr txBox="1"/>
          <p:nvPr/>
        </p:nvSpPr>
        <p:spPr>
          <a:xfrm>
            <a:off x="6610350" y="2067713"/>
            <a:ext cx="1181100" cy="307777"/>
          </a:xfrm>
          <a:prstGeom prst="rect">
            <a:avLst/>
          </a:prstGeom>
          <a:noFill/>
        </p:spPr>
        <p:txBody>
          <a:bodyPr wrap="square" rtlCol="0">
            <a:spAutoFit/>
          </a:bodyPr>
          <a:lstStyle/>
          <a:p>
            <a:r>
              <a:rPr lang="en-US" sz="1400" b="1" dirty="0"/>
              <a:t>2.1 Figure 17</a:t>
            </a:r>
          </a:p>
        </p:txBody>
      </p:sp>
      <p:pic>
        <p:nvPicPr>
          <p:cNvPr id="4" name="Content Placeholder 6" descr="An illustration of a hydrogen bond between water molecules. Hydrogen, represented by a gray circle, is drawn toward the negative charge in neighboring the oxygen atom of another H 2 O molecule. A dotted line connecting the hydrogen and oxygen of two different molecules represents the hydrogen bond. ">
            <a:extLst>
              <a:ext uri="{FF2B5EF4-FFF2-40B4-BE49-F238E27FC236}">
                <a16:creationId xmlns:a16="http://schemas.microsoft.com/office/drawing/2014/main" id="{6271B6E9-41CD-D24C-E1A2-BAAF0C1C0422}"/>
              </a:ext>
            </a:extLst>
          </p:cNvPr>
          <p:cNvPicPr>
            <a:picLocks noChangeAspect="1"/>
          </p:cNvPicPr>
          <p:nvPr/>
        </p:nvPicPr>
        <p:blipFill>
          <a:blip r:embed="rId2"/>
          <a:srcRect l="3704" t="3666" r="3704"/>
          <a:stretch/>
        </p:blipFill>
        <p:spPr>
          <a:xfrm>
            <a:off x="5750727" y="2375490"/>
            <a:ext cx="2900346" cy="1676400"/>
          </a:xfrm>
          <a:prstGeom prst="rect">
            <a:avLst/>
          </a:prstGeom>
        </p:spPr>
      </p:pic>
    </p:spTree>
    <p:extLst>
      <p:ext uri="{BB962C8B-B14F-4D97-AF65-F5344CB8AC3E}">
        <p14:creationId xmlns:p14="http://schemas.microsoft.com/office/powerpoint/2010/main" val="16999821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1642A-FF3A-7A05-012F-90FF3581996B}"/>
              </a:ext>
            </a:extLst>
          </p:cNvPr>
          <p:cNvSpPr>
            <a:spLocks noGrp="1"/>
          </p:cNvSpPr>
          <p:nvPr>
            <p:ph type="title"/>
          </p:nvPr>
        </p:nvSpPr>
        <p:spPr/>
        <p:txBody>
          <a:bodyPr/>
          <a:lstStyle/>
          <a:p>
            <a:r>
              <a:rPr lang="en-IN" dirty="0"/>
              <a:t>Group Activity</a:t>
            </a:r>
            <a:r>
              <a:rPr lang="en-IN" sz="1400" baseline="-25000" dirty="0"/>
              <a:t>2</a:t>
            </a:r>
            <a:endParaRPr lang="en-IN" dirty="0"/>
          </a:p>
        </p:txBody>
      </p:sp>
      <p:sp>
        <p:nvSpPr>
          <p:cNvPr id="4" name="Content Placeholder 2">
            <a:extLst>
              <a:ext uri="{FF2B5EF4-FFF2-40B4-BE49-F238E27FC236}">
                <a16:creationId xmlns:a16="http://schemas.microsoft.com/office/drawing/2014/main" id="{FF80A29D-42F2-1523-1D03-989BDA9B5AAC}"/>
              </a:ext>
            </a:extLst>
          </p:cNvPr>
          <p:cNvSpPr>
            <a:spLocks noGrp="1"/>
          </p:cNvSpPr>
          <p:nvPr>
            <p:ph idx="1"/>
          </p:nvPr>
        </p:nvSpPr>
        <p:spPr>
          <a:xfrm>
            <a:off x="457200" y="1279525"/>
            <a:ext cx="8229600" cy="3521075"/>
          </a:xfrm>
          <a:solidFill>
            <a:srgbClr val="366092"/>
          </a:solidFill>
        </p:spPr>
        <p:txBody>
          <a:bodyPr/>
          <a:lstStyle/>
          <a:p>
            <a:pPr marL="0" indent="0">
              <a:buNone/>
            </a:pPr>
            <a:r>
              <a:rPr lang="en-US" dirty="0">
                <a:solidFill>
                  <a:schemeClr val="bg1"/>
                </a:solidFill>
              </a:rPr>
              <a:t>As a group, make a list of the types of chemical bonds and interactions discussed in this chapter. Work together to briefly describe each, providing at least one example. If possible, use the internet to find additional examples not already mentioned in the text. Then, compare and contrast the different types of bonds and interactions. Which are between atoms within a molecule? Which are between molecules?</a:t>
            </a:r>
          </a:p>
        </p:txBody>
      </p:sp>
    </p:spTree>
    <p:extLst>
      <p:ext uri="{BB962C8B-B14F-4D97-AF65-F5344CB8AC3E}">
        <p14:creationId xmlns:p14="http://schemas.microsoft.com/office/powerpoint/2010/main" val="26806740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8F207-5455-78E7-A9E2-95EF4AB8CA87}"/>
              </a:ext>
            </a:extLst>
          </p:cNvPr>
          <p:cNvSpPr>
            <a:spLocks noGrp="1"/>
          </p:cNvSpPr>
          <p:nvPr>
            <p:ph type="title"/>
          </p:nvPr>
        </p:nvSpPr>
        <p:spPr/>
        <p:txBody>
          <a:bodyPr/>
          <a:lstStyle/>
          <a:p>
            <a:r>
              <a:rPr lang="en-IN" dirty="0"/>
              <a:t>Intermolecular Forces: </a:t>
            </a:r>
            <a:br>
              <a:rPr lang="en-IN" dirty="0"/>
            </a:br>
            <a:r>
              <a:rPr lang="en-IN" dirty="0"/>
              <a:t>Van der Waals Interactions</a:t>
            </a:r>
          </a:p>
        </p:txBody>
      </p:sp>
      <p:sp>
        <p:nvSpPr>
          <p:cNvPr id="3" name="Content Placeholder 2">
            <a:extLst>
              <a:ext uri="{FF2B5EF4-FFF2-40B4-BE49-F238E27FC236}">
                <a16:creationId xmlns:a16="http://schemas.microsoft.com/office/drawing/2014/main" id="{EE3FADA8-1F3D-2C61-B2B6-A586F952CACE}"/>
              </a:ext>
            </a:extLst>
          </p:cNvPr>
          <p:cNvSpPr>
            <a:spLocks noGrp="1"/>
          </p:cNvSpPr>
          <p:nvPr>
            <p:ph idx="1"/>
          </p:nvPr>
        </p:nvSpPr>
        <p:spPr/>
        <p:txBody>
          <a:bodyPr>
            <a:normAutofit/>
          </a:bodyPr>
          <a:lstStyle/>
          <a:p>
            <a:r>
              <a:rPr lang="en-IN" sz="2400" b="1" dirty="0"/>
              <a:t>Van der Waals interactions </a:t>
            </a:r>
            <a:r>
              <a:rPr lang="en-IN" sz="2400" dirty="0"/>
              <a:t>are weak attractions between positive and negative regions of molecules.</a:t>
            </a:r>
          </a:p>
          <a:p>
            <a:r>
              <a:rPr lang="en-IN" sz="2400" dirty="0"/>
              <a:t>They occur in both polar molecules with permanent dipoles and nonpolar molecules with temporary dipoles.</a:t>
            </a:r>
          </a:p>
          <a:p>
            <a:r>
              <a:rPr lang="en-IN" sz="2400" dirty="0"/>
              <a:t>Along with other bonds, van der Waals interactions contribute to the structure of important </a:t>
            </a:r>
            <a:r>
              <a:rPr lang="en-IN" sz="2400" b="1" dirty="0"/>
              <a:t>biomolecules</a:t>
            </a:r>
            <a:r>
              <a:rPr lang="en-IN" sz="2400" dirty="0"/>
              <a:t> like proteins.</a:t>
            </a:r>
          </a:p>
        </p:txBody>
      </p:sp>
      <p:sp>
        <p:nvSpPr>
          <p:cNvPr id="4" name="TextBox 3" descr="An illustration of a hydrogen bond between water molecules. Hydrogen, represented by a gray circle, is drawn toward the negative charge in neighboring the oxygen atom of another H&lt;sub&gt;2&lt;/sub&gt;O molecule. A dotted line connecting the hydrogen and oxygen of two different molecules represents the hydrogen bond. ">
            <a:extLst>
              <a:ext uri="{FF2B5EF4-FFF2-40B4-BE49-F238E27FC236}">
                <a16:creationId xmlns:a16="http://schemas.microsoft.com/office/drawing/2014/main" id="{D6F1DEAB-BB11-266E-B050-50C6B2723274}"/>
              </a:ext>
              <a:ext uri="{C183D7F6-B498-43B3-948B-1728B52AA6E4}">
                <adec:decorative xmlns:adec="http://schemas.microsoft.com/office/drawing/2017/decorative" val="0"/>
              </a:ext>
            </a:extLst>
          </p:cNvPr>
          <p:cNvSpPr txBox="1"/>
          <p:nvPr/>
        </p:nvSpPr>
        <p:spPr>
          <a:xfrm>
            <a:off x="3981450" y="4095171"/>
            <a:ext cx="1181100" cy="307777"/>
          </a:xfrm>
          <a:prstGeom prst="rect">
            <a:avLst/>
          </a:prstGeom>
          <a:noFill/>
        </p:spPr>
        <p:txBody>
          <a:bodyPr wrap="square" rtlCol="0">
            <a:spAutoFit/>
          </a:bodyPr>
          <a:lstStyle/>
          <a:p>
            <a:r>
              <a:rPr lang="en-US" sz="1400" b="1" dirty="0"/>
              <a:t>2.1 Figure 18</a:t>
            </a:r>
          </a:p>
        </p:txBody>
      </p:sp>
      <p:pic>
        <p:nvPicPr>
          <p:cNvPr id="6" name="Content Placeholder 6" descr="Four polar molecules with permanent dipoles represented as delta plus on one side and delta negative on the other. The van der Waals interaction bonding them is represented by a dotted line, connecting negative and positive dipoles that fluctuate and create temporary dipoles.">
            <a:extLst>
              <a:ext uri="{FF2B5EF4-FFF2-40B4-BE49-F238E27FC236}">
                <a16:creationId xmlns:a16="http://schemas.microsoft.com/office/drawing/2014/main" id="{8A00AA62-8246-D8DF-A8BE-4A9536CC9338}"/>
              </a:ext>
            </a:extLst>
          </p:cNvPr>
          <p:cNvPicPr>
            <a:picLocks noChangeAspect="1"/>
          </p:cNvPicPr>
          <p:nvPr/>
        </p:nvPicPr>
        <p:blipFill>
          <a:blip r:embed="rId2"/>
          <a:srcRect t="5334" b="54667"/>
          <a:stretch/>
        </p:blipFill>
        <p:spPr>
          <a:xfrm>
            <a:off x="1028700" y="4382578"/>
            <a:ext cx="7086600" cy="1574800"/>
          </a:xfrm>
          <a:prstGeom prst="rect">
            <a:avLst/>
          </a:prstGeom>
        </p:spPr>
      </p:pic>
    </p:spTree>
    <p:extLst>
      <p:ext uri="{BB962C8B-B14F-4D97-AF65-F5344CB8AC3E}">
        <p14:creationId xmlns:p14="http://schemas.microsoft.com/office/powerpoint/2010/main" val="2325190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A6F34-0552-F0B6-04EF-9B735F96B13F}"/>
              </a:ext>
            </a:extLst>
          </p:cNvPr>
          <p:cNvSpPr>
            <a:spLocks noGrp="1"/>
          </p:cNvSpPr>
          <p:nvPr>
            <p:ph type="title"/>
          </p:nvPr>
        </p:nvSpPr>
        <p:spPr/>
        <p:txBody>
          <a:bodyPr/>
          <a:lstStyle/>
          <a:p>
            <a:r>
              <a:rPr lang="en-IN" dirty="0"/>
              <a:t>Basic Chemistry for Biology</a:t>
            </a:r>
          </a:p>
        </p:txBody>
      </p:sp>
      <p:sp>
        <p:nvSpPr>
          <p:cNvPr id="3" name="Content Placeholder 2">
            <a:extLst>
              <a:ext uri="{FF2B5EF4-FFF2-40B4-BE49-F238E27FC236}">
                <a16:creationId xmlns:a16="http://schemas.microsoft.com/office/drawing/2014/main" id="{6C6057F1-24F2-2C24-6F8B-14BCD914B9F2}"/>
              </a:ext>
            </a:extLst>
          </p:cNvPr>
          <p:cNvSpPr>
            <a:spLocks noGrp="1"/>
          </p:cNvSpPr>
          <p:nvPr>
            <p:ph idx="1"/>
          </p:nvPr>
        </p:nvSpPr>
        <p:spPr/>
        <p:txBody>
          <a:bodyPr>
            <a:normAutofit/>
          </a:bodyPr>
          <a:lstStyle/>
          <a:p>
            <a:r>
              <a:rPr lang="en-US" b="1" dirty="0"/>
              <a:t>Elements</a:t>
            </a:r>
            <a:r>
              <a:rPr lang="en-US" dirty="0"/>
              <a:t> in various combinations form matter, including living things.</a:t>
            </a:r>
          </a:p>
          <a:p>
            <a:r>
              <a:rPr lang="en-US" dirty="0"/>
              <a:t>Abundant elements in most organisms: carbon (C), hydrogen (H), nitrogen (N), oxygen (O), sulfur (S), and phosphorus (P).</a:t>
            </a:r>
          </a:p>
          <a:p>
            <a:r>
              <a:rPr lang="en-US" dirty="0"/>
              <a:t>Biological processes follow laws of physics and chemistry.</a:t>
            </a:r>
          </a:p>
        </p:txBody>
      </p:sp>
    </p:spTree>
    <p:extLst>
      <p:ext uri="{BB962C8B-B14F-4D97-AF65-F5344CB8AC3E}">
        <p14:creationId xmlns:p14="http://schemas.microsoft.com/office/powerpoint/2010/main" val="10692525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D6FEF-13C0-B27F-85DC-F8053C3A3249}"/>
              </a:ext>
            </a:extLst>
          </p:cNvPr>
          <p:cNvSpPr>
            <a:spLocks noGrp="1"/>
          </p:cNvSpPr>
          <p:nvPr>
            <p:ph type="title"/>
          </p:nvPr>
        </p:nvSpPr>
        <p:spPr/>
        <p:txBody>
          <a:bodyPr/>
          <a:lstStyle/>
          <a:p>
            <a:r>
              <a:rPr lang="en-IN" b="0" i="0" dirty="0">
                <a:solidFill>
                  <a:srgbClr val="125A9B"/>
                </a:solidFill>
                <a:effectLst/>
                <a:latin typeface="Open Sans" panose="020B0606030504020204" pitchFamily="34" charset="0"/>
              </a:rPr>
              <a:t>Science and You</a:t>
            </a:r>
            <a:endParaRPr lang="en-IN" dirty="0"/>
          </a:p>
        </p:txBody>
      </p:sp>
      <p:sp>
        <p:nvSpPr>
          <p:cNvPr id="4" name="Content Placeholder 2">
            <a:extLst>
              <a:ext uri="{FF2B5EF4-FFF2-40B4-BE49-F238E27FC236}">
                <a16:creationId xmlns:a16="http://schemas.microsoft.com/office/drawing/2014/main" id="{CF6172BF-6BDB-125E-94CA-45760558AC71}"/>
              </a:ext>
            </a:extLst>
          </p:cNvPr>
          <p:cNvSpPr>
            <a:spLocks noGrp="1"/>
          </p:cNvSpPr>
          <p:nvPr>
            <p:ph idx="1"/>
          </p:nvPr>
        </p:nvSpPr>
        <p:spPr>
          <a:xfrm>
            <a:off x="457200" y="1279525"/>
            <a:ext cx="8229600" cy="4283075"/>
          </a:xfrm>
          <a:solidFill>
            <a:srgbClr val="366092"/>
          </a:solidFill>
        </p:spPr>
        <p:txBody>
          <a:bodyPr>
            <a:normAutofit/>
          </a:bodyPr>
          <a:lstStyle/>
          <a:p>
            <a:pPr marL="0" indent="0">
              <a:buNone/>
            </a:pPr>
            <a:r>
              <a:rPr lang="en-US" dirty="0">
                <a:solidFill>
                  <a:schemeClr val="bg1"/>
                </a:solidFill>
              </a:rPr>
              <a:t>Career: Pharmaceutical Chemist</a:t>
            </a:r>
          </a:p>
          <a:p>
            <a:r>
              <a:rPr lang="en-US" dirty="0">
                <a:solidFill>
                  <a:schemeClr val="bg1"/>
                </a:solidFill>
              </a:rPr>
              <a:t>Pharmaceutical chemists develop new drugs and study how existing drugs work.</a:t>
            </a:r>
          </a:p>
          <a:p>
            <a:r>
              <a:rPr lang="en-US" dirty="0">
                <a:solidFill>
                  <a:schemeClr val="bg1"/>
                </a:solidFill>
              </a:rPr>
              <a:t>Their work involves drug development, testing, approval processes, and analyzing effectiveness and side effects.</a:t>
            </a:r>
          </a:p>
          <a:p>
            <a:r>
              <a:rPr lang="en-US" dirty="0">
                <a:solidFill>
                  <a:schemeClr val="bg1"/>
                </a:solidFill>
              </a:rPr>
              <a:t>Well-known drug discoveries include Paclitaxel from yew trees and aspirin from willow bark.</a:t>
            </a:r>
          </a:p>
        </p:txBody>
      </p:sp>
    </p:spTree>
    <p:extLst>
      <p:ext uri="{BB962C8B-B14F-4D97-AF65-F5344CB8AC3E}">
        <p14:creationId xmlns:p14="http://schemas.microsoft.com/office/powerpoint/2010/main" val="32481376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BA5D2-8C66-776B-1849-3670E0B4BE28}"/>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F3B70786-3EAA-88D7-77BF-7894D17730B5}"/>
              </a:ext>
            </a:extLst>
          </p:cNvPr>
          <p:cNvSpPr>
            <a:spLocks noGrp="1"/>
          </p:cNvSpPr>
          <p:nvPr>
            <p:ph idx="1"/>
          </p:nvPr>
        </p:nvSpPr>
        <p:spPr/>
        <p:txBody>
          <a:bodyPr>
            <a:normAutofit lnSpcReduction="10000"/>
          </a:bodyPr>
          <a:lstStyle/>
          <a:p>
            <a:pPr marL="457200" indent="-457200">
              <a:buFont typeface="Arial" panose="020B0604020202020204" pitchFamily="34" charset="0"/>
              <a:buChar char="•"/>
            </a:pPr>
            <a:r>
              <a:rPr lang="en-US" dirty="0"/>
              <a:t>Matter is anything that occupies space and has mass.</a:t>
            </a:r>
          </a:p>
          <a:p>
            <a:pPr marL="457200" indent="-457200">
              <a:buFont typeface="Arial" panose="020B0604020202020204" pitchFamily="34" charset="0"/>
              <a:buChar char="•"/>
            </a:pPr>
            <a:r>
              <a:rPr lang="en-US" dirty="0"/>
              <a:t>It is composed of 98 naturally occurring elements.</a:t>
            </a:r>
          </a:p>
          <a:p>
            <a:pPr marL="457200" indent="-457200">
              <a:buFont typeface="Arial" panose="020B0604020202020204" pitchFamily="34" charset="0"/>
              <a:buChar char="•"/>
            </a:pPr>
            <a:r>
              <a:rPr lang="en-US" dirty="0"/>
              <a:t>Elements combine to form molecules, cells, tissues, organs, and organisms.</a:t>
            </a:r>
          </a:p>
          <a:p>
            <a:pPr marL="457200" indent="-457200">
              <a:buFont typeface="Arial" panose="020B0604020202020204" pitchFamily="34" charset="0"/>
              <a:buChar char="•"/>
            </a:pPr>
            <a:r>
              <a:rPr lang="en-US" dirty="0"/>
              <a:t>Atoms are smallest units of an element that retain element properties.</a:t>
            </a:r>
          </a:p>
          <a:p>
            <a:pPr marL="457200" indent="-457200">
              <a:buFont typeface="Arial" panose="020B0604020202020204" pitchFamily="34" charset="0"/>
              <a:buChar char="•"/>
            </a:pPr>
            <a:r>
              <a:rPr lang="en-US" dirty="0"/>
              <a:t>Bonds form between atoms through electron interactions including ionic, covalent, and hydrogen bonds, along with van der Waals interactions.</a:t>
            </a:r>
          </a:p>
        </p:txBody>
      </p:sp>
    </p:spTree>
    <p:extLst>
      <p:ext uri="{BB962C8B-B14F-4D97-AF65-F5344CB8AC3E}">
        <p14:creationId xmlns:p14="http://schemas.microsoft.com/office/powerpoint/2010/main" val="23932284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C183D7F6-B498-43B3-948B-1728B52AA6E4}">
                <adec:decorative xmlns:adec="http://schemas.microsoft.com/office/drawing/2017/decorative" val="1"/>
              </a:ext>
            </a:extLst>
          </p:cNvPr>
          <p:cNvCxnSpPr/>
          <p:nvPr/>
        </p:nvCxnSpPr>
        <p:spPr>
          <a:xfrm>
            <a:off x="357185" y="3129625"/>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4412F44-E9AD-CA5D-3424-C0919E7B7254}"/>
              </a:ext>
              <a:ext uri="{C183D7F6-B498-43B3-948B-1728B52AA6E4}">
                <adec:decorative xmlns:adec="http://schemas.microsoft.com/office/drawing/2017/decorative" val="1"/>
              </a:ext>
            </a:extLst>
          </p:cNvPr>
          <p:cNvSpPr/>
          <p:nvPr/>
        </p:nvSpPr>
        <p:spPr>
          <a:xfrm>
            <a:off x="1767486" y="1650955"/>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48037E7D-3E91-A190-96AE-EB330CCD169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
            <a:ext cx="9144000" cy="6858001"/>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F4545-146B-4736-859D-78C4E3BEBB7B}"/>
              </a:ext>
            </a:extLst>
          </p:cNvPr>
          <p:cNvSpPr>
            <a:spLocks noGrp="1"/>
          </p:cNvSpPr>
          <p:nvPr>
            <p:ph type="title"/>
          </p:nvPr>
        </p:nvSpPr>
        <p:spPr/>
        <p:txBody>
          <a:bodyPr/>
          <a:lstStyle/>
          <a:p>
            <a:r>
              <a:rPr lang="en-US" dirty="0"/>
              <a:t>The Building Blocks: Atoms, Isotopes, Ions, </a:t>
            </a:r>
            <a:br>
              <a:rPr lang="en-US" dirty="0"/>
            </a:br>
            <a:r>
              <a:rPr lang="en-US" dirty="0"/>
              <a:t>and Molecules </a:t>
            </a:r>
            <a:endParaRPr lang="en-IN" dirty="0"/>
          </a:p>
        </p:txBody>
      </p:sp>
      <p:sp>
        <p:nvSpPr>
          <p:cNvPr id="3" name="Content Placeholder 2">
            <a:extLst>
              <a:ext uri="{FF2B5EF4-FFF2-40B4-BE49-F238E27FC236}">
                <a16:creationId xmlns:a16="http://schemas.microsoft.com/office/drawing/2014/main" id="{0E3F52E8-691A-7E4D-9841-6B8204A38984}"/>
              </a:ext>
            </a:extLst>
          </p:cNvPr>
          <p:cNvSpPr>
            <a:spLocks noGrp="1"/>
          </p:cNvSpPr>
          <p:nvPr>
            <p:ph idx="1"/>
          </p:nvPr>
        </p:nvSpPr>
        <p:spPr/>
        <p:txBody>
          <a:bodyPr>
            <a:normAutofit/>
          </a:bodyPr>
          <a:lstStyle/>
          <a:p>
            <a:r>
              <a:rPr lang="en-US" sz="2400" b="1" dirty="0"/>
              <a:t>Matter</a:t>
            </a:r>
            <a:r>
              <a:rPr lang="en-US" sz="2400" dirty="0"/>
              <a:t> occupies space and has mass.</a:t>
            </a:r>
          </a:p>
          <a:p>
            <a:r>
              <a:rPr lang="en-US" sz="2400" b="1" dirty="0"/>
              <a:t>Elements</a:t>
            </a:r>
            <a:r>
              <a:rPr lang="en-US" sz="2400" dirty="0"/>
              <a:t> are unique forms of matter with specific properties.</a:t>
            </a:r>
          </a:p>
          <a:p>
            <a:r>
              <a:rPr lang="en-US" sz="2400" dirty="0"/>
              <a:t>Common elements in organisms: oxygen (O), carbon (C), </a:t>
            </a:r>
            <a:br>
              <a:rPr lang="en-US" sz="2400" dirty="0"/>
            </a:br>
            <a:r>
              <a:rPr lang="en-US" sz="2400" dirty="0"/>
              <a:t>hydrogen (H), and nitrogen (N).</a:t>
            </a:r>
          </a:p>
        </p:txBody>
      </p:sp>
      <p:sp>
        <p:nvSpPr>
          <p:cNvPr id="8" name="TextBox 7" descr="Table of the approximate percentages of oxygen, carbon, hydrogen, and nitrogen in living organisms, humans, compared to the nonliving world, the atmosphere and Earth's crust.">
            <a:extLst>
              <a:ext uri="{FF2B5EF4-FFF2-40B4-BE49-F238E27FC236}">
                <a16:creationId xmlns:a16="http://schemas.microsoft.com/office/drawing/2014/main" id="{DFF58A4C-4B5E-4CEE-36BE-89AD00B58D64}"/>
              </a:ext>
            </a:extLst>
          </p:cNvPr>
          <p:cNvSpPr txBox="1"/>
          <p:nvPr/>
        </p:nvSpPr>
        <p:spPr>
          <a:xfrm>
            <a:off x="1467858" y="3429000"/>
            <a:ext cx="6208281" cy="523220"/>
          </a:xfrm>
          <a:prstGeom prst="rect">
            <a:avLst/>
          </a:prstGeom>
          <a:noFill/>
        </p:spPr>
        <p:txBody>
          <a:bodyPr wrap="square">
            <a:spAutoFit/>
          </a:bodyPr>
          <a:lstStyle/>
          <a:p>
            <a:pPr algn="ctr"/>
            <a:r>
              <a:rPr lang="en-US" sz="1400" b="1" i="0" dirty="0">
                <a:solidFill>
                  <a:srgbClr val="125A9B"/>
                </a:solidFill>
                <a:effectLst/>
                <a:cs typeface="Times New Roman" panose="02020603050405020304" pitchFamily="18" charset="0"/>
              </a:rPr>
              <a:t>Table 1: </a:t>
            </a:r>
            <a:r>
              <a:rPr lang="en-US" sz="1400" i="0" dirty="0">
                <a:solidFill>
                  <a:srgbClr val="125A9B"/>
                </a:solidFill>
                <a:effectLst/>
                <a:cs typeface="Times New Roman" panose="02020603050405020304" pitchFamily="18" charset="0"/>
              </a:rPr>
              <a:t>Approximate Percentage of Elements in Living Organisms (Humans) Compared to the Nonliving World</a:t>
            </a:r>
            <a:endParaRPr lang="en-IN" sz="1400" dirty="0">
              <a:cs typeface="Times New Roman" panose="02020603050405020304" pitchFamily="18" charset="0"/>
            </a:endParaRPr>
          </a:p>
        </p:txBody>
      </p:sp>
      <p:graphicFrame>
        <p:nvGraphicFramePr>
          <p:cNvPr id="10" name="Table 9" descr="Table of the approximate percentages of oxygen, carbon, hydrogen, and nitrogen in living organisms, humans, compared to the nonliving world, the atmosphere and Earth's crust.">
            <a:extLst>
              <a:ext uri="{FF2B5EF4-FFF2-40B4-BE49-F238E27FC236}">
                <a16:creationId xmlns:a16="http://schemas.microsoft.com/office/drawing/2014/main" id="{30AE497B-FF94-B06F-9B2E-54E8C154C424}"/>
              </a:ext>
            </a:extLst>
          </p:cNvPr>
          <p:cNvGraphicFramePr>
            <a:graphicFrameLocks noGrp="1"/>
          </p:cNvGraphicFramePr>
          <p:nvPr>
            <p:extLst>
              <p:ext uri="{D42A27DB-BD31-4B8C-83A1-F6EECF244321}">
                <p14:modId xmlns:p14="http://schemas.microsoft.com/office/powerpoint/2010/main" val="834016139"/>
              </p:ext>
            </p:extLst>
          </p:nvPr>
        </p:nvGraphicFramePr>
        <p:xfrm>
          <a:off x="1485900" y="4013200"/>
          <a:ext cx="6096000" cy="185420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1522627793"/>
                    </a:ext>
                  </a:extLst>
                </a:gridCol>
                <a:gridCol w="1524000">
                  <a:extLst>
                    <a:ext uri="{9D8B030D-6E8A-4147-A177-3AD203B41FA5}">
                      <a16:colId xmlns:a16="http://schemas.microsoft.com/office/drawing/2014/main" val="4293862904"/>
                    </a:ext>
                  </a:extLst>
                </a:gridCol>
                <a:gridCol w="1524000">
                  <a:extLst>
                    <a:ext uri="{9D8B030D-6E8A-4147-A177-3AD203B41FA5}">
                      <a16:colId xmlns:a16="http://schemas.microsoft.com/office/drawing/2014/main" val="1570581887"/>
                    </a:ext>
                  </a:extLst>
                </a:gridCol>
                <a:gridCol w="1524000">
                  <a:extLst>
                    <a:ext uri="{9D8B030D-6E8A-4147-A177-3AD203B41FA5}">
                      <a16:colId xmlns:a16="http://schemas.microsoft.com/office/drawing/2014/main" val="435066104"/>
                    </a:ext>
                  </a:extLst>
                </a:gridCol>
              </a:tblGrid>
              <a:tr h="370840">
                <a:tc>
                  <a:txBody>
                    <a:bodyPr/>
                    <a:lstStyle/>
                    <a:p>
                      <a:pPr algn="l"/>
                      <a:r>
                        <a:rPr lang="en-IN" b="0" dirty="0">
                          <a:solidFill>
                            <a:schemeClr val="bg1"/>
                          </a:solidFill>
                          <a:effectLst/>
                          <a:latin typeface="+mn-lt"/>
                        </a:rPr>
                        <a:t>Element</a:t>
                      </a:r>
                    </a:p>
                  </a:txBody>
                  <a:tcPr anchor="ctr"/>
                </a:tc>
                <a:tc>
                  <a:txBody>
                    <a:bodyPr/>
                    <a:lstStyle/>
                    <a:p>
                      <a:pPr algn="l"/>
                      <a:r>
                        <a:rPr lang="en-IN" b="0" dirty="0">
                          <a:solidFill>
                            <a:schemeClr val="bg1"/>
                          </a:solidFill>
                          <a:effectLst/>
                          <a:latin typeface="+mn-lt"/>
                        </a:rPr>
                        <a:t>Life (Humans)</a:t>
                      </a:r>
                    </a:p>
                  </a:txBody>
                  <a:tcPr anchor="ctr"/>
                </a:tc>
                <a:tc>
                  <a:txBody>
                    <a:bodyPr/>
                    <a:lstStyle/>
                    <a:p>
                      <a:pPr algn="l"/>
                      <a:r>
                        <a:rPr lang="en-IN" b="0" dirty="0">
                          <a:solidFill>
                            <a:schemeClr val="bg1"/>
                          </a:solidFill>
                          <a:effectLst/>
                          <a:latin typeface="+mn-lt"/>
                        </a:rPr>
                        <a:t>Atmosphere</a:t>
                      </a:r>
                    </a:p>
                  </a:txBody>
                  <a:tcPr anchor="ctr"/>
                </a:tc>
                <a:tc>
                  <a:txBody>
                    <a:bodyPr/>
                    <a:lstStyle/>
                    <a:p>
                      <a:pPr algn="l"/>
                      <a:r>
                        <a:rPr lang="en-IN" b="0" dirty="0">
                          <a:solidFill>
                            <a:schemeClr val="bg1"/>
                          </a:solidFill>
                          <a:effectLst/>
                          <a:latin typeface="+mn-lt"/>
                        </a:rPr>
                        <a:t>Earth's Crust</a:t>
                      </a:r>
                    </a:p>
                  </a:txBody>
                  <a:tcPr anchor="ctr"/>
                </a:tc>
                <a:extLst>
                  <a:ext uri="{0D108BD9-81ED-4DB2-BD59-A6C34878D82A}">
                    <a16:rowId xmlns:a16="http://schemas.microsoft.com/office/drawing/2014/main" val="1420373151"/>
                  </a:ext>
                </a:extLst>
              </a:tr>
              <a:tr h="370840">
                <a:tc>
                  <a:txBody>
                    <a:bodyPr/>
                    <a:lstStyle/>
                    <a:p>
                      <a:r>
                        <a:rPr lang="en-IN" b="0" dirty="0">
                          <a:solidFill>
                            <a:srgbClr val="366092"/>
                          </a:solidFill>
                          <a:effectLst/>
                          <a:latin typeface="+mn-lt"/>
                        </a:rPr>
                        <a:t>Oxygen (O)</a:t>
                      </a:r>
                    </a:p>
                  </a:txBody>
                  <a:tcPr anchor="ctr"/>
                </a:tc>
                <a:tc>
                  <a:txBody>
                    <a:bodyPr/>
                    <a:lstStyle/>
                    <a:p>
                      <a:r>
                        <a:rPr lang="en-IN" b="0" dirty="0">
                          <a:solidFill>
                            <a:srgbClr val="366092"/>
                          </a:solidFill>
                          <a:effectLst/>
                          <a:latin typeface="+mn-lt"/>
                        </a:rPr>
                        <a:t>65%</a:t>
                      </a:r>
                    </a:p>
                  </a:txBody>
                  <a:tcPr anchor="ctr"/>
                </a:tc>
                <a:tc>
                  <a:txBody>
                    <a:bodyPr/>
                    <a:lstStyle/>
                    <a:p>
                      <a:r>
                        <a:rPr lang="en-IN" b="0" dirty="0">
                          <a:solidFill>
                            <a:srgbClr val="366092"/>
                          </a:solidFill>
                          <a:effectLst/>
                          <a:latin typeface="+mn-lt"/>
                        </a:rPr>
                        <a:t>21%</a:t>
                      </a:r>
                    </a:p>
                  </a:txBody>
                  <a:tcPr anchor="ctr"/>
                </a:tc>
                <a:tc>
                  <a:txBody>
                    <a:bodyPr/>
                    <a:lstStyle/>
                    <a:p>
                      <a:r>
                        <a:rPr lang="en-IN" b="0" dirty="0">
                          <a:solidFill>
                            <a:srgbClr val="366092"/>
                          </a:solidFill>
                          <a:effectLst/>
                          <a:latin typeface="+mn-lt"/>
                        </a:rPr>
                        <a:t>46%</a:t>
                      </a:r>
                    </a:p>
                  </a:txBody>
                  <a:tcPr anchor="ctr"/>
                </a:tc>
                <a:extLst>
                  <a:ext uri="{0D108BD9-81ED-4DB2-BD59-A6C34878D82A}">
                    <a16:rowId xmlns:a16="http://schemas.microsoft.com/office/drawing/2014/main" val="3412931234"/>
                  </a:ext>
                </a:extLst>
              </a:tr>
              <a:tr h="370840">
                <a:tc>
                  <a:txBody>
                    <a:bodyPr/>
                    <a:lstStyle/>
                    <a:p>
                      <a:r>
                        <a:rPr lang="en-IN" b="0" dirty="0">
                          <a:solidFill>
                            <a:srgbClr val="366092"/>
                          </a:solidFill>
                          <a:effectLst/>
                          <a:latin typeface="+mn-lt"/>
                        </a:rPr>
                        <a:t>Carbon (C)</a:t>
                      </a:r>
                    </a:p>
                  </a:txBody>
                  <a:tcPr anchor="ctr"/>
                </a:tc>
                <a:tc>
                  <a:txBody>
                    <a:bodyPr/>
                    <a:lstStyle/>
                    <a:p>
                      <a:r>
                        <a:rPr lang="en-IN" b="0" dirty="0">
                          <a:solidFill>
                            <a:srgbClr val="366092"/>
                          </a:solidFill>
                          <a:effectLst/>
                          <a:latin typeface="+mn-lt"/>
                        </a:rPr>
                        <a:t>18%</a:t>
                      </a:r>
                    </a:p>
                  </a:txBody>
                  <a:tcPr anchor="ctr"/>
                </a:tc>
                <a:tc>
                  <a:txBody>
                    <a:bodyPr/>
                    <a:lstStyle/>
                    <a:p>
                      <a:r>
                        <a:rPr lang="en-IN" b="0" dirty="0">
                          <a:solidFill>
                            <a:srgbClr val="366092"/>
                          </a:solidFill>
                          <a:effectLst/>
                          <a:latin typeface="+mn-lt"/>
                        </a:rPr>
                        <a:t>trace</a:t>
                      </a:r>
                    </a:p>
                  </a:txBody>
                  <a:tcPr anchor="ctr"/>
                </a:tc>
                <a:tc>
                  <a:txBody>
                    <a:bodyPr/>
                    <a:lstStyle/>
                    <a:p>
                      <a:r>
                        <a:rPr lang="en-IN" b="0" dirty="0">
                          <a:solidFill>
                            <a:srgbClr val="366092"/>
                          </a:solidFill>
                          <a:effectLst/>
                          <a:latin typeface="+mn-lt"/>
                        </a:rPr>
                        <a:t>trace</a:t>
                      </a:r>
                    </a:p>
                  </a:txBody>
                  <a:tcPr anchor="ctr"/>
                </a:tc>
                <a:extLst>
                  <a:ext uri="{0D108BD9-81ED-4DB2-BD59-A6C34878D82A}">
                    <a16:rowId xmlns:a16="http://schemas.microsoft.com/office/drawing/2014/main" val="1548708678"/>
                  </a:ext>
                </a:extLst>
              </a:tr>
              <a:tr h="370840">
                <a:tc>
                  <a:txBody>
                    <a:bodyPr/>
                    <a:lstStyle/>
                    <a:p>
                      <a:r>
                        <a:rPr lang="en-IN" b="0" dirty="0">
                          <a:solidFill>
                            <a:srgbClr val="366092"/>
                          </a:solidFill>
                          <a:effectLst/>
                          <a:latin typeface="+mn-lt"/>
                        </a:rPr>
                        <a:t>Hydrogen (H)</a:t>
                      </a:r>
                    </a:p>
                  </a:txBody>
                  <a:tcPr anchor="ctr"/>
                </a:tc>
                <a:tc>
                  <a:txBody>
                    <a:bodyPr/>
                    <a:lstStyle/>
                    <a:p>
                      <a:r>
                        <a:rPr lang="en-IN" b="0" dirty="0">
                          <a:solidFill>
                            <a:srgbClr val="366092"/>
                          </a:solidFill>
                          <a:effectLst/>
                          <a:latin typeface="+mn-lt"/>
                        </a:rPr>
                        <a:t>10%</a:t>
                      </a:r>
                    </a:p>
                  </a:txBody>
                  <a:tcPr anchor="ctr"/>
                </a:tc>
                <a:tc>
                  <a:txBody>
                    <a:bodyPr/>
                    <a:lstStyle/>
                    <a:p>
                      <a:r>
                        <a:rPr lang="en-IN" b="0" dirty="0">
                          <a:solidFill>
                            <a:srgbClr val="366092"/>
                          </a:solidFill>
                          <a:effectLst/>
                          <a:latin typeface="+mn-lt"/>
                        </a:rPr>
                        <a:t>trace</a:t>
                      </a:r>
                    </a:p>
                  </a:txBody>
                  <a:tcPr anchor="ctr"/>
                </a:tc>
                <a:tc>
                  <a:txBody>
                    <a:bodyPr/>
                    <a:lstStyle/>
                    <a:p>
                      <a:r>
                        <a:rPr lang="en-IN" b="0" dirty="0">
                          <a:solidFill>
                            <a:srgbClr val="366092"/>
                          </a:solidFill>
                          <a:effectLst/>
                          <a:latin typeface="+mn-lt"/>
                        </a:rPr>
                        <a:t>0.1%</a:t>
                      </a:r>
                    </a:p>
                  </a:txBody>
                  <a:tcPr anchor="ctr"/>
                </a:tc>
                <a:extLst>
                  <a:ext uri="{0D108BD9-81ED-4DB2-BD59-A6C34878D82A}">
                    <a16:rowId xmlns:a16="http://schemas.microsoft.com/office/drawing/2014/main" val="2157668464"/>
                  </a:ext>
                </a:extLst>
              </a:tr>
              <a:tr h="370840">
                <a:tc>
                  <a:txBody>
                    <a:bodyPr/>
                    <a:lstStyle/>
                    <a:p>
                      <a:r>
                        <a:rPr lang="en-IN" b="0" dirty="0">
                          <a:solidFill>
                            <a:srgbClr val="366092"/>
                          </a:solidFill>
                          <a:effectLst/>
                          <a:latin typeface="+mn-lt"/>
                        </a:rPr>
                        <a:t>Nitrogen (N)</a:t>
                      </a:r>
                    </a:p>
                  </a:txBody>
                  <a:tcPr anchor="ctr"/>
                </a:tc>
                <a:tc>
                  <a:txBody>
                    <a:bodyPr/>
                    <a:lstStyle/>
                    <a:p>
                      <a:r>
                        <a:rPr lang="en-IN" b="0" dirty="0">
                          <a:solidFill>
                            <a:srgbClr val="366092"/>
                          </a:solidFill>
                          <a:effectLst/>
                          <a:latin typeface="+mn-lt"/>
                        </a:rPr>
                        <a:t>3%</a:t>
                      </a:r>
                    </a:p>
                  </a:txBody>
                  <a:tcPr anchor="ctr"/>
                </a:tc>
                <a:tc>
                  <a:txBody>
                    <a:bodyPr/>
                    <a:lstStyle/>
                    <a:p>
                      <a:r>
                        <a:rPr lang="en-IN" b="0" dirty="0">
                          <a:solidFill>
                            <a:srgbClr val="366092"/>
                          </a:solidFill>
                          <a:effectLst/>
                          <a:latin typeface="+mn-lt"/>
                        </a:rPr>
                        <a:t>78%</a:t>
                      </a:r>
                    </a:p>
                  </a:txBody>
                  <a:tcPr anchor="ctr"/>
                </a:tc>
                <a:tc>
                  <a:txBody>
                    <a:bodyPr/>
                    <a:lstStyle/>
                    <a:p>
                      <a:r>
                        <a:rPr lang="en-IN" b="0" dirty="0">
                          <a:solidFill>
                            <a:srgbClr val="366092"/>
                          </a:solidFill>
                          <a:effectLst/>
                          <a:latin typeface="+mn-lt"/>
                        </a:rPr>
                        <a:t>trace</a:t>
                      </a:r>
                    </a:p>
                  </a:txBody>
                  <a:tcPr anchor="ctr"/>
                </a:tc>
                <a:extLst>
                  <a:ext uri="{0D108BD9-81ED-4DB2-BD59-A6C34878D82A}">
                    <a16:rowId xmlns:a16="http://schemas.microsoft.com/office/drawing/2014/main" val="236598913"/>
                  </a:ext>
                </a:extLst>
              </a:tr>
            </a:tbl>
          </a:graphicData>
        </a:graphic>
      </p:graphicFrame>
    </p:spTree>
    <p:extLst>
      <p:ext uri="{BB962C8B-B14F-4D97-AF65-F5344CB8AC3E}">
        <p14:creationId xmlns:p14="http://schemas.microsoft.com/office/powerpoint/2010/main" val="2723981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1F970-F6E0-A268-CA3E-568368A0D852}"/>
              </a:ext>
            </a:extLst>
          </p:cNvPr>
          <p:cNvSpPr>
            <a:spLocks noGrp="1"/>
          </p:cNvSpPr>
          <p:nvPr>
            <p:ph type="title"/>
          </p:nvPr>
        </p:nvSpPr>
        <p:spPr/>
        <p:txBody>
          <a:bodyPr/>
          <a:lstStyle/>
          <a:p>
            <a:r>
              <a:rPr lang="en-US" dirty="0"/>
              <a:t>The Structure of the Atom</a:t>
            </a:r>
            <a:endParaRPr lang="en-IN" dirty="0"/>
          </a:p>
        </p:txBody>
      </p:sp>
      <p:sp>
        <p:nvSpPr>
          <p:cNvPr id="3" name="Content Placeholder 2">
            <a:extLst>
              <a:ext uri="{FF2B5EF4-FFF2-40B4-BE49-F238E27FC236}">
                <a16:creationId xmlns:a16="http://schemas.microsoft.com/office/drawing/2014/main" id="{C0A753B9-8B8A-C2AA-6F99-5F9055E0405D}"/>
              </a:ext>
            </a:extLst>
          </p:cNvPr>
          <p:cNvSpPr>
            <a:spLocks noGrp="1"/>
          </p:cNvSpPr>
          <p:nvPr>
            <p:ph idx="1"/>
          </p:nvPr>
        </p:nvSpPr>
        <p:spPr>
          <a:xfrm>
            <a:off x="457200" y="1280160"/>
            <a:ext cx="4953000" cy="4572000"/>
          </a:xfrm>
        </p:spPr>
        <p:txBody>
          <a:bodyPr>
            <a:normAutofit/>
          </a:bodyPr>
          <a:lstStyle/>
          <a:p>
            <a:r>
              <a:rPr lang="en-US" sz="2200" dirty="0"/>
              <a:t>An</a:t>
            </a:r>
            <a:r>
              <a:rPr lang="en-US" sz="2200" b="1" dirty="0"/>
              <a:t> atom</a:t>
            </a:r>
            <a:r>
              <a:rPr lang="en-US" sz="2200" dirty="0"/>
              <a:t> is the smallest unit retaining an element's chemical properties.</a:t>
            </a:r>
          </a:p>
          <a:p>
            <a:r>
              <a:rPr lang="en-US" sz="2200" dirty="0"/>
              <a:t>Atoms consist of a </a:t>
            </a:r>
            <a:r>
              <a:rPr lang="en-US" sz="2200" b="1" dirty="0"/>
              <a:t>nucleus</a:t>
            </a:r>
            <a:r>
              <a:rPr lang="en-US" sz="2200" dirty="0"/>
              <a:t> (protons and neutrons) and orbiting electrons</a:t>
            </a:r>
          </a:p>
          <a:p>
            <a:r>
              <a:rPr lang="en-US" sz="2200" b="1" dirty="0"/>
              <a:t>Protons</a:t>
            </a:r>
            <a:r>
              <a:rPr lang="en-US" sz="2200" dirty="0"/>
              <a:t> are positively charged, </a:t>
            </a:r>
            <a:r>
              <a:rPr lang="en-US" sz="2200" b="1" dirty="0"/>
              <a:t>neutrons</a:t>
            </a:r>
            <a:r>
              <a:rPr lang="en-US" sz="2200" dirty="0"/>
              <a:t> are uncharged, and </a:t>
            </a:r>
            <a:r>
              <a:rPr lang="en-US" sz="2200" b="1" dirty="0"/>
              <a:t>electrons</a:t>
            </a:r>
            <a:r>
              <a:rPr lang="en-US" sz="2200" dirty="0"/>
              <a:t> are negatively charged.</a:t>
            </a:r>
          </a:p>
        </p:txBody>
      </p:sp>
      <p:sp>
        <p:nvSpPr>
          <p:cNvPr id="8" name="TextBox 7">
            <a:extLst>
              <a:ext uri="{FF2B5EF4-FFF2-40B4-BE49-F238E27FC236}">
                <a16:creationId xmlns:a16="http://schemas.microsoft.com/office/drawing/2014/main" id="{E491E938-B6ED-20A9-2C2F-AA29BF673149}"/>
              </a:ext>
              <a:ext uri="{C183D7F6-B498-43B3-948B-1728B52AA6E4}">
                <adec:decorative xmlns:adec="http://schemas.microsoft.com/office/drawing/2017/decorative" val="0"/>
              </a:ext>
            </a:extLst>
          </p:cNvPr>
          <p:cNvSpPr txBox="1"/>
          <p:nvPr/>
        </p:nvSpPr>
        <p:spPr>
          <a:xfrm>
            <a:off x="6629400" y="1280160"/>
            <a:ext cx="1181100" cy="307777"/>
          </a:xfrm>
          <a:prstGeom prst="rect">
            <a:avLst/>
          </a:prstGeom>
          <a:noFill/>
        </p:spPr>
        <p:txBody>
          <a:bodyPr wrap="square" rtlCol="0">
            <a:spAutoFit/>
          </a:bodyPr>
          <a:lstStyle/>
          <a:p>
            <a:r>
              <a:rPr lang="en-US" sz="1400" b="1" dirty="0"/>
              <a:t>2.1 Figure 1</a:t>
            </a:r>
          </a:p>
        </p:txBody>
      </p:sp>
      <p:sp>
        <p:nvSpPr>
          <p:cNvPr id="10" name="TextBox 9">
            <a:extLst>
              <a:ext uri="{FF2B5EF4-FFF2-40B4-BE49-F238E27FC236}">
                <a16:creationId xmlns:a16="http://schemas.microsoft.com/office/drawing/2014/main" id="{5A52F67B-FB14-5F02-5678-D0E0644AB4BB}"/>
              </a:ext>
            </a:extLst>
          </p:cNvPr>
          <p:cNvSpPr txBox="1"/>
          <p:nvPr/>
        </p:nvSpPr>
        <p:spPr>
          <a:xfrm>
            <a:off x="5281206" y="3625466"/>
            <a:ext cx="3621833" cy="246221"/>
          </a:xfrm>
          <a:prstGeom prst="rect">
            <a:avLst/>
          </a:prstGeom>
          <a:noFill/>
        </p:spPr>
        <p:txBody>
          <a:bodyPr wrap="square">
            <a:spAutoFit/>
          </a:bodyPr>
          <a:lstStyle/>
          <a:p>
            <a:pPr algn="ctr"/>
            <a:r>
              <a:rPr lang="en-IN" sz="1000" dirty="0"/>
              <a:t>CNX OpenStax on Wikimedia Commons. "Bohr atom structure."</a:t>
            </a:r>
          </a:p>
        </p:txBody>
      </p:sp>
      <p:sp>
        <p:nvSpPr>
          <p:cNvPr id="12" name="TextBox 11">
            <a:extLst>
              <a:ext uri="{FF2B5EF4-FFF2-40B4-BE49-F238E27FC236}">
                <a16:creationId xmlns:a16="http://schemas.microsoft.com/office/drawing/2014/main" id="{A26FA6C7-D59A-BE9F-ACE0-2E499782A4D3}"/>
              </a:ext>
            </a:extLst>
          </p:cNvPr>
          <p:cNvSpPr txBox="1"/>
          <p:nvPr/>
        </p:nvSpPr>
        <p:spPr>
          <a:xfrm>
            <a:off x="401732" y="3962426"/>
            <a:ext cx="4627511" cy="307777"/>
          </a:xfrm>
          <a:prstGeom prst="rect">
            <a:avLst/>
          </a:prstGeom>
          <a:noFill/>
        </p:spPr>
        <p:txBody>
          <a:bodyPr wrap="square">
            <a:spAutoFit/>
          </a:bodyPr>
          <a:lstStyle/>
          <a:p>
            <a:pPr algn="ctr"/>
            <a:r>
              <a:rPr lang="en-US" sz="1400" b="1" i="0" dirty="0">
                <a:solidFill>
                  <a:srgbClr val="125A9B"/>
                </a:solidFill>
                <a:effectLst/>
                <a:cs typeface="Times New Roman" panose="02020603050405020304" pitchFamily="18" charset="0"/>
              </a:rPr>
              <a:t>Table 2: </a:t>
            </a:r>
            <a:r>
              <a:rPr lang="en-US" sz="1400" i="0" dirty="0">
                <a:solidFill>
                  <a:srgbClr val="125A9B"/>
                </a:solidFill>
                <a:effectLst/>
                <a:cs typeface="Times New Roman" panose="02020603050405020304" pitchFamily="18" charset="0"/>
              </a:rPr>
              <a:t>Characteristics of Protons, Neutrons, and Electrons</a:t>
            </a:r>
            <a:endParaRPr lang="en-IN" sz="1400" dirty="0">
              <a:cs typeface="Times New Roman" panose="02020603050405020304" pitchFamily="18" charset="0"/>
            </a:endParaRPr>
          </a:p>
        </p:txBody>
      </p:sp>
      <p:graphicFrame>
        <p:nvGraphicFramePr>
          <p:cNvPr id="11" name="Table 10" descr="Table with the charge, mass, and location of a proton, neutron, and electron.">
            <a:extLst>
              <a:ext uri="{FF2B5EF4-FFF2-40B4-BE49-F238E27FC236}">
                <a16:creationId xmlns:a16="http://schemas.microsoft.com/office/drawing/2014/main" id="{258729C9-112F-27BE-C1A4-70861F5326C0}"/>
              </a:ext>
            </a:extLst>
          </p:cNvPr>
          <p:cNvGraphicFramePr>
            <a:graphicFrameLocks noGrp="1"/>
          </p:cNvGraphicFramePr>
          <p:nvPr>
            <p:extLst>
              <p:ext uri="{D42A27DB-BD31-4B8C-83A1-F6EECF244321}">
                <p14:modId xmlns:p14="http://schemas.microsoft.com/office/powerpoint/2010/main" val="1876686096"/>
              </p:ext>
            </p:extLst>
          </p:nvPr>
        </p:nvGraphicFramePr>
        <p:xfrm>
          <a:off x="581887" y="4350258"/>
          <a:ext cx="4267200" cy="1478280"/>
        </p:xfrm>
        <a:graphic>
          <a:graphicData uri="http://schemas.openxmlformats.org/drawingml/2006/table">
            <a:tbl>
              <a:tblPr firstRow="1" bandRow="1">
                <a:tableStyleId>{5C22544A-7EE6-4342-B048-85BDC9FD1C3A}</a:tableStyleId>
              </a:tblPr>
              <a:tblGrid>
                <a:gridCol w="990600">
                  <a:extLst>
                    <a:ext uri="{9D8B030D-6E8A-4147-A177-3AD203B41FA5}">
                      <a16:colId xmlns:a16="http://schemas.microsoft.com/office/drawing/2014/main" val="1522627793"/>
                    </a:ext>
                  </a:extLst>
                </a:gridCol>
                <a:gridCol w="1219200">
                  <a:extLst>
                    <a:ext uri="{9D8B030D-6E8A-4147-A177-3AD203B41FA5}">
                      <a16:colId xmlns:a16="http://schemas.microsoft.com/office/drawing/2014/main" val="4293862904"/>
                    </a:ext>
                  </a:extLst>
                </a:gridCol>
                <a:gridCol w="990600">
                  <a:extLst>
                    <a:ext uri="{9D8B030D-6E8A-4147-A177-3AD203B41FA5}">
                      <a16:colId xmlns:a16="http://schemas.microsoft.com/office/drawing/2014/main" val="1570581887"/>
                    </a:ext>
                  </a:extLst>
                </a:gridCol>
                <a:gridCol w="1066800">
                  <a:extLst>
                    <a:ext uri="{9D8B030D-6E8A-4147-A177-3AD203B41FA5}">
                      <a16:colId xmlns:a16="http://schemas.microsoft.com/office/drawing/2014/main" val="435066104"/>
                    </a:ext>
                  </a:extLst>
                </a:gridCol>
              </a:tblGrid>
              <a:tr h="309880">
                <a:tc>
                  <a:txBody>
                    <a:bodyPr/>
                    <a:lstStyle/>
                    <a:p>
                      <a:pPr algn="l"/>
                      <a:endParaRPr lang="en-IN" b="0" dirty="0">
                        <a:solidFill>
                          <a:schemeClr val="bg1"/>
                        </a:solidFill>
                        <a:effectLst/>
                        <a:latin typeface="+mn-lt"/>
                      </a:endParaRPr>
                    </a:p>
                  </a:txBody>
                  <a:tcPr anchor="ctr"/>
                </a:tc>
                <a:tc>
                  <a:txBody>
                    <a:bodyPr/>
                    <a:lstStyle/>
                    <a:p>
                      <a:pPr algn="l"/>
                      <a:r>
                        <a:rPr lang="en-IN" sz="1800" b="0" i="0" kern="1200" dirty="0">
                          <a:solidFill>
                            <a:schemeClr val="lt1"/>
                          </a:solidFill>
                          <a:effectLst/>
                          <a:latin typeface="+mn-lt"/>
                          <a:ea typeface="+mn-ea"/>
                          <a:cs typeface="+mn-cs"/>
                        </a:rPr>
                        <a:t>Charge</a:t>
                      </a:r>
                      <a:endParaRPr lang="en-IN" b="0" dirty="0">
                        <a:solidFill>
                          <a:schemeClr val="bg1"/>
                        </a:solidFill>
                        <a:effectLst/>
                        <a:latin typeface="+mn-lt"/>
                      </a:endParaRPr>
                    </a:p>
                  </a:txBody>
                  <a:tcPr anchor="ctr"/>
                </a:tc>
                <a:tc>
                  <a:txBody>
                    <a:bodyPr/>
                    <a:lstStyle/>
                    <a:p>
                      <a:pPr algn="l"/>
                      <a:r>
                        <a:rPr lang="en-IN" sz="1800" b="0" i="0" kern="1200" dirty="0">
                          <a:solidFill>
                            <a:schemeClr val="lt1"/>
                          </a:solidFill>
                          <a:effectLst/>
                          <a:latin typeface="+mn-lt"/>
                          <a:ea typeface="+mn-ea"/>
                          <a:cs typeface="+mn-cs"/>
                        </a:rPr>
                        <a:t>Mass (</a:t>
                      </a:r>
                      <a:r>
                        <a:rPr lang="en-IN" dirty="0"/>
                        <a:t>u</a:t>
                      </a:r>
                      <a:r>
                        <a:rPr lang="en-IN" sz="1800" b="0" i="0" kern="1200" dirty="0">
                          <a:solidFill>
                            <a:schemeClr val="lt1"/>
                          </a:solidFill>
                          <a:effectLst/>
                          <a:latin typeface="+mn-lt"/>
                          <a:ea typeface="+mn-ea"/>
                          <a:cs typeface="+mn-cs"/>
                        </a:rPr>
                        <a:t>)</a:t>
                      </a:r>
                      <a:endParaRPr lang="en-IN" b="0" dirty="0">
                        <a:solidFill>
                          <a:schemeClr val="bg1"/>
                        </a:solidFill>
                        <a:effectLst/>
                        <a:latin typeface="+mn-lt"/>
                      </a:endParaRPr>
                    </a:p>
                  </a:txBody>
                  <a:tcPr anchor="ctr"/>
                </a:tc>
                <a:tc>
                  <a:txBody>
                    <a:bodyPr/>
                    <a:lstStyle/>
                    <a:p>
                      <a:pPr algn="l"/>
                      <a:r>
                        <a:rPr lang="en-IN" sz="1800" b="0" i="0" kern="1200" dirty="0">
                          <a:solidFill>
                            <a:schemeClr val="lt1"/>
                          </a:solidFill>
                          <a:effectLst/>
                          <a:latin typeface="+mn-lt"/>
                          <a:ea typeface="+mn-ea"/>
                          <a:cs typeface="+mn-cs"/>
                        </a:rPr>
                        <a:t>Location</a:t>
                      </a:r>
                      <a:endParaRPr lang="en-IN" b="0" dirty="0">
                        <a:solidFill>
                          <a:schemeClr val="bg1"/>
                        </a:solidFill>
                        <a:effectLst/>
                        <a:latin typeface="+mn-lt"/>
                      </a:endParaRPr>
                    </a:p>
                  </a:txBody>
                  <a:tcPr anchor="ctr"/>
                </a:tc>
                <a:extLst>
                  <a:ext uri="{0D108BD9-81ED-4DB2-BD59-A6C34878D82A}">
                    <a16:rowId xmlns:a16="http://schemas.microsoft.com/office/drawing/2014/main" val="1420373151"/>
                  </a:ext>
                </a:extLst>
              </a:tr>
              <a:tr h="370840">
                <a:tc>
                  <a:txBody>
                    <a:bodyPr/>
                    <a:lstStyle/>
                    <a:p>
                      <a:r>
                        <a:rPr lang="en-IN" sz="1800" b="0" i="0" kern="1200" dirty="0">
                          <a:solidFill>
                            <a:schemeClr val="dk1"/>
                          </a:solidFill>
                          <a:effectLst/>
                          <a:latin typeface="+mn-lt"/>
                          <a:ea typeface="+mn-ea"/>
                          <a:cs typeface="+mn-cs"/>
                        </a:rPr>
                        <a:t>Proton</a:t>
                      </a:r>
                      <a:endParaRPr lang="en-IN" b="0" dirty="0">
                        <a:solidFill>
                          <a:srgbClr val="366092"/>
                        </a:solidFill>
                        <a:effectLst/>
                        <a:latin typeface="+mn-lt"/>
                      </a:endParaRPr>
                    </a:p>
                  </a:txBody>
                  <a:tcPr anchor="ctr"/>
                </a:tc>
                <a:tc>
                  <a:txBody>
                    <a:bodyPr/>
                    <a:lstStyle/>
                    <a:p>
                      <a:r>
                        <a:rPr lang="en-IN" b="0" dirty="0">
                          <a:solidFill>
                            <a:srgbClr val="366092"/>
                          </a:solidFill>
                          <a:effectLst/>
                          <a:latin typeface="+mn-lt"/>
                        </a:rPr>
                        <a:t>+1</a:t>
                      </a:r>
                    </a:p>
                  </a:txBody>
                  <a:tcPr anchor="ctr"/>
                </a:tc>
                <a:tc>
                  <a:txBody>
                    <a:bodyPr/>
                    <a:lstStyle/>
                    <a:p>
                      <a:r>
                        <a:rPr lang="en-IN" b="0" dirty="0">
                          <a:solidFill>
                            <a:srgbClr val="366092"/>
                          </a:solidFill>
                          <a:effectLst/>
                          <a:latin typeface="+mn-lt"/>
                        </a:rPr>
                        <a:t>1</a:t>
                      </a:r>
                    </a:p>
                  </a:txBody>
                  <a:tcPr anchor="ctr"/>
                </a:tc>
                <a:tc>
                  <a:txBody>
                    <a:bodyPr/>
                    <a:lstStyle/>
                    <a:p>
                      <a:r>
                        <a:rPr lang="en-IN" sz="1800" b="0" i="0" kern="1200" dirty="0">
                          <a:solidFill>
                            <a:schemeClr val="dk1"/>
                          </a:solidFill>
                          <a:effectLst/>
                          <a:latin typeface="+mn-lt"/>
                          <a:ea typeface="+mn-ea"/>
                          <a:cs typeface="+mn-cs"/>
                        </a:rPr>
                        <a:t>nucleus</a:t>
                      </a:r>
                      <a:endParaRPr lang="en-IN" b="0" dirty="0">
                        <a:solidFill>
                          <a:srgbClr val="366092"/>
                        </a:solidFill>
                        <a:effectLst/>
                        <a:latin typeface="+mn-lt"/>
                      </a:endParaRPr>
                    </a:p>
                  </a:txBody>
                  <a:tcPr anchor="ctr"/>
                </a:tc>
                <a:extLst>
                  <a:ext uri="{0D108BD9-81ED-4DB2-BD59-A6C34878D82A}">
                    <a16:rowId xmlns:a16="http://schemas.microsoft.com/office/drawing/2014/main" val="3412931234"/>
                  </a:ext>
                </a:extLst>
              </a:tr>
              <a:tr h="370840">
                <a:tc>
                  <a:txBody>
                    <a:bodyPr/>
                    <a:lstStyle/>
                    <a:p>
                      <a:r>
                        <a:rPr lang="en-IN" sz="1800" b="0" i="0" kern="1200" dirty="0">
                          <a:solidFill>
                            <a:schemeClr val="dk1"/>
                          </a:solidFill>
                          <a:effectLst/>
                          <a:latin typeface="+mn-lt"/>
                          <a:ea typeface="+mn-ea"/>
                          <a:cs typeface="+mn-cs"/>
                        </a:rPr>
                        <a:t>Neutron</a:t>
                      </a:r>
                      <a:endParaRPr lang="en-IN" b="0" dirty="0">
                        <a:solidFill>
                          <a:srgbClr val="366092"/>
                        </a:solidFill>
                        <a:effectLst/>
                        <a:latin typeface="+mn-lt"/>
                      </a:endParaRPr>
                    </a:p>
                  </a:txBody>
                  <a:tcPr anchor="ctr"/>
                </a:tc>
                <a:tc>
                  <a:txBody>
                    <a:bodyPr/>
                    <a:lstStyle/>
                    <a:p>
                      <a:r>
                        <a:rPr lang="en-IN" b="0" dirty="0">
                          <a:solidFill>
                            <a:srgbClr val="366092"/>
                          </a:solidFill>
                          <a:effectLst/>
                          <a:latin typeface="+mn-lt"/>
                        </a:rPr>
                        <a:t>0</a:t>
                      </a:r>
                    </a:p>
                  </a:txBody>
                  <a:tcPr anchor="ctr"/>
                </a:tc>
                <a:tc>
                  <a:txBody>
                    <a:bodyPr/>
                    <a:lstStyle/>
                    <a:p>
                      <a:r>
                        <a:rPr lang="en-IN" b="0" dirty="0">
                          <a:solidFill>
                            <a:srgbClr val="366092"/>
                          </a:solidFill>
                          <a:effectLst/>
                          <a:latin typeface="+mn-lt"/>
                        </a:rPr>
                        <a:t>1</a:t>
                      </a:r>
                    </a:p>
                  </a:txBody>
                  <a:tcPr anchor="ctr"/>
                </a:tc>
                <a:tc>
                  <a:txBody>
                    <a:bodyPr/>
                    <a:lstStyle/>
                    <a:p>
                      <a:r>
                        <a:rPr lang="en-IN" sz="1800" b="0" i="0" kern="1200" dirty="0">
                          <a:solidFill>
                            <a:schemeClr val="dk1"/>
                          </a:solidFill>
                          <a:effectLst/>
                          <a:latin typeface="+mn-lt"/>
                          <a:ea typeface="+mn-ea"/>
                          <a:cs typeface="+mn-cs"/>
                        </a:rPr>
                        <a:t>nucleus</a:t>
                      </a:r>
                      <a:endParaRPr lang="en-IN" b="0" dirty="0">
                        <a:solidFill>
                          <a:srgbClr val="366092"/>
                        </a:solidFill>
                        <a:effectLst/>
                        <a:latin typeface="+mn-lt"/>
                      </a:endParaRPr>
                    </a:p>
                  </a:txBody>
                  <a:tcPr anchor="ctr"/>
                </a:tc>
                <a:extLst>
                  <a:ext uri="{0D108BD9-81ED-4DB2-BD59-A6C34878D82A}">
                    <a16:rowId xmlns:a16="http://schemas.microsoft.com/office/drawing/2014/main" val="1548708678"/>
                  </a:ext>
                </a:extLst>
              </a:tr>
              <a:tr h="370840">
                <a:tc>
                  <a:txBody>
                    <a:bodyPr/>
                    <a:lstStyle/>
                    <a:p>
                      <a:r>
                        <a:rPr lang="en-IN" sz="1800" b="0" i="0" kern="1200" dirty="0">
                          <a:solidFill>
                            <a:schemeClr val="dk1"/>
                          </a:solidFill>
                          <a:effectLst/>
                          <a:latin typeface="+mn-lt"/>
                          <a:ea typeface="+mn-ea"/>
                          <a:cs typeface="+mn-cs"/>
                        </a:rPr>
                        <a:t>Electron</a:t>
                      </a:r>
                      <a:endParaRPr lang="en-IN" b="0" dirty="0">
                        <a:solidFill>
                          <a:srgbClr val="366092"/>
                        </a:solidFill>
                        <a:effectLst/>
                        <a:latin typeface="+mn-lt"/>
                      </a:endParaRPr>
                    </a:p>
                  </a:txBody>
                  <a:tcPr anchor="ctr"/>
                </a:tc>
                <a:tc>
                  <a:txBody>
                    <a:bodyPr/>
                    <a:lstStyle/>
                    <a:p>
                      <a:r>
                        <a:rPr lang="en-IN" b="0" dirty="0">
                          <a:solidFill>
                            <a:srgbClr val="366092"/>
                          </a:solidFill>
                          <a:effectLst/>
                          <a:latin typeface="Symbol" panose="05050102010706020507" pitchFamily="18" charset="2"/>
                        </a:rPr>
                        <a:t>-</a:t>
                      </a:r>
                      <a:r>
                        <a:rPr lang="en-IN" b="0" dirty="0">
                          <a:solidFill>
                            <a:srgbClr val="366092"/>
                          </a:solidFill>
                          <a:effectLst/>
                          <a:latin typeface="+mn-lt"/>
                        </a:rPr>
                        <a:t>1</a:t>
                      </a:r>
                    </a:p>
                  </a:txBody>
                  <a:tcPr anchor="ctr"/>
                </a:tc>
                <a:tc>
                  <a:txBody>
                    <a:bodyPr/>
                    <a:lstStyle/>
                    <a:p>
                      <a:r>
                        <a:rPr lang="en-IN" b="0" dirty="0">
                          <a:solidFill>
                            <a:srgbClr val="366092"/>
                          </a:solidFill>
                          <a:effectLst/>
                          <a:latin typeface="+mn-lt"/>
                        </a:rPr>
                        <a:t>0</a:t>
                      </a:r>
                    </a:p>
                  </a:txBody>
                  <a:tcPr anchor="ctr"/>
                </a:tc>
                <a:tc>
                  <a:txBody>
                    <a:bodyPr/>
                    <a:lstStyle/>
                    <a:p>
                      <a:r>
                        <a:rPr lang="en-IN" sz="1800" b="0" i="0" kern="1200" dirty="0">
                          <a:solidFill>
                            <a:schemeClr val="dk1"/>
                          </a:solidFill>
                          <a:effectLst/>
                          <a:latin typeface="+mn-lt"/>
                          <a:ea typeface="+mn-ea"/>
                          <a:cs typeface="+mn-cs"/>
                        </a:rPr>
                        <a:t>orbitals</a:t>
                      </a:r>
                      <a:endParaRPr lang="en-IN" b="0" dirty="0">
                        <a:solidFill>
                          <a:srgbClr val="366092"/>
                        </a:solidFill>
                        <a:effectLst/>
                        <a:latin typeface="+mn-lt"/>
                      </a:endParaRPr>
                    </a:p>
                  </a:txBody>
                  <a:tcPr anchor="ctr"/>
                </a:tc>
                <a:extLst>
                  <a:ext uri="{0D108BD9-81ED-4DB2-BD59-A6C34878D82A}">
                    <a16:rowId xmlns:a16="http://schemas.microsoft.com/office/drawing/2014/main" val="2157668464"/>
                  </a:ext>
                </a:extLst>
              </a:tr>
            </a:tbl>
          </a:graphicData>
        </a:graphic>
      </p:graphicFrame>
      <p:pic>
        <p:nvPicPr>
          <p:cNvPr id="4" name="Content Placeholder 4" descr="Two rings are shown. On the outer ring, two circles with negative symbols inside them are labeled &quot;Electrons.&quot; The inner ring is labeled &quot;Nucleus.&quot; Inside the inner ring, two yellow circles with no symbols inside them are labeled &quot;Neutrons.&quot; Also inside the inner ring, touching the neutrons, are two red circles with plus symbols inside them, labeled &quot;Protons.&quot;">
            <a:extLst>
              <a:ext uri="{FF2B5EF4-FFF2-40B4-BE49-F238E27FC236}">
                <a16:creationId xmlns:a16="http://schemas.microsoft.com/office/drawing/2014/main" id="{617F2FD6-85C1-5F56-AF4E-DCAEE63D7B10}"/>
              </a:ext>
            </a:extLst>
          </p:cNvPr>
          <p:cNvPicPr>
            <a:picLocks noChangeAspect="1"/>
          </p:cNvPicPr>
          <p:nvPr/>
        </p:nvPicPr>
        <p:blipFill>
          <a:blip r:embed="rId3"/>
          <a:srcRect l="7407" t="6732" r="6481" b="3000"/>
          <a:stretch/>
        </p:blipFill>
        <p:spPr>
          <a:xfrm>
            <a:off x="5391784" y="1585687"/>
            <a:ext cx="3400678" cy="1980473"/>
          </a:xfrm>
          <a:prstGeom prst="rect">
            <a:avLst/>
          </a:prstGeom>
        </p:spPr>
      </p:pic>
    </p:spTree>
    <p:extLst>
      <p:ext uri="{BB962C8B-B14F-4D97-AF65-F5344CB8AC3E}">
        <p14:creationId xmlns:p14="http://schemas.microsoft.com/office/powerpoint/2010/main" val="3453748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FCE24-DFC1-4A29-47E6-3B2920299073}"/>
              </a:ext>
            </a:extLst>
          </p:cNvPr>
          <p:cNvSpPr>
            <a:spLocks noGrp="1"/>
          </p:cNvSpPr>
          <p:nvPr>
            <p:ph type="title"/>
          </p:nvPr>
        </p:nvSpPr>
        <p:spPr/>
        <p:txBody>
          <a:bodyPr/>
          <a:lstStyle/>
          <a:p>
            <a:r>
              <a:rPr lang="en-IN" dirty="0"/>
              <a:t>Atomic Number and Mass</a:t>
            </a:r>
          </a:p>
        </p:txBody>
      </p:sp>
      <p:sp>
        <p:nvSpPr>
          <p:cNvPr id="3" name="Content Placeholder 2">
            <a:extLst>
              <a:ext uri="{FF2B5EF4-FFF2-40B4-BE49-F238E27FC236}">
                <a16:creationId xmlns:a16="http://schemas.microsoft.com/office/drawing/2014/main" id="{16C8B656-43D0-9E72-0B47-ED537610127A}"/>
              </a:ext>
            </a:extLst>
          </p:cNvPr>
          <p:cNvSpPr>
            <a:spLocks noGrp="1"/>
          </p:cNvSpPr>
          <p:nvPr>
            <p:ph idx="1"/>
          </p:nvPr>
        </p:nvSpPr>
        <p:spPr>
          <a:xfrm>
            <a:off x="457200" y="1280160"/>
            <a:ext cx="5410200" cy="4572000"/>
          </a:xfrm>
        </p:spPr>
        <p:txBody>
          <a:bodyPr>
            <a:normAutofit/>
          </a:bodyPr>
          <a:lstStyle/>
          <a:p>
            <a:r>
              <a:rPr lang="en-US" sz="2400" dirty="0"/>
              <a:t>The</a:t>
            </a:r>
            <a:r>
              <a:rPr lang="en-US" sz="2400" b="1" dirty="0"/>
              <a:t> atomic number</a:t>
            </a:r>
            <a:r>
              <a:rPr lang="en-US" sz="2400" dirty="0"/>
              <a:t> is the number of protons, which distinguishes elements from each other.</a:t>
            </a:r>
          </a:p>
          <a:p>
            <a:r>
              <a:rPr lang="en-US" sz="2400" b="1" dirty="0"/>
              <a:t>Mass number </a:t>
            </a:r>
            <a:r>
              <a:rPr lang="en-US" sz="2400" dirty="0"/>
              <a:t>is the sum of the number of protons and neutrons.</a:t>
            </a:r>
          </a:p>
          <a:p>
            <a:r>
              <a:rPr lang="en-US" sz="2400" b="1" dirty="0"/>
              <a:t>Isotopes</a:t>
            </a:r>
            <a:r>
              <a:rPr lang="en-US" sz="2400" dirty="0"/>
              <a:t> are atoms with the same number of protons but a different number of neutrons.</a:t>
            </a:r>
          </a:p>
          <a:p>
            <a:r>
              <a:rPr lang="en-US" sz="2400" b="1" dirty="0"/>
              <a:t>Atomic mass </a:t>
            </a:r>
            <a:r>
              <a:rPr lang="en-US" sz="2400" dirty="0"/>
              <a:t>is the average mass of an element's isotopes.</a:t>
            </a:r>
          </a:p>
          <a:p>
            <a:endParaRPr lang="en-IN" sz="2400" dirty="0"/>
          </a:p>
        </p:txBody>
      </p:sp>
      <p:sp>
        <p:nvSpPr>
          <p:cNvPr id="6" name="TextBox 5">
            <a:extLst>
              <a:ext uri="{FF2B5EF4-FFF2-40B4-BE49-F238E27FC236}">
                <a16:creationId xmlns:a16="http://schemas.microsoft.com/office/drawing/2014/main" id="{A8718557-93A0-2AFB-2B8B-EA8880729E58}"/>
              </a:ext>
              <a:ext uri="{C183D7F6-B498-43B3-948B-1728B52AA6E4}">
                <adec:decorative xmlns:adec="http://schemas.microsoft.com/office/drawing/2017/decorative" val="0"/>
              </a:ext>
            </a:extLst>
          </p:cNvPr>
          <p:cNvSpPr txBox="1"/>
          <p:nvPr/>
        </p:nvSpPr>
        <p:spPr>
          <a:xfrm>
            <a:off x="6648450" y="2172446"/>
            <a:ext cx="1181100" cy="307777"/>
          </a:xfrm>
          <a:prstGeom prst="rect">
            <a:avLst/>
          </a:prstGeom>
          <a:noFill/>
        </p:spPr>
        <p:txBody>
          <a:bodyPr wrap="square" rtlCol="0">
            <a:spAutoFit/>
          </a:bodyPr>
          <a:lstStyle/>
          <a:p>
            <a:pPr algn="ctr"/>
            <a:r>
              <a:rPr lang="en-US" sz="1400" b="1" dirty="0"/>
              <a:t>2.1 Figure 2</a:t>
            </a:r>
          </a:p>
        </p:txBody>
      </p:sp>
      <p:pic>
        <p:nvPicPr>
          <p:cNvPr id="4" name="Content Placeholder 5" descr="Carbon-12 shows a small number 6 in the upper left-hand corner labeled &quot;Atomic number.&quot; It has the letter &quot;C&quot; in the middle labeled &quot;Chemical symbol,&quot; and the number 12 right below the C labeled &quot;Mass number.&quot; Carbon-13 is set up the same way but with a number 13 instead of a 12 below the C. The labels are the same as well.">
            <a:extLst>
              <a:ext uri="{FF2B5EF4-FFF2-40B4-BE49-F238E27FC236}">
                <a16:creationId xmlns:a16="http://schemas.microsoft.com/office/drawing/2014/main" id="{9C777E84-E8F8-FCFB-A393-9BDDE9D9BF34}"/>
              </a:ext>
            </a:extLst>
          </p:cNvPr>
          <p:cNvPicPr>
            <a:picLocks noChangeAspect="1"/>
          </p:cNvPicPr>
          <p:nvPr/>
        </p:nvPicPr>
        <p:blipFill>
          <a:blip r:embed="rId2"/>
          <a:srcRect l="1852" t="5334" r="1852" b="3000"/>
          <a:stretch/>
        </p:blipFill>
        <p:spPr>
          <a:xfrm>
            <a:off x="5638800" y="2499236"/>
            <a:ext cx="3200400" cy="1692519"/>
          </a:xfrm>
          <a:prstGeom prst="rect">
            <a:avLst/>
          </a:prstGeom>
        </p:spPr>
      </p:pic>
      <p:sp>
        <p:nvSpPr>
          <p:cNvPr id="8" name="TextBox 7">
            <a:extLst>
              <a:ext uri="{FF2B5EF4-FFF2-40B4-BE49-F238E27FC236}">
                <a16:creationId xmlns:a16="http://schemas.microsoft.com/office/drawing/2014/main" id="{9FF1D2AC-9B72-843C-9175-429D93DE3E53}"/>
              </a:ext>
            </a:extLst>
          </p:cNvPr>
          <p:cNvSpPr txBox="1"/>
          <p:nvPr/>
        </p:nvSpPr>
        <p:spPr>
          <a:xfrm>
            <a:off x="5981700" y="4229780"/>
            <a:ext cx="2514600" cy="400110"/>
          </a:xfrm>
          <a:prstGeom prst="rect">
            <a:avLst/>
          </a:prstGeom>
          <a:noFill/>
        </p:spPr>
        <p:txBody>
          <a:bodyPr wrap="square">
            <a:spAutoFit/>
          </a:bodyPr>
          <a:lstStyle/>
          <a:p>
            <a:pPr algn="ctr"/>
            <a:r>
              <a:rPr lang="en-IN" sz="1000" dirty="0"/>
              <a:t>CNX OpenStax on Wikimedia Commons. "Atomic number and mass number."</a:t>
            </a:r>
          </a:p>
        </p:txBody>
      </p:sp>
    </p:spTree>
    <p:extLst>
      <p:ext uri="{BB962C8B-B14F-4D97-AF65-F5344CB8AC3E}">
        <p14:creationId xmlns:p14="http://schemas.microsoft.com/office/powerpoint/2010/main" val="1206712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C67EA-1612-CF37-51CB-5E49E75343D1}"/>
              </a:ext>
            </a:extLst>
          </p:cNvPr>
          <p:cNvSpPr>
            <a:spLocks noGrp="1"/>
          </p:cNvSpPr>
          <p:nvPr>
            <p:ph type="title"/>
          </p:nvPr>
        </p:nvSpPr>
        <p:spPr/>
        <p:txBody>
          <a:bodyPr/>
          <a:lstStyle/>
          <a:p>
            <a:r>
              <a:rPr lang="en-US" dirty="0"/>
              <a:t>2.1 Figure 3</a:t>
            </a:r>
            <a:endParaRPr lang="en-IN" dirty="0"/>
          </a:p>
        </p:txBody>
      </p:sp>
      <p:sp>
        <p:nvSpPr>
          <p:cNvPr id="7" name="TextBox 6">
            <a:extLst>
              <a:ext uri="{FF2B5EF4-FFF2-40B4-BE49-F238E27FC236}">
                <a16:creationId xmlns:a16="http://schemas.microsoft.com/office/drawing/2014/main" id="{6B7BE00A-2654-D7A8-6C2E-365AB06921B1}"/>
              </a:ext>
            </a:extLst>
          </p:cNvPr>
          <p:cNvSpPr txBox="1"/>
          <p:nvPr/>
        </p:nvSpPr>
        <p:spPr>
          <a:xfrm>
            <a:off x="2971799" y="5741617"/>
            <a:ext cx="3200400" cy="246221"/>
          </a:xfrm>
          <a:prstGeom prst="rect">
            <a:avLst/>
          </a:prstGeom>
          <a:noFill/>
        </p:spPr>
        <p:txBody>
          <a:bodyPr wrap="square">
            <a:spAutoFit/>
          </a:bodyPr>
          <a:lstStyle/>
          <a:p>
            <a:pPr algn="ctr"/>
            <a:r>
              <a:rPr lang="en-IN" sz="1000" dirty="0"/>
              <a:t>Lucquessoy on Wikimedia Commons. "Multiple isotopes."</a:t>
            </a:r>
          </a:p>
        </p:txBody>
      </p:sp>
      <p:pic>
        <p:nvPicPr>
          <p:cNvPr id="6" name="Content Placeholder 6" descr="A table of elements depicts oxygen, nitrogen, and carbon stacked from highest to lowest number of protons. Each element is represented three times, each with a different number of isotopes. Oxygen has a mass number of 8, with corresponding isotopes of 16, 17, and 18. Nitrogen has a mass number of 7, with corresponding isotopes of 13, 14, and 15. Carbon has a mass number of 6, with corresponding isotopes of 12, 13, and 14.">
            <a:extLst>
              <a:ext uri="{FF2B5EF4-FFF2-40B4-BE49-F238E27FC236}">
                <a16:creationId xmlns:a16="http://schemas.microsoft.com/office/drawing/2014/main" id="{D8CD6A20-9E8D-71B3-098E-011CBB782299}"/>
              </a:ext>
            </a:extLst>
          </p:cNvPr>
          <p:cNvPicPr>
            <a:picLocks noGrp="1" noChangeAspect="1"/>
          </p:cNvPicPr>
          <p:nvPr>
            <p:ph idx="1"/>
          </p:nvPr>
        </p:nvPicPr>
        <p:blipFill>
          <a:blip r:embed="rId2"/>
          <a:srcRect t="5333" b="4667"/>
          <a:stretch/>
        </p:blipFill>
        <p:spPr>
          <a:xfrm>
            <a:off x="495300" y="1447800"/>
            <a:ext cx="8153400" cy="4076700"/>
          </a:xfrm>
        </p:spPr>
      </p:pic>
    </p:spTree>
    <p:extLst>
      <p:ext uri="{BB962C8B-B14F-4D97-AF65-F5344CB8AC3E}">
        <p14:creationId xmlns:p14="http://schemas.microsoft.com/office/powerpoint/2010/main" val="830903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E766D-AE9F-8067-C12A-636E7F44179C}"/>
              </a:ext>
              <a:ext uri="{C183D7F6-B498-43B3-948B-1728B52AA6E4}">
                <adec:decorative xmlns:adec="http://schemas.microsoft.com/office/drawing/2017/decorative" val="0"/>
              </a:ext>
            </a:extLst>
          </p:cNvPr>
          <p:cNvSpPr>
            <a:spLocks noGrp="1"/>
          </p:cNvSpPr>
          <p:nvPr>
            <p:ph type="title"/>
          </p:nvPr>
        </p:nvSpPr>
        <p:spPr/>
        <p:txBody>
          <a:bodyPr/>
          <a:lstStyle/>
          <a:p>
            <a:r>
              <a:rPr lang="en-IN" dirty="0"/>
              <a:t>Isotopes</a:t>
            </a:r>
          </a:p>
        </p:txBody>
      </p:sp>
      <p:sp>
        <p:nvSpPr>
          <p:cNvPr id="3" name="Content Placeholder 2">
            <a:extLst>
              <a:ext uri="{FF2B5EF4-FFF2-40B4-BE49-F238E27FC236}">
                <a16:creationId xmlns:a16="http://schemas.microsoft.com/office/drawing/2014/main" id="{70F2A177-8548-6DE7-0D29-CB2531CD04AD}"/>
              </a:ext>
              <a:ext uri="{C183D7F6-B498-43B3-948B-1728B52AA6E4}">
                <adec:decorative xmlns:adec="http://schemas.microsoft.com/office/drawing/2017/decorative" val="0"/>
              </a:ext>
            </a:extLst>
          </p:cNvPr>
          <p:cNvSpPr>
            <a:spLocks noGrp="1"/>
          </p:cNvSpPr>
          <p:nvPr>
            <p:ph idx="1"/>
          </p:nvPr>
        </p:nvSpPr>
        <p:spPr>
          <a:xfrm>
            <a:off x="457200" y="1280160"/>
            <a:ext cx="5410200" cy="4572000"/>
          </a:xfrm>
        </p:spPr>
        <p:txBody>
          <a:bodyPr>
            <a:normAutofit fontScale="85000" lnSpcReduction="10000"/>
          </a:bodyPr>
          <a:lstStyle/>
          <a:p>
            <a:r>
              <a:rPr lang="en-US" b="1" dirty="0"/>
              <a:t>Isotopes</a:t>
            </a:r>
            <a:r>
              <a:rPr lang="en-US" dirty="0"/>
              <a:t> are two or more forms of the same element that have different masses (different numbers of neutrons).</a:t>
            </a:r>
          </a:p>
          <a:p>
            <a:r>
              <a:rPr lang="en-US" dirty="0"/>
              <a:t>Some isotopes are stable, while others are unstable making them radioactive.</a:t>
            </a:r>
          </a:p>
          <a:p>
            <a:r>
              <a:rPr lang="en-US" dirty="0"/>
              <a:t>Radioactive isotopes emit energy as they eject neutrons, protons, and other particles to become stable.</a:t>
            </a:r>
          </a:p>
          <a:p>
            <a:pPr lvl="1">
              <a:buFont typeface="Arial" panose="020B0604020202020204" pitchFamily="34" charset="0"/>
              <a:buChar char="•"/>
            </a:pPr>
            <a:r>
              <a:rPr lang="en-US" dirty="0"/>
              <a:t>This radioactive decay </a:t>
            </a:r>
            <a:br>
              <a:rPr lang="en-US" dirty="0"/>
            </a:br>
            <a:r>
              <a:rPr lang="en-US" dirty="0"/>
              <a:t>transforms one element </a:t>
            </a:r>
            <a:br>
              <a:rPr lang="en-US" dirty="0"/>
            </a:br>
            <a:r>
              <a:rPr lang="en-US" dirty="0"/>
              <a:t>into another.</a:t>
            </a:r>
          </a:p>
          <a:p>
            <a:endParaRPr lang="en-IN" dirty="0"/>
          </a:p>
        </p:txBody>
      </p:sp>
      <p:pic>
        <p:nvPicPr>
          <p:cNvPr id="4" name="Content Placeholder 10" descr="A photograph of a few men digging carefully in the dirt with excavation tools to reveal a skeleton.">
            <a:extLst>
              <a:ext uri="{FF2B5EF4-FFF2-40B4-BE49-F238E27FC236}">
                <a16:creationId xmlns:a16="http://schemas.microsoft.com/office/drawing/2014/main" id="{04527F81-0685-6930-13B2-F38612ECD258}"/>
              </a:ext>
            </a:extLst>
          </p:cNvPr>
          <p:cNvPicPr>
            <a:picLocks noChangeAspect="1"/>
          </p:cNvPicPr>
          <p:nvPr/>
        </p:nvPicPr>
        <p:blipFill>
          <a:blip r:embed="rId2"/>
          <a:srcRect l="18518" t="5333" r="18520" b="4667"/>
          <a:stretch/>
        </p:blipFill>
        <p:spPr>
          <a:xfrm>
            <a:off x="5907959" y="1677439"/>
            <a:ext cx="2881489" cy="2288241"/>
          </a:xfrm>
          <a:prstGeom prst="rect">
            <a:avLst/>
          </a:prstGeom>
        </p:spPr>
      </p:pic>
      <p:sp>
        <p:nvSpPr>
          <p:cNvPr id="8" name="TextBox 7">
            <a:extLst>
              <a:ext uri="{FF2B5EF4-FFF2-40B4-BE49-F238E27FC236}">
                <a16:creationId xmlns:a16="http://schemas.microsoft.com/office/drawing/2014/main" id="{7D96792A-3AB4-0187-BF7D-A3FB7EB2BF71}"/>
              </a:ext>
              <a:ext uri="{C183D7F6-B498-43B3-948B-1728B52AA6E4}">
                <adec:decorative xmlns:adec="http://schemas.microsoft.com/office/drawing/2017/decorative" val="0"/>
              </a:ext>
            </a:extLst>
          </p:cNvPr>
          <p:cNvSpPr txBox="1"/>
          <p:nvPr/>
        </p:nvSpPr>
        <p:spPr>
          <a:xfrm>
            <a:off x="5672304" y="4038600"/>
            <a:ext cx="3352800" cy="523220"/>
          </a:xfrm>
          <a:prstGeom prst="rect">
            <a:avLst/>
          </a:prstGeom>
          <a:noFill/>
        </p:spPr>
        <p:txBody>
          <a:bodyPr wrap="square" rtlCol="0">
            <a:spAutoFit/>
          </a:bodyPr>
          <a:lstStyle/>
          <a:p>
            <a:pPr algn="ctr"/>
            <a:r>
              <a:rPr lang="en-US" sz="1400" b="1" dirty="0"/>
              <a:t>2.1 Figure 4: </a:t>
            </a:r>
            <a:r>
              <a:rPr lang="en-US" sz="1400" dirty="0"/>
              <a:t>Scientists use carbon isotopes to determine the age of bones.</a:t>
            </a:r>
            <a:endParaRPr lang="en-US" sz="1400" b="1" dirty="0"/>
          </a:p>
        </p:txBody>
      </p:sp>
      <p:sp>
        <p:nvSpPr>
          <p:cNvPr id="7" name="TextBox 6">
            <a:extLst>
              <a:ext uri="{FF2B5EF4-FFF2-40B4-BE49-F238E27FC236}">
                <a16:creationId xmlns:a16="http://schemas.microsoft.com/office/drawing/2014/main" id="{4AED6CB7-3D5E-3E46-DC6A-DF5E3A242C39}"/>
              </a:ext>
              <a:ext uri="{C183D7F6-B498-43B3-948B-1728B52AA6E4}">
                <adec:decorative xmlns:adec="http://schemas.microsoft.com/office/drawing/2017/decorative" val="0"/>
              </a:ext>
            </a:extLst>
          </p:cNvPr>
          <p:cNvSpPr txBox="1"/>
          <p:nvPr/>
        </p:nvSpPr>
        <p:spPr>
          <a:xfrm>
            <a:off x="5971125" y="4606825"/>
            <a:ext cx="2755158" cy="400110"/>
          </a:xfrm>
          <a:prstGeom prst="rect">
            <a:avLst/>
          </a:prstGeom>
          <a:noFill/>
        </p:spPr>
        <p:txBody>
          <a:bodyPr wrap="square">
            <a:spAutoFit/>
          </a:bodyPr>
          <a:lstStyle/>
          <a:p>
            <a:pPr algn="ctr"/>
            <a:r>
              <a:rPr lang="en-IN" sz="1000" dirty="0"/>
              <a:t>Bill Faulkner, National Park Service on Wikimedia Commons. "Pygmy mammoth skeleton."</a:t>
            </a:r>
          </a:p>
        </p:txBody>
      </p:sp>
    </p:spTree>
    <p:extLst>
      <p:ext uri="{BB962C8B-B14F-4D97-AF65-F5344CB8AC3E}">
        <p14:creationId xmlns:p14="http://schemas.microsoft.com/office/powerpoint/2010/main" val="4371019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038D9-EB73-EBF6-D3C3-27E561BFB217}"/>
              </a:ext>
            </a:extLst>
          </p:cNvPr>
          <p:cNvSpPr>
            <a:spLocks noGrp="1"/>
          </p:cNvSpPr>
          <p:nvPr>
            <p:ph type="title"/>
          </p:nvPr>
        </p:nvSpPr>
        <p:spPr/>
        <p:txBody>
          <a:bodyPr/>
          <a:lstStyle/>
          <a:p>
            <a:r>
              <a:rPr lang="en-IN" dirty="0"/>
              <a:t>Carbon Dating</a:t>
            </a:r>
          </a:p>
        </p:txBody>
      </p:sp>
      <p:sp>
        <p:nvSpPr>
          <p:cNvPr id="3" name="Content Placeholder 2">
            <a:extLst>
              <a:ext uri="{FF2B5EF4-FFF2-40B4-BE49-F238E27FC236}">
                <a16:creationId xmlns:a16="http://schemas.microsoft.com/office/drawing/2014/main" id="{9D0EF07C-C244-0B92-2945-32229110255A}"/>
              </a:ext>
            </a:extLst>
          </p:cNvPr>
          <p:cNvSpPr>
            <a:spLocks noGrp="1"/>
          </p:cNvSpPr>
          <p:nvPr>
            <p:ph idx="1"/>
          </p:nvPr>
        </p:nvSpPr>
        <p:spPr>
          <a:xfrm>
            <a:off x="457200" y="1280160"/>
            <a:ext cx="8229600" cy="4572000"/>
          </a:xfrm>
        </p:spPr>
        <p:txBody>
          <a:bodyPr>
            <a:normAutofit lnSpcReduction="10000"/>
          </a:bodyPr>
          <a:lstStyle/>
          <a:p>
            <a:r>
              <a:rPr lang="en-US" dirty="0"/>
              <a:t>Carbon-14 (</a:t>
            </a:r>
            <a:r>
              <a:rPr lang="en-US" baseline="30000" dirty="0"/>
              <a:t>14</a:t>
            </a:r>
            <a:r>
              <a:rPr lang="en-US" dirty="0"/>
              <a:t>C) is a radioactive isotope created in the atmosphere and incorporated into living organisms.</a:t>
            </a:r>
          </a:p>
          <a:p>
            <a:r>
              <a:rPr lang="en-US" dirty="0"/>
              <a:t>After death, the </a:t>
            </a:r>
            <a:r>
              <a:rPr lang="en-US" baseline="30000" dirty="0"/>
              <a:t>14</a:t>
            </a:r>
            <a:r>
              <a:rPr lang="en-US" dirty="0"/>
              <a:t>C in organisms decays at a known rate.</a:t>
            </a:r>
          </a:p>
          <a:p>
            <a:r>
              <a:rPr lang="en-US" dirty="0"/>
              <a:t>By comparing </a:t>
            </a:r>
            <a:r>
              <a:rPr lang="en-US" baseline="30000" dirty="0"/>
              <a:t>14</a:t>
            </a:r>
            <a:r>
              <a:rPr lang="en-US" dirty="0"/>
              <a:t>C/</a:t>
            </a:r>
            <a:r>
              <a:rPr lang="en-US" baseline="30000" dirty="0"/>
              <a:t>12</a:t>
            </a:r>
            <a:r>
              <a:rPr lang="en-US" dirty="0"/>
              <a:t>C ratios, scientists can use carbon dating</a:t>
            </a:r>
            <a:r>
              <a:rPr lang="en-US" b="1" dirty="0"/>
              <a:t> </a:t>
            </a:r>
            <a:r>
              <a:rPr lang="en-US" dirty="0"/>
              <a:t>to determine ages of once-living materials up to 50,000 years old.</a:t>
            </a:r>
          </a:p>
          <a:p>
            <a:r>
              <a:rPr lang="en-US" dirty="0"/>
              <a:t>For older materials, other radiometric dating</a:t>
            </a:r>
            <a:r>
              <a:rPr lang="en-US" b="1" dirty="0"/>
              <a:t> </a:t>
            </a:r>
            <a:r>
              <a:rPr lang="en-US" dirty="0"/>
              <a:t>methods are used, such as longer-lived isotopes like </a:t>
            </a:r>
            <a:r>
              <a:rPr lang="en-US" baseline="30000" dirty="0"/>
              <a:t>40</a:t>
            </a:r>
            <a:r>
              <a:rPr lang="en-US" dirty="0"/>
              <a:t>K and </a:t>
            </a:r>
            <a:r>
              <a:rPr lang="en-US" baseline="30000" dirty="0"/>
              <a:t>235</a:t>
            </a:r>
            <a:r>
              <a:rPr lang="en-US" dirty="0"/>
              <a:t>U.</a:t>
            </a:r>
            <a:endParaRPr lang="en-IN" dirty="0"/>
          </a:p>
        </p:txBody>
      </p:sp>
    </p:spTree>
    <p:extLst>
      <p:ext uri="{BB962C8B-B14F-4D97-AF65-F5344CB8AC3E}">
        <p14:creationId xmlns:p14="http://schemas.microsoft.com/office/powerpoint/2010/main" val="3110285286"/>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17067</TotalTime>
  <Words>2193</Words>
  <Application>Microsoft Office PowerPoint</Application>
  <PresentationFormat>On-screen Show (4:3)</PresentationFormat>
  <Paragraphs>198</Paragraphs>
  <Slides>32</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Open Sans</vt:lpstr>
      <vt:lpstr>Calibri</vt:lpstr>
      <vt:lpstr>Century Gothic</vt:lpstr>
      <vt:lpstr>Aptos</vt:lpstr>
      <vt:lpstr>Times New Roman</vt:lpstr>
      <vt:lpstr>Symbol</vt:lpstr>
      <vt:lpstr>Office Theme</vt:lpstr>
      <vt:lpstr>Lesson 2.1</vt:lpstr>
      <vt:lpstr>Objectives</vt:lpstr>
      <vt:lpstr>Basic Chemistry for Biology</vt:lpstr>
      <vt:lpstr>The Building Blocks: Atoms, Isotopes, Ions,  and Molecules </vt:lpstr>
      <vt:lpstr>The Structure of the Atom</vt:lpstr>
      <vt:lpstr>Atomic Number and Mass</vt:lpstr>
      <vt:lpstr>2.1 Figure 3</vt:lpstr>
      <vt:lpstr>Isotopes</vt:lpstr>
      <vt:lpstr>Carbon Dating</vt:lpstr>
      <vt:lpstr>The Periodic Table</vt:lpstr>
      <vt:lpstr>2.1 Figure 5</vt:lpstr>
      <vt:lpstr>Electron Shells and the Bohr Model</vt:lpstr>
      <vt:lpstr>2.1 Figure 7</vt:lpstr>
      <vt:lpstr>Electron Configurations and Chemical Reactivity</vt:lpstr>
      <vt:lpstr>Electron Orbitals</vt:lpstr>
      <vt:lpstr>2.1 Figure 9</vt:lpstr>
      <vt:lpstr>Group Activity1</vt:lpstr>
      <vt:lpstr>Chemical Reactions and Molecules</vt:lpstr>
      <vt:lpstr>Chemical Reactions and Balanced Equations</vt:lpstr>
      <vt:lpstr>2.1 Figures 11 &amp; 12</vt:lpstr>
      <vt:lpstr>Types of Chemical Reactions:  Irreversible vs Reversible</vt:lpstr>
      <vt:lpstr>Ions and Ionic Bonds</vt:lpstr>
      <vt:lpstr>Covalent Bonds and Other Interactions</vt:lpstr>
      <vt:lpstr>Polar Covalent Bonds</vt:lpstr>
      <vt:lpstr>Nonpolar Covalent Bonds</vt:lpstr>
      <vt:lpstr>2.1 Figure 16</vt:lpstr>
      <vt:lpstr>Forces Between Molecules: Hydrogen Bonds</vt:lpstr>
      <vt:lpstr>Group Activity2</vt:lpstr>
      <vt:lpstr>Intermolecular Forces:  Van der Waals Interactions</vt:lpstr>
      <vt:lpstr>Science and You</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Riley Possanza</cp:lastModifiedBy>
  <cp:revision>196</cp:revision>
  <dcterms:created xsi:type="dcterms:W3CDTF">2013-04-26T14:43:13Z</dcterms:created>
  <dcterms:modified xsi:type="dcterms:W3CDTF">2024-10-08T15:58:43Z</dcterms:modified>
</cp:coreProperties>
</file>