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27"/>
  </p:notesMasterIdLst>
  <p:handoutMasterIdLst>
    <p:handoutMasterId r:id="rId28"/>
  </p:handoutMasterIdLst>
  <p:sldIdLst>
    <p:sldId id="256" r:id="rId2"/>
    <p:sldId id="264" r:id="rId3"/>
    <p:sldId id="265" r:id="rId4"/>
    <p:sldId id="272" r:id="rId5"/>
    <p:sldId id="284" r:id="rId6"/>
    <p:sldId id="273" r:id="rId7"/>
    <p:sldId id="285" r:id="rId8"/>
    <p:sldId id="286" r:id="rId9"/>
    <p:sldId id="287" r:id="rId10"/>
    <p:sldId id="274" r:id="rId11"/>
    <p:sldId id="288" r:id="rId12"/>
    <p:sldId id="275" r:id="rId13"/>
    <p:sldId id="289" r:id="rId14"/>
    <p:sldId id="270" r:id="rId15"/>
    <p:sldId id="276" r:id="rId16"/>
    <p:sldId id="277" r:id="rId17"/>
    <p:sldId id="278" r:id="rId18"/>
    <p:sldId id="279" r:id="rId19"/>
    <p:sldId id="280" r:id="rId20"/>
    <p:sldId id="281" r:id="rId21"/>
    <p:sldId id="282" r:id="rId22"/>
    <p:sldId id="291" r:id="rId23"/>
    <p:sldId id="290" r:id="rId24"/>
    <p:sldId id="283" r:id="rId25"/>
    <p:sldId id="292" r:id="rId26"/>
  </p:sldIdLst>
  <p:sldSz cx="9144000" cy="6858000" type="screen4x3"/>
  <p:notesSz cx="6858000" cy="9144000"/>
  <p:embeddedFontLst>
    <p:embeddedFont>
      <p:font typeface="Century Gothic" panose="020B0502020202020204" pitchFamily="34" charset="0"/>
      <p:regular r:id="rId29"/>
      <p:bold r:id="rId30"/>
      <p:italic r:id="rId31"/>
      <p:boldItalic r:id="rId3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12B0353-CABB-4FAB-A4F3-DF56B7A02BBF}" name="Talissa Nahass" initials="TN" userId="S-1-5-21-1482476501-413027322-842925246-31537" providerId="AD"/>
  <p188:author id="{A8C4B1AB-DEAC-C301-E150-F72A6C26D63A}" name="Annaleise Radchenko" initials="AR" userId="S::aradchenko@hawkeslearning.com::6249d1a9-d5dd-4793-b8df-98b5e6874abb"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Nick  Belloit" initials="" lastIdx="6"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497D"/>
    <a:srgbClr val="366092"/>
    <a:srgbClr val="2D7D9F"/>
    <a:srgbClr val="0000FF"/>
    <a:srgbClr val="000099"/>
    <a:srgbClr val="000000"/>
    <a:srgbClr val="1F497C"/>
    <a:srgbClr val="99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9" autoAdjust="0"/>
    <p:restoredTop sz="96247" autoAdjust="0"/>
  </p:normalViewPr>
  <p:slideViewPr>
    <p:cSldViewPr>
      <p:cViewPr varScale="1">
        <p:scale>
          <a:sx n="106" d="100"/>
          <a:sy n="106" d="100"/>
        </p:scale>
        <p:origin x="582" y="150"/>
      </p:cViewPr>
      <p:guideLst>
        <p:guide orient="horz" pos="2160"/>
        <p:guide pos="2880"/>
      </p:guideLst>
    </p:cSldViewPr>
  </p:slideViewPr>
  <p:outlineViewPr>
    <p:cViewPr>
      <p:scale>
        <a:sx n="33" d="100"/>
        <a:sy n="33" d="100"/>
      </p:scale>
      <p:origin x="0" y="-1176"/>
    </p:cViewPr>
  </p:outlineViewPr>
  <p:notesTextViewPr>
    <p:cViewPr>
      <p:scale>
        <a:sx n="1" d="1"/>
        <a:sy n="1" d="1"/>
      </p:scale>
      <p:origin x="0" y="0"/>
    </p:cViewPr>
  </p:notesTextViewPr>
  <p:sorterViewPr>
    <p:cViewPr>
      <p:scale>
        <a:sx n="66" d="100"/>
        <a:sy n="66" d="100"/>
      </p:scale>
      <p:origin x="0" y="0"/>
    </p:cViewPr>
  </p:sorterViewPr>
  <p:notesViewPr>
    <p:cSldViewPr>
      <p:cViewPr varScale="1">
        <p:scale>
          <a:sx n="84" d="100"/>
          <a:sy n="84" d="100"/>
        </p:scale>
        <p:origin x="3912"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38" Type="http://schemas.microsoft.com/office/2018/10/relationships/authors" Targe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2.fntdata"/><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235DB0-18E5-42EE-8A41-3EE53E7DF1D8}" type="datetimeFigureOut">
              <a:rPr lang="en-US" smtClean="0"/>
              <a:pPr/>
              <a:t>10/15/2024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4792EB-0FA9-4C62-9AEF-94474B71BCAD}" type="slidenum">
              <a:rPr lang="en-US" smtClean="0"/>
              <a:pPr/>
              <a:t>‹#›</a:t>
            </a:fld>
            <a:endParaRPr lang="en-US"/>
          </a:p>
        </p:txBody>
      </p:sp>
    </p:spTree>
    <p:extLst>
      <p:ext uri="{BB962C8B-B14F-4D97-AF65-F5344CB8AC3E}">
        <p14:creationId xmlns:p14="http://schemas.microsoft.com/office/powerpoint/2010/main" val="30209662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79F262B-740E-4480-8DD6-7DF3785A307D}" type="datetimeFigureOut">
              <a:rPr lang="en-US" smtClean="0"/>
              <a:pPr/>
              <a:t>10/15/2024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115ED13-301A-4C0A-8C7F-A4982DED9D67}" type="slidenum">
              <a:rPr lang="en-US" smtClean="0"/>
              <a:pPr/>
              <a:t>‹#›</a:t>
            </a:fld>
            <a:endParaRPr lang="en-US"/>
          </a:p>
        </p:txBody>
      </p:sp>
    </p:spTree>
    <p:extLst>
      <p:ext uri="{BB962C8B-B14F-4D97-AF65-F5344CB8AC3E}">
        <p14:creationId xmlns:p14="http://schemas.microsoft.com/office/powerpoint/2010/main" val="25688567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reflection question is included here to use as a talking point or for a think-pair-share activity.</a:t>
            </a:r>
          </a:p>
        </p:txBody>
      </p:sp>
      <p:sp>
        <p:nvSpPr>
          <p:cNvPr id="4" name="Slide Number Placeholder 3"/>
          <p:cNvSpPr>
            <a:spLocks noGrp="1"/>
          </p:cNvSpPr>
          <p:nvPr>
            <p:ph type="sldNum" sz="quarter" idx="5"/>
          </p:nvPr>
        </p:nvSpPr>
        <p:spPr/>
        <p:txBody>
          <a:bodyPr/>
          <a:lstStyle/>
          <a:p>
            <a:fld id="{7115ED13-301A-4C0A-8C7F-A4982DED9D67}" type="slidenum">
              <a:rPr lang="en-US" smtClean="0"/>
              <a:pPr/>
              <a:t>14</a:t>
            </a:fld>
            <a:endParaRPr lang="en-US"/>
          </a:p>
        </p:txBody>
      </p:sp>
    </p:spTree>
    <p:extLst>
      <p:ext uri="{BB962C8B-B14F-4D97-AF65-F5344CB8AC3E}">
        <p14:creationId xmlns:p14="http://schemas.microsoft.com/office/powerpoint/2010/main" val="5550548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Originally an On Your Own. This is included here to use as a talking point or for a think-pair-share activity.</a:t>
            </a:r>
          </a:p>
          <a:p>
            <a:endParaRPr lang="en-US" dirty="0"/>
          </a:p>
        </p:txBody>
      </p:sp>
      <p:sp>
        <p:nvSpPr>
          <p:cNvPr id="4" name="Slide Number Placeholder 3"/>
          <p:cNvSpPr>
            <a:spLocks noGrp="1"/>
          </p:cNvSpPr>
          <p:nvPr>
            <p:ph type="sldNum" sz="quarter" idx="5"/>
          </p:nvPr>
        </p:nvSpPr>
        <p:spPr/>
        <p:txBody>
          <a:bodyPr/>
          <a:lstStyle/>
          <a:p>
            <a:fld id="{7115ED13-301A-4C0A-8C7F-A4982DED9D67}" type="slidenum">
              <a:rPr lang="en-US" smtClean="0"/>
              <a:pPr/>
              <a:t>23</a:t>
            </a:fld>
            <a:endParaRPr lang="en-US"/>
          </a:p>
        </p:txBody>
      </p:sp>
    </p:spTree>
    <p:extLst>
      <p:ext uri="{BB962C8B-B14F-4D97-AF65-F5344CB8AC3E}">
        <p14:creationId xmlns:p14="http://schemas.microsoft.com/office/powerpoint/2010/main" val="325545228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2" name="Title 1"/>
          <p:cNvSpPr>
            <a:spLocks noGrp="1"/>
          </p:cNvSpPr>
          <p:nvPr userDrawn="1">
            <p:ph type="ctrTitle" idx="4294967295"/>
          </p:nvPr>
        </p:nvSpPr>
        <p:spPr>
          <a:xfrm>
            <a:off x="24442" y="967713"/>
            <a:ext cx="7772400" cy="1470025"/>
          </a:xfrm>
          <a:prstGeom prst="rect">
            <a:avLst/>
          </a:prstGeom>
        </p:spPr>
        <p:txBody>
          <a:bodyPr anchor="ctr" anchorCtr="0"/>
          <a:lstStyle>
            <a:lvl1pPr algn="l">
              <a:defRPr/>
            </a:lvl1pPr>
          </a:lstStyle>
          <a:p>
            <a:pPr eaLnBrk="1" hangingPunct="1"/>
            <a:endParaRPr lang="en-US" b="1" dirty="0">
              <a:solidFill>
                <a:srgbClr val="1F497D"/>
              </a:solidFill>
              <a:latin typeface="Arial" charset="0"/>
              <a:cs typeface="Arial" charset="0"/>
            </a:endParaRPr>
          </a:p>
        </p:txBody>
      </p:sp>
      <p:sp>
        <p:nvSpPr>
          <p:cNvPr id="13" name="Subtitle 2"/>
          <p:cNvSpPr>
            <a:spLocks noGrp="1"/>
          </p:cNvSpPr>
          <p:nvPr userDrawn="1">
            <p:ph type="subTitle" idx="4294967295"/>
          </p:nvPr>
        </p:nvSpPr>
        <p:spPr>
          <a:xfrm>
            <a:off x="0" y="2743200"/>
            <a:ext cx="6400800" cy="1752600"/>
          </a:xfrm>
          <a:prstGeom prst="rect">
            <a:avLst/>
          </a:prstGeom>
        </p:spPr>
        <p:txBody>
          <a:bodyPr rtlCol="0" anchor="t" anchorCtr="1">
            <a:normAutofit/>
          </a:bodyPr>
          <a:lstStyle>
            <a:lvl1pPr algn="l">
              <a:defRPr i="0"/>
            </a:lvl1pPr>
          </a:lstStyle>
          <a:p>
            <a:pPr>
              <a:buNone/>
              <a:defRPr/>
            </a:pPr>
            <a:endParaRPr lang="en-US" b="1" i="1" dirty="0">
              <a:solidFill>
                <a:srgbClr val="1F497D"/>
              </a:solidFill>
            </a:endParaRPr>
          </a:p>
        </p:txBody>
      </p:sp>
      <p:pic>
        <p:nvPicPr>
          <p:cNvPr id="2" name="Picture 1">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pic>
        <p:nvPicPr>
          <p:cNvPr id="3" name="Picture 2">
            <a:extLst>
              <a:ext uri="{FF2B5EF4-FFF2-40B4-BE49-F238E27FC236}">
                <a16:creationId xmlns:a16="http://schemas.microsoft.com/office/drawing/2014/main" id="{608EB715-DC18-4A09-A71D-E9CABC0599EB}"/>
              </a:ex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682756" y="-381000"/>
            <a:ext cx="5893594" cy="6858000"/>
          </a:xfrm>
          <a:prstGeom prst="rect">
            <a:avLst/>
          </a:prstGeom>
        </p:spPr>
      </p:pic>
      <p:sp>
        <p:nvSpPr>
          <p:cNvPr id="4" name="TextBox 3">
            <a:extLst>
              <a:ext uri="{FF2B5EF4-FFF2-40B4-BE49-F238E27FC236}">
                <a16:creationId xmlns:a16="http://schemas.microsoft.com/office/drawing/2014/main" id="{22B7C2D7-3C77-F651-DCB3-AF8240B4F7F0}"/>
              </a:ext>
            </a:extLst>
          </p:cNvPr>
          <p:cNvSpPr txBox="1"/>
          <p:nvPr userDrawn="1"/>
        </p:nvSpPr>
        <p:spPr>
          <a:xfrm>
            <a:off x="3200400" y="6101789"/>
            <a:ext cx="8381999" cy="464743"/>
          </a:xfrm>
          <a:prstGeom prst="rect">
            <a:avLst/>
          </a:prstGeom>
          <a:noFill/>
        </p:spPr>
        <p:txBody>
          <a:bodyPr wrap="square">
            <a:spAutoFit/>
          </a:bodyPr>
          <a:lstStyle/>
          <a:p>
            <a:pPr defTabSz="457200">
              <a:spcBef>
                <a:spcPct val="20000"/>
              </a:spcBef>
              <a:defRPr/>
            </a:pPr>
            <a:r>
              <a:rPr lang="en-US" sz="1050" dirty="0"/>
              <a:t>© 2023 Hawkes Learning. All rights reserved. Authorized only for instructor use in the classroom.</a:t>
            </a:r>
          </a:p>
          <a:p>
            <a:pPr defTabSz="457200">
              <a:spcBef>
                <a:spcPct val="20000"/>
              </a:spcBef>
              <a:defRPr/>
            </a:pPr>
            <a:r>
              <a:rPr lang="en-US" sz="1050" dirty="0"/>
              <a:t>No reproduction or further distribution permitted without the prior written consent of Hawkes Learning.</a:t>
            </a:r>
          </a:p>
        </p:txBody>
      </p:sp>
    </p:spTree>
    <p:extLst>
      <p:ext uri="{BB962C8B-B14F-4D97-AF65-F5344CB8AC3E}">
        <p14:creationId xmlns:p14="http://schemas.microsoft.com/office/powerpoint/2010/main" val="3103072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1132493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Objectives</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457200" indent="-457200">
              <a:buFont typeface="Arial" panose="020B0604020202020204" pitchFamily="34" charset="0"/>
              <a:buChar char="•"/>
              <a:defRPr sz="2800" b="0" i="0" baseline="0">
                <a:solidFill>
                  <a:srgbClr val="366092"/>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15416598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18620739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38862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2" name="Content Placeholder 2">
            <a:extLst>
              <a:ext uri="{FF2B5EF4-FFF2-40B4-BE49-F238E27FC236}">
                <a16:creationId xmlns:a16="http://schemas.microsoft.com/office/drawing/2014/main" id="{A199D9D7-D46E-5BC7-C02C-BCF6B528DBB8}"/>
              </a:ext>
            </a:extLst>
          </p:cNvPr>
          <p:cNvSpPr>
            <a:spLocks noGrp="1"/>
          </p:cNvSpPr>
          <p:nvPr>
            <p:ph idx="10"/>
          </p:nvPr>
        </p:nvSpPr>
        <p:spPr>
          <a:xfrm>
            <a:off x="4419600" y="1280160"/>
            <a:ext cx="42672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spTree>
    <p:extLst>
      <p:ext uri="{BB962C8B-B14F-4D97-AF65-F5344CB8AC3E}">
        <p14:creationId xmlns:p14="http://schemas.microsoft.com/office/powerpoint/2010/main" val="33318833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igure Number">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Lesson X.X Figure Number</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40885645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Group Activity">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Group Activity</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0" indent="0">
              <a:buFontTx/>
              <a:buNone/>
              <a:defRPr sz="2800" b="0" i="0" baseline="0">
                <a:solidFill>
                  <a:srgbClr val="366092"/>
                </a:solidFill>
              </a:defRPr>
            </a:lvl1pPr>
          </a:lstStyle>
          <a:p>
            <a:pPr lvl="0"/>
            <a:endParaRPr lang="en-US" dirty="0"/>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9959956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Group Activity">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Reflection Question</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59"/>
            <a:ext cx="8229600" cy="4572001"/>
          </a:xfrm>
          <a:prstGeom prst="rect">
            <a:avLst/>
          </a:prstGeom>
        </p:spPr>
        <p:txBody>
          <a:bodyPr>
            <a:normAutofit/>
          </a:bodyPr>
          <a:lstStyle>
            <a:lvl1pPr marL="0" indent="0">
              <a:buFont typeface="Arial" panose="020B0604020202020204" pitchFamily="34" charset="0"/>
              <a:buNone/>
              <a:defRPr sz="2800" b="0" i="0" baseline="0">
                <a:solidFill>
                  <a:srgbClr val="366092"/>
                </a:solidFill>
              </a:defRPr>
            </a:lvl1pPr>
          </a:lstStyle>
          <a:p>
            <a:pPr lvl="0"/>
            <a:endParaRPr lang="en-US" dirty="0"/>
          </a:p>
          <a:p>
            <a:pPr lvl="0"/>
            <a:endParaRPr lang="en-US" dirty="0"/>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4077438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Group Activity">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Think it Through</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8818313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nd Slide">
    <p:bg>
      <p:bgPr>
        <a:solidFill>
          <a:srgbClr val="2D7D9F"/>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1966751E-D7BB-F58F-6EF7-988C1DD7F7EC}"/>
              </a:ext>
              <a:ext uri="{C183D7F6-B498-43B3-948B-1728B52AA6E4}">
                <adec:decorative xmlns:adec="http://schemas.microsoft.com/office/drawing/2017/decorative" val="1"/>
              </a:ext>
            </a:extLst>
          </p:cNvPr>
          <p:cNvGrpSpPr/>
          <p:nvPr userDrawn="1"/>
        </p:nvGrpSpPr>
        <p:grpSpPr>
          <a:xfrm>
            <a:off x="21566" y="1981200"/>
            <a:ext cx="9144000" cy="2250283"/>
            <a:chOff x="1524000" y="1410227"/>
            <a:chExt cx="9144000" cy="2250283"/>
          </a:xfrm>
        </p:grpSpPr>
        <p:cxnSp>
          <p:nvCxnSpPr>
            <p:cNvPr id="4" name="Straight Connector 3">
              <a:extLst>
                <a:ext uri="{FF2B5EF4-FFF2-40B4-BE49-F238E27FC236}">
                  <a16:creationId xmlns:a16="http://schemas.microsoft.com/office/drawing/2014/main" id="{E5745617-7817-BAD4-50DB-96682A18AA8C}"/>
                </a:ext>
              </a:extLst>
            </p:cNvPr>
            <p:cNvCxnSpPr/>
            <p:nvPr/>
          </p:nvCxnSpPr>
          <p:spPr>
            <a:xfrm>
              <a:off x="1859169" y="2729726"/>
              <a:ext cx="842962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664544EB-EC3E-1655-8249-41F759480F18}"/>
                </a:ext>
              </a:extLst>
            </p:cNvPr>
            <p:cNvSpPr txBox="1"/>
            <p:nvPr/>
          </p:nvSpPr>
          <p:spPr>
            <a:xfrm>
              <a:off x="1524000" y="1410227"/>
              <a:ext cx="9144000" cy="1200329"/>
            </a:xfrm>
            <a:prstGeom prst="rect">
              <a:avLst/>
            </a:prstGeom>
            <a:noFill/>
          </p:spPr>
          <p:txBody>
            <a:bodyPr wrap="square" rtlCol="0">
              <a:spAutoFit/>
            </a:bodyPr>
            <a:lstStyle/>
            <a:p>
              <a:pPr algn="ctr"/>
              <a:r>
                <a:rPr lang="en-US" sz="7200" b="1" dirty="0">
                  <a:solidFill>
                    <a:schemeClr val="bg1"/>
                  </a:solidFill>
                  <a:latin typeface="Century Gothic" panose="020B0502020202020204" pitchFamily="34" charset="0"/>
                </a:rPr>
                <a:t>HAWKES</a:t>
              </a:r>
              <a:r>
                <a:rPr lang="en-US" sz="7200" dirty="0">
                  <a:solidFill>
                    <a:schemeClr val="bg1"/>
                  </a:solidFill>
                  <a:latin typeface="Century Gothic" panose="020B0502020202020204" pitchFamily="34" charset="0"/>
                </a:rPr>
                <a:t> LEARNING</a:t>
              </a:r>
            </a:p>
          </p:txBody>
        </p:sp>
        <p:pic>
          <p:nvPicPr>
            <p:cNvPr id="6" name="Picture 5">
              <a:extLst>
                <a:ext uri="{FF2B5EF4-FFF2-40B4-BE49-F238E27FC236}">
                  <a16:creationId xmlns:a16="http://schemas.microsoft.com/office/drawing/2014/main" id="{09AE6A06-DC07-3D52-BB89-86F2EF077C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1108" y="3050910"/>
              <a:ext cx="609600" cy="609600"/>
            </a:xfrm>
            <a:prstGeom prst="rect">
              <a:avLst/>
            </a:prstGeom>
          </p:spPr>
        </p:pic>
        <p:pic>
          <p:nvPicPr>
            <p:cNvPr id="7" name="Picture 6">
              <a:extLst>
                <a:ext uri="{FF2B5EF4-FFF2-40B4-BE49-F238E27FC236}">
                  <a16:creationId xmlns:a16="http://schemas.microsoft.com/office/drawing/2014/main" id="{C2522F05-C169-5A8E-BEE7-C2AF4A8B2F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6179" y="3050910"/>
              <a:ext cx="609600" cy="609600"/>
            </a:xfrm>
            <a:prstGeom prst="rect">
              <a:avLst/>
            </a:prstGeom>
          </p:spPr>
        </p:pic>
        <p:pic>
          <p:nvPicPr>
            <p:cNvPr id="8" name="Picture 7">
              <a:extLst>
                <a:ext uri="{FF2B5EF4-FFF2-40B4-BE49-F238E27FC236}">
                  <a16:creationId xmlns:a16="http://schemas.microsoft.com/office/drawing/2014/main" id="{F787E3FD-08C2-8D03-8749-14D08926846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7122" y="3050910"/>
              <a:ext cx="609600" cy="609600"/>
            </a:xfrm>
            <a:prstGeom prst="rect">
              <a:avLst/>
            </a:prstGeom>
          </p:spPr>
        </p:pic>
      </p:grpSp>
      <p:pic>
        <p:nvPicPr>
          <p:cNvPr id="9" name="Picture 8">
            <a:extLst>
              <a:ext uri="{FF2B5EF4-FFF2-40B4-BE49-F238E27FC236}">
                <a16:creationId xmlns:a16="http://schemas.microsoft.com/office/drawing/2014/main" id="{06388AC8-6D6B-52AD-1753-6A2F27A1765E}"/>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265631" y="3621883"/>
            <a:ext cx="609600" cy="609600"/>
          </a:xfrm>
          <a:prstGeom prst="rect">
            <a:avLst/>
          </a:prstGeom>
        </p:spPr>
      </p:pic>
    </p:spTree>
    <p:extLst>
      <p:ext uri="{BB962C8B-B14F-4D97-AF65-F5344CB8AC3E}">
        <p14:creationId xmlns:p14="http://schemas.microsoft.com/office/powerpoint/2010/main" val="37117599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5" r:id="rId4"/>
    <p:sldLayoutId id="2147483652" r:id="rId5"/>
    <p:sldLayoutId id="2147483653" r:id="rId6"/>
    <p:sldLayoutId id="2147483656" r:id="rId7"/>
    <p:sldLayoutId id="2147483657" r:id="rId8"/>
    <p:sldLayoutId id="2147483654" r:id="rId9"/>
    <p:sldLayoutId id="2147483658" r:id="rId10"/>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304800" y="1958975"/>
            <a:ext cx="7772400" cy="1470025"/>
          </a:xfrm>
          <a:prstGeom prst="rect">
            <a:avLst/>
          </a:prstGeom>
        </p:spPr>
        <p:txBody>
          <a:bodyPr anchor="ctr" anchorCtr="0"/>
          <a:lstStyle/>
          <a:p>
            <a:pPr algn="l" eaLnBrk="1" hangingPunct="1"/>
            <a:r>
              <a:rPr lang="en-US" b="1" dirty="0">
                <a:solidFill>
                  <a:srgbClr val="1F497D"/>
                </a:solidFill>
                <a:latin typeface="Arial" charset="0"/>
                <a:cs typeface="Arial" charset="0"/>
              </a:rPr>
              <a:t>Lesson 2.2</a:t>
            </a:r>
          </a:p>
        </p:txBody>
      </p:sp>
      <p:sp>
        <p:nvSpPr>
          <p:cNvPr id="3" name="Subtitle 2"/>
          <p:cNvSpPr>
            <a:spLocks noGrp="1"/>
          </p:cNvSpPr>
          <p:nvPr>
            <p:ph type="subTitle" idx="4294967295"/>
          </p:nvPr>
        </p:nvSpPr>
        <p:spPr>
          <a:xfrm>
            <a:off x="-405143" y="3200400"/>
            <a:ext cx="4953000" cy="1752600"/>
          </a:xfrm>
          <a:prstGeom prst="rect">
            <a:avLst/>
          </a:prstGeom>
        </p:spPr>
        <p:txBody>
          <a:bodyPr rtlCol="0" anchor="t" anchorCtr="1">
            <a:normAutofit/>
          </a:bodyPr>
          <a:lstStyle/>
          <a:p>
            <a:pPr>
              <a:buNone/>
              <a:defRPr/>
            </a:pPr>
            <a:r>
              <a:rPr lang="en-US" b="1" dirty="0">
                <a:solidFill>
                  <a:srgbClr val="1F497D"/>
                </a:solidFill>
              </a:rPr>
              <a:t>Properties of Water</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5C3F7B-8E04-E16D-0DEC-A3BAE48E07C8}"/>
              </a:ext>
            </a:extLst>
          </p:cNvPr>
          <p:cNvSpPr>
            <a:spLocks noGrp="1"/>
          </p:cNvSpPr>
          <p:nvPr>
            <p:ph type="title"/>
          </p:nvPr>
        </p:nvSpPr>
        <p:spPr/>
        <p:txBody>
          <a:bodyPr/>
          <a:lstStyle/>
          <a:p>
            <a:r>
              <a:rPr lang="en-US" dirty="0"/>
              <a:t>Heat Capacity</a:t>
            </a:r>
          </a:p>
        </p:txBody>
      </p:sp>
      <p:sp>
        <p:nvSpPr>
          <p:cNvPr id="3" name="Content Placeholder 2">
            <a:extLst>
              <a:ext uri="{FF2B5EF4-FFF2-40B4-BE49-F238E27FC236}">
                <a16:creationId xmlns:a16="http://schemas.microsoft.com/office/drawing/2014/main" id="{98DF0610-AD63-5155-5BC4-EF869BFABB2B}"/>
              </a:ext>
            </a:extLst>
          </p:cNvPr>
          <p:cNvSpPr>
            <a:spLocks noGrp="1"/>
          </p:cNvSpPr>
          <p:nvPr>
            <p:ph idx="1"/>
          </p:nvPr>
        </p:nvSpPr>
        <p:spPr>
          <a:xfrm>
            <a:off x="457200" y="1295400"/>
            <a:ext cx="7924800" cy="4572000"/>
          </a:xfrm>
        </p:spPr>
        <p:txBody>
          <a:bodyPr>
            <a:normAutofit/>
          </a:bodyPr>
          <a:lstStyle/>
          <a:p>
            <a:pPr marL="457200" indent="-457200">
              <a:buFont typeface="Arial" panose="020B0604020202020204" pitchFamily="34" charset="0"/>
              <a:buChar char="•"/>
            </a:pPr>
            <a:r>
              <a:rPr lang="en-US" b="1" dirty="0"/>
              <a:t>Specific heat capacity</a:t>
            </a:r>
            <a:r>
              <a:rPr lang="en-US" dirty="0"/>
              <a:t>: the amount of heat one gram of a substance must absorb or lose to change its temperature by one degree Celsius</a:t>
            </a:r>
          </a:p>
          <a:p>
            <a:pPr marL="457200" indent="-457200">
              <a:buFont typeface="Arial" panose="020B0604020202020204" pitchFamily="34" charset="0"/>
              <a:buChar char="•"/>
            </a:pPr>
            <a:r>
              <a:rPr lang="en-US" dirty="0"/>
              <a:t>Water has a high specific heat capacity.</a:t>
            </a:r>
          </a:p>
          <a:p>
            <a:pPr marL="1200150" lvl="1" indent="-457200">
              <a:buFont typeface="Arial" panose="020B0604020202020204" pitchFamily="34" charset="0"/>
              <a:buChar char="•"/>
            </a:pPr>
            <a:r>
              <a:rPr lang="en-US" dirty="0"/>
              <a:t>It requires a lot of energy to increase its temperature.</a:t>
            </a:r>
          </a:p>
          <a:p>
            <a:pPr marL="1200150" lvl="1" indent="-457200">
              <a:buFont typeface="Arial" panose="020B0604020202020204" pitchFamily="34" charset="0"/>
              <a:buChar char="•"/>
            </a:pPr>
            <a:r>
              <a:rPr lang="en-US" dirty="0"/>
              <a:t>It is caused by hydrogen bonding among water molecules.</a:t>
            </a:r>
          </a:p>
          <a:p>
            <a:endParaRPr lang="en-US" dirty="0"/>
          </a:p>
        </p:txBody>
      </p:sp>
    </p:spTree>
    <p:extLst>
      <p:ext uri="{BB962C8B-B14F-4D97-AF65-F5344CB8AC3E}">
        <p14:creationId xmlns:p14="http://schemas.microsoft.com/office/powerpoint/2010/main" val="11135146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2DA17F-E8D1-B4B1-839E-3B2953CF7185}"/>
              </a:ext>
            </a:extLst>
          </p:cNvPr>
          <p:cNvSpPr>
            <a:spLocks noGrp="1"/>
          </p:cNvSpPr>
          <p:nvPr>
            <p:ph type="title"/>
          </p:nvPr>
        </p:nvSpPr>
        <p:spPr/>
        <p:txBody>
          <a:bodyPr/>
          <a:lstStyle/>
          <a:p>
            <a:r>
              <a:rPr lang="en-US" dirty="0"/>
              <a:t>Benefits of High Heat Capacity</a:t>
            </a:r>
          </a:p>
        </p:txBody>
      </p:sp>
      <p:sp>
        <p:nvSpPr>
          <p:cNvPr id="3" name="Content Placeholder 2">
            <a:extLst>
              <a:ext uri="{FF2B5EF4-FFF2-40B4-BE49-F238E27FC236}">
                <a16:creationId xmlns:a16="http://schemas.microsoft.com/office/drawing/2014/main" id="{3C32BAD6-B35E-7C4E-264F-84E3B65C6000}"/>
              </a:ext>
            </a:extLst>
          </p:cNvPr>
          <p:cNvSpPr>
            <a:spLocks noGrp="1"/>
          </p:cNvSpPr>
          <p:nvPr>
            <p:ph idx="1"/>
          </p:nvPr>
        </p:nvSpPr>
        <p:spPr/>
        <p:txBody>
          <a:bodyPr/>
          <a:lstStyle/>
          <a:p>
            <a:pPr marL="457200" indent="-457200">
              <a:buFont typeface="Arial" panose="020B0604020202020204" pitchFamily="34" charset="0"/>
              <a:buChar char="•"/>
            </a:pPr>
            <a:r>
              <a:rPr lang="en-US" dirty="0"/>
              <a:t>Helps warm-blooded animals maintain a more even body temperature</a:t>
            </a:r>
          </a:p>
          <a:p>
            <a:endParaRPr lang="en-US" dirty="0"/>
          </a:p>
          <a:p>
            <a:pPr marL="457200" indent="-457200">
              <a:buFont typeface="Arial" panose="020B0604020202020204" pitchFamily="34" charset="0"/>
              <a:buChar char="•"/>
            </a:pPr>
            <a:r>
              <a:rPr lang="en-US" dirty="0"/>
              <a:t>Acts as a heat sink—absorbing and storing a large amount of energy from heat</a:t>
            </a:r>
          </a:p>
          <a:p>
            <a:endParaRPr lang="en-US" dirty="0"/>
          </a:p>
        </p:txBody>
      </p:sp>
    </p:spTree>
    <p:extLst>
      <p:ext uri="{BB962C8B-B14F-4D97-AF65-F5344CB8AC3E}">
        <p14:creationId xmlns:p14="http://schemas.microsoft.com/office/powerpoint/2010/main" val="14252358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16A332-8FE3-3A5C-B8DE-1871BCF0CED1}"/>
              </a:ext>
            </a:extLst>
          </p:cNvPr>
          <p:cNvSpPr>
            <a:spLocks noGrp="1"/>
          </p:cNvSpPr>
          <p:nvPr>
            <p:ph type="title"/>
          </p:nvPr>
        </p:nvSpPr>
        <p:spPr/>
        <p:txBody>
          <a:bodyPr/>
          <a:lstStyle/>
          <a:p>
            <a:r>
              <a:rPr lang="en-US" dirty="0"/>
              <a:t>Heat of Vaporization</a:t>
            </a:r>
          </a:p>
        </p:txBody>
      </p:sp>
      <p:sp>
        <p:nvSpPr>
          <p:cNvPr id="3" name="Content Placeholder 2">
            <a:extLst>
              <a:ext uri="{FF2B5EF4-FFF2-40B4-BE49-F238E27FC236}">
                <a16:creationId xmlns:a16="http://schemas.microsoft.com/office/drawing/2014/main" id="{5AF8A512-2580-A620-5078-6EE9C1730039}"/>
              </a:ext>
            </a:extLst>
          </p:cNvPr>
          <p:cNvSpPr>
            <a:spLocks noGrp="1"/>
          </p:cNvSpPr>
          <p:nvPr>
            <p:ph idx="1"/>
          </p:nvPr>
        </p:nvSpPr>
        <p:spPr/>
        <p:txBody>
          <a:bodyPr>
            <a:normAutofit/>
          </a:bodyPr>
          <a:lstStyle/>
          <a:p>
            <a:pPr marL="457200" indent="-457200">
              <a:buFont typeface="Arial" panose="020B0604020202020204" pitchFamily="34" charset="0"/>
              <a:buChar char="•"/>
            </a:pPr>
            <a:r>
              <a:rPr lang="en-US" b="1" dirty="0"/>
              <a:t>Heat of vaporization</a:t>
            </a:r>
            <a:r>
              <a:rPr lang="en-US" dirty="0"/>
              <a:t>: high amount of energy required for liquid water to turn into water vapor</a:t>
            </a:r>
          </a:p>
          <a:p>
            <a:pPr marL="457200" indent="-457200">
              <a:buFont typeface="Arial" panose="020B0604020202020204" pitchFamily="34" charset="0"/>
              <a:buChar char="•"/>
            </a:pPr>
            <a:r>
              <a:rPr lang="en-US" dirty="0"/>
              <a:t>Water has a high heat of vaporization.</a:t>
            </a:r>
          </a:p>
          <a:p>
            <a:pPr marL="1200150" lvl="1" indent="-457200">
              <a:buFont typeface="Arial" panose="020B0604020202020204" pitchFamily="34" charset="0"/>
              <a:buChar char="•"/>
            </a:pPr>
            <a:r>
              <a:rPr lang="en-US" dirty="0"/>
              <a:t>It requires a large amount of energy to change from liquid to gas.</a:t>
            </a:r>
          </a:p>
          <a:p>
            <a:pPr marL="457200" indent="-457200">
              <a:buFont typeface="Arial" panose="020B0604020202020204" pitchFamily="34" charset="0"/>
              <a:buChar char="•"/>
            </a:pPr>
            <a:r>
              <a:rPr lang="en-US" dirty="0"/>
              <a:t>This energy is required to break the hydrogen bonds holding water molecules together.</a:t>
            </a:r>
          </a:p>
        </p:txBody>
      </p:sp>
    </p:spTree>
    <p:extLst>
      <p:ext uri="{BB962C8B-B14F-4D97-AF65-F5344CB8AC3E}">
        <p14:creationId xmlns:p14="http://schemas.microsoft.com/office/powerpoint/2010/main" val="12104088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AE6EF-1143-0CEE-2AC1-AE8C1E8CD21B}"/>
              </a:ext>
            </a:extLst>
          </p:cNvPr>
          <p:cNvSpPr>
            <a:spLocks noGrp="1"/>
          </p:cNvSpPr>
          <p:nvPr>
            <p:ph type="title"/>
          </p:nvPr>
        </p:nvSpPr>
        <p:spPr/>
        <p:txBody>
          <a:bodyPr/>
          <a:lstStyle/>
          <a:p>
            <a:r>
              <a:rPr lang="en-US" dirty="0"/>
              <a:t>Benefits of High Heat of Vaporization</a:t>
            </a:r>
          </a:p>
        </p:txBody>
      </p:sp>
      <p:sp>
        <p:nvSpPr>
          <p:cNvPr id="3" name="Content Placeholder 2">
            <a:extLst>
              <a:ext uri="{FF2B5EF4-FFF2-40B4-BE49-F238E27FC236}">
                <a16:creationId xmlns:a16="http://schemas.microsoft.com/office/drawing/2014/main" id="{8A421FF9-BA3B-0961-9307-8151506AE5AB}"/>
              </a:ext>
            </a:extLst>
          </p:cNvPr>
          <p:cNvSpPr>
            <a:spLocks noGrp="1"/>
          </p:cNvSpPr>
          <p:nvPr>
            <p:ph idx="1"/>
          </p:nvPr>
        </p:nvSpPr>
        <p:spPr/>
        <p:txBody>
          <a:bodyPr/>
          <a:lstStyle/>
          <a:p>
            <a:pPr marL="457200" indent="-457200">
              <a:buFont typeface="Arial" panose="020B0604020202020204" pitchFamily="34" charset="0"/>
              <a:buChar char="•"/>
            </a:pPr>
            <a:r>
              <a:rPr lang="en-US" dirty="0"/>
              <a:t>Helps cool the environment through evaporation</a:t>
            </a:r>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r>
              <a:rPr lang="en-US" dirty="0"/>
              <a:t>Example: evaporating sweat carries away heat energy from the body, helping organisms cool down</a:t>
            </a:r>
          </a:p>
          <a:p>
            <a:endParaRPr lang="en-US" dirty="0"/>
          </a:p>
        </p:txBody>
      </p:sp>
    </p:spTree>
    <p:extLst>
      <p:ext uri="{BB962C8B-B14F-4D97-AF65-F5344CB8AC3E}">
        <p14:creationId xmlns:p14="http://schemas.microsoft.com/office/powerpoint/2010/main" val="21421884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09B2DB-2CE6-975F-9DB9-20CC546CF325}"/>
              </a:ext>
            </a:extLst>
          </p:cNvPr>
          <p:cNvSpPr>
            <a:spLocks noGrp="1"/>
          </p:cNvSpPr>
          <p:nvPr>
            <p:ph type="title"/>
          </p:nvPr>
        </p:nvSpPr>
        <p:spPr/>
        <p:txBody>
          <a:bodyPr/>
          <a:lstStyle/>
          <a:p>
            <a:r>
              <a:rPr lang="en-US" dirty="0"/>
              <a:t>Reflection Question</a:t>
            </a:r>
          </a:p>
        </p:txBody>
      </p:sp>
      <p:sp>
        <p:nvSpPr>
          <p:cNvPr id="3" name="Content Placeholder 2">
            <a:extLst>
              <a:ext uri="{FF2B5EF4-FFF2-40B4-BE49-F238E27FC236}">
                <a16:creationId xmlns:a16="http://schemas.microsoft.com/office/drawing/2014/main" id="{C3227152-CF6A-3AA8-CAC9-B892F0C754B0}"/>
              </a:ext>
            </a:extLst>
          </p:cNvPr>
          <p:cNvSpPr>
            <a:spLocks noGrp="1"/>
          </p:cNvSpPr>
          <p:nvPr>
            <p:ph idx="1"/>
          </p:nvPr>
        </p:nvSpPr>
        <p:spPr>
          <a:xfrm>
            <a:off x="457200" y="1280159"/>
            <a:ext cx="8229600" cy="1005841"/>
          </a:xfrm>
          <a:solidFill>
            <a:srgbClr val="366092"/>
          </a:solidFill>
        </p:spPr>
        <p:txBody>
          <a:bodyPr/>
          <a:lstStyle/>
          <a:p>
            <a:r>
              <a:rPr lang="en-US" dirty="0">
                <a:solidFill>
                  <a:schemeClr val="bg1"/>
                </a:solidFill>
              </a:rPr>
              <a:t>Why do you think that jumping into a swimming pool on a hot summer's day helps your body cool off?</a:t>
            </a:r>
          </a:p>
        </p:txBody>
      </p:sp>
    </p:spTree>
    <p:extLst>
      <p:ext uri="{BB962C8B-B14F-4D97-AF65-F5344CB8AC3E}">
        <p14:creationId xmlns:p14="http://schemas.microsoft.com/office/powerpoint/2010/main" val="30291629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1646FE-732E-839A-2742-4B1F7739DE81}"/>
              </a:ext>
            </a:extLst>
          </p:cNvPr>
          <p:cNvSpPr>
            <a:spLocks noGrp="1"/>
          </p:cNvSpPr>
          <p:nvPr>
            <p:ph type="title"/>
          </p:nvPr>
        </p:nvSpPr>
        <p:spPr/>
        <p:txBody>
          <a:bodyPr/>
          <a:lstStyle/>
          <a:p>
            <a:r>
              <a:rPr lang="en-US" dirty="0"/>
              <a:t>Water as a Solvent</a:t>
            </a:r>
          </a:p>
        </p:txBody>
      </p:sp>
      <p:sp>
        <p:nvSpPr>
          <p:cNvPr id="3" name="Content Placeholder 2">
            <a:extLst>
              <a:ext uri="{FF2B5EF4-FFF2-40B4-BE49-F238E27FC236}">
                <a16:creationId xmlns:a16="http://schemas.microsoft.com/office/drawing/2014/main" id="{2694D6A8-119D-B8D8-7458-91DA8B849B15}"/>
              </a:ext>
            </a:extLst>
          </p:cNvPr>
          <p:cNvSpPr>
            <a:spLocks noGrp="1"/>
          </p:cNvSpPr>
          <p:nvPr>
            <p:ph idx="1"/>
          </p:nvPr>
        </p:nvSpPr>
        <p:spPr>
          <a:xfrm>
            <a:off x="218542" y="1219200"/>
            <a:ext cx="5344058" cy="4572000"/>
          </a:xfrm>
        </p:spPr>
        <p:txBody>
          <a:bodyPr>
            <a:normAutofit/>
          </a:bodyPr>
          <a:lstStyle/>
          <a:p>
            <a:pPr marL="457200" indent="-457200">
              <a:buFont typeface="Arial" panose="020B0604020202020204" pitchFamily="34" charset="0"/>
              <a:buChar char="•"/>
            </a:pPr>
            <a:r>
              <a:rPr lang="en-US" sz="2400" dirty="0"/>
              <a:t>Water is a polar solvent capable of dissolving polar molecules and ionic compounds.</a:t>
            </a:r>
          </a:p>
          <a:p>
            <a:pPr marL="457200" indent="-457200">
              <a:buFont typeface="Arial" panose="020B0604020202020204" pitchFamily="34" charset="0"/>
              <a:buChar char="•"/>
            </a:pPr>
            <a:r>
              <a:rPr lang="en-US" sz="2400" dirty="0"/>
              <a:t>Charged particles form hydration shells, surrounded by water molecules through hydrogen bonding.</a:t>
            </a:r>
          </a:p>
          <a:p>
            <a:pPr marL="457200" indent="-457200">
              <a:buFont typeface="Arial" panose="020B0604020202020204" pitchFamily="34" charset="0"/>
              <a:buChar char="•"/>
            </a:pPr>
            <a:r>
              <a:rPr lang="en-US" sz="2400" dirty="0"/>
              <a:t>Ionic compounds dissociate in water, forming ions surrounded by water molecules.</a:t>
            </a:r>
          </a:p>
        </p:txBody>
      </p:sp>
      <p:sp>
        <p:nvSpPr>
          <p:cNvPr id="6" name="TextBox 5">
            <a:extLst>
              <a:ext uri="{FF2B5EF4-FFF2-40B4-BE49-F238E27FC236}">
                <a16:creationId xmlns:a16="http://schemas.microsoft.com/office/drawing/2014/main" id="{1A424A28-6254-C1DA-4ACE-D5D05633E717}"/>
              </a:ext>
            </a:extLst>
          </p:cNvPr>
          <p:cNvSpPr txBox="1"/>
          <p:nvPr/>
        </p:nvSpPr>
        <p:spPr>
          <a:xfrm>
            <a:off x="6761986" y="2301761"/>
            <a:ext cx="1036694" cy="307777"/>
          </a:xfrm>
          <a:prstGeom prst="rect">
            <a:avLst/>
          </a:prstGeom>
          <a:noFill/>
        </p:spPr>
        <p:txBody>
          <a:bodyPr wrap="none" rtlCol="0">
            <a:spAutoFit/>
          </a:bodyPr>
          <a:lstStyle/>
          <a:p>
            <a:pPr algn="l"/>
            <a:r>
              <a:rPr lang="en-US" sz="1400" b="1" dirty="0"/>
              <a:t>2.2 Figure 4</a:t>
            </a:r>
          </a:p>
        </p:txBody>
      </p:sp>
      <p:pic>
        <p:nvPicPr>
          <p:cNvPr id="4" name="Content Placeholder 5" descr="When sodium chloride dissolves in water, the positively charged sodium ions interact with the oxygen of water, and the negatively charged chlorine ions interact with the hydrogen of water.">
            <a:extLst>
              <a:ext uri="{FF2B5EF4-FFF2-40B4-BE49-F238E27FC236}">
                <a16:creationId xmlns:a16="http://schemas.microsoft.com/office/drawing/2014/main" id="{47F2BD30-37F3-C90F-EBD2-C46EAF3EEB96}"/>
              </a:ext>
            </a:extLst>
          </p:cNvPr>
          <p:cNvPicPr>
            <a:picLocks noChangeAspect="1"/>
          </p:cNvPicPr>
          <p:nvPr/>
        </p:nvPicPr>
        <p:blipFill>
          <a:blip r:embed="rId2"/>
          <a:srcRect l="1852" t="5333" r="1852" b="21334"/>
          <a:stretch/>
        </p:blipFill>
        <p:spPr>
          <a:xfrm>
            <a:off x="5659351" y="2607074"/>
            <a:ext cx="3241964" cy="1371600"/>
          </a:xfrm>
          <a:prstGeom prst="rect">
            <a:avLst/>
          </a:prstGeom>
        </p:spPr>
      </p:pic>
      <p:sp>
        <p:nvSpPr>
          <p:cNvPr id="7" name="TextBox 6">
            <a:extLst>
              <a:ext uri="{FF2B5EF4-FFF2-40B4-BE49-F238E27FC236}">
                <a16:creationId xmlns:a16="http://schemas.microsoft.com/office/drawing/2014/main" id="{0284935A-19D9-F734-941F-C54EA5D80A4E}"/>
              </a:ext>
            </a:extLst>
          </p:cNvPr>
          <p:cNvSpPr txBox="1"/>
          <p:nvPr/>
        </p:nvSpPr>
        <p:spPr>
          <a:xfrm>
            <a:off x="5375333" y="4057682"/>
            <a:ext cx="3810000" cy="230832"/>
          </a:xfrm>
          <a:prstGeom prst="rect">
            <a:avLst/>
          </a:prstGeom>
          <a:noFill/>
        </p:spPr>
        <p:txBody>
          <a:bodyPr wrap="square">
            <a:spAutoFit/>
          </a:bodyPr>
          <a:lstStyle/>
          <a:p>
            <a:r>
              <a:rPr lang="en-US" sz="900" dirty="0"/>
              <a:t>CNX OpenStax on Wikimedia Commons. "NaCl dissolved in water." Modified.</a:t>
            </a:r>
          </a:p>
        </p:txBody>
      </p:sp>
    </p:spTree>
    <p:extLst>
      <p:ext uri="{BB962C8B-B14F-4D97-AF65-F5344CB8AC3E}">
        <p14:creationId xmlns:p14="http://schemas.microsoft.com/office/powerpoint/2010/main" val="31297198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7ADDB-5BA6-F3A7-E181-D91EA14691A9}"/>
              </a:ext>
            </a:extLst>
          </p:cNvPr>
          <p:cNvSpPr>
            <a:spLocks noGrp="1"/>
          </p:cNvSpPr>
          <p:nvPr>
            <p:ph type="title"/>
          </p:nvPr>
        </p:nvSpPr>
        <p:spPr/>
        <p:txBody>
          <a:bodyPr/>
          <a:lstStyle/>
          <a:p>
            <a:r>
              <a:rPr lang="en-US" dirty="0"/>
              <a:t>Cohesion</a:t>
            </a:r>
          </a:p>
        </p:txBody>
      </p:sp>
      <p:sp>
        <p:nvSpPr>
          <p:cNvPr id="3" name="Content Placeholder 2">
            <a:extLst>
              <a:ext uri="{FF2B5EF4-FFF2-40B4-BE49-F238E27FC236}">
                <a16:creationId xmlns:a16="http://schemas.microsoft.com/office/drawing/2014/main" id="{20441E0F-7877-0F9C-6401-0F02B56398FD}"/>
              </a:ext>
            </a:extLst>
          </p:cNvPr>
          <p:cNvSpPr>
            <a:spLocks noGrp="1"/>
          </p:cNvSpPr>
          <p:nvPr>
            <p:ph idx="1"/>
          </p:nvPr>
        </p:nvSpPr>
        <p:spPr>
          <a:xfrm>
            <a:off x="457200" y="1280160"/>
            <a:ext cx="5562600" cy="4572000"/>
          </a:xfrm>
        </p:spPr>
        <p:txBody>
          <a:bodyPr>
            <a:normAutofit/>
          </a:bodyPr>
          <a:lstStyle/>
          <a:p>
            <a:pPr marL="457200" indent="-457200">
              <a:buFont typeface="Arial" panose="020B0604020202020204" pitchFamily="34" charset="0"/>
              <a:buChar char="•"/>
            </a:pPr>
            <a:r>
              <a:rPr lang="en-US" b="1" dirty="0"/>
              <a:t>Cohesion</a:t>
            </a:r>
            <a:r>
              <a:rPr lang="en-US" dirty="0"/>
              <a:t>: intermolecular forces between water molecules caused by the polar nature of water</a:t>
            </a:r>
          </a:p>
          <a:p>
            <a:pPr marL="457200" indent="-457200">
              <a:buFont typeface="Arial" panose="020B0604020202020204" pitchFamily="34" charset="0"/>
              <a:buChar char="•"/>
            </a:pPr>
            <a:r>
              <a:rPr lang="en-US" dirty="0"/>
              <a:t>Cohesion allows for </a:t>
            </a:r>
            <a:r>
              <a:rPr lang="en-US" b="1" dirty="0"/>
              <a:t>surface tension</a:t>
            </a:r>
            <a:r>
              <a:rPr lang="en-US" dirty="0"/>
              <a:t>,</a:t>
            </a:r>
            <a:r>
              <a:rPr lang="en-US" b="1" dirty="0"/>
              <a:t> </a:t>
            </a:r>
            <a:r>
              <a:rPr lang="en-US" dirty="0"/>
              <a:t>enabling water to resist rupturing when under stress.</a:t>
            </a:r>
          </a:p>
          <a:p>
            <a:pPr marL="457200" indent="-457200">
              <a:buFont typeface="Arial" panose="020B0604020202020204" pitchFamily="34" charset="0"/>
              <a:buChar char="•"/>
            </a:pPr>
            <a:r>
              <a:rPr lang="en-US" b="1" dirty="0"/>
              <a:t>Surface tension </a:t>
            </a:r>
            <a:r>
              <a:rPr lang="en-US" dirty="0"/>
              <a:t>allows some objects to float on water despite being denser.</a:t>
            </a:r>
          </a:p>
          <a:p>
            <a:endParaRPr lang="en-US" dirty="0"/>
          </a:p>
        </p:txBody>
      </p:sp>
      <p:sp>
        <p:nvSpPr>
          <p:cNvPr id="6" name="TextBox 5">
            <a:extLst>
              <a:ext uri="{FF2B5EF4-FFF2-40B4-BE49-F238E27FC236}">
                <a16:creationId xmlns:a16="http://schemas.microsoft.com/office/drawing/2014/main" id="{B2874E38-F01F-589E-A57D-F4C498D2FA75}"/>
              </a:ext>
            </a:extLst>
          </p:cNvPr>
          <p:cNvSpPr txBox="1"/>
          <p:nvPr/>
        </p:nvSpPr>
        <p:spPr>
          <a:xfrm>
            <a:off x="6973165" y="1138243"/>
            <a:ext cx="1076770" cy="307777"/>
          </a:xfrm>
          <a:prstGeom prst="rect">
            <a:avLst/>
          </a:prstGeom>
          <a:noFill/>
        </p:spPr>
        <p:txBody>
          <a:bodyPr wrap="none" rtlCol="0">
            <a:spAutoFit/>
          </a:bodyPr>
          <a:lstStyle/>
          <a:p>
            <a:r>
              <a:rPr lang="en-US" sz="1400" b="1" dirty="0"/>
              <a:t>2.2 Figure 5 </a:t>
            </a:r>
          </a:p>
        </p:txBody>
      </p:sp>
      <p:pic>
        <p:nvPicPr>
          <p:cNvPr id="4" name="Content Placeholder 10" descr="A needle is shown floating on the surface of a plate of water.">
            <a:extLst>
              <a:ext uri="{FF2B5EF4-FFF2-40B4-BE49-F238E27FC236}">
                <a16:creationId xmlns:a16="http://schemas.microsoft.com/office/drawing/2014/main" id="{A139F059-9283-EC97-2413-B2C40A0FFDBE}"/>
              </a:ext>
            </a:extLst>
          </p:cNvPr>
          <p:cNvPicPr>
            <a:picLocks noChangeAspect="1"/>
          </p:cNvPicPr>
          <p:nvPr/>
        </p:nvPicPr>
        <p:blipFill>
          <a:blip r:embed="rId2"/>
          <a:srcRect l="12962" t="4523" r="12963" b="4667"/>
          <a:stretch/>
        </p:blipFill>
        <p:spPr>
          <a:xfrm>
            <a:off x="6510950" y="1471091"/>
            <a:ext cx="1981200" cy="1349341"/>
          </a:xfrm>
          <a:prstGeom prst="rect">
            <a:avLst/>
          </a:prstGeom>
        </p:spPr>
      </p:pic>
      <p:sp>
        <p:nvSpPr>
          <p:cNvPr id="7" name="TextBox 6">
            <a:extLst>
              <a:ext uri="{FF2B5EF4-FFF2-40B4-BE49-F238E27FC236}">
                <a16:creationId xmlns:a16="http://schemas.microsoft.com/office/drawing/2014/main" id="{0F9BC588-DC9C-ADC6-AF80-83BAC1392196}"/>
              </a:ext>
            </a:extLst>
          </p:cNvPr>
          <p:cNvSpPr txBox="1"/>
          <p:nvPr/>
        </p:nvSpPr>
        <p:spPr>
          <a:xfrm>
            <a:off x="6053750" y="2826051"/>
            <a:ext cx="2895600" cy="400110"/>
          </a:xfrm>
          <a:prstGeom prst="rect">
            <a:avLst/>
          </a:prstGeom>
          <a:noFill/>
        </p:spPr>
        <p:txBody>
          <a:bodyPr wrap="square">
            <a:spAutoFit/>
          </a:bodyPr>
          <a:lstStyle/>
          <a:p>
            <a:pPr algn="ctr"/>
            <a:r>
              <a:rPr lang="en-US" sz="1000" dirty="0"/>
              <a:t>Johan </a:t>
            </a:r>
            <a:r>
              <a:rPr lang="en-US" sz="1000" dirty="0" err="1"/>
              <a:t>commonswiki</a:t>
            </a:r>
            <a:r>
              <a:rPr lang="en-US" sz="1000" dirty="0"/>
              <a:t> on Wikimedia Commons. "Needle on water."</a:t>
            </a:r>
          </a:p>
        </p:txBody>
      </p:sp>
      <p:sp>
        <p:nvSpPr>
          <p:cNvPr id="9" name="TextBox 8">
            <a:extLst>
              <a:ext uri="{FF2B5EF4-FFF2-40B4-BE49-F238E27FC236}">
                <a16:creationId xmlns:a16="http://schemas.microsoft.com/office/drawing/2014/main" id="{A5588B07-047C-8C6B-5AE5-445D8233835D}"/>
              </a:ext>
            </a:extLst>
          </p:cNvPr>
          <p:cNvSpPr txBox="1"/>
          <p:nvPr/>
        </p:nvSpPr>
        <p:spPr>
          <a:xfrm>
            <a:off x="6973165" y="3412271"/>
            <a:ext cx="1076770" cy="307777"/>
          </a:xfrm>
          <a:prstGeom prst="rect">
            <a:avLst/>
          </a:prstGeom>
          <a:noFill/>
        </p:spPr>
        <p:txBody>
          <a:bodyPr wrap="none" rtlCol="0">
            <a:spAutoFit/>
          </a:bodyPr>
          <a:lstStyle/>
          <a:p>
            <a:r>
              <a:rPr lang="en-US" sz="1400" b="1" dirty="0"/>
              <a:t>2.2 Figure 7 </a:t>
            </a:r>
          </a:p>
        </p:txBody>
      </p:sp>
      <p:pic>
        <p:nvPicPr>
          <p:cNvPr id="10" name="Content Placeholder 6" descr="A photograph shows a bug standing on the surface of the water.">
            <a:extLst>
              <a:ext uri="{FF2B5EF4-FFF2-40B4-BE49-F238E27FC236}">
                <a16:creationId xmlns:a16="http://schemas.microsoft.com/office/drawing/2014/main" id="{F0E27BCB-74DA-1DEF-CDD5-F9EDB6926E7C}"/>
              </a:ext>
            </a:extLst>
          </p:cNvPr>
          <p:cNvPicPr>
            <a:picLocks noChangeAspect="1"/>
          </p:cNvPicPr>
          <p:nvPr/>
        </p:nvPicPr>
        <p:blipFill>
          <a:blip r:embed="rId3"/>
          <a:srcRect l="2365" t="4523" r="2365" b="2896"/>
          <a:stretch/>
        </p:blipFill>
        <p:spPr>
          <a:xfrm>
            <a:off x="6189175" y="3720048"/>
            <a:ext cx="2624750" cy="1417035"/>
          </a:xfrm>
          <a:prstGeom prst="rect">
            <a:avLst/>
          </a:prstGeom>
        </p:spPr>
      </p:pic>
      <p:sp>
        <p:nvSpPr>
          <p:cNvPr id="11" name="TextBox 10">
            <a:extLst>
              <a:ext uri="{FF2B5EF4-FFF2-40B4-BE49-F238E27FC236}">
                <a16:creationId xmlns:a16="http://schemas.microsoft.com/office/drawing/2014/main" id="{231352A9-AC10-244D-E658-C595828EEC1B}"/>
              </a:ext>
            </a:extLst>
          </p:cNvPr>
          <p:cNvSpPr txBox="1"/>
          <p:nvPr/>
        </p:nvSpPr>
        <p:spPr>
          <a:xfrm>
            <a:off x="6189175" y="5166193"/>
            <a:ext cx="2691610" cy="246221"/>
          </a:xfrm>
          <a:prstGeom prst="rect">
            <a:avLst/>
          </a:prstGeom>
          <a:noFill/>
        </p:spPr>
        <p:txBody>
          <a:bodyPr wrap="square">
            <a:spAutoFit/>
          </a:bodyPr>
          <a:lstStyle/>
          <a:p>
            <a:r>
              <a:rPr lang="en-US" sz="1000" dirty="0" err="1"/>
              <a:t>MarPockStudios</a:t>
            </a:r>
            <a:r>
              <a:rPr lang="en-US" sz="1000" dirty="0"/>
              <a:t> on </a:t>
            </a:r>
            <a:r>
              <a:rPr lang="en-US" sz="1000" dirty="0" err="1"/>
              <a:t>Pixabay</a:t>
            </a:r>
            <a:r>
              <a:rPr lang="en-US" sz="1000" dirty="0"/>
              <a:t>. "Insect on water."</a:t>
            </a:r>
          </a:p>
        </p:txBody>
      </p:sp>
    </p:spTree>
    <p:extLst>
      <p:ext uri="{BB962C8B-B14F-4D97-AF65-F5344CB8AC3E}">
        <p14:creationId xmlns:p14="http://schemas.microsoft.com/office/powerpoint/2010/main" val="27044585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7D152-50AE-5212-487D-B3F6EF4BAC26}"/>
              </a:ext>
            </a:extLst>
          </p:cNvPr>
          <p:cNvSpPr>
            <a:spLocks noGrp="1"/>
          </p:cNvSpPr>
          <p:nvPr>
            <p:ph type="title"/>
          </p:nvPr>
        </p:nvSpPr>
        <p:spPr/>
        <p:txBody>
          <a:bodyPr/>
          <a:lstStyle/>
          <a:p>
            <a:r>
              <a:rPr lang="en-US" dirty="0"/>
              <a:t>Adhesion</a:t>
            </a:r>
          </a:p>
        </p:txBody>
      </p:sp>
      <p:sp>
        <p:nvSpPr>
          <p:cNvPr id="3" name="Content Placeholder 2">
            <a:extLst>
              <a:ext uri="{FF2B5EF4-FFF2-40B4-BE49-F238E27FC236}">
                <a16:creationId xmlns:a16="http://schemas.microsoft.com/office/drawing/2014/main" id="{F3D494D9-C35A-F7CC-B9FC-6A837863522A}"/>
              </a:ext>
            </a:extLst>
          </p:cNvPr>
          <p:cNvSpPr>
            <a:spLocks noGrp="1"/>
          </p:cNvSpPr>
          <p:nvPr>
            <p:ph idx="1"/>
          </p:nvPr>
        </p:nvSpPr>
        <p:spPr>
          <a:xfrm>
            <a:off x="378799" y="1293176"/>
            <a:ext cx="4860135" cy="4572000"/>
          </a:xfrm>
        </p:spPr>
        <p:txBody>
          <a:bodyPr>
            <a:normAutofit lnSpcReduction="10000"/>
          </a:bodyPr>
          <a:lstStyle/>
          <a:p>
            <a:pPr marL="457200" indent="-457200">
              <a:buFont typeface="Arial" panose="020B0604020202020204" pitchFamily="34" charset="0"/>
              <a:buChar char="•"/>
            </a:pPr>
            <a:r>
              <a:rPr lang="en-US" b="1" dirty="0"/>
              <a:t>Adhesion</a:t>
            </a:r>
            <a:r>
              <a:rPr lang="en-US" dirty="0"/>
              <a:t>: attraction between water molecules and other molecules</a:t>
            </a:r>
          </a:p>
          <a:p>
            <a:pPr marL="1200150" lvl="1" indent="-457200">
              <a:buFont typeface="Arial" panose="020B0604020202020204" pitchFamily="34" charset="0"/>
              <a:buChar char="•"/>
            </a:pPr>
            <a:r>
              <a:rPr lang="en-US" dirty="0"/>
              <a:t>Often stronger than cohesion</a:t>
            </a:r>
          </a:p>
          <a:p>
            <a:pPr marL="1200150" lvl="1" indent="-457200">
              <a:buFont typeface="Arial" panose="020B0604020202020204" pitchFamily="34" charset="0"/>
              <a:buChar char="•"/>
            </a:pPr>
            <a:r>
              <a:rPr lang="en-US" dirty="0"/>
              <a:t>Causes water to "climb" up narrow tubes (capillary action)</a:t>
            </a:r>
          </a:p>
          <a:p>
            <a:pPr marL="457200" indent="-457200">
              <a:buFont typeface="Arial" panose="020B0604020202020204" pitchFamily="34" charset="0"/>
              <a:buChar char="•"/>
            </a:pPr>
            <a:r>
              <a:rPr lang="en-US" dirty="0"/>
              <a:t>Water adheres to charged surfaces, such as the inside of capillary tubes.</a:t>
            </a:r>
          </a:p>
          <a:p>
            <a:endParaRPr lang="en-US" dirty="0"/>
          </a:p>
        </p:txBody>
      </p:sp>
      <p:sp>
        <p:nvSpPr>
          <p:cNvPr id="6" name="TextBox 5">
            <a:extLst>
              <a:ext uri="{FF2B5EF4-FFF2-40B4-BE49-F238E27FC236}">
                <a16:creationId xmlns:a16="http://schemas.microsoft.com/office/drawing/2014/main" id="{19DCABBC-8249-69CC-8498-E002E7EA8AC8}"/>
              </a:ext>
            </a:extLst>
          </p:cNvPr>
          <p:cNvSpPr txBox="1"/>
          <p:nvPr/>
        </p:nvSpPr>
        <p:spPr>
          <a:xfrm>
            <a:off x="6614062" y="1164658"/>
            <a:ext cx="1076770" cy="307777"/>
          </a:xfrm>
          <a:prstGeom prst="rect">
            <a:avLst/>
          </a:prstGeom>
          <a:noFill/>
        </p:spPr>
        <p:txBody>
          <a:bodyPr wrap="none" rtlCol="0">
            <a:spAutoFit/>
          </a:bodyPr>
          <a:lstStyle/>
          <a:p>
            <a:r>
              <a:rPr lang="en-US" sz="1400" b="1" dirty="0"/>
              <a:t>2.2 Figure 6 </a:t>
            </a:r>
          </a:p>
        </p:txBody>
      </p:sp>
      <p:pic>
        <p:nvPicPr>
          <p:cNvPr id="4" name="Content Placeholder 6" descr="An illustration shows water filling a container with a tube (labeled &quot;Capillary tube&quot;) in the center of it. The water level in the tube is slightly higher than the water level in the rest of the container, and the water level in the tube is labeled &quot;Capillary action.&quot; ">
            <a:extLst>
              <a:ext uri="{FF2B5EF4-FFF2-40B4-BE49-F238E27FC236}">
                <a16:creationId xmlns:a16="http://schemas.microsoft.com/office/drawing/2014/main" id="{FFE97541-57AE-22D9-3F29-CE56A4A2666E}"/>
              </a:ext>
            </a:extLst>
          </p:cNvPr>
          <p:cNvPicPr>
            <a:picLocks noChangeAspect="1"/>
          </p:cNvPicPr>
          <p:nvPr/>
        </p:nvPicPr>
        <p:blipFill>
          <a:blip r:embed="rId2"/>
          <a:srcRect l="31482" t="5334" r="30555" b="3000"/>
          <a:stretch/>
        </p:blipFill>
        <p:spPr>
          <a:xfrm>
            <a:off x="5902767" y="1472435"/>
            <a:ext cx="2499360" cy="3352800"/>
          </a:xfrm>
          <a:prstGeom prst="rect">
            <a:avLst/>
          </a:prstGeom>
        </p:spPr>
      </p:pic>
      <p:sp>
        <p:nvSpPr>
          <p:cNvPr id="7" name="TextBox 6">
            <a:extLst>
              <a:ext uri="{FF2B5EF4-FFF2-40B4-BE49-F238E27FC236}">
                <a16:creationId xmlns:a16="http://schemas.microsoft.com/office/drawing/2014/main" id="{96D1260B-3DE3-8A11-5741-A2AC1A125370}"/>
              </a:ext>
            </a:extLst>
          </p:cNvPr>
          <p:cNvSpPr txBox="1"/>
          <p:nvPr/>
        </p:nvSpPr>
        <p:spPr>
          <a:xfrm>
            <a:off x="5682995" y="4825235"/>
            <a:ext cx="2938903" cy="400110"/>
          </a:xfrm>
          <a:prstGeom prst="rect">
            <a:avLst/>
          </a:prstGeom>
          <a:noFill/>
        </p:spPr>
        <p:txBody>
          <a:bodyPr wrap="square">
            <a:spAutoFit/>
          </a:bodyPr>
          <a:lstStyle/>
          <a:p>
            <a:pPr algn="ctr"/>
            <a:r>
              <a:rPr lang="en-US" sz="1000" dirty="0"/>
              <a:t>Pearson-Scott Foresman, donated to the Wikimedia Foundation. "Capillary action." Modified.</a:t>
            </a:r>
          </a:p>
        </p:txBody>
      </p:sp>
    </p:spTree>
    <p:extLst>
      <p:ext uri="{BB962C8B-B14F-4D97-AF65-F5344CB8AC3E}">
        <p14:creationId xmlns:p14="http://schemas.microsoft.com/office/powerpoint/2010/main" val="10385551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2095DF-1D72-E873-7079-8347576E8C9F}"/>
              </a:ext>
            </a:extLst>
          </p:cNvPr>
          <p:cNvSpPr>
            <a:spLocks noGrp="1"/>
          </p:cNvSpPr>
          <p:nvPr>
            <p:ph type="title"/>
          </p:nvPr>
        </p:nvSpPr>
        <p:spPr/>
        <p:txBody>
          <a:bodyPr/>
          <a:lstStyle/>
          <a:p>
            <a:r>
              <a:rPr lang="en-US" dirty="0"/>
              <a:t>pH</a:t>
            </a:r>
          </a:p>
        </p:txBody>
      </p:sp>
      <p:sp>
        <p:nvSpPr>
          <p:cNvPr id="3" name="Content Placeholder 2">
            <a:extLst>
              <a:ext uri="{FF2B5EF4-FFF2-40B4-BE49-F238E27FC236}">
                <a16:creationId xmlns:a16="http://schemas.microsoft.com/office/drawing/2014/main" id="{5806DA67-E1A8-222B-C24E-88D9CF1FA535}"/>
              </a:ext>
            </a:extLst>
          </p:cNvPr>
          <p:cNvSpPr>
            <a:spLocks noGrp="1"/>
          </p:cNvSpPr>
          <p:nvPr>
            <p:ph idx="1"/>
          </p:nvPr>
        </p:nvSpPr>
        <p:spPr>
          <a:xfrm>
            <a:off x="228600" y="1097280"/>
            <a:ext cx="8686800" cy="4922520"/>
          </a:xfrm>
        </p:spPr>
        <p:txBody>
          <a:bodyPr>
            <a:normAutofit/>
          </a:bodyPr>
          <a:lstStyle/>
          <a:p>
            <a:pPr marL="457200" indent="-457200">
              <a:buFont typeface="Arial" panose="020B0604020202020204" pitchFamily="34" charset="0"/>
              <a:buChar char="•"/>
            </a:pPr>
            <a:r>
              <a:rPr lang="en-US" sz="2400" b="1" dirty="0"/>
              <a:t>pH</a:t>
            </a:r>
            <a:r>
              <a:rPr lang="en-US" sz="2400" dirty="0"/>
              <a:t> measures the concentration of hydrogen ions (H</a:t>
            </a:r>
            <a:r>
              <a:rPr lang="en-US" sz="2400" baseline="30000" dirty="0"/>
              <a:t>+</a:t>
            </a:r>
            <a:r>
              <a:rPr lang="en-US" sz="2400" dirty="0"/>
              <a:t>) in a solution.</a:t>
            </a:r>
          </a:p>
          <a:p>
            <a:pPr algn="ctr"/>
            <a:r>
              <a:rPr lang="en-US" sz="2400" dirty="0"/>
              <a:t>pH = -log[H</a:t>
            </a:r>
            <a:r>
              <a:rPr lang="en-US" sz="2400" baseline="30000" dirty="0"/>
              <a:t>+</a:t>
            </a:r>
            <a:r>
              <a:rPr lang="en-US" sz="2400" dirty="0"/>
              <a:t>]</a:t>
            </a:r>
          </a:p>
          <a:p>
            <a:pPr marL="457200" indent="-457200">
              <a:buFont typeface="Arial" panose="020B0604020202020204" pitchFamily="34" charset="0"/>
              <a:buChar char="•"/>
            </a:pPr>
            <a:r>
              <a:rPr lang="en-US" sz="2400" dirty="0"/>
              <a:t>Pure water has a neutral pH of 7.0, with equal concentrations of H</a:t>
            </a:r>
            <a:r>
              <a:rPr lang="en-US" sz="2400" baseline="30000" dirty="0"/>
              <a:t>+</a:t>
            </a:r>
            <a:r>
              <a:rPr lang="en-US" sz="2400" dirty="0"/>
              <a:t> and OH</a:t>
            </a:r>
            <a:r>
              <a:rPr lang="en-US" sz="2400" baseline="30000" dirty="0"/>
              <a:t>-</a:t>
            </a:r>
            <a:r>
              <a:rPr lang="en-US" sz="2400" dirty="0"/>
              <a:t>.</a:t>
            </a:r>
          </a:p>
          <a:p>
            <a:pPr marL="457200" indent="-457200">
              <a:buFont typeface="Arial" panose="020B0604020202020204" pitchFamily="34" charset="0"/>
              <a:buChar char="•"/>
            </a:pPr>
            <a:r>
              <a:rPr lang="en-US" sz="2400" dirty="0"/>
              <a:t>Acid: pH &lt; 7, [H</a:t>
            </a:r>
            <a:r>
              <a:rPr lang="en-US" sz="2400" baseline="30000" dirty="0"/>
              <a:t>+</a:t>
            </a:r>
            <a:r>
              <a:rPr lang="en-US" sz="2400" dirty="0"/>
              <a:t>] &gt; [OH</a:t>
            </a:r>
            <a:r>
              <a:rPr lang="en-US" sz="2400" baseline="30000" dirty="0"/>
              <a:t>-</a:t>
            </a:r>
            <a:r>
              <a:rPr lang="en-US" sz="2400" dirty="0"/>
              <a:t>]</a:t>
            </a:r>
          </a:p>
          <a:p>
            <a:pPr marL="457200" indent="-457200">
              <a:buFont typeface="Arial" panose="020B0604020202020204" pitchFamily="34" charset="0"/>
              <a:buChar char="•"/>
            </a:pPr>
            <a:r>
              <a:rPr lang="en-US" sz="2400" dirty="0"/>
              <a:t>Base: pH &gt; 7, [OH</a:t>
            </a:r>
            <a:r>
              <a:rPr lang="en-US" sz="2400" baseline="30000" dirty="0"/>
              <a:t>-</a:t>
            </a:r>
            <a:r>
              <a:rPr lang="en-US" sz="2400" dirty="0"/>
              <a:t>] &gt; [H</a:t>
            </a:r>
            <a:r>
              <a:rPr lang="en-US" sz="2400" baseline="30000" dirty="0"/>
              <a:t>+</a:t>
            </a:r>
            <a:r>
              <a:rPr lang="en-US" sz="2400" dirty="0"/>
              <a:t>]</a:t>
            </a:r>
          </a:p>
          <a:p>
            <a:pPr marL="457200" indent="-457200">
              <a:buFont typeface="Arial" panose="020B0604020202020204" pitchFamily="34" charset="0"/>
              <a:buChar char="•"/>
            </a:pPr>
            <a:endParaRPr lang="en-US" sz="2400" dirty="0"/>
          </a:p>
        </p:txBody>
      </p:sp>
      <p:sp>
        <p:nvSpPr>
          <p:cNvPr id="6" name="TextBox 5">
            <a:extLst>
              <a:ext uri="{FF2B5EF4-FFF2-40B4-BE49-F238E27FC236}">
                <a16:creationId xmlns:a16="http://schemas.microsoft.com/office/drawing/2014/main" id="{E7AAE28B-5002-D85D-7C72-97E209B29E51}"/>
              </a:ext>
            </a:extLst>
          </p:cNvPr>
          <p:cNvSpPr txBox="1"/>
          <p:nvPr/>
        </p:nvSpPr>
        <p:spPr>
          <a:xfrm>
            <a:off x="6012135" y="2933363"/>
            <a:ext cx="1076770" cy="307777"/>
          </a:xfrm>
          <a:prstGeom prst="rect">
            <a:avLst/>
          </a:prstGeom>
          <a:noFill/>
        </p:spPr>
        <p:txBody>
          <a:bodyPr wrap="none" rtlCol="0">
            <a:spAutoFit/>
          </a:bodyPr>
          <a:lstStyle/>
          <a:p>
            <a:r>
              <a:rPr lang="en-US" sz="1400" b="1" dirty="0"/>
              <a:t>2.2 Figure 8 </a:t>
            </a:r>
          </a:p>
        </p:txBody>
      </p:sp>
      <p:pic>
        <p:nvPicPr>
          <p:cNvPr id="4" name="Content Placeholder 6" descr="A p H scale with various examples is shown.">
            <a:extLst>
              <a:ext uri="{FF2B5EF4-FFF2-40B4-BE49-F238E27FC236}">
                <a16:creationId xmlns:a16="http://schemas.microsoft.com/office/drawing/2014/main" id="{B6BCDDC4-3759-1A84-EC03-39266C9B0019}"/>
              </a:ext>
            </a:extLst>
          </p:cNvPr>
          <p:cNvPicPr>
            <a:picLocks noChangeAspect="1"/>
          </p:cNvPicPr>
          <p:nvPr/>
        </p:nvPicPr>
        <p:blipFill>
          <a:blip r:embed="rId2"/>
          <a:srcRect l="4630" t="4475" r="6481" b="2000"/>
          <a:stretch/>
        </p:blipFill>
        <p:spPr>
          <a:xfrm>
            <a:off x="4238867" y="3241140"/>
            <a:ext cx="4623306" cy="2702460"/>
          </a:xfrm>
          <a:prstGeom prst="rect">
            <a:avLst/>
          </a:prstGeom>
        </p:spPr>
      </p:pic>
    </p:spTree>
    <p:extLst>
      <p:ext uri="{BB962C8B-B14F-4D97-AF65-F5344CB8AC3E}">
        <p14:creationId xmlns:p14="http://schemas.microsoft.com/office/powerpoint/2010/main" val="18692874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7B2745-8255-3D73-33BF-C51BFA0CBC83}"/>
              </a:ext>
            </a:extLst>
          </p:cNvPr>
          <p:cNvSpPr>
            <a:spLocks noGrp="1"/>
          </p:cNvSpPr>
          <p:nvPr>
            <p:ph type="title"/>
          </p:nvPr>
        </p:nvSpPr>
        <p:spPr/>
        <p:txBody>
          <a:bodyPr/>
          <a:lstStyle/>
          <a:p>
            <a:r>
              <a:rPr lang="en-US" dirty="0"/>
              <a:t>Acids</a:t>
            </a:r>
          </a:p>
        </p:txBody>
      </p:sp>
      <p:sp>
        <p:nvSpPr>
          <p:cNvPr id="3" name="Content Placeholder 2">
            <a:extLst>
              <a:ext uri="{FF2B5EF4-FFF2-40B4-BE49-F238E27FC236}">
                <a16:creationId xmlns:a16="http://schemas.microsoft.com/office/drawing/2014/main" id="{AB4DD4A4-B3DC-3197-0613-99A704987C0F}"/>
              </a:ext>
            </a:extLst>
          </p:cNvPr>
          <p:cNvSpPr>
            <a:spLocks noGrp="1"/>
          </p:cNvSpPr>
          <p:nvPr>
            <p:ph idx="1"/>
          </p:nvPr>
        </p:nvSpPr>
        <p:spPr/>
        <p:txBody>
          <a:bodyPr/>
          <a:lstStyle/>
          <a:p>
            <a:pPr marL="457200" indent="-457200">
              <a:buFont typeface="Arial" panose="020B0604020202020204" pitchFamily="34" charset="0"/>
              <a:buChar char="•"/>
            </a:pPr>
            <a:r>
              <a:rPr lang="en-US" b="1" dirty="0"/>
              <a:t>Acids</a:t>
            </a:r>
            <a:r>
              <a:rPr lang="en-US" dirty="0"/>
              <a:t>:</a:t>
            </a:r>
            <a:r>
              <a:rPr lang="en-US" b="1" dirty="0"/>
              <a:t> </a:t>
            </a:r>
            <a:r>
              <a:rPr lang="en-US" dirty="0"/>
              <a:t>substances that donate hydrogen ions (H</a:t>
            </a:r>
            <a:r>
              <a:rPr lang="en-US" baseline="30000" dirty="0"/>
              <a:t>+</a:t>
            </a:r>
            <a:r>
              <a:rPr lang="en-US" dirty="0"/>
              <a:t>) to a solution</a:t>
            </a:r>
          </a:p>
          <a:p>
            <a:pPr marL="457200" indent="-457200">
              <a:buFont typeface="Arial" panose="020B0604020202020204" pitchFamily="34" charset="0"/>
              <a:buChar char="•"/>
            </a:pPr>
            <a:r>
              <a:rPr lang="en-US" dirty="0"/>
              <a:t>Strong acids readily donate H</a:t>
            </a:r>
            <a:r>
              <a:rPr lang="en-US" baseline="30000" dirty="0"/>
              <a:t>+</a:t>
            </a:r>
            <a:r>
              <a:rPr lang="en-US" dirty="0"/>
              <a:t>, such as hydrochloric acid (HCl).</a:t>
            </a:r>
          </a:p>
          <a:p>
            <a:pPr marL="457200" indent="-457200">
              <a:buFont typeface="Arial" panose="020B0604020202020204" pitchFamily="34" charset="0"/>
              <a:buChar char="•"/>
            </a:pPr>
            <a:r>
              <a:rPr lang="en-US" dirty="0"/>
              <a:t>Weak acids, like those in tomato juice or vinegar, do not completely dissociate.</a:t>
            </a:r>
          </a:p>
          <a:p>
            <a:endParaRPr lang="en-US" dirty="0"/>
          </a:p>
        </p:txBody>
      </p:sp>
    </p:spTree>
    <p:extLst>
      <p:ext uri="{BB962C8B-B14F-4D97-AF65-F5344CB8AC3E}">
        <p14:creationId xmlns:p14="http://schemas.microsoft.com/office/powerpoint/2010/main" val="40070190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p:cNvSpPr>
          <p:nvPr>
            <p:ph type="title"/>
          </p:nvPr>
        </p:nvSpPr>
        <p:spPr>
          <a:prstGeom prst="rect">
            <a:avLst/>
          </a:prstGeom>
        </p:spPr>
        <p:txBody>
          <a:bodyPr>
            <a:normAutofit/>
          </a:bodyPr>
          <a:lstStyle/>
          <a:p>
            <a:r>
              <a:rPr lang="en-US" dirty="0"/>
              <a:t>Objectives</a:t>
            </a:r>
            <a:endParaRPr lang="en-US" sz="3200" dirty="0">
              <a:solidFill>
                <a:schemeClr val="accent1"/>
              </a:solidFill>
            </a:endParaRPr>
          </a:p>
        </p:txBody>
      </p:sp>
      <p:sp>
        <p:nvSpPr>
          <p:cNvPr id="10243" name="Rectangle 3"/>
          <p:cNvSpPr>
            <a:spLocks noGrp="1"/>
          </p:cNvSpPr>
          <p:nvPr>
            <p:ph idx="1"/>
          </p:nvPr>
        </p:nvSpPr>
        <p:spPr>
          <a:xfrm>
            <a:off x="457200" y="1055441"/>
            <a:ext cx="8229600" cy="3884140"/>
          </a:xfrm>
          <a:prstGeom prst="rect">
            <a:avLst/>
          </a:prstGeom>
          <a:noFill/>
        </p:spPr>
        <p:txBody>
          <a:bodyPr>
            <a:spAutoFit/>
          </a:bodyPr>
          <a:lstStyle/>
          <a:p>
            <a:pPr marL="457200" indent="-457200">
              <a:buFont typeface="Arial" panose="020B0604020202020204" pitchFamily="34" charset="0"/>
              <a:buChar char="•"/>
              <a:tabLst>
                <a:tab pos="457200" algn="l"/>
              </a:tabLst>
            </a:pPr>
            <a:r>
              <a:rPr lang="en-US" b="1" dirty="0"/>
              <a:t>Describe</a:t>
            </a:r>
            <a:r>
              <a:rPr lang="en-US" dirty="0"/>
              <a:t> the properties of water that are critical to maintaining life.</a:t>
            </a:r>
          </a:p>
          <a:p>
            <a:pPr marL="457200" indent="-457200">
              <a:buFont typeface="Arial" panose="020B0604020202020204" pitchFamily="34" charset="0"/>
              <a:buChar char="•"/>
              <a:tabLst>
                <a:tab pos="457200" algn="l"/>
              </a:tabLst>
            </a:pPr>
            <a:r>
              <a:rPr lang="en-US" b="1" i="0" dirty="0"/>
              <a:t>Discuss</a:t>
            </a:r>
            <a:r>
              <a:rPr lang="en-US" i="0" dirty="0"/>
              <a:t> the role of acids, bases, and buffers in homeostasis.</a:t>
            </a:r>
          </a:p>
          <a:p>
            <a:pPr marL="457200" indent="-457200">
              <a:buFont typeface="Arial" panose="020B0604020202020204" pitchFamily="34" charset="0"/>
              <a:buChar char="•"/>
              <a:tabLst>
                <a:tab pos="457200" algn="l"/>
              </a:tabLst>
            </a:pPr>
            <a:r>
              <a:rPr lang="en-US" b="1" dirty="0"/>
              <a:t>Explain</a:t>
            </a:r>
            <a:r>
              <a:rPr lang="en-US" dirty="0"/>
              <a:t> why water is an excellent solvent.</a:t>
            </a:r>
          </a:p>
          <a:p>
            <a:pPr marL="457200" indent="-457200">
              <a:buFont typeface="Arial" panose="020B0604020202020204" pitchFamily="34" charset="0"/>
              <a:buChar char="•"/>
              <a:tabLst>
                <a:tab pos="457200" algn="l"/>
              </a:tabLst>
            </a:pPr>
            <a:r>
              <a:rPr lang="en-US" b="1" i="0" dirty="0"/>
              <a:t>Provide</a:t>
            </a:r>
            <a:r>
              <a:rPr lang="en-US" i="0" dirty="0"/>
              <a:t> examples of water</a:t>
            </a:r>
            <a:r>
              <a:rPr lang="en-US" dirty="0">
                <a:solidFill>
                  <a:schemeClr val="tx1"/>
                </a:solidFill>
              </a:rPr>
              <a:t>'</a:t>
            </a:r>
            <a:r>
              <a:rPr lang="en-US" i="0" dirty="0"/>
              <a:t>s cohesive and adhesive properties.</a:t>
            </a:r>
          </a:p>
          <a:p>
            <a:pPr marL="457200" indent="-457200">
              <a:buFont typeface="Arial" panose="020B0604020202020204" pitchFamily="34" charset="0"/>
              <a:buChar char="•"/>
              <a:tabLst>
                <a:tab pos="457200" algn="l"/>
              </a:tabLst>
            </a:pPr>
            <a:r>
              <a:rPr lang="en-US" b="1" dirty="0"/>
              <a:t>Understand</a:t>
            </a:r>
            <a:r>
              <a:rPr lang="en-US" dirty="0"/>
              <a:t> the pH scale, acids, and bases.</a:t>
            </a:r>
            <a:endParaRPr lang="en-US" i="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49ECF-A558-A42A-E72A-5C080F8ACC29}"/>
              </a:ext>
            </a:extLst>
          </p:cNvPr>
          <p:cNvSpPr>
            <a:spLocks noGrp="1"/>
          </p:cNvSpPr>
          <p:nvPr>
            <p:ph type="title"/>
          </p:nvPr>
        </p:nvSpPr>
        <p:spPr/>
        <p:txBody>
          <a:bodyPr/>
          <a:lstStyle/>
          <a:p>
            <a:r>
              <a:rPr lang="en-US" dirty="0"/>
              <a:t>Bases</a:t>
            </a:r>
          </a:p>
        </p:txBody>
      </p:sp>
      <p:sp>
        <p:nvSpPr>
          <p:cNvPr id="3" name="Content Placeholder 2">
            <a:extLst>
              <a:ext uri="{FF2B5EF4-FFF2-40B4-BE49-F238E27FC236}">
                <a16:creationId xmlns:a16="http://schemas.microsoft.com/office/drawing/2014/main" id="{88ADF183-5BA3-6B3F-57FF-97C8F937461A}"/>
              </a:ext>
            </a:extLst>
          </p:cNvPr>
          <p:cNvSpPr>
            <a:spLocks noGrp="1"/>
          </p:cNvSpPr>
          <p:nvPr>
            <p:ph idx="1"/>
          </p:nvPr>
        </p:nvSpPr>
        <p:spPr/>
        <p:txBody>
          <a:bodyPr/>
          <a:lstStyle/>
          <a:p>
            <a:pPr marL="457200" indent="-457200">
              <a:buFont typeface="Arial" panose="020B0604020202020204" pitchFamily="34" charset="0"/>
              <a:buChar char="•"/>
            </a:pPr>
            <a:r>
              <a:rPr lang="en-US" b="1" dirty="0"/>
              <a:t>Bases</a:t>
            </a:r>
            <a:r>
              <a:rPr lang="en-US" dirty="0"/>
              <a:t>:</a:t>
            </a:r>
            <a:r>
              <a:rPr lang="en-US" b="1" dirty="0"/>
              <a:t> </a:t>
            </a:r>
            <a:r>
              <a:rPr lang="en-US" dirty="0"/>
              <a:t>substances that accept H</a:t>
            </a:r>
            <a:r>
              <a:rPr lang="en-US" baseline="30000" dirty="0"/>
              <a:t>+</a:t>
            </a:r>
            <a:r>
              <a:rPr lang="en-US" dirty="0"/>
              <a:t> or donate hydroxide ions (OH</a:t>
            </a:r>
            <a:r>
              <a:rPr lang="en-US" baseline="30000" dirty="0"/>
              <a:t>-</a:t>
            </a:r>
            <a:r>
              <a:rPr lang="en-US" dirty="0"/>
              <a:t>) to a solution</a:t>
            </a:r>
          </a:p>
          <a:p>
            <a:pPr marL="457200" indent="-457200">
              <a:buFont typeface="Arial" panose="020B0604020202020204" pitchFamily="34" charset="0"/>
              <a:buChar char="•"/>
            </a:pPr>
            <a:r>
              <a:rPr lang="en-US" dirty="0"/>
              <a:t>Strong bases readily donate OH</a:t>
            </a:r>
            <a:r>
              <a:rPr lang="en-US" baseline="30000" dirty="0"/>
              <a:t>-</a:t>
            </a:r>
            <a:r>
              <a:rPr lang="en-US" dirty="0"/>
              <a:t>, such as sodium hydroxide (NaOH) and household cleaners.</a:t>
            </a:r>
          </a:p>
          <a:p>
            <a:pPr marL="457200" indent="-457200">
              <a:buFont typeface="Arial" panose="020B0604020202020204" pitchFamily="34" charset="0"/>
              <a:buChar char="•"/>
            </a:pPr>
            <a:r>
              <a:rPr lang="en-US" dirty="0"/>
              <a:t>Weak bases, like seawater, have a pH close to neutral.</a:t>
            </a:r>
          </a:p>
          <a:p>
            <a:endParaRPr lang="en-US" dirty="0"/>
          </a:p>
        </p:txBody>
      </p:sp>
    </p:spTree>
    <p:extLst>
      <p:ext uri="{BB962C8B-B14F-4D97-AF65-F5344CB8AC3E}">
        <p14:creationId xmlns:p14="http://schemas.microsoft.com/office/powerpoint/2010/main" val="36670476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72C812-9798-3535-4BF0-BA4835E752F1}"/>
              </a:ext>
            </a:extLst>
          </p:cNvPr>
          <p:cNvSpPr>
            <a:spLocks noGrp="1"/>
          </p:cNvSpPr>
          <p:nvPr>
            <p:ph type="title"/>
          </p:nvPr>
        </p:nvSpPr>
        <p:spPr/>
        <p:txBody>
          <a:bodyPr/>
          <a:lstStyle/>
          <a:p>
            <a:r>
              <a:rPr lang="en-US" dirty="0"/>
              <a:t>Buffers</a:t>
            </a:r>
          </a:p>
        </p:txBody>
      </p:sp>
      <p:sp>
        <p:nvSpPr>
          <p:cNvPr id="3" name="Content Placeholder 2">
            <a:extLst>
              <a:ext uri="{FF2B5EF4-FFF2-40B4-BE49-F238E27FC236}">
                <a16:creationId xmlns:a16="http://schemas.microsoft.com/office/drawing/2014/main" id="{B1339B99-AAF5-7761-529A-BCD97A9FCC31}"/>
              </a:ext>
            </a:extLst>
          </p:cNvPr>
          <p:cNvSpPr>
            <a:spLocks noGrp="1"/>
          </p:cNvSpPr>
          <p:nvPr>
            <p:ph idx="1"/>
          </p:nvPr>
        </p:nvSpPr>
        <p:spPr/>
        <p:txBody>
          <a:bodyPr/>
          <a:lstStyle/>
          <a:p>
            <a:pPr marL="457200" indent="-457200">
              <a:buFont typeface="Arial" panose="020B0604020202020204" pitchFamily="34" charset="0"/>
              <a:buChar char="•"/>
            </a:pPr>
            <a:r>
              <a:rPr lang="en-US" b="1" dirty="0"/>
              <a:t>Buffers</a:t>
            </a:r>
            <a:r>
              <a:rPr lang="en-US" dirty="0"/>
              <a:t> readily absorb excess H</a:t>
            </a:r>
            <a:r>
              <a:rPr lang="en-US" baseline="30000" dirty="0"/>
              <a:t>+</a:t>
            </a:r>
            <a:r>
              <a:rPr lang="en-US" dirty="0"/>
              <a:t> or OH</a:t>
            </a:r>
            <a:r>
              <a:rPr lang="en-US" baseline="30000" dirty="0"/>
              <a:t>-</a:t>
            </a:r>
            <a:r>
              <a:rPr lang="en-US" dirty="0"/>
              <a:t>, maintaining a near-neutral pH.</a:t>
            </a:r>
          </a:p>
          <a:p>
            <a:pPr marL="457200" indent="-457200">
              <a:buFont typeface="Arial" panose="020B0604020202020204" pitchFamily="34" charset="0"/>
              <a:buChar char="•"/>
            </a:pPr>
            <a:r>
              <a:rPr lang="en-US" dirty="0"/>
              <a:t>Antacids act as buffers, absorbing excess stomach acid to relieve heartburn.</a:t>
            </a:r>
          </a:p>
          <a:p>
            <a:endParaRPr lang="en-US" dirty="0"/>
          </a:p>
        </p:txBody>
      </p:sp>
    </p:spTree>
    <p:extLst>
      <p:ext uri="{BB962C8B-B14F-4D97-AF65-F5344CB8AC3E}">
        <p14:creationId xmlns:p14="http://schemas.microsoft.com/office/powerpoint/2010/main" val="42771296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72C812-9798-3535-4BF0-BA4835E752F1}"/>
              </a:ext>
            </a:extLst>
          </p:cNvPr>
          <p:cNvSpPr>
            <a:spLocks noGrp="1"/>
          </p:cNvSpPr>
          <p:nvPr>
            <p:ph type="title"/>
          </p:nvPr>
        </p:nvSpPr>
        <p:spPr/>
        <p:txBody>
          <a:bodyPr/>
          <a:lstStyle/>
          <a:p>
            <a:r>
              <a:rPr lang="en-US" dirty="0"/>
              <a:t>Blood Buffering System</a:t>
            </a:r>
          </a:p>
        </p:txBody>
      </p:sp>
      <p:sp>
        <p:nvSpPr>
          <p:cNvPr id="3" name="Content Placeholder 2">
            <a:extLst>
              <a:ext uri="{FF2B5EF4-FFF2-40B4-BE49-F238E27FC236}">
                <a16:creationId xmlns:a16="http://schemas.microsoft.com/office/drawing/2014/main" id="{B1339B99-AAF5-7761-529A-BCD97A9FCC31}"/>
              </a:ext>
            </a:extLst>
          </p:cNvPr>
          <p:cNvSpPr>
            <a:spLocks noGrp="1"/>
          </p:cNvSpPr>
          <p:nvPr>
            <p:ph idx="1"/>
          </p:nvPr>
        </p:nvSpPr>
        <p:spPr/>
        <p:txBody>
          <a:bodyPr/>
          <a:lstStyle/>
          <a:p>
            <a:pPr marL="457200" indent="-457200">
              <a:buFont typeface="Arial" panose="020B0604020202020204" pitchFamily="34" charset="0"/>
              <a:buChar char="•"/>
            </a:pPr>
            <a:r>
              <a:rPr lang="en-US" sz="2400" dirty="0"/>
              <a:t>The buffer system in the blood prevents it from becoming too acidic.</a:t>
            </a:r>
          </a:p>
          <a:p>
            <a:pPr marL="457200" indent="-457200">
              <a:buFont typeface="Arial" panose="020B0604020202020204" pitchFamily="34" charset="0"/>
              <a:buChar char="•"/>
            </a:pPr>
            <a:r>
              <a:rPr lang="en-US" sz="2400" dirty="0"/>
              <a:t>Excessive H</a:t>
            </a:r>
            <a:r>
              <a:rPr lang="en-US" sz="2400" baseline="30000" dirty="0"/>
              <a:t>+</a:t>
            </a:r>
            <a:r>
              <a:rPr lang="en-US" sz="2400" dirty="0"/>
              <a:t> in the blood combine with bicarbonate ions</a:t>
            </a:r>
          </a:p>
          <a:p>
            <a:pPr marL="457200" indent="-457200">
              <a:buFont typeface="Arial" panose="020B0604020202020204" pitchFamily="34" charset="0"/>
              <a:buChar char="•"/>
            </a:pPr>
            <a:r>
              <a:rPr lang="en-US" sz="2400" dirty="0"/>
              <a:t>Excess carbonic acid converts to and is exhaled as carbon dioxide </a:t>
            </a:r>
          </a:p>
          <a:p>
            <a:endParaRPr lang="en-US" dirty="0"/>
          </a:p>
        </p:txBody>
      </p:sp>
      <p:sp>
        <p:nvSpPr>
          <p:cNvPr id="6" name="TextBox 5">
            <a:extLst>
              <a:ext uri="{FF2B5EF4-FFF2-40B4-BE49-F238E27FC236}">
                <a16:creationId xmlns:a16="http://schemas.microsoft.com/office/drawing/2014/main" id="{E0CF8969-7CD1-7825-BA61-4751A18C731E}"/>
              </a:ext>
            </a:extLst>
          </p:cNvPr>
          <p:cNvSpPr txBox="1"/>
          <p:nvPr/>
        </p:nvSpPr>
        <p:spPr>
          <a:xfrm>
            <a:off x="4033615" y="3258383"/>
            <a:ext cx="1076770" cy="307777"/>
          </a:xfrm>
          <a:prstGeom prst="rect">
            <a:avLst/>
          </a:prstGeom>
          <a:noFill/>
        </p:spPr>
        <p:txBody>
          <a:bodyPr wrap="none" rtlCol="0">
            <a:spAutoFit/>
          </a:bodyPr>
          <a:lstStyle/>
          <a:p>
            <a:r>
              <a:rPr lang="en-US" sz="1400" b="1" dirty="0"/>
              <a:t>2.2 Figure 9 </a:t>
            </a:r>
          </a:p>
        </p:txBody>
      </p:sp>
      <p:pic>
        <p:nvPicPr>
          <p:cNvPr id="4" name="Content Placeholder 6" descr="A flowchart demonstrating how water and carbon dioxide change p H levels">
            <a:extLst>
              <a:ext uri="{FF2B5EF4-FFF2-40B4-BE49-F238E27FC236}">
                <a16:creationId xmlns:a16="http://schemas.microsoft.com/office/drawing/2014/main" id="{A6881DCD-8C6C-7924-29DF-9CF5612C9D7E}"/>
              </a:ext>
            </a:extLst>
          </p:cNvPr>
          <p:cNvPicPr>
            <a:picLocks noChangeAspect="1"/>
          </p:cNvPicPr>
          <p:nvPr/>
        </p:nvPicPr>
        <p:blipFill>
          <a:blip r:embed="rId2"/>
          <a:srcRect t="5334" b="54665"/>
          <a:stretch/>
        </p:blipFill>
        <p:spPr>
          <a:xfrm>
            <a:off x="457200" y="3571939"/>
            <a:ext cx="8229600" cy="1828800"/>
          </a:xfrm>
          <a:prstGeom prst="rect">
            <a:avLst/>
          </a:prstGeom>
        </p:spPr>
      </p:pic>
      <p:sp>
        <p:nvSpPr>
          <p:cNvPr id="7" name="TextBox 6">
            <a:extLst>
              <a:ext uri="{FF2B5EF4-FFF2-40B4-BE49-F238E27FC236}">
                <a16:creationId xmlns:a16="http://schemas.microsoft.com/office/drawing/2014/main" id="{6F9145EF-5DEF-55B1-E609-35732AC3032B}"/>
              </a:ext>
            </a:extLst>
          </p:cNvPr>
          <p:cNvSpPr txBox="1"/>
          <p:nvPr/>
        </p:nvSpPr>
        <p:spPr>
          <a:xfrm>
            <a:off x="2438399" y="5400739"/>
            <a:ext cx="4572000" cy="253916"/>
          </a:xfrm>
          <a:prstGeom prst="rect">
            <a:avLst/>
          </a:prstGeom>
          <a:noFill/>
        </p:spPr>
        <p:txBody>
          <a:bodyPr wrap="square">
            <a:spAutoFit/>
          </a:bodyPr>
          <a:lstStyle/>
          <a:p>
            <a:r>
              <a:rPr lang="en-US" sz="1000" dirty="0"/>
              <a:t>CNX OpenStax on Wikimedia Commons. "Buffering of blood levels." Modified.</a:t>
            </a:r>
          </a:p>
        </p:txBody>
      </p:sp>
    </p:spTree>
    <p:extLst>
      <p:ext uri="{BB962C8B-B14F-4D97-AF65-F5344CB8AC3E}">
        <p14:creationId xmlns:p14="http://schemas.microsoft.com/office/powerpoint/2010/main" val="36976409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F9FCAF-16A5-B1FD-88CB-01B71E57713B}"/>
              </a:ext>
            </a:extLst>
          </p:cNvPr>
          <p:cNvSpPr>
            <a:spLocks noGrp="1"/>
          </p:cNvSpPr>
          <p:nvPr>
            <p:ph type="title"/>
          </p:nvPr>
        </p:nvSpPr>
        <p:spPr/>
        <p:txBody>
          <a:bodyPr/>
          <a:lstStyle/>
          <a:p>
            <a:r>
              <a:rPr lang="en-US" dirty="0"/>
              <a:t>Think It Through</a:t>
            </a:r>
          </a:p>
        </p:txBody>
      </p:sp>
      <p:sp>
        <p:nvSpPr>
          <p:cNvPr id="3" name="Content Placeholder 2">
            <a:extLst>
              <a:ext uri="{FF2B5EF4-FFF2-40B4-BE49-F238E27FC236}">
                <a16:creationId xmlns:a16="http://schemas.microsoft.com/office/drawing/2014/main" id="{8F304E5F-0783-B91F-4A48-E7351F723E2C}"/>
              </a:ext>
            </a:extLst>
          </p:cNvPr>
          <p:cNvSpPr>
            <a:spLocks noGrp="1"/>
          </p:cNvSpPr>
          <p:nvPr>
            <p:ph idx="1"/>
          </p:nvPr>
        </p:nvSpPr>
        <p:spPr>
          <a:xfrm>
            <a:off x="457200" y="1280160"/>
            <a:ext cx="8229600" cy="548640"/>
          </a:xfrm>
          <a:solidFill>
            <a:srgbClr val="1F497D"/>
          </a:solidFill>
        </p:spPr>
        <p:txBody>
          <a:bodyPr/>
          <a:lstStyle/>
          <a:p>
            <a:r>
              <a:rPr lang="en-US" dirty="0">
                <a:solidFill>
                  <a:schemeClr val="bg1"/>
                </a:solidFill>
              </a:rPr>
              <a:t>How do buffers prevent drastic swings in pH?</a:t>
            </a:r>
          </a:p>
        </p:txBody>
      </p:sp>
    </p:spTree>
    <p:extLst>
      <p:ext uri="{BB962C8B-B14F-4D97-AF65-F5344CB8AC3E}">
        <p14:creationId xmlns:p14="http://schemas.microsoft.com/office/powerpoint/2010/main" val="14089754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6BA5D2-8C66-776B-1849-3670E0B4BE28}"/>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id="{F3B70786-3EAA-88D7-77BF-7894D17730B5}"/>
              </a:ext>
            </a:extLst>
          </p:cNvPr>
          <p:cNvSpPr>
            <a:spLocks noGrp="1"/>
          </p:cNvSpPr>
          <p:nvPr>
            <p:ph idx="1"/>
          </p:nvPr>
        </p:nvSpPr>
        <p:spPr/>
        <p:txBody>
          <a:bodyPr/>
          <a:lstStyle/>
          <a:p>
            <a:pPr marL="457200" indent="-457200">
              <a:buFont typeface="Arial" panose="020B0604020202020204" pitchFamily="34" charset="0"/>
              <a:buChar char="•"/>
            </a:pPr>
            <a:r>
              <a:rPr lang="en-US" dirty="0"/>
              <a:t>Water's unique properties, including polarity, hydrogen bonding, and high heat capacity, are essential for life.</a:t>
            </a:r>
          </a:p>
          <a:p>
            <a:pPr marL="457200" indent="-457200">
              <a:buFont typeface="Arial" panose="020B0604020202020204" pitchFamily="34" charset="0"/>
              <a:buChar char="•"/>
            </a:pPr>
            <a:r>
              <a:rPr lang="en-US" dirty="0"/>
              <a:t>Water's roles in dissolving substances, cohesion, adhesion, and in pH and buffering are critical for biological processes.</a:t>
            </a:r>
          </a:p>
          <a:p>
            <a:pPr marL="457200" indent="-457200">
              <a:buFont typeface="Arial" panose="020B0604020202020204" pitchFamily="34" charset="0"/>
              <a:buChar char="•"/>
            </a:pPr>
            <a:r>
              <a:rPr lang="en-US" dirty="0"/>
              <a:t>Understanding water's properties is key to understanding how life is sustained on Earth.</a:t>
            </a:r>
          </a:p>
          <a:p>
            <a:endParaRPr lang="en-US" dirty="0"/>
          </a:p>
        </p:txBody>
      </p:sp>
    </p:spTree>
    <p:extLst>
      <p:ext uri="{BB962C8B-B14F-4D97-AF65-F5344CB8AC3E}">
        <p14:creationId xmlns:p14="http://schemas.microsoft.com/office/powerpoint/2010/main" val="23932284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Straight Connector 18">
            <a:extLst>
              <a:ext uri="{C183D7F6-B498-43B3-948B-1728B52AA6E4}">
                <adec:decorative xmlns:adec="http://schemas.microsoft.com/office/drawing/2017/decorative" val="1"/>
              </a:ext>
            </a:extLst>
          </p:cNvPr>
          <p:cNvCxnSpPr/>
          <p:nvPr/>
        </p:nvCxnSpPr>
        <p:spPr>
          <a:xfrm>
            <a:off x="357185" y="3129625"/>
            <a:ext cx="842962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E4412F44-E9AD-CA5D-3424-C0919E7B7254}"/>
              </a:ext>
              <a:ext uri="{C183D7F6-B498-43B3-948B-1728B52AA6E4}">
                <adec:decorative xmlns:adec="http://schemas.microsoft.com/office/drawing/2017/decorative" val="1"/>
              </a:ext>
            </a:extLst>
          </p:cNvPr>
          <p:cNvSpPr/>
          <p:nvPr/>
        </p:nvSpPr>
        <p:spPr>
          <a:xfrm>
            <a:off x="1767486" y="1650955"/>
            <a:ext cx="5380896" cy="1213228"/>
          </a:xfrm>
          <a:prstGeom prst="rect">
            <a:avLst/>
          </a:prstGeom>
          <a:blipFill>
            <a:blip r:embed="rId2"/>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4837ABF-8A74-7D16-5E9D-DD08BEAD4B4D}"/>
              </a:ext>
            </a:extLst>
          </p:cNvPr>
          <p:cNvSpPr>
            <a:spLocks noGrp="1"/>
          </p:cNvSpPr>
          <p:nvPr>
            <p:ph type="ctrTitle"/>
          </p:nvPr>
        </p:nvSpPr>
        <p:spPr>
          <a:xfrm>
            <a:off x="1143000" y="-2387600"/>
            <a:ext cx="6858000" cy="2387600"/>
          </a:xfrm>
        </p:spPr>
        <p:txBody>
          <a:bodyPr anchor="b"/>
          <a:lstStyle/>
          <a:p>
            <a:r>
              <a:rPr lang="en-US" dirty="0"/>
              <a:t>End of Hawkes Learning PowerPoint</a:t>
            </a:r>
          </a:p>
        </p:txBody>
      </p:sp>
      <p:pic>
        <p:nvPicPr>
          <p:cNvPr id="4" name="Picture 3">
            <a:extLst>
              <a:ext uri="{FF2B5EF4-FFF2-40B4-BE49-F238E27FC236}">
                <a16:creationId xmlns:a16="http://schemas.microsoft.com/office/drawing/2014/main" id="{48037E7D-3E91-A190-96AE-EB330CCD1690}"/>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0" y="-1"/>
            <a:ext cx="9144000" cy="6858001"/>
          </a:xfrm>
          <a:prstGeom prst="rect">
            <a:avLst/>
          </a:prstGeom>
        </p:spPr>
      </p:pic>
    </p:spTree>
    <p:extLst>
      <p:ext uri="{BB962C8B-B14F-4D97-AF65-F5344CB8AC3E}">
        <p14:creationId xmlns:p14="http://schemas.microsoft.com/office/powerpoint/2010/main" val="4714099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dirty="0"/>
              <a:t>Properties of Water</a:t>
            </a:r>
            <a:endParaRPr lang="en-US" sz="3200" dirty="0">
              <a:solidFill>
                <a:schemeClr val="accent1"/>
              </a:solidFill>
            </a:endParaRPr>
          </a:p>
        </p:txBody>
      </p:sp>
      <p:sp>
        <p:nvSpPr>
          <p:cNvPr id="11267" name="Rectangle 3"/>
          <p:cNvSpPr>
            <a:spLocks noGrp="1"/>
          </p:cNvSpPr>
          <p:nvPr>
            <p:ph idx="1"/>
          </p:nvPr>
        </p:nvSpPr>
        <p:spPr>
          <a:prstGeom prst="rect">
            <a:avLst/>
          </a:prstGeom>
        </p:spPr>
        <p:txBody>
          <a:bodyPr>
            <a:normAutofit/>
          </a:bodyPr>
          <a:lstStyle/>
          <a:p>
            <a:pPr>
              <a:tabLst>
                <a:tab pos="461963" algn="l"/>
              </a:tabLst>
            </a:pPr>
            <a:r>
              <a:rPr lang="en-US" dirty="0">
                <a:solidFill>
                  <a:schemeClr val="tx1"/>
                </a:solidFill>
              </a:rPr>
              <a:t>Water is essential for life on Earth.</a:t>
            </a:r>
          </a:p>
          <a:p>
            <a:pPr>
              <a:tabLst>
                <a:tab pos="461963" algn="l"/>
              </a:tabLst>
            </a:pPr>
            <a:r>
              <a:rPr lang="en-US" dirty="0">
                <a:solidFill>
                  <a:schemeClr val="tx1"/>
                </a:solidFill>
              </a:rPr>
              <a:t>60</a:t>
            </a:r>
            <a:r>
              <a:rPr lang="en-US" dirty="0">
                <a:solidFill>
                  <a:schemeClr val="tx1"/>
                </a:solidFill>
                <a:latin typeface="Calibri" panose="020F0502020204030204" pitchFamily="34" charset="0"/>
                <a:ea typeface="Calibri" panose="020F0502020204030204" pitchFamily="34" charset="0"/>
                <a:cs typeface="Calibri" panose="020F0502020204030204" pitchFamily="34" charset="0"/>
              </a:rPr>
              <a:t>–</a:t>
            </a:r>
            <a:r>
              <a:rPr lang="en-US" dirty="0">
                <a:solidFill>
                  <a:schemeClr val="tx1"/>
                </a:solidFill>
              </a:rPr>
              <a:t>70% of the human body is composed of water.</a:t>
            </a:r>
          </a:p>
          <a:p>
            <a:pPr>
              <a:tabLst>
                <a:tab pos="461963" algn="l"/>
              </a:tabLst>
            </a:pPr>
            <a:r>
              <a:rPr lang="en-US" dirty="0">
                <a:solidFill>
                  <a:schemeClr val="tx1"/>
                </a:solidFill>
              </a:rPr>
              <a:t>Water is a polar molecule with slightly positive and negative charges.</a:t>
            </a:r>
          </a:p>
          <a:p>
            <a:pPr>
              <a:tabLst>
                <a:tab pos="461963" algn="l"/>
              </a:tabLst>
            </a:pPr>
            <a:r>
              <a:rPr lang="en-US" dirty="0">
                <a:solidFill>
                  <a:schemeClr val="tx1"/>
                </a:solidFill>
              </a:rPr>
              <a:t>Water's polarity and hydrogen bonding make it a unique substance.</a:t>
            </a:r>
            <a:endParaRPr lang="en-US" i="0" dirty="0">
              <a:solidFill>
                <a:schemeClr val="tx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B042E0-62FE-0AC1-19C1-2B2507A1627A}"/>
              </a:ext>
            </a:extLst>
          </p:cNvPr>
          <p:cNvSpPr>
            <a:spLocks noGrp="1"/>
          </p:cNvSpPr>
          <p:nvPr>
            <p:ph type="title"/>
          </p:nvPr>
        </p:nvSpPr>
        <p:spPr/>
        <p:txBody>
          <a:bodyPr/>
          <a:lstStyle/>
          <a:p>
            <a:r>
              <a:rPr lang="en-US" dirty="0"/>
              <a:t>Water</a:t>
            </a:r>
            <a:r>
              <a:rPr lang="en-US" dirty="0">
                <a:solidFill>
                  <a:schemeClr val="tx1"/>
                </a:solidFill>
              </a:rPr>
              <a:t>'</a:t>
            </a:r>
            <a:r>
              <a:rPr lang="en-US" dirty="0"/>
              <a:t>s Polarity</a:t>
            </a:r>
          </a:p>
        </p:txBody>
      </p:sp>
      <p:sp>
        <p:nvSpPr>
          <p:cNvPr id="3" name="Content Placeholder 2">
            <a:extLst>
              <a:ext uri="{FF2B5EF4-FFF2-40B4-BE49-F238E27FC236}">
                <a16:creationId xmlns:a16="http://schemas.microsoft.com/office/drawing/2014/main" id="{5D32D113-8F27-18B7-696D-7B701E4E573E}"/>
              </a:ext>
            </a:extLst>
          </p:cNvPr>
          <p:cNvSpPr>
            <a:spLocks noGrp="1"/>
          </p:cNvSpPr>
          <p:nvPr>
            <p:ph idx="1"/>
          </p:nvPr>
        </p:nvSpPr>
        <p:spPr>
          <a:xfrm>
            <a:off x="457200" y="1280160"/>
            <a:ext cx="5486400" cy="4572000"/>
          </a:xfrm>
        </p:spPr>
        <p:txBody>
          <a:bodyPr>
            <a:normAutofit/>
          </a:bodyPr>
          <a:lstStyle/>
          <a:p>
            <a:pPr marL="457200" indent="-457200">
              <a:buFont typeface="Arial" panose="020B0604020202020204" pitchFamily="34" charset="0"/>
              <a:buChar char="•"/>
            </a:pPr>
            <a:r>
              <a:rPr lang="en-US" sz="2400" dirty="0"/>
              <a:t>Water molecules are polar.</a:t>
            </a:r>
          </a:p>
          <a:p>
            <a:pPr marL="1200150" lvl="1" indent="-457200">
              <a:buFont typeface="Arial" panose="020B0604020202020204" pitchFamily="34" charset="0"/>
              <a:buChar char="•"/>
            </a:pPr>
            <a:r>
              <a:rPr lang="en-US" sz="2400" dirty="0"/>
              <a:t>Slightly positive charge on hydrogen atoms</a:t>
            </a:r>
          </a:p>
          <a:p>
            <a:pPr marL="1200150" lvl="1" indent="-457200">
              <a:buFont typeface="Arial" panose="020B0604020202020204" pitchFamily="34" charset="0"/>
              <a:buChar char="•"/>
            </a:pPr>
            <a:r>
              <a:rPr lang="en-US" sz="2400" dirty="0"/>
              <a:t>Slightly negative charge on the oxygen atom</a:t>
            </a:r>
          </a:p>
          <a:p>
            <a:pPr marL="457200" indent="-457200">
              <a:buFont typeface="Arial" panose="020B0604020202020204" pitchFamily="34" charset="0"/>
              <a:buChar char="•"/>
            </a:pPr>
            <a:r>
              <a:rPr lang="en-US" sz="2400" dirty="0"/>
              <a:t>The charge distribution is due to oxygen's tendency to attract shared electrons towards itself.</a:t>
            </a:r>
          </a:p>
          <a:p>
            <a:pPr marL="457200" indent="-457200">
              <a:buFont typeface="Arial" panose="020B0604020202020204" pitchFamily="34" charset="0"/>
              <a:buChar char="•"/>
            </a:pPr>
            <a:r>
              <a:rPr lang="en-US" sz="2400" dirty="0"/>
              <a:t>Water molecules form hydrogen bonds with other water molecules due to opposite charges.</a:t>
            </a:r>
          </a:p>
        </p:txBody>
      </p:sp>
      <p:sp>
        <p:nvSpPr>
          <p:cNvPr id="6" name="TextBox 5">
            <a:extLst>
              <a:ext uri="{FF2B5EF4-FFF2-40B4-BE49-F238E27FC236}">
                <a16:creationId xmlns:a16="http://schemas.microsoft.com/office/drawing/2014/main" id="{F56E5968-5BB9-8648-BEFC-CB0A486E8263}"/>
              </a:ext>
              <a:ext uri="{C183D7F6-B498-43B3-948B-1728B52AA6E4}">
                <adec:decorative xmlns:adec="http://schemas.microsoft.com/office/drawing/2017/decorative" val="0"/>
              </a:ext>
            </a:extLst>
          </p:cNvPr>
          <p:cNvSpPr txBox="1"/>
          <p:nvPr/>
        </p:nvSpPr>
        <p:spPr>
          <a:xfrm>
            <a:off x="6629400" y="1864428"/>
            <a:ext cx="1036694" cy="307777"/>
          </a:xfrm>
          <a:prstGeom prst="rect">
            <a:avLst/>
          </a:prstGeom>
          <a:noFill/>
        </p:spPr>
        <p:txBody>
          <a:bodyPr wrap="none" rtlCol="0">
            <a:spAutoFit/>
          </a:bodyPr>
          <a:lstStyle/>
          <a:p>
            <a:r>
              <a:rPr lang="en-US" sz="1400" b="1" dirty="0"/>
              <a:t>2.2 Figure 1</a:t>
            </a:r>
          </a:p>
        </p:txBody>
      </p:sp>
      <p:pic>
        <p:nvPicPr>
          <p:cNvPr id="4" name="Content Placeholder 10" descr="Droplets of oil are shown floating around in water.">
            <a:extLst>
              <a:ext uri="{FF2B5EF4-FFF2-40B4-BE49-F238E27FC236}">
                <a16:creationId xmlns:a16="http://schemas.microsoft.com/office/drawing/2014/main" id="{D2865B19-FEAB-7FA0-B5AF-2AF56161F7A0}"/>
              </a:ext>
            </a:extLst>
          </p:cNvPr>
          <p:cNvPicPr>
            <a:picLocks noChangeAspect="1"/>
          </p:cNvPicPr>
          <p:nvPr/>
        </p:nvPicPr>
        <p:blipFill>
          <a:blip r:embed="rId2"/>
          <a:srcRect l="12402" t="5333" r="12403" b="4667"/>
          <a:stretch/>
        </p:blipFill>
        <p:spPr>
          <a:xfrm>
            <a:off x="5867400" y="2141688"/>
            <a:ext cx="2560694" cy="1702719"/>
          </a:xfrm>
          <a:prstGeom prst="rect">
            <a:avLst/>
          </a:prstGeom>
        </p:spPr>
      </p:pic>
      <p:sp>
        <p:nvSpPr>
          <p:cNvPr id="7" name="TextBox 6">
            <a:extLst>
              <a:ext uri="{FF2B5EF4-FFF2-40B4-BE49-F238E27FC236}">
                <a16:creationId xmlns:a16="http://schemas.microsoft.com/office/drawing/2014/main" id="{E49A0B04-C462-E656-8C5E-E2E088BC41D5}"/>
              </a:ext>
            </a:extLst>
          </p:cNvPr>
          <p:cNvSpPr txBox="1"/>
          <p:nvPr/>
        </p:nvSpPr>
        <p:spPr>
          <a:xfrm>
            <a:off x="5852347" y="3844407"/>
            <a:ext cx="2667000" cy="230832"/>
          </a:xfrm>
          <a:prstGeom prst="rect">
            <a:avLst/>
          </a:prstGeom>
          <a:noFill/>
        </p:spPr>
        <p:txBody>
          <a:bodyPr wrap="square">
            <a:spAutoFit/>
          </a:bodyPr>
          <a:lstStyle/>
          <a:p>
            <a:r>
              <a:rPr lang="en-US" sz="900" dirty="0"/>
              <a:t>A Different Perspective on </a:t>
            </a:r>
            <a:r>
              <a:rPr lang="en-US" sz="900" dirty="0" err="1"/>
              <a:t>Pixabay</a:t>
            </a:r>
            <a:r>
              <a:rPr lang="en-US" sz="900" dirty="0"/>
              <a:t>. "Oil and water."</a:t>
            </a:r>
          </a:p>
        </p:txBody>
      </p:sp>
    </p:spTree>
    <p:extLst>
      <p:ext uri="{BB962C8B-B14F-4D97-AF65-F5344CB8AC3E}">
        <p14:creationId xmlns:p14="http://schemas.microsoft.com/office/powerpoint/2010/main" val="14483415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DDBDB-FA84-0CF0-8691-1AABC9040F6C}"/>
              </a:ext>
            </a:extLst>
          </p:cNvPr>
          <p:cNvSpPr>
            <a:spLocks noGrp="1"/>
          </p:cNvSpPr>
          <p:nvPr>
            <p:ph type="title"/>
          </p:nvPr>
        </p:nvSpPr>
        <p:spPr/>
        <p:txBody>
          <a:bodyPr/>
          <a:lstStyle/>
          <a:p>
            <a:r>
              <a:rPr lang="en-US" dirty="0"/>
              <a:t>Water Is Hydrophilic</a:t>
            </a:r>
          </a:p>
        </p:txBody>
      </p:sp>
      <p:sp>
        <p:nvSpPr>
          <p:cNvPr id="3" name="Content Placeholder 2">
            <a:extLst>
              <a:ext uri="{FF2B5EF4-FFF2-40B4-BE49-F238E27FC236}">
                <a16:creationId xmlns:a16="http://schemas.microsoft.com/office/drawing/2014/main" id="{D8E1A853-966C-99FB-FA3D-E8AEC7D6C9EF}"/>
              </a:ext>
            </a:extLst>
          </p:cNvPr>
          <p:cNvSpPr>
            <a:spLocks noGrp="1"/>
          </p:cNvSpPr>
          <p:nvPr>
            <p:ph idx="1"/>
          </p:nvPr>
        </p:nvSpPr>
        <p:spPr/>
        <p:txBody>
          <a:bodyPr/>
          <a:lstStyle/>
          <a:p>
            <a:pPr marL="457200" indent="-457200">
              <a:buFont typeface="Arial" panose="020B0604020202020204" pitchFamily="34" charset="0"/>
              <a:buChar char="•"/>
            </a:pPr>
            <a:r>
              <a:rPr lang="en-US" dirty="0"/>
              <a:t>Hydrophilic: (</a:t>
            </a:r>
            <a:r>
              <a:rPr lang="en-US" i="1" dirty="0"/>
              <a:t>hydro-</a:t>
            </a:r>
            <a:r>
              <a:rPr lang="en-US" dirty="0"/>
              <a:t> = water; -</a:t>
            </a:r>
            <a:r>
              <a:rPr lang="en-US" i="1" dirty="0" err="1"/>
              <a:t>philic</a:t>
            </a:r>
            <a:r>
              <a:rPr lang="en-US" dirty="0"/>
              <a:t> = loving)</a:t>
            </a:r>
          </a:p>
          <a:p>
            <a:pPr marL="1200150" lvl="1" indent="-457200">
              <a:buFont typeface="Arial" panose="020B0604020202020204" pitchFamily="34" charset="0"/>
              <a:buChar char="•"/>
            </a:pPr>
            <a:r>
              <a:rPr lang="en-US" dirty="0"/>
              <a:t>Polar molecules that interact well with polar molecules</a:t>
            </a:r>
          </a:p>
          <a:p>
            <a:pPr marL="1200150" lvl="1" indent="-457200">
              <a:buFont typeface="Arial" panose="020B0604020202020204" pitchFamily="34" charset="0"/>
              <a:buChar char="•"/>
            </a:pPr>
            <a:r>
              <a:rPr lang="en-US" dirty="0"/>
              <a:t>Water is </a:t>
            </a:r>
            <a:r>
              <a:rPr lang="en-US" b="1" dirty="0"/>
              <a:t>hydrophilic</a:t>
            </a:r>
            <a:r>
              <a:rPr lang="en-US" dirty="0"/>
              <a:t> (attracts polar molecules).</a:t>
            </a:r>
          </a:p>
          <a:p>
            <a:pPr marL="1200150" lvl="1" indent="-457200">
              <a:buFont typeface="Arial" panose="020B0604020202020204" pitchFamily="34" charset="0"/>
              <a:buChar char="•"/>
            </a:pPr>
            <a:endParaRPr lang="en-US" dirty="0"/>
          </a:p>
          <a:p>
            <a:pPr marL="457200" indent="-457200">
              <a:buFont typeface="Arial" panose="020B0604020202020204" pitchFamily="34" charset="0"/>
              <a:buChar char="•"/>
            </a:pPr>
            <a:r>
              <a:rPr lang="en-US" dirty="0"/>
              <a:t>Hydrophobic: (</a:t>
            </a:r>
            <a:r>
              <a:rPr lang="en-US" i="1" dirty="0"/>
              <a:t>hydro- </a:t>
            </a:r>
            <a:r>
              <a:rPr lang="en-US" dirty="0"/>
              <a:t>= water; -</a:t>
            </a:r>
            <a:r>
              <a:rPr lang="en-US" i="1" dirty="0"/>
              <a:t>phobic</a:t>
            </a:r>
            <a:r>
              <a:rPr lang="en-US" dirty="0"/>
              <a:t> = fearing)</a:t>
            </a:r>
          </a:p>
          <a:p>
            <a:pPr marL="1200150" lvl="1" indent="-457200">
              <a:buFont typeface="Arial" panose="020B0604020202020204" pitchFamily="34" charset="0"/>
              <a:buChar char="•"/>
            </a:pPr>
            <a:r>
              <a:rPr lang="en-US" dirty="0"/>
              <a:t>Uncharged nonpolar molecules that do not interact well with polar molecules</a:t>
            </a:r>
          </a:p>
          <a:p>
            <a:pPr marL="1200150" lvl="1" indent="-457200">
              <a:buFont typeface="Arial" panose="020B0604020202020204" pitchFamily="34" charset="0"/>
              <a:buChar char="•"/>
            </a:pPr>
            <a:r>
              <a:rPr lang="en-US" dirty="0"/>
              <a:t>Nonpolar substances are </a:t>
            </a:r>
            <a:r>
              <a:rPr lang="en-US" b="1" dirty="0"/>
              <a:t>hydrophobic</a:t>
            </a:r>
            <a:r>
              <a:rPr lang="en-US" dirty="0"/>
              <a:t>.</a:t>
            </a:r>
          </a:p>
          <a:p>
            <a:endParaRPr lang="en-US" dirty="0"/>
          </a:p>
        </p:txBody>
      </p:sp>
    </p:spTree>
    <p:extLst>
      <p:ext uri="{BB962C8B-B14F-4D97-AF65-F5344CB8AC3E}">
        <p14:creationId xmlns:p14="http://schemas.microsoft.com/office/powerpoint/2010/main" val="10399673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A68BEC-095F-2ED8-58B6-1885DBF67DE2}"/>
              </a:ext>
            </a:extLst>
          </p:cNvPr>
          <p:cNvSpPr>
            <a:spLocks noGrp="1"/>
          </p:cNvSpPr>
          <p:nvPr>
            <p:ph type="title"/>
          </p:nvPr>
        </p:nvSpPr>
        <p:spPr/>
        <p:txBody>
          <a:bodyPr/>
          <a:lstStyle/>
          <a:p>
            <a:r>
              <a:rPr lang="en-US" dirty="0"/>
              <a:t>States of Water</a:t>
            </a:r>
          </a:p>
        </p:txBody>
      </p:sp>
      <p:sp>
        <p:nvSpPr>
          <p:cNvPr id="3" name="Content Placeholder 2">
            <a:extLst>
              <a:ext uri="{FF2B5EF4-FFF2-40B4-BE49-F238E27FC236}">
                <a16:creationId xmlns:a16="http://schemas.microsoft.com/office/drawing/2014/main" id="{45810136-6D15-1BF7-B2EE-5BD99B207E0C}"/>
              </a:ext>
            </a:extLst>
          </p:cNvPr>
          <p:cNvSpPr>
            <a:spLocks noGrp="1"/>
          </p:cNvSpPr>
          <p:nvPr>
            <p:ph idx="1"/>
          </p:nvPr>
        </p:nvSpPr>
        <p:spPr>
          <a:xfrm>
            <a:off x="485869" y="1371600"/>
            <a:ext cx="8229600" cy="4572000"/>
          </a:xfrm>
        </p:spPr>
        <p:txBody>
          <a:bodyPr>
            <a:normAutofit/>
          </a:bodyPr>
          <a:lstStyle/>
          <a:p>
            <a:pPr marL="457200" indent="-457200">
              <a:buFont typeface="Arial" panose="020B0604020202020204" pitchFamily="34" charset="0"/>
              <a:buChar char="•"/>
            </a:pPr>
            <a:r>
              <a:rPr lang="en-US" dirty="0"/>
              <a:t>Water can exist as a solid, liquid, or a gas.</a:t>
            </a:r>
          </a:p>
        </p:txBody>
      </p:sp>
      <p:pic>
        <p:nvPicPr>
          <p:cNvPr id="4" name="Content Placeholder 6" descr="Three diagrams depicting solid water (ice), liquid water, and gaseous water (steam). Ice demonstrates hydrogen bonds, represented by dotted lines, connecting H 2 O molecules in a static, hexagonal shape. This shape represents the crystalline structure water takes when frozen. The liquid water diagram uses dotted lines to demonstrate how hydrogen bonds form. Hydrogen bonds that break and reform as  H 2 O molecules move are represented as dotted lines with a circle around the fluctuating bond. Steam posses no hydrogen bonds, demonstrated by  H 2 O molecules ricocheting around, unrestrained.">
            <a:extLst>
              <a:ext uri="{FF2B5EF4-FFF2-40B4-BE49-F238E27FC236}">
                <a16:creationId xmlns:a16="http://schemas.microsoft.com/office/drawing/2014/main" id="{84E2653A-DA2A-C3E2-4453-20348A6BBD5A}"/>
              </a:ext>
            </a:extLst>
          </p:cNvPr>
          <p:cNvPicPr>
            <a:picLocks noChangeAspect="1"/>
          </p:cNvPicPr>
          <p:nvPr/>
        </p:nvPicPr>
        <p:blipFill>
          <a:blip r:embed="rId2"/>
          <a:srcRect l="5556" t="5334" r="5556" b="3000"/>
          <a:stretch/>
        </p:blipFill>
        <p:spPr>
          <a:xfrm>
            <a:off x="2174530" y="1890395"/>
            <a:ext cx="5105400" cy="2924968"/>
          </a:xfrm>
          <a:prstGeom prst="rect">
            <a:avLst/>
          </a:prstGeom>
        </p:spPr>
      </p:pic>
      <p:sp>
        <p:nvSpPr>
          <p:cNvPr id="6" name="TextBox 5">
            <a:extLst>
              <a:ext uri="{FF2B5EF4-FFF2-40B4-BE49-F238E27FC236}">
                <a16:creationId xmlns:a16="http://schemas.microsoft.com/office/drawing/2014/main" id="{7C10957A-2A53-A113-24A5-041113BABD0E}"/>
              </a:ext>
            </a:extLst>
          </p:cNvPr>
          <p:cNvSpPr txBox="1"/>
          <p:nvPr/>
        </p:nvSpPr>
        <p:spPr>
          <a:xfrm>
            <a:off x="2471784" y="4815363"/>
            <a:ext cx="4505231" cy="738664"/>
          </a:xfrm>
          <a:prstGeom prst="rect">
            <a:avLst/>
          </a:prstGeom>
          <a:noFill/>
        </p:spPr>
        <p:txBody>
          <a:bodyPr wrap="square" rtlCol="0">
            <a:spAutoFit/>
          </a:bodyPr>
          <a:lstStyle/>
          <a:p>
            <a:pPr algn="ctr"/>
            <a:r>
              <a:rPr lang="en-US" sz="1400" b="1" dirty="0"/>
              <a:t>2.2 Figure 2: </a:t>
            </a:r>
            <a:r>
              <a:rPr lang="en-US" sz="1400" dirty="0"/>
              <a:t>Hydrogen bonds are present in the liquid and solid state of water molecules. When hydrogen bonds are broken, water molecules mole apart and form a gas.</a:t>
            </a:r>
          </a:p>
        </p:txBody>
      </p:sp>
      <p:sp>
        <p:nvSpPr>
          <p:cNvPr id="7" name="TextBox 6">
            <a:extLst>
              <a:ext uri="{FF2B5EF4-FFF2-40B4-BE49-F238E27FC236}">
                <a16:creationId xmlns:a16="http://schemas.microsoft.com/office/drawing/2014/main" id="{409E4E27-EDD6-F5AD-A7EE-606D918C6504}"/>
              </a:ext>
            </a:extLst>
          </p:cNvPr>
          <p:cNvSpPr txBox="1"/>
          <p:nvPr/>
        </p:nvSpPr>
        <p:spPr>
          <a:xfrm>
            <a:off x="3429000" y="5597251"/>
            <a:ext cx="2590800" cy="246221"/>
          </a:xfrm>
          <a:prstGeom prst="rect">
            <a:avLst/>
          </a:prstGeom>
          <a:noFill/>
        </p:spPr>
        <p:txBody>
          <a:bodyPr wrap="square">
            <a:spAutoFit/>
          </a:bodyPr>
          <a:lstStyle/>
          <a:p>
            <a:r>
              <a:rPr lang="en-US" sz="1000" dirty="0"/>
              <a:t>Columbia University. "Hydrogen bonds."</a:t>
            </a:r>
          </a:p>
        </p:txBody>
      </p:sp>
    </p:spTree>
    <p:extLst>
      <p:ext uri="{BB962C8B-B14F-4D97-AF65-F5344CB8AC3E}">
        <p14:creationId xmlns:p14="http://schemas.microsoft.com/office/powerpoint/2010/main" val="8044469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A22D3D-F8BA-07B1-B669-517F8CC23858}"/>
              </a:ext>
            </a:extLst>
          </p:cNvPr>
          <p:cNvSpPr>
            <a:spLocks noGrp="1"/>
          </p:cNvSpPr>
          <p:nvPr>
            <p:ph type="title"/>
          </p:nvPr>
        </p:nvSpPr>
        <p:spPr/>
        <p:txBody>
          <a:bodyPr/>
          <a:lstStyle/>
          <a:p>
            <a:r>
              <a:rPr lang="en-US" dirty="0"/>
              <a:t>Water as a Solid</a:t>
            </a:r>
          </a:p>
        </p:txBody>
      </p:sp>
      <p:sp>
        <p:nvSpPr>
          <p:cNvPr id="3" name="Content Placeholder 2">
            <a:extLst>
              <a:ext uri="{FF2B5EF4-FFF2-40B4-BE49-F238E27FC236}">
                <a16:creationId xmlns:a16="http://schemas.microsoft.com/office/drawing/2014/main" id="{C10EAEE8-0FE9-41A5-5D03-EDC16D3EB24C}"/>
              </a:ext>
            </a:extLst>
          </p:cNvPr>
          <p:cNvSpPr>
            <a:spLocks noGrp="1"/>
          </p:cNvSpPr>
          <p:nvPr>
            <p:ph idx="1"/>
          </p:nvPr>
        </p:nvSpPr>
        <p:spPr>
          <a:xfrm>
            <a:off x="457201" y="1280160"/>
            <a:ext cx="4343399" cy="4511039"/>
          </a:xfrm>
        </p:spPr>
        <p:txBody>
          <a:bodyPr>
            <a:normAutofit fontScale="92500"/>
          </a:bodyPr>
          <a:lstStyle/>
          <a:p>
            <a:pPr marL="457200" indent="-457200">
              <a:buFont typeface="Arial" panose="020B0604020202020204" pitchFamily="34" charset="0"/>
              <a:buChar char="•"/>
            </a:pPr>
            <a:r>
              <a:rPr lang="en-US" dirty="0"/>
              <a:t>Water molecules form a crystalline structure.</a:t>
            </a:r>
          </a:p>
          <a:p>
            <a:pPr marL="457200" indent="-457200">
              <a:buFont typeface="Arial" panose="020B0604020202020204" pitchFamily="34" charset="0"/>
              <a:buChar char="•"/>
            </a:pPr>
            <a:r>
              <a:rPr lang="en-US" dirty="0"/>
              <a:t>The structure is maintained by fixed hydrogen bonds.</a:t>
            </a:r>
          </a:p>
          <a:p>
            <a:pPr marL="1200150" lvl="1" indent="-457200">
              <a:buFont typeface="Arial" panose="020B0604020202020204" pitchFamily="34" charset="0"/>
              <a:buChar char="•"/>
            </a:pPr>
            <a:r>
              <a:rPr lang="en-US" dirty="0"/>
              <a:t>Makes ice less dense than liquid water</a:t>
            </a:r>
          </a:p>
          <a:p>
            <a:pPr marL="457200" indent="-457200">
              <a:buFont typeface="Arial" panose="020B0604020202020204" pitchFamily="34" charset="0"/>
              <a:buChar char="•"/>
            </a:pPr>
            <a:r>
              <a:rPr lang="en-US" dirty="0"/>
              <a:t>Ice floats on liquid water, creating an insulating barrier that protects aquatic life from freezing.</a:t>
            </a:r>
          </a:p>
          <a:p>
            <a:endParaRPr lang="en-US" dirty="0"/>
          </a:p>
          <a:p>
            <a:endParaRPr lang="en-US" dirty="0"/>
          </a:p>
        </p:txBody>
      </p:sp>
      <p:pic>
        <p:nvPicPr>
          <p:cNvPr id="5" name="Content Placeholder 5" descr="Image (a) shows the molecular structure of ice with the molecules arranged in a hexagon and bonded to other hexagonal arrangements with a good deal of space between them. Image (b) shows an ice cave with stalactites made of ice dripping down from the cave ceiling. ">
            <a:extLst>
              <a:ext uri="{FF2B5EF4-FFF2-40B4-BE49-F238E27FC236}">
                <a16:creationId xmlns:a16="http://schemas.microsoft.com/office/drawing/2014/main" id="{E3391992-7023-4259-BF7A-5885EBDCAAC4}"/>
              </a:ext>
            </a:extLst>
          </p:cNvPr>
          <p:cNvPicPr>
            <a:picLocks noChangeAspect="1"/>
          </p:cNvPicPr>
          <p:nvPr/>
        </p:nvPicPr>
        <p:blipFill>
          <a:blip r:embed="rId2"/>
          <a:srcRect l="25000" t="5333" r="25000" b="4667"/>
          <a:stretch/>
        </p:blipFill>
        <p:spPr>
          <a:xfrm>
            <a:off x="4838700" y="1097280"/>
            <a:ext cx="3810000" cy="3810000"/>
          </a:xfrm>
          <a:prstGeom prst="rect">
            <a:avLst/>
          </a:prstGeom>
        </p:spPr>
      </p:pic>
      <p:sp>
        <p:nvSpPr>
          <p:cNvPr id="8" name="TextBox 7">
            <a:extLst>
              <a:ext uri="{FF2B5EF4-FFF2-40B4-BE49-F238E27FC236}">
                <a16:creationId xmlns:a16="http://schemas.microsoft.com/office/drawing/2014/main" id="{298C52C3-3F92-1CD8-D566-76218F22AA97}"/>
              </a:ext>
            </a:extLst>
          </p:cNvPr>
          <p:cNvSpPr txBox="1"/>
          <p:nvPr/>
        </p:nvSpPr>
        <p:spPr>
          <a:xfrm>
            <a:off x="4572000" y="4901244"/>
            <a:ext cx="4343400" cy="954107"/>
          </a:xfrm>
          <a:prstGeom prst="rect">
            <a:avLst/>
          </a:prstGeom>
          <a:noFill/>
        </p:spPr>
        <p:txBody>
          <a:bodyPr wrap="square" rtlCol="0">
            <a:spAutoFit/>
          </a:bodyPr>
          <a:lstStyle/>
          <a:p>
            <a:pPr algn="ctr"/>
            <a:r>
              <a:rPr lang="en-US" sz="1400" b="1" dirty="0"/>
              <a:t>2.2 Figure 3</a:t>
            </a:r>
            <a:r>
              <a:rPr lang="en-US" sz="1400" dirty="0"/>
              <a:t>: Hydrogen bonding makes ice less dense than liquid water. The (a) lattice structure of ice makes it less dense than the liquid water's freely flowing molecules, enabling it to (b) float on water. </a:t>
            </a:r>
            <a:endParaRPr lang="en-US" sz="1400" b="1" dirty="0"/>
          </a:p>
        </p:txBody>
      </p:sp>
      <p:sp>
        <p:nvSpPr>
          <p:cNvPr id="9" name="TextBox 8">
            <a:extLst>
              <a:ext uri="{FF2B5EF4-FFF2-40B4-BE49-F238E27FC236}">
                <a16:creationId xmlns:a16="http://schemas.microsoft.com/office/drawing/2014/main" id="{21B21F15-DD90-33D3-D915-82F8CA4473C8}"/>
              </a:ext>
            </a:extLst>
          </p:cNvPr>
          <p:cNvSpPr txBox="1"/>
          <p:nvPr/>
        </p:nvSpPr>
        <p:spPr>
          <a:xfrm>
            <a:off x="4419600" y="6096000"/>
            <a:ext cx="1752600" cy="400110"/>
          </a:xfrm>
          <a:prstGeom prst="rect">
            <a:avLst/>
          </a:prstGeom>
          <a:noFill/>
        </p:spPr>
        <p:txBody>
          <a:bodyPr wrap="square" rtlCol="0">
            <a:spAutoFit/>
          </a:bodyPr>
          <a:lstStyle/>
          <a:p>
            <a:pPr algn="ctr"/>
            <a:r>
              <a:rPr lang="en-US" sz="1000" dirty="0"/>
              <a:t>Sergey </a:t>
            </a:r>
            <a:r>
              <a:rPr lang="en-US" sz="1000" dirty="0" err="1"/>
              <a:t>Pesterev</a:t>
            </a:r>
            <a:r>
              <a:rPr lang="en-US" sz="1000" dirty="0"/>
              <a:t> on Wikimedia Commons. "Ice cave."</a:t>
            </a:r>
          </a:p>
        </p:txBody>
      </p:sp>
    </p:spTree>
    <p:extLst>
      <p:ext uri="{BB962C8B-B14F-4D97-AF65-F5344CB8AC3E}">
        <p14:creationId xmlns:p14="http://schemas.microsoft.com/office/powerpoint/2010/main" val="4932704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B7C995-D533-DF4A-9E42-4E0724844791}"/>
              </a:ext>
            </a:extLst>
          </p:cNvPr>
          <p:cNvSpPr>
            <a:spLocks noGrp="1"/>
          </p:cNvSpPr>
          <p:nvPr>
            <p:ph type="title"/>
          </p:nvPr>
        </p:nvSpPr>
        <p:spPr/>
        <p:txBody>
          <a:bodyPr/>
          <a:lstStyle/>
          <a:p>
            <a:r>
              <a:rPr lang="en-US" dirty="0"/>
              <a:t>Water as a Liquid</a:t>
            </a:r>
          </a:p>
        </p:txBody>
      </p:sp>
      <p:sp>
        <p:nvSpPr>
          <p:cNvPr id="3" name="Content Placeholder 2">
            <a:extLst>
              <a:ext uri="{FF2B5EF4-FFF2-40B4-BE49-F238E27FC236}">
                <a16:creationId xmlns:a16="http://schemas.microsoft.com/office/drawing/2014/main" id="{09CCB3F5-E868-74B5-7C81-89F0ECAB92CC}"/>
              </a:ext>
            </a:extLst>
          </p:cNvPr>
          <p:cNvSpPr>
            <a:spLocks noGrp="1"/>
          </p:cNvSpPr>
          <p:nvPr>
            <p:ph idx="1"/>
          </p:nvPr>
        </p:nvSpPr>
        <p:spPr>
          <a:xfrm>
            <a:off x="457200" y="1280160"/>
            <a:ext cx="4419600" cy="4572000"/>
          </a:xfrm>
        </p:spPr>
        <p:txBody>
          <a:bodyPr/>
          <a:lstStyle/>
          <a:p>
            <a:pPr marL="457200" indent="-457200">
              <a:buFont typeface="Arial" panose="020B0604020202020204" pitchFamily="34" charset="0"/>
              <a:buChar char="•"/>
            </a:pPr>
            <a:r>
              <a:rPr lang="en-US" dirty="0"/>
              <a:t>Water molecules are packed tightly together. </a:t>
            </a:r>
          </a:p>
          <a:p>
            <a:pPr marL="457200" indent="-457200">
              <a:buFont typeface="Arial" panose="020B0604020202020204" pitchFamily="34" charset="0"/>
              <a:buChar char="•"/>
            </a:pPr>
            <a:r>
              <a:rPr lang="en-US" dirty="0"/>
              <a:t>They are constantly forming and breaking hydrogen bonds.</a:t>
            </a:r>
          </a:p>
        </p:txBody>
      </p:sp>
      <p:sp>
        <p:nvSpPr>
          <p:cNvPr id="6" name="TextBox 5">
            <a:extLst>
              <a:ext uri="{FF2B5EF4-FFF2-40B4-BE49-F238E27FC236}">
                <a16:creationId xmlns:a16="http://schemas.microsoft.com/office/drawing/2014/main" id="{6871CA08-1F27-9632-2AE0-276CEF439C57}"/>
              </a:ext>
            </a:extLst>
          </p:cNvPr>
          <p:cNvSpPr txBox="1"/>
          <p:nvPr/>
        </p:nvSpPr>
        <p:spPr>
          <a:xfrm>
            <a:off x="6336683" y="1442518"/>
            <a:ext cx="928331" cy="276999"/>
          </a:xfrm>
          <a:prstGeom prst="rect">
            <a:avLst/>
          </a:prstGeom>
          <a:noFill/>
        </p:spPr>
        <p:txBody>
          <a:bodyPr wrap="none" rtlCol="0">
            <a:spAutoFit/>
          </a:bodyPr>
          <a:lstStyle/>
          <a:p>
            <a:r>
              <a:rPr lang="en-US" sz="1200" b="1" dirty="0"/>
              <a:t>2.2 Figure 2</a:t>
            </a:r>
          </a:p>
        </p:txBody>
      </p:sp>
      <p:pic>
        <p:nvPicPr>
          <p:cNvPr id="9" name="Content Placeholder 6" descr="The liquid water diagram uses dotted lines to demonstrate how hydrogen bonds form. Hydrogen bonds that break and reform as H 2 O molecules move are represented as dotted lines with a circle around the fluctuating bond. ">
            <a:extLst>
              <a:ext uri="{FF2B5EF4-FFF2-40B4-BE49-F238E27FC236}">
                <a16:creationId xmlns:a16="http://schemas.microsoft.com/office/drawing/2014/main" id="{A418F29E-A844-725B-7F4F-8CFE8DFCAA7E}"/>
              </a:ext>
            </a:extLst>
          </p:cNvPr>
          <p:cNvPicPr>
            <a:picLocks noChangeAspect="1"/>
          </p:cNvPicPr>
          <p:nvPr/>
        </p:nvPicPr>
        <p:blipFill>
          <a:blip r:embed="rId2"/>
          <a:srcRect l="36717" t="10116" r="35506" b="28217"/>
          <a:stretch/>
        </p:blipFill>
        <p:spPr>
          <a:xfrm>
            <a:off x="5457824" y="1792495"/>
            <a:ext cx="2686048" cy="3312793"/>
          </a:xfrm>
          <a:prstGeom prst="rect">
            <a:avLst/>
          </a:prstGeom>
        </p:spPr>
      </p:pic>
      <p:sp>
        <p:nvSpPr>
          <p:cNvPr id="4" name="TextBox 3">
            <a:extLst>
              <a:ext uri="{FF2B5EF4-FFF2-40B4-BE49-F238E27FC236}">
                <a16:creationId xmlns:a16="http://schemas.microsoft.com/office/drawing/2014/main" id="{B77479C8-CAA8-02D3-8E7C-A6C98CB2416F}"/>
              </a:ext>
            </a:extLst>
          </p:cNvPr>
          <p:cNvSpPr txBox="1"/>
          <p:nvPr/>
        </p:nvSpPr>
        <p:spPr>
          <a:xfrm>
            <a:off x="5657849" y="5304030"/>
            <a:ext cx="2286000" cy="246221"/>
          </a:xfrm>
          <a:prstGeom prst="rect">
            <a:avLst/>
          </a:prstGeom>
          <a:noFill/>
        </p:spPr>
        <p:txBody>
          <a:bodyPr wrap="square">
            <a:spAutoFit/>
          </a:bodyPr>
          <a:lstStyle/>
          <a:p>
            <a:r>
              <a:rPr lang="en-US" sz="1000" dirty="0"/>
              <a:t>Columbia University. "Hydrogen bonds."</a:t>
            </a:r>
          </a:p>
        </p:txBody>
      </p:sp>
    </p:spTree>
    <p:extLst>
      <p:ext uri="{BB962C8B-B14F-4D97-AF65-F5344CB8AC3E}">
        <p14:creationId xmlns:p14="http://schemas.microsoft.com/office/powerpoint/2010/main" val="2717492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9D049A-45CC-5F98-9A09-F92B05F99641}"/>
              </a:ext>
            </a:extLst>
          </p:cNvPr>
          <p:cNvSpPr>
            <a:spLocks noGrp="1"/>
          </p:cNvSpPr>
          <p:nvPr>
            <p:ph type="title"/>
          </p:nvPr>
        </p:nvSpPr>
        <p:spPr/>
        <p:txBody>
          <a:bodyPr/>
          <a:lstStyle/>
          <a:p>
            <a:r>
              <a:rPr lang="en-US" dirty="0"/>
              <a:t>Water as a Gas</a:t>
            </a:r>
          </a:p>
        </p:txBody>
      </p:sp>
      <p:sp>
        <p:nvSpPr>
          <p:cNvPr id="3" name="Content Placeholder 2">
            <a:extLst>
              <a:ext uri="{FF2B5EF4-FFF2-40B4-BE49-F238E27FC236}">
                <a16:creationId xmlns:a16="http://schemas.microsoft.com/office/drawing/2014/main" id="{0EF0BE00-5A2D-E1C5-5D99-EE85BE5D7F17}"/>
              </a:ext>
            </a:extLst>
          </p:cNvPr>
          <p:cNvSpPr>
            <a:spLocks noGrp="1"/>
          </p:cNvSpPr>
          <p:nvPr>
            <p:ph idx="1"/>
          </p:nvPr>
        </p:nvSpPr>
        <p:spPr>
          <a:xfrm>
            <a:off x="457200" y="1280160"/>
            <a:ext cx="4724400" cy="4572000"/>
          </a:xfrm>
        </p:spPr>
        <p:txBody>
          <a:bodyPr/>
          <a:lstStyle/>
          <a:p>
            <a:pPr marL="457200" indent="-457200">
              <a:buFont typeface="Arial" panose="020B0604020202020204" pitchFamily="34" charset="0"/>
              <a:buChar char="•"/>
            </a:pPr>
            <a:r>
              <a:rPr lang="en-US" dirty="0"/>
              <a:t>When heated water molecules gain enough kinetic energy, their hydrogen bonds break.</a:t>
            </a:r>
          </a:p>
          <a:p>
            <a:pPr marL="457200" indent="-457200">
              <a:buFont typeface="Arial" panose="020B0604020202020204" pitchFamily="34" charset="0"/>
              <a:buChar char="•"/>
            </a:pPr>
            <a:r>
              <a:rPr lang="en-US" dirty="0"/>
              <a:t>Water molecules then escape as a gas.</a:t>
            </a:r>
          </a:p>
          <a:p>
            <a:pPr marL="457200" indent="-457200">
              <a:buFont typeface="Arial" panose="020B0604020202020204" pitchFamily="34" charset="0"/>
              <a:buChar char="•"/>
            </a:pPr>
            <a:r>
              <a:rPr lang="en-US" dirty="0"/>
              <a:t>Example: when water is boiled</a:t>
            </a:r>
          </a:p>
        </p:txBody>
      </p:sp>
      <p:sp>
        <p:nvSpPr>
          <p:cNvPr id="6" name="TextBox 5">
            <a:extLst>
              <a:ext uri="{FF2B5EF4-FFF2-40B4-BE49-F238E27FC236}">
                <a16:creationId xmlns:a16="http://schemas.microsoft.com/office/drawing/2014/main" id="{215FC8C3-709D-BD1D-4B5E-154F623115E8}"/>
              </a:ext>
            </a:extLst>
          </p:cNvPr>
          <p:cNvSpPr txBox="1"/>
          <p:nvPr/>
        </p:nvSpPr>
        <p:spPr>
          <a:xfrm>
            <a:off x="6476239" y="1553155"/>
            <a:ext cx="928331" cy="276999"/>
          </a:xfrm>
          <a:prstGeom prst="rect">
            <a:avLst/>
          </a:prstGeom>
          <a:noFill/>
        </p:spPr>
        <p:txBody>
          <a:bodyPr wrap="none" rtlCol="0">
            <a:spAutoFit/>
          </a:bodyPr>
          <a:lstStyle/>
          <a:p>
            <a:r>
              <a:rPr lang="en-US" sz="1200" b="1" dirty="0"/>
              <a:t>2.2 Figure 2</a:t>
            </a:r>
          </a:p>
        </p:txBody>
      </p:sp>
      <p:pic>
        <p:nvPicPr>
          <p:cNvPr id="7" name="Content Placeholder 6" descr="Steam posses no hydrogen bonds, demonstrated by H 2 O molecules ricocheting around, unrestrained.">
            <a:extLst>
              <a:ext uri="{FF2B5EF4-FFF2-40B4-BE49-F238E27FC236}">
                <a16:creationId xmlns:a16="http://schemas.microsoft.com/office/drawing/2014/main" id="{CDC81CDD-4AEF-4AA2-A685-27404A9E790A}"/>
              </a:ext>
            </a:extLst>
          </p:cNvPr>
          <p:cNvPicPr>
            <a:picLocks noChangeAspect="1"/>
          </p:cNvPicPr>
          <p:nvPr/>
        </p:nvPicPr>
        <p:blipFill>
          <a:blip r:embed="rId2"/>
          <a:srcRect l="70334" t="4693" r="6519" b="25307"/>
          <a:stretch/>
        </p:blipFill>
        <p:spPr>
          <a:xfrm>
            <a:off x="6026005" y="1830154"/>
            <a:ext cx="2057400" cy="3456431"/>
          </a:xfrm>
          <a:prstGeom prst="rect">
            <a:avLst/>
          </a:prstGeom>
        </p:spPr>
      </p:pic>
      <p:sp>
        <p:nvSpPr>
          <p:cNvPr id="4" name="TextBox 3">
            <a:extLst>
              <a:ext uri="{FF2B5EF4-FFF2-40B4-BE49-F238E27FC236}">
                <a16:creationId xmlns:a16="http://schemas.microsoft.com/office/drawing/2014/main" id="{8B3DACF4-BA13-453A-30FA-E033E4802CCA}"/>
              </a:ext>
            </a:extLst>
          </p:cNvPr>
          <p:cNvSpPr txBox="1"/>
          <p:nvPr/>
        </p:nvSpPr>
        <p:spPr>
          <a:xfrm>
            <a:off x="5911705" y="5317363"/>
            <a:ext cx="2286000" cy="246221"/>
          </a:xfrm>
          <a:prstGeom prst="rect">
            <a:avLst/>
          </a:prstGeom>
          <a:noFill/>
        </p:spPr>
        <p:txBody>
          <a:bodyPr wrap="square">
            <a:spAutoFit/>
          </a:bodyPr>
          <a:lstStyle/>
          <a:p>
            <a:r>
              <a:rPr lang="en-US" sz="1000" dirty="0"/>
              <a:t>Columbia University. "Hydrogen bonds."</a:t>
            </a:r>
          </a:p>
        </p:txBody>
      </p:sp>
    </p:spTree>
    <p:extLst>
      <p:ext uri="{BB962C8B-B14F-4D97-AF65-F5344CB8AC3E}">
        <p14:creationId xmlns:p14="http://schemas.microsoft.com/office/powerpoint/2010/main" val="706147111"/>
      </p:ext>
    </p:extLst>
  </p:cSld>
  <p:clrMapOvr>
    <a:masterClrMapping/>
  </p:clrMapOvr>
</p:sld>
</file>

<file path=ppt/theme/theme1.xml><?xml version="1.0" encoding="utf-8"?>
<a:theme xmlns:a="http://schemas.openxmlformats.org/drawingml/2006/main" name="Office Theme">
  <a:themeElements>
    <a:clrScheme name="Custom 1">
      <a:dk1>
        <a:srgbClr val="366092"/>
      </a:dk1>
      <a:lt1>
        <a:srgbClr val="FFFFFF"/>
      </a:lt1>
      <a:dk2>
        <a:srgbClr val="4F81BD"/>
      </a:dk2>
      <a:lt2>
        <a:srgbClr val="FFFFFF"/>
      </a:lt2>
      <a:accent1>
        <a:srgbClr val="1F497D"/>
      </a:accent1>
      <a:accent2>
        <a:srgbClr val="366092"/>
      </a:accent2>
      <a:accent3>
        <a:srgbClr val="FFFFCC"/>
      </a:accent3>
      <a:accent4>
        <a:srgbClr val="B8CCE4"/>
      </a:accent4>
      <a:accent5>
        <a:srgbClr val="DBE5F1"/>
      </a:accent5>
      <a:accent6>
        <a:srgbClr val="C6D9F0"/>
      </a:accent6>
      <a:hlink>
        <a:srgbClr val="92CDDC"/>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12905</TotalTime>
  <Words>1191</Words>
  <Application>Microsoft Office PowerPoint</Application>
  <PresentationFormat>On-screen Show (4:3)</PresentationFormat>
  <Paragraphs>127</Paragraphs>
  <Slides>25</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Arial</vt:lpstr>
      <vt:lpstr>Calibri</vt:lpstr>
      <vt:lpstr>Century Gothic</vt:lpstr>
      <vt:lpstr>Office Theme</vt:lpstr>
      <vt:lpstr>Lesson 2.2</vt:lpstr>
      <vt:lpstr>Objectives</vt:lpstr>
      <vt:lpstr>Properties of Water</vt:lpstr>
      <vt:lpstr>Water's Polarity</vt:lpstr>
      <vt:lpstr>Water Is Hydrophilic</vt:lpstr>
      <vt:lpstr>States of Water</vt:lpstr>
      <vt:lpstr>Water as a Solid</vt:lpstr>
      <vt:lpstr>Water as a Liquid</vt:lpstr>
      <vt:lpstr>Water as a Gas</vt:lpstr>
      <vt:lpstr>Heat Capacity</vt:lpstr>
      <vt:lpstr>Benefits of High Heat Capacity</vt:lpstr>
      <vt:lpstr>Heat of Vaporization</vt:lpstr>
      <vt:lpstr>Benefits of High Heat of Vaporization</vt:lpstr>
      <vt:lpstr>Reflection Question</vt:lpstr>
      <vt:lpstr>Water as a Solvent</vt:lpstr>
      <vt:lpstr>Cohesion</vt:lpstr>
      <vt:lpstr>Adhesion</vt:lpstr>
      <vt:lpstr>pH</vt:lpstr>
      <vt:lpstr>Acids</vt:lpstr>
      <vt:lpstr>Bases</vt:lpstr>
      <vt:lpstr>Buffers</vt:lpstr>
      <vt:lpstr>Blood Buffering System</vt:lpstr>
      <vt:lpstr>Think It Through</vt:lpstr>
      <vt:lpstr>Summary</vt:lpstr>
      <vt:lpstr>End of Hawkes Learning PowerPoint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Biology, 1st Edition</dc:title>
  <dc:creator>Hawkes Learning</dc:creator>
  <cp:lastModifiedBy>Riley Possanza</cp:lastModifiedBy>
  <cp:revision>187</cp:revision>
  <dcterms:created xsi:type="dcterms:W3CDTF">2013-04-26T14:43:13Z</dcterms:created>
  <dcterms:modified xsi:type="dcterms:W3CDTF">2024-10-15T13:45:06Z</dcterms:modified>
</cp:coreProperties>
</file>