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handoutMasterIdLst>
    <p:handoutMasterId r:id="rId23"/>
  </p:handoutMasterIdLst>
  <p:sldIdLst>
    <p:sldId id="256" r:id="rId2"/>
    <p:sldId id="264" r:id="rId3"/>
    <p:sldId id="265" r:id="rId4"/>
    <p:sldId id="284" r:id="rId5"/>
    <p:sldId id="299" r:id="rId6"/>
    <p:sldId id="273" r:id="rId7"/>
    <p:sldId id="293" r:id="rId8"/>
    <p:sldId id="301" r:id="rId9"/>
    <p:sldId id="302" r:id="rId10"/>
    <p:sldId id="303" r:id="rId11"/>
    <p:sldId id="304" r:id="rId12"/>
    <p:sldId id="305" r:id="rId13"/>
    <p:sldId id="307" r:id="rId14"/>
    <p:sldId id="306" r:id="rId15"/>
    <p:sldId id="308" r:id="rId16"/>
    <p:sldId id="310" r:id="rId17"/>
    <p:sldId id="312" r:id="rId18"/>
    <p:sldId id="271" r:id="rId19"/>
    <p:sldId id="283" r:id="rId20"/>
    <p:sldId id="280" r:id="rId21"/>
  </p:sldIdLst>
  <p:sldSz cx="9144000" cy="6858000" type="screen4x3"/>
  <p:notesSz cx="6858000" cy="9144000"/>
  <p:embeddedFontLst>
    <p:embeddedFont>
      <p:font typeface="Century Gothic" panose="020B0502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2B0353-CABB-4FAB-A4F3-DF56B7A02BBF}" name="Talissa Nahass" initials="TN" userId="S-1-5-21-1482476501-413027322-842925246-31537" providerId="AD"/>
  <p188:author id="{A8C4B1AB-DEAC-C301-E150-F72A6C26D63A}" name="Annaleise Radchenko" initials="AR" userId="S::aradchenko@hawkeslearning.com::6249d1a9-d5dd-4793-b8df-98b5e6874abb" providerId="AD"/>
  <p188:author id="{7B0524F6-B035-EE67-A646-E651113F22FC}" name="Nagesh" initials="NU" userId="S::nagesh@hawkeslearning.com::e8859af6-52ab-4618-b6d1-119b38b63a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66092"/>
    <a:srgbClr val="2D7D9F"/>
    <a:srgbClr val="0000FF"/>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4794" autoAdjust="0"/>
  </p:normalViewPr>
  <p:slideViewPr>
    <p:cSldViewPr>
      <p:cViewPr>
        <p:scale>
          <a:sx n="100" d="100"/>
          <a:sy n="100" d="100"/>
        </p:scale>
        <p:origin x="1200" y="192"/>
      </p:cViewPr>
      <p:guideLst>
        <p:guide orient="horz" pos="2160"/>
        <p:guide pos="2880"/>
      </p:guideLst>
    </p:cSldViewPr>
  </p:slideViewPr>
  <p:outlineViewPr>
    <p:cViewPr>
      <p:scale>
        <a:sx n="33" d="100"/>
        <a:sy n="33" d="100"/>
      </p:scale>
      <p:origin x="0" y="-3444"/>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t>When carbon forms single bonds with other atoms, the shape is tetrahedral. When two carbon atoms form a double bond, the shape is planar, or flat. Single bonds, like those in ethane, are able to rotate. Double bonds, like those in ethene, and triple bonds, like those in ethyne, cannot rotate, so the atoms on either side are locked in place.</a:t>
            </a:r>
            <a:endParaRPr lang="en-IN" dirty="0">
              <a:latin typeface="+mn-lt"/>
            </a:endParaRPr>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a:p>
        </p:txBody>
      </p:sp>
    </p:spTree>
    <p:extLst>
      <p:ext uri="{BB962C8B-B14F-4D97-AF65-F5344CB8AC3E}">
        <p14:creationId xmlns:p14="http://schemas.microsoft.com/office/powerpoint/2010/main" val="221938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t>Saturated fatty acids have no carbon-carbon double bonds, resulting in a straight chain that allows these fatty acids to pack tightly together. Unsaturated fatty acids have at least one double bond, introducing a bend in the chain that prevents these fatty acids from packing tightly together. In trans fatty acids, the presence of hydrogen atoms on opposite sides of the double bonds straightens the chain, enabling these fatty acids to pack densely together.</a:t>
            </a:r>
            <a:endParaRPr lang="en-IN" dirty="0">
              <a:latin typeface="+mn-lt"/>
            </a:endParaRPr>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a:p>
        </p:txBody>
      </p:sp>
    </p:spTree>
    <p:extLst>
      <p:ext uri="{BB962C8B-B14F-4D97-AF65-F5344CB8AC3E}">
        <p14:creationId xmlns:p14="http://schemas.microsoft.com/office/powerpoint/2010/main" val="42782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a:p>
        </p:txBody>
      </p:sp>
    </p:spTree>
    <p:extLst>
      <p:ext uri="{BB962C8B-B14F-4D97-AF65-F5344CB8AC3E}">
        <p14:creationId xmlns:p14="http://schemas.microsoft.com/office/powerpoint/2010/main" val="347623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idx="4294967295"/>
          </p:nvPr>
        </p:nvSpPr>
        <p:spPr>
          <a:xfrm>
            <a:off x="24442" y="967713"/>
            <a:ext cx="7772400" cy="1470025"/>
          </a:xfrm>
          <a:prstGeom prst="rect">
            <a:avLst/>
          </a:prstGeom>
        </p:spPr>
        <p:txBody>
          <a:bodyPr anchor="ctr" anchorCtr="0"/>
          <a:lstStyle>
            <a:lvl1pPr algn="l">
              <a:defRPr/>
            </a:lvl1pPr>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0" y="2743200"/>
            <a:ext cx="6400800" cy="1752600"/>
          </a:xfrm>
          <a:prstGeom prst="rect">
            <a:avLst/>
          </a:prstGeom>
        </p:spPr>
        <p:txBody>
          <a:bodyPr rtlCol="0" anchor="t" anchorCtr="1">
            <a:normAutofit/>
          </a:bodyPr>
          <a:lstStyle>
            <a:lvl1pPr algn="l">
              <a:defRPr i="0"/>
            </a:lvl1pPr>
          </a:lstStyle>
          <a:p>
            <a:pPr>
              <a:buNone/>
              <a:defRPr/>
            </a:pPr>
            <a:endParaRPr lang="en-US" b="1" i="1" dirty="0">
              <a:solidFill>
                <a:srgbClr val="1F497D"/>
              </a:solidFill>
            </a:endParaRP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2756" y="-381000"/>
            <a:ext cx="5893594" cy="6858000"/>
          </a:xfrm>
          <a:prstGeom prst="rect">
            <a:avLst/>
          </a:prstGeom>
        </p:spPr>
      </p:pic>
      <p:sp>
        <p:nvSpPr>
          <p:cNvPr id="4" name="TextBox 3">
            <a:extLst>
              <a:ext uri="{FF2B5EF4-FFF2-40B4-BE49-F238E27FC236}">
                <a16:creationId xmlns:a16="http://schemas.microsoft.com/office/drawing/2014/main" id="{22B7C2D7-3C77-F651-DCB3-AF8240B4F7F0}"/>
              </a:ext>
            </a:extLst>
          </p:cNvPr>
          <p:cNvSpPr txBox="1"/>
          <p:nvPr userDrawn="1"/>
        </p:nvSpPr>
        <p:spPr>
          <a:xfrm>
            <a:off x="3200400" y="6101789"/>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8530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p:spPr>
        <p:txBody>
          <a:bodyPr>
            <a:normAutofit/>
          </a:bodyPr>
          <a:lstStyle>
            <a:lvl1pPr marL="0" indent="0">
              <a:buFont typeface="Arial" panose="020B0604020202020204" pitchFamily="34" charset="0"/>
              <a:buNone/>
              <a:defRPr sz="2800" b="0" i="0" baseline="0">
                <a:solidFill>
                  <a:srgbClr val="366092"/>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6" r:id="rId7"/>
    <p:sldLayoutId id="2147483657" r:id="rId8"/>
    <p:sldLayoutId id="2147483654"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9FF4E09B-8F1E-5342-2D43-210EAED0DF44}"/>
              </a:ext>
            </a:extLst>
          </p:cNvPr>
          <p:cNvSpPr txBox="1">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spcBef>
                <a:spcPct val="20000"/>
              </a:spcBef>
              <a:buFont typeface="Arial" pitchFamily="34" charset="0"/>
              <a:buNone/>
              <a:defRPr sz="44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2.3</a:t>
            </a:r>
          </a:p>
        </p:txBody>
      </p:sp>
      <p:sp>
        <p:nvSpPr>
          <p:cNvPr id="5" name="Content Placeholder 8">
            <a:extLst>
              <a:ext uri="{FF2B5EF4-FFF2-40B4-BE49-F238E27FC236}">
                <a16:creationId xmlns:a16="http://schemas.microsoft.com/office/drawing/2014/main" id="{91CC0D7D-3CA1-647A-306A-ECBCE3BDE94C}"/>
              </a:ext>
            </a:extLst>
          </p:cNvPr>
          <p:cNvSpPr txBox="1">
            <a:spLocks/>
          </p:cNvSpPr>
          <p:nvPr/>
        </p:nvSpPr>
        <p:spPr>
          <a:xfrm>
            <a:off x="379562" y="2627694"/>
            <a:ext cx="3506638" cy="990600"/>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Importance of Carbon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8BEC-095F-2ED8-58B6-1885DBF67DE2}"/>
              </a:ext>
            </a:extLst>
          </p:cNvPr>
          <p:cNvSpPr>
            <a:spLocks noGrp="1"/>
          </p:cNvSpPr>
          <p:nvPr>
            <p:ph type="title"/>
          </p:nvPr>
        </p:nvSpPr>
        <p:spPr/>
        <p:txBody>
          <a:bodyPr>
            <a:normAutofit/>
          </a:bodyPr>
          <a:lstStyle/>
          <a:p>
            <a:r>
              <a:rPr lang="en-US" dirty="0"/>
              <a:t>Geometric Isomers</a:t>
            </a:r>
          </a:p>
        </p:txBody>
      </p:sp>
      <p:sp>
        <p:nvSpPr>
          <p:cNvPr id="4" name="Rectangle 1">
            <a:extLst>
              <a:ext uri="{FF2B5EF4-FFF2-40B4-BE49-F238E27FC236}">
                <a16:creationId xmlns:a16="http://schemas.microsoft.com/office/drawing/2014/main" id="{325A3E16-098E-4E8C-3463-C8CFFDEC6131}"/>
              </a:ext>
            </a:extLst>
          </p:cNvPr>
          <p:cNvSpPr>
            <a:spLocks noGrp="1" noChangeArrowheads="1"/>
          </p:cNvSpPr>
          <p:nvPr>
            <p:ph idx="1"/>
          </p:nvPr>
        </p:nvSpPr>
        <p:spPr bwMode="auto">
          <a:xfrm>
            <a:off x="457200" y="1089240"/>
            <a:ext cx="444018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500" i="0" u="none" strike="noStrike" cap="none" normalizeH="0" baseline="0" dirty="0">
                <a:ln>
                  <a:noFill/>
                </a:ln>
                <a:solidFill>
                  <a:schemeClr val="tx1"/>
                </a:solidFill>
                <a:effectLst/>
              </a:rPr>
              <a:t>Geometric isomers have identical bonding but differ in atom placement.</a:t>
            </a:r>
          </a:p>
          <a:p>
            <a:pPr marL="447675" marR="0" lvl="0" indent="-447675" algn="l" defTabSz="914400" rtl="0" eaLnBrk="0" fontAlgn="base" latinLnBrk="0" hangingPunct="0">
              <a:lnSpc>
                <a:spcPct val="100000"/>
              </a:lnSpc>
              <a:spcBef>
                <a:spcPct val="0"/>
              </a:spcBef>
              <a:spcAft>
                <a:spcPct val="0"/>
              </a:spcAft>
              <a:buClrTx/>
              <a:buSzTx/>
              <a:buFontTx/>
              <a:buChar char="•"/>
              <a:tabLst/>
            </a:pPr>
            <a:r>
              <a:rPr lang="en-US" altLang="en-US" sz="2500" i="1" dirty="0">
                <a:solidFill>
                  <a:schemeClr val="tx1"/>
                </a:solidFill>
              </a:rPr>
              <a:t>C</a:t>
            </a:r>
            <a:r>
              <a:rPr kumimoji="0" lang="en-US" altLang="en-US" sz="2500" i="1" u="none" strike="noStrike" cap="none" normalizeH="0" baseline="0" dirty="0">
                <a:ln>
                  <a:noFill/>
                </a:ln>
                <a:solidFill>
                  <a:schemeClr val="tx1"/>
                </a:solidFill>
                <a:effectLst/>
              </a:rPr>
              <a:t>is-2-butene</a:t>
            </a:r>
            <a:r>
              <a:rPr kumimoji="0" lang="en-US" altLang="en-US" sz="2500" i="0" u="none" strike="noStrike" cap="none" normalizeH="0" baseline="0" dirty="0">
                <a:ln>
                  <a:noFill/>
                </a:ln>
                <a:solidFill>
                  <a:schemeClr val="tx1"/>
                </a:solidFill>
                <a:effectLst/>
              </a:rPr>
              <a:t> has methyl groups on the same side of the carbon double bond, causing backbone bending.</a:t>
            </a:r>
          </a:p>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500" i="1" u="none" strike="noStrike" cap="none" normalizeH="0" baseline="0" dirty="0">
                <a:ln>
                  <a:noFill/>
                </a:ln>
                <a:solidFill>
                  <a:schemeClr val="tx1"/>
                </a:solidFill>
                <a:effectLst/>
              </a:rPr>
              <a:t>Trans-2-butene</a:t>
            </a:r>
            <a:r>
              <a:rPr kumimoji="0" lang="en-US" altLang="en-US" sz="2500" i="0" u="none" strike="noStrike" cap="none" normalizeH="0" baseline="0" dirty="0">
                <a:ln>
                  <a:noFill/>
                </a:ln>
                <a:solidFill>
                  <a:schemeClr val="tx1"/>
                </a:solidFill>
                <a:effectLst/>
              </a:rPr>
              <a:t> has methyl groups </a:t>
            </a:r>
            <a:r>
              <a:rPr lang="en-US" altLang="en-US" sz="2500" dirty="0">
                <a:solidFill>
                  <a:schemeClr val="tx1"/>
                </a:solidFill>
              </a:rPr>
              <a:t>on </a:t>
            </a:r>
            <a:r>
              <a:rPr kumimoji="0" lang="en-US" altLang="en-US" sz="2500" i="0" u="none" strike="noStrike" cap="none" normalizeH="0" baseline="0" dirty="0">
                <a:ln>
                  <a:noFill/>
                </a:ln>
                <a:solidFill>
                  <a:schemeClr val="tx1"/>
                </a:solidFill>
                <a:effectLst/>
              </a:rPr>
              <a:t>opposite sides of the carbon double bond, resulting in a linear backbone.</a:t>
            </a:r>
          </a:p>
        </p:txBody>
      </p:sp>
      <p:sp>
        <p:nvSpPr>
          <p:cNvPr id="7" name="TextBox 6">
            <a:extLst>
              <a:ext uri="{FF2B5EF4-FFF2-40B4-BE49-F238E27FC236}">
                <a16:creationId xmlns:a16="http://schemas.microsoft.com/office/drawing/2014/main" id="{6DC6CD38-06E2-8E24-CA84-DABA55F0A3BE}"/>
              </a:ext>
              <a:ext uri="{C183D7F6-B498-43B3-948B-1728B52AA6E4}">
                <adec:decorative xmlns:adec="http://schemas.microsoft.com/office/drawing/2017/decorative" val="0"/>
              </a:ext>
            </a:extLst>
          </p:cNvPr>
          <p:cNvSpPr txBox="1"/>
          <p:nvPr/>
        </p:nvSpPr>
        <p:spPr>
          <a:xfrm>
            <a:off x="6143698" y="1676400"/>
            <a:ext cx="1181100" cy="307777"/>
          </a:xfrm>
          <a:prstGeom prst="rect">
            <a:avLst/>
          </a:prstGeom>
          <a:noFill/>
        </p:spPr>
        <p:txBody>
          <a:bodyPr wrap="square" rtlCol="0">
            <a:spAutoFit/>
          </a:bodyPr>
          <a:lstStyle/>
          <a:p>
            <a:pPr algn="ctr"/>
            <a:r>
              <a:rPr lang="en-US" sz="1400" b="1" dirty="0"/>
              <a:t>2.3 Figure 8</a:t>
            </a:r>
          </a:p>
        </p:txBody>
      </p:sp>
      <p:pic>
        <p:nvPicPr>
          <p:cNvPr id="3" name="Content Placeholder 5" descr="Both geometric isomers consist of a four-carbon chain. The two central carbons are connected by a double bond resulting in a planar, or flat shape. In the cis isomer, both C H 3 groups are on the same side of the plane, and two hydrogen atoms are on the opposite side. Imagine a person with arms stretched out and upwards and legs spread apart, with a glove on the left hand and a sock on the left foot: this represents a cis configuration. In trans isomer, the C H 3 groups are on opposite sides of the plane, both above and below. Imagine a person with outstretched arms and legs, but this time with a glove on the left hand and a sock on the right foot: this is what a trans configuration looks like.">
            <a:extLst>
              <a:ext uri="{FF2B5EF4-FFF2-40B4-BE49-F238E27FC236}">
                <a16:creationId xmlns:a16="http://schemas.microsoft.com/office/drawing/2014/main" id="{5A4366D6-1A66-BCFD-9609-9C6FA6329559}"/>
              </a:ext>
            </a:extLst>
          </p:cNvPr>
          <p:cNvPicPr>
            <a:picLocks noChangeAspect="1"/>
          </p:cNvPicPr>
          <p:nvPr/>
        </p:nvPicPr>
        <p:blipFill>
          <a:blip r:embed="rId2"/>
          <a:srcRect l="10185" t="5334" r="10185" b="3000"/>
          <a:stretch/>
        </p:blipFill>
        <p:spPr>
          <a:xfrm>
            <a:off x="4649139" y="1984177"/>
            <a:ext cx="4170218" cy="2667000"/>
          </a:xfrm>
          <a:prstGeom prst="rect">
            <a:avLst/>
          </a:prstGeom>
        </p:spPr>
      </p:pic>
      <p:sp>
        <p:nvSpPr>
          <p:cNvPr id="11" name="TextBox 10">
            <a:extLst>
              <a:ext uri="{FF2B5EF4-FFF2-40B4-BE49-F238E27FC236}">
                <a16:creationId xmlns:a16="http://schemas.microsoft.com/office/drawing/2014/main" id="{256A0322-6A5B-B247-92D8-207B7385CC00}"/>
              </a:ext>
              <a:ext uri="{C183D7F6-B498-43B3-948B-1728B52AA6E4}">
                <adec:decorative xmlns:adec="http://schemas.microsoft.com/office/drawing/2017/decorative" val="0"/>
              </a:ext>
            </a:extLst>
          </p:cNvPr>
          <p:cNvSpPr txBox="1"/>
          <p:nvPr/>
        </p:nvSpPr>
        <p:spPr>
          <a:xfrm>
            <a:off x="5045596" y="4712733"/>
            <a:ext cx="3377304" cy="246221"/>
          </a:xfrm>
          <a:prstGeom prst="rect">
            <a:avLst/>
          </a:prstGeom>
          <a:noFill/>
        </p:spPr>
        <p:txBody>
          <a:bodyPr wrap="square" rtlCol="0">
            <a:spAutoFit/>
          </a:bodyPr>
          <a:lstStyle/>
          <a:p>
            <a:pPr algn="ctr"/>
            <a:r>
              <a:rPr lang="en-US" sz="1000" dirty="0"/>
              <a:t>OpenStax. "Butane." Modified.</a:t>
            </a:r>
          </a:p>
        </p:txBody>
      </p:sp>
    </p:spTree>
    <p:extLst>
      <p:ext uri="{BB962C8B-B14F-4D97-AF65-F5344CB8AC3E}">
        <p14:creationId xmlns:p14="http://schemas.microsoft.com/office/powerpoint/2010/main" val="1808559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8BEC-095F-2ED8-58B6-1885DBF67DE2}"/>
              </a:ext>
            </a:extLst>
          </p:cNvPr>
          <p:cNvSpPr>
            <a:spLocks noGrp="1"/>
          </p:cNvSpPr>
          <p:nvPr>
            <p:ph type="title"/>
          </p:nvPr>
        </p:nvSpPr>
        <p:spPr/>
        <p:txBody>
          <a:bodyPr>
            <a:normAutofit/>
          </a:bodyPr>
          <a:lstStyle/>
          <a:p>
            <a:r>
              <a:rPr lang="en-US" dirty="0"/>
              <a:t>Common Isomers: Triglycerides</a:t>
            </a:r>
          </a:p>
        </p:txBody>
      </p:sp>
      <p:sp>
        <p:nvSpPr>
          <p:cNvPr id="4" name="Rectangle 1">
            <a:extLst>
              <a:ext uri="{FF2B5EF4-FFF2-40B4-BE49-F238E27FC236}">
                <a16:creationId xmlns:a16="http://schemas.microsoft.com/office/drawing/2014/main" id="{325A3E16-098E-4E8C-3463-C8CFFDEC6131}"/>
              </a:ext>
            </a:extLst>
          </p:cNvPr>
          <p:cNvSpPr>
            <a:spLocks noGrp="1" noChangeArrowheads="1"/>
          </p:cNvSpPr>
          <p:nvPr>
            <p:ph idx="1"/>
          </p:nvPr>
        </p:nvSpPr>
        <p:spPr bwMode="auto">
          <a:xfrm>
            <a:off x="457200" y="1004603"/>
            <a:ext cx="820102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rPr>
              <a:t>Triglycerides are fatty acids that may have </a:t>
            </a:r>
            <a:r>
              <a:rPr kumimoji="0" lang="en-US" altLang="en-US" sz="2400" i="1" u="none" strike="noStrike" cap="none" normalizeH="0" baseline="0" dirty="0">
                <a:ln>
                  <a:noFill/>
                </a:ln>
                <a:solidFill>
                  <a:schemeClr val="tx1"/>
                </a:solidFill>
                <a:effectLst/>
              </a:rPr>
              <a:t>cis</a:t>
            </a:r>
            <a:r>
              <a:rPr kumimoji="0" lang="en-US" altLang="en-US" sz="2400" i="0" u="none" strike="noStrike" cap="none" normalizeH="0" baseline="0" dirty="0">
                <a:ln>
                  <a:noFill/>
                </a:ln>
                <a:solidFill>
                  <a:schemeClr val="tx1"/>
                </a:solidFill>
                <a:effectLst/>
              </a:rPr>
              <a:t> or </a:t>
            </a:r>
            <a:r>
              <a:rPr kumimoji="0" lang="en-US" altLang="en-US" sz="2400" i="1" u="none" strike="noStrike" cap="none" normalizeH="0" baseline="0" dirty="0">
                <a:ln>
                  <a:noFill/>
                </a:ln>
                <a:solidFill>
                  <a:schemeClr val="tx1"/>
                </a:solidFill>
                <a:effectLst/>
              </a:rPr>
              <a:t>trans</a:t>
            </a:r>
            <a:r>
              <a:rPr kumimoji="0" lang="en-US" altLang="en-US" sz="2400" i="0" u="none" strike="noStrike" cap="none" normalizeH="0" baseline="0" dirty="0">
                <a:ln>
                  <a:noFill/>
                </a:ln>
                <a:solidFill>
                  <a:schemeClr val="tx1"/>
                </a:solidFill>
                <a:effectLst/>
              </a:rPr>
              <a:t> double bonds.</a:t>
            </a:r>
          </a:p>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i="1" u="none" strike="noStrike" cap="none" normalizeH="0" baseline="0" dirty="0">
                <a:ln>
                  <a:noFill/>
                </a:ln>
                <a:solidFill>
                  <a:schemeClr val="tx1"/>
                </a:solidFill>
                <a:effectLst/>
              </a:rPr>
              <a:t>Cis</a:t>
            </a:r>
            <a:r>
              <a:rPr lang="en-US" altLang="en-US" sz="2400" i="1" dirty="0">
                <a:solidFill>
                  <a:schemeClr val="tx1"/>
                </a:solidFill>
              </a:rPr>
              <a:t> —</a:t>
            </a:r>
            <a:r>
              <a:rPr kumimoji="0" lang="en-US" altLang="en-US" sz="2400" i="0" u="none" strike="noStrike" cap="none" normalizeH="0" baseline="0" dirty="0">
                <a:ln>
                  <a:noFill/>
                </a:ln>
                <a:solidFill>
                  <a:schemeClr val="tx1"/>
                </a:solidFill>
                <a:effectLst/>
              </a:rPr>
              <a:t> unsaturated fats</a:t>
            </a:r>
            <a:endParaRPr lang="en-US" altLang="en-US" sz="2400" b="1" dirty="0">
              <a:solidFill>
                <a:schemeClr val="tx1"/>
              </a:solidFill>
            </a:endParaRPr>
          </a:p>
          <a:p>
            <a:pPr marL="1190625" lvl="1" indent="-447675" eaLnBrk="0" fontAlgn="base" hangingPunct="0">
              <a:spcBef>
                <a:spcPct val="0"/>
              </a:spcBef>
              <a:spcAft>
                <a:spcPct val="0"/>
              </a:spcAft>
              <a:buFontTx/>
              <a:buChar char="•"/>
            </a:pPr>
            <a:r>
              <a:rPr kumimoji="0" lang="en-US" altLang="en-US" sz="2400" i="0" u="none" strike="noStrike" cap="none" normalizeH="0" baseline="0" dirty="0">
                <a:ln>
                  <a:noFill/>
                </a:ln>
                <a:solidFill>
                  <a:schemeClr val="tx1"/>
                </a:solidFill>
                <a:effectLst/>
              </a:rPr>
              <a:t>Bent shape prevents packing, oils stay liquid at room temperature</a:t>
            </a:r>
          </a:p>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rPr>
              <a:t>Trans — unsaturated</a:t>
            </a:r>
          </a:p>
          <a:p>
            <a:pPr marL="1190625" lvl="1" indent="-447675" eaLnBrk="0" fontAlgn="base" hangingPunct="0">
              <a:spcBef>
                <a:spcPct val="0"/>
              </a:spcBef>
              <a:spcAft>
                <a:spcPct val="0"/>
              </a:spcAft>
              <a:buFontTx/>
              <a:buChar char="•"/>
            </a:pPr>
            <a:r>
              <a:rPr lang="en-US" altLang="en-US" sz="2400" dirty="0"/>
              <a:t>L</a:t>
            </a:r>
            <a:r>
              <a:rPr kumimoji="0" lang="en-US" altLang="en-US" sz="2400" i="0" u="none" strike="noStrike" cap="none" normalizeH="0" baseline="0" dirty="0">
                <a:ln>
                  <a:noFill/>
                </a:ln>
                <a:solidFill>
                  <a:schemeClr val="tx1"/>
                </a:solidFill>
                <a:effectLst/>
              </a:rPr>
              <a:t>inear bond allows packing, oils are solid at room temperature</a:t>
            </a:r>
          </a:p>
          <a:p>
            <a:pPr marL="1190625" lvl="1" indent="-447675" eaLnBrk="0" fontAlgn="base" hangingPunct="0">
              <a:spcBef>
                <a:spcPct val="0"/>
              </a:spcBef>
              <a:spcAft>
                <a:spcPct val="0"/>
              </a:spcAft>
              <a:buFontTx/>
              <a:buChar char="•"/>
            </a:pPr>
            <a:r>
              <a:rPr lang="en-US" altLang="en-US" sz="2400" dirty="0"/>
              <a:t>L</a:t>
            </a:r>
            <a:r>
              <a:rPr kumimoji="0" lang="en-US" altLang="en-US" sz="2400" i="0" u="none" strike="noStrike" cap="none" normalizeH="0" baseline="0" dirty="0">
                <a:ln>
                  <a:noFill/>
                </a:ln>
                <a:solidFill>
                  <a:schemeClr val="tx1"/>
                </a:solidFill>
                <a:effectLst/>
              </a:rPr>
              <a:t>inked to heart disease</a:t>
            </a:r>
          </a:p>
          <a:p>
            <a:pPr marL="447675" indent="-447675" eaLnBrk="0" fontAlgn="base" hangingPunct="0">
              <a:spcBef>
                <a:spcPct val="0"/>
              </a:spcBef>
              <a:spcAft>
                <a:spcPct val="0"/>
              </a:spcAft>
              <a:buFontTx/>
              <a:buChar char="•"/>
            </a:pPr>
            <a:r>
              <a:rPr kumimoji="0" lang="en-US" altLang="en-US" sz="2400" i="0" u="none" strike="noStrike" cap="none" normalizeH="0" baseline="0" dirty="0">
                <a:ln>
                  <a:noFill/>
                </a:ln>
                <a:solidFill>
                  <a:schemeClr val="tx1"/>
                </a:solidFill>
                <a:effectLst/>
              </a:rPr>
              <a:t>Saturated fats — no double bonds, each carbon is saturated in hydrogens</a:t>
            </a:r>
          </a:p>
          <a:p>
            <a:pPr marL="1190625" lvl="1" indent="-447675" eaLnBrk="0" fontAlgn="base" hangingPunct="0">
              <a:spcBef>
                <a:spcPct val="0"/>
              </a:spcBef>
              <a:spcAft>
                <a:spcPct val="0"/>
              </a:spcAft>
              <a:buFontTx/>
              <a:buChar char="•"/>
            </a:pPr>
            <a:r>
              <a:rPr lang="en-US" altLang="en-US" sz="2400" dirty="0"/>
              <a:t>S</a:t>
            </a:r>
            <a:r>
              <a:rPr kumimoji="0" lang="en-US" altLang="en-US" sz="2400" i="0" u="none" strike="noStrike" cap="none" normalizeH="0" baseline="0" dirty="0">
                <a:ln>
                  <a:noFill/>
                </a:ln>
                <a:solidFill>
                  <a:schemeClr val="tx1"/>
                </a:solidFill>
                <a:effectLst/>
              </a:rPr>
              <a:t>olid at room temperature, typically animal-based </a:t>
            </a:r>
          </a:p>
        </p:txBody>
      </p:sp>
    </p:spTree>
    <p:extLst>
      <p:ext uri="{BB962C8B-B14F-4D97-AF65-F5344CB8AC3E}">
        <p14:creationId xmlns:p14="http://schemas.microsoft.com/office/powerpoint/2010/main" val="1916484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DBDB-FA84-0CF0-8691-1AABC9040F6C}"/>
              </a:ext>
            </a:extLst>
          </p:cNvPr>
          <p:cNvSpPr>
            <a:spLocks noGrp="1"/>
          </p:cNvSpPr>
          <p:nvPr>
            <p:ph type="title"/>
          </p:nvPr>
        </p:nvSpPr>
        <p:spPr/>
        <p:txBody>
          <a:bodyPr>
            <a:normAutofit/>
          </a:bodyPr>
          <a:lstStyle/>
          <a:p>
            <a:pPr algn="ctr"/>
            <a:r>
              <a:rPr lang="en-US" sz="3200" dirty="0"/>
              <a:t>2.3 Figure 9</a:t>
            </a:r>
          </a:p>
        </p:txBody>
      </p:sp>
      <p:sp>
        <p:nvSpPr>
          <p:cNvPr id="6" name="TextBox 5">
            <a:extLst>
              <a:ext uri="{FF2B5EF4-FFF2-40B4-BE49-F238E27FC236}">
                <a16:creationId xmlns:a16="http://schemas.microsoft.com/office/drawing/2014/main" id="{208AD68C-5C31-3769-1B0D-8B2BDA4D6D49}"/>
              </a:ext>
              <a:ext uri="{C183D7F6-B498-43B3-948B-1728B52AA6E4}">
                <adec:decorative xmlns:adec="http://schemas.microsoft.com/office/drawing/2017/decorative" val="0"/>
              </a:ext>
            </a:extLst>
          </p:cNvPr>
          <p:cNvSpPr txBox="1"/>
          <p:nvPr/>
        </p:nvSpPr>
        <p:spPr>
          <a:xfrm>
            <a:off x="426720" y="5638800"/>
            <a:ext cx="8162925" cy="246221"/>
          </a:xfrm>
          <a:prstGeom prst="rect">
            <a:avLst/>
          </a:prstGeom>
          <a:noFill/>
        </p:spPr>
        <p:txBody>
          <a:bodyPr wrap="square" rtlCol="0">
            <a:spAutoFit/>
          </a:bodyPr>
          <a:lstStyle/>
          <a:p>
            <a:pPr algn="ctr"/>
            <a:r>
              <a:rPr lang="en-US" sz="1000" b="0" i="0" u="none" strike="noStrike" baseline="0" dirty="0"/>
              <a:t>CNX OpenStax on Wikimedia Commons. "Fatty acids." Modified.</a:t>
            </a:r>
            <a:endParaRPr lang="en-US" sz="1000" b="1" dirty="0"/>
          </a:p>
        </p:txBody>
      </p:sp>
      <p:pic>
        <p:nvPicPr>
          <p:cNvPr id="3" name="Content Placeholder 6" descr="Oleic acid and stearic acid both consist of a long carbon chain. While in stearic acid the chain is straight, the cis oleic acid chain is kinked due to the presence of a double bond about half-way down. However, trans oleic acid is straight due to hydrogens on opposite sides of the chain connecting to the double bonded carbon.">
            <a:extLst>
              <a:ext uri="{FF2B5EF4-FFF2-40B4-BE49-F238E27FC236}">
                <a16:creationId xmlns:a16="http://schemas.microsoft.com/office/drawing/2014/main" id="{F4BF4CF2-B12F-78A3-B4D9-1160C301246D}"/>
              </a:ext>
            </a:extLst>
          </p:cNvPr>
          <p:cNvPicPr>
            <a:picLocks noGrp="1" noChangeAspect="1"/>
          </p:cNvPicPr>
          <p:nvPr>
            <p:ph idx="1"/>
          </p:nvPr>
        </p:nvPicPr>
        <p:blipFill>
          <a:blip r:embed="rId3"/>
          <a:srcRect l="24074" t="5334" r="23148" b="3000"/>
          <a:stretch/>
        </p:blipFill>
        <p:spPr>
          <a:xfrm>
            <a:off x="2242358" y="1181100"/>
            <a:ext cx="4659284" cy="4495800"/>
          </a:xfrm>
        </p:spPr>
      </p:pic>
    </p:spTree>
    <p:extLst>
      <p:ext uri="{BB962C8B-B14F-4D97-AF65-F5344CB8AC3E}">
        <p14:creationId xmlns:p14="http://schemas.microsoft.com/office/powerpoint/2010/main" val="4043356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8BEC-095F-2ED8-58B6-1885DBF67DE2}"/>
              </a:ext>
            </a:extLst>
          </p:cNvPr>
          <p:cNvSpPr>
            <a:spLocks noGrp="1"/>
          </p:cNvSpPr>
          <p:nvPr>
            <p:ph type="title"/>
          </p:nvPr>
        </p:nvSpPr>
        <p:spPr/>
        <p:txBody>
          <a:bodyPr>
            <a:normAutofit/>
          </a:bodyPr>
          <a:lstStyle/>
          <a:p>
            <a:r>
              <a:rPr lang="en-US" dirty="0"/>
              <a:t>Enantiomers</a:t>
            </a:r>
          </a:p>
        </p:txBody>
      </p:sp>
      <p:sp>
        <p:nvSpPr>
          <p:cNvPr id="4" name="Rectangle 1">
            <a:extLst>
              <a:ext uri="{FF2B5EF4-FFF2-40B4-BE49-F238E27FC236}">
                <a16:creationId xmlns:a16="http://schemas.microsoft.com/office/drawing/2014/main" id="{325A3E16-098E-4E8C-3463-C8CFFDEC6131}"/>
              </a:ext>
            </a:extLst>
          </p:cNvPr>
          <p:cNvSpPr>
            <a:spLocks noGrp="1" noChangeArrowheads="1"/>
          </p:cNvSpPr>
          <p:nvPr>
            <p:ph idx="1"/>
          </p:nvPr>
        </p:nvSpPr>
        <p:spPr bwMode="auto">
          <a:xfrm>
            <a:off x="457200" y="1296987"/>
            <a:ext cx="4440187"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600" b="1" i="0" u="none" strike="noStrike" cap="none" normalizeH="0" baseline="0" dirty="0">
                <a:ln>
                  <a:noFill/>
                </a:ln>
                <a:solidFill>
                  <a:schemeClr val="tx1"/>
                </a:solidFill>
                <a:effectLst/>
              </a:rPr>
              <a:t>Enantiomers</a:t>
            </a:r>
            <a:r>
              <a:rPr lang="en-US" altLang="en-US" sz="2600" b="1" dirty="0">
                <a:solidFill>
                  <a:schemeClr val="tx1"/>
                </a:solidFill>
              </a:rPr>
              <a:t>:</a:t>
            </a:r>
            <a:r>
              <a:rPr lang="en-US" altLang="en-US" sz="2600" dirty="0">
                <a:solidFill>
                  <a:schemeClr val="tx1"/>
                </a:solidFill>
              </a:rPr>
              <a:t> molecules that are m</a:t>
            </a:r>
            <a:r>
              <a:rPr kumimoji="0" lang="en-US" altLang="en-US" sz="2600" i="0" u="none" strike="noStrike" cap="none" normalizeH="0" baseline="0" dirty="0">
                <a:ln>
                  <a:noFill/>
                </a:ln>
                <a:solidFill>
                  <a:schemeClr val="tx1"/>
                </a:solidFill>
                <a:effectLst/>
              </a:rPr>
              <a:t>irror images of each other</a:t>
            </a:r>
          </a:p>
          <a:p>
            <a:pPr marL="895350"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600" i="0" u="none" strike="noStrike" cap="none" normalizeH="0" baseline="0" dirty="0">
                <a:ln>
                  <a:noFill/>
                </a:ln>
                <a:solidFill>
                  <a:schemeClr val="tx1"/>
                </a:solidFill>
                <a:effectLst/>
              </a:rPr>
              <a:t>Identical chemical structures and bonds.</a:t>
            </a:r>
          </a:p>
          <a:p>
            <a:pPr marL="895350"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600" i="0" u="none" strike="noStrike" cap="none" normalizeH="0" baseline="0" dirty="0">
                <a:ln>
                  <a:noFill/>
                </a:ln>
                <a:solidFill>
                  <a:schemeClr val="tx1"/>
                </a:solidFill>
                <a:effectLst/>
              </a:rPr>
              <a:t>Differ in three-dimensional orientation of atoms around the central carbon — atoms appear "flipped“</a:t>
            </a:r>
          </a:p>
          <a:p>
            <a:pPr marL="895350" marR="0" lvl="0" indent="-447675" algn="l" defTabSz="914400" rtl="0" eaLnBrk="0" fontAlgn="base" latinLnBrk="0" hangingPunct="0">
              <a:lnSpc>
                <a:spcPct val="100000"/>
              </a:lnSpc>
              <a:spcBef>
                <a:spcPct val="0"/>
              </a:spcBef>
              <a:spcAft>
                <a:spcPct val="0"/>
              </a:spcAft>
              <a:buClrTx/>
              <a:buSzTx/>
              <a:buFontTx/>
              <a:buChar char="•"/>
              <a:tabLst/>
            </a:pPr>
            <a:r>
              <a:rPr lang="en-US" altLang="en-US" sz="2600" dirty="0">
                <a:solidFill>
                  <a:schemeClr val="tx1"/>
                </a:solidFill>
              </a:rPr>
              <a:t>Not superimposable</a:t>
            </a:r>
            <a:endParaRPr kumimoji="0" lang="en-US" altLang="en-US" sz="2600" i="0" u="none" strike="noStrike" cap="none" normalizeH="0" baseline="0" dirty="0">
              <a:ln>
                <a:noFill/>
              </a:ln>
              <a:solidFill>
                <a:schemeClr val="tx1"/>
              </a:solidFill>
              <a:effectLst/>
            </a:endParaRPr>
          </a:p>
        </p:txBody>
      </p:sp>
      <p:sp>
        <p:nvSpPr>
          <p:cNvPr id="7" name="TextBox 6">
            <a:extLst>
              <a:ext uri="{FF2B5EF4-FFF2-40B4-BE49-F238E27FC236}">
                <a16:creationId xmlns:a16="http://schemas.microsoft.com/office/drawing/2014/main" id="{6DC6CD38-06E2-8E24-CA84-DABA55F0A3BE}"/>
              </a:ext>
              <a:ext uri="{C183D7F6-B498-43B3-948B-1728B52AA6E4}">
                <adec:decorative xmlns:adec="http://schemas.microsoft.com/office/drawing/2017/decorative" val="0"/>
              </a:ext>
            </a:extLst>
          </p:cNvPr>
          <p:cNvSpPr txBox="1"/>
          <p:nvPr/>
        </p:nvSpPr>
        <p:spPr>
          <a:xfrm>
            <a:off x="6324600" y="1806967"/>
            <a:ext cx="1181100" cy="307777"/>
          </a:xfrm>
          <a:prstGeom prst="rect">
            <a:avLst/>
          </a:prstGeom>
          <a:noFill/>
        </p:spPr>
        <p:txBody>
          <a:bodyPr wrap="square" rtlCol="0">
            <a:spAutoFit/>
          </a:bodyPr>
          <a:lstStyle/>
          <a:p>
            <a:pPr algn="ctr"/>
            <a:r>
              <a:rPr lang="en-US" sz="1400" b="1" dirty="0"/>
              <a:t>2.3 Figure 10</a:t>
            </a:r>
          </a:p>
        </p:txBody>
      </p:sp>
      <p:pic>
        <p:nvPicPr>
          <p:cNvPr id="5" name="Content Placeholder 6" descr="A D-amino acid and an L-amino acid form mirror images of each other down to the molecule, flipped over their central atom, carbon.">
            <a:extLst>
              <a:ext uri="{FF2B5EF4-FFF2-40B4-BE49-F238E27FC236}">
                <a16:creationId xmlns:a16="http://schemas.microsoft.com/office/drawing/2014/main" id="{FB7662EF-318D-99EB-2436-DB85D33D03EC}"/>
              </a:ext>
            </a:extLst>
          </p:cNvPr>
          <p:cNvPicPr>
            <a:picLocks noChangeAspect="1"/>
          </p:cNvPicPr>
          <p:nvPr/>
        </p:nvPicPr>
        <p:blipFill>
          <a:blip r:embed="rId2"/>
          <a:srcRect t="5333" b="21333"/>
          <a:stretch/>
        </p:blipFill>
        <p:spPr>
          <a:xfrm>
            <a:off x="4907076" y="2114744"/>
            <a:ext cx="4015371" cy="1635892"/>
          </a:xfrm>
          <a:prstGeom prst="rect">
            <a:avLst/>
          </a:prstGeom>
        </p:spPr>
      </p:pic>
      <p:sp>
        <p:nvSpPr>
          <p:cNvPr id="11" name="TextBox 10">
            <a:extLst>
              <a:ext uri="{FF2B5EF4-FFF2-40B4-BE49-F238E27FC236}">
                <a16:creationId xmlns:a16="http://schemas.microsoft.com/office/drawing/2014/main" id="{256A0322-6A5B-B247-92D8-207B7385CC00}"/>
              </a:ext>
              <a:ext uri="{C183D7F6-B498-43B3-948B-1728B52AA6E4}">
                <adec:decorative xmlns:adec="http://schemas.microsoft.com/office/drawing/2017/decorative" val="0"/>
              </a:ext>
            </a:extLst>
          </p:cNvPr>
          <p:cNvSpPr txBox="1"/>
          <p:nvPr/>
        </p:nvSpPr>
        <p:spPr>
          <a:xfrm>
            <a:off x="5226109" y="3750636"/>
            <a:ext cx="3377304" cy="246221"/>
          </a:xfrm>
          <a:prstGeom prst="rect">
            <a:avLst/>
          </a:prstGeom>
          <a:noFill/>
        </p:spPr>
        <p:txBody>
          <a:bodyPr wrap="square" rtlCol="0">
            <a:spAutoFit/>
          </a:bodyPr>
          <a:lstStyle/>
          <a:p>
            <a:pPr algn="ctr"/>
            <a:r>
              <a:rPr lang="en-US" sz="1000" dirty="0"/>
              <a:t>OpenStax. "</a:t>
            </a:r>
            <a:r>
              <a:rPr lang="en-US" sz="1000" dirty="0" err="1"/>
              <a:t>Enantionmers</a:t>
            </a:r>
            <a:r>
              <a:rPr lang="en-US" sz="1000" dirty="0"/>
              <a:t>." Modified. </a:t>
            </a:r>
          </a:p>
        </p:txBody>
      </p:sp>
    </p:spTree>
    <p:extLst>
      <p:ext uri="{BB962C8B-B14F-4D97-AF65-F5344CB8AC3E}">
        <p14:creationId xmlns:p14="http://schemas.microsoft.com/office/powerpoint/2010/main" val="2959947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8BEC-095F-2ED8-58B6-1885DBF67DE2}"/>
              </a:ext>
            </a:extLst>
          </p:cNvPr>
          <p:cNvSpPr>
            <a:spLocks noGrp="1"/>
          </p:cNvSpPr>
          <p:nvPr>
            <p:ph type="title"/>
          </p:nvPr>
        </p:nvSpPr>
        <p:spPr/>
        <p:txBody>
          <a:bodyPr>
            <a:normAutofit/>
          </a:bodyPr>
          <a:lstStyle/>
          <a:p>
            <a:r>
              <a:rPr lang="en-US" dirty="0"/>
              <a:t>Enantiomers: </a:t>
            </a:r>
            <a:r>
              <a:rPr lang="en-IN" dirty="0"/>
              <a:t>Chirality in Biological Molecules</a:t>
            </a:r>
            <a:endParaRPr lang="en-US" dirty="0"/>
          </a:p>
        </p:txBody>
      </p:sp>
      <p:sp>
        <p:nvSpPr>
          <p:cNvPr id="4" name="Rectangle 1">
            <a:extLst>
              <a:ext uri="{FF2B5EF4-FFF2-40B4-BE49-F238E27FC236}">
                <a16:creationId xmlns:a16="http://schemas.microsoft.com/office/drawing/2014/main" id="{325A3E16-098E-4E8C-3463-C8CFFDEC6131}"/>
              </a:ext>
            </a:extLst>
          </p:cNvPr>
          <p:cNvSpPr>
            <a:spLocks noGrp="1" noChangeArrowheads="1"/>
          </p:cNvSpPr>
          <p:nvPr>
            <p:ph idx="1"/>
          </p:nvPr>
        </p:nvSpPr>
        <p:spPr bwMode="auto">
          <a:xfrm>
            <a:off x="533400" y="1495722"/>
            <a:ext cx="416242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rPr>
              <a:t>Proteins predominately have L-forms of amino acids</a:t>
            </a:r>
            <a:endParaRPr lang="en-US" altLang="en-US" sz="2400" dirty="0">
              <a:solidFill>
                <a:schemeClr val="tx1"/>
              </a:solidFill>
            </a:endParaRPr>
          </a:p>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rPr>
              <a:t>D-forms of amino acids present in bacterial cell walls</a:t>
            </a:r>
          </a:p>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rPr>
              <a:t>D-form of glucose is the photosynthesis product, rarely see L-form in nature</a:t>
            </a:r>
          </a:p>
        </p:txBody>
      </p:sp>
      <p:sp>
        <p:nvSpPr>
          <p:cNvPr id="7" name="TextBox 6">
            <a:extLst>
              <a:ext uri="{FF2B5EF4-FFF2-40B4-BE49-F238E27FC236}">
                <a16:creationId xmlns:a16="http://schemas.microsoft.com/office/drawing/2014/main" id="{6DC6CD38-06E2-8E24-CA84-DABA55F0A3BE}"/>
              </a:ext>
              <a:ext uri="{C183D7F6-B498-43B3-948B-1728B52AA6E4}">
                <adec:decorative xmlns:adec="http://schemas.microsoft.com/office/drawing/2017/decorative" val="0"/>
              </a:ext>
            </a:extLst>
          </p:cNvPr>
          <p:cNvSpPr txBox="1"/>
          <p:nvPr/>
        </p:nvSpPr>
        <p:spPr>
          <a:xfrm>
            <a:off x="6248400" y="1514912"/>
            <a:ext cx="1181100" cy="307777"/>
          </a:xfrm>
          <a:prstGeom prst="rect">
            <a:avLst/>
          </a:prstGeom>
          <a:noFill/>
        </p:spPr>
        <p:txBody>
          <a:bodyPr wrap="square" rtlCol="0">
            <a:spAutoFit/>
          </a:bodyPr>
          <a:lstStyle/>
          <a:p>
            <a:pPr algn="ctr"/>
            <a:r>
              <a:rPr lang="en-US" sz="1400" b="1" dirty="0"/>
              <a:t>2.3 Figure 11</a:t>
            </a:r>
          </a:p>
        </p:txBody>
      </p:sp>
      <p:pic>
        <p:nvPicPr>
          <p:cNvPr id="3" name="Content Placeholder 6" descr="Molecular models of D-alanine and L-alanine are shown. The two molecules, which contain the same number of carbon, hydrogen, nitrogen atoms, are mirror images of one another.">
            <a:extLst>
              <a:ext uri="{FF2B5EF4-FFF2-40B4-BE49-F238E27FC236}">
                <a16:creationId xmlns:a16="http://schemas.microsoft.com/office/drawing/2014/main" id="{135D6B2D-1607-C8B7-53D2-CF0E91DBE149}"/>
              </a:ext>
            </a:extLst>
          </p:cNvPr>
          <p:cNvPicPr>
            <a:picLocks noChangeAspect="1"/>
          </p:cNvPicPr>
          <p:nvPr/>
        </p:nvPicPr>
        <p:blipFill>
          <a:blip r:embed="rId2"/>
          <a:srcRect t="5134" b="4667"/>
          <a:stretch/>
        </p:blipFill>
        <p:spPr>
          <a:xfrm>
            <a:off x="4634966" y="1822689"/>
            <a:ext cx="4295081" cy="2152284"/>
          </a:xfrm>
          <a:prstGeom prst="rect">
            <a:avLst/>
          </a:prstGeom>
        </p:spPr>
      </p:pic>
      <p:sp>
        <p:nvSpPr>
          <p:cNvPr id="11" name="TextBox 10">
            <a:extLst>
              <a:ext uri="{FF2B5EF4-FFF2-40B4-BE49-F238E27FC236}">
                <a16:creationId xmlns:a16="http://schemas.microsoft.com/office/drawing/2014/main" id="{256A0322-6A5B-B247-92D8-207B7385CC00}"/>
              </a:ext>
              <a:ext uri="{C183D7F6-B498-43B3-948B-1728B52AA6E4}">
                <adec:decorative xmlns:adec="http://schemas.microsoft.com/office/drawing/2017/decorative" val="0"/>
              </a:ext>
            </a:extLst>
          </p:cNvPr>
          <p:cNvSpPr txBox="1"/>
          <p:nvPr/>
        </p:nvSpPr>
        <p:spPr>
          <a:xfrm>
            <a:off x="5093854" y="4012620"/>
            <a:ext cx="3377304" cy="246221"/>
          </a:xfrm>
          <a:prstGeom prst="rect">
            <a:avLst/>
          </a:prstGeom>
          <a:noFill/>
        </p:spPr>
        <p:txBody>
          <a:bodyPr wrap="square" rtlCol="0">
            <a:spAutoFit/>
          </a:bodyPr>
          <a:lstStyle/>
          <a:p>
            <a:pPr algn="ctr"/>
            <a:r>
              <a:rPr lang="en-US" sz="1000" dirty="0" err="1"/>
              <a:t>Innerstream</a:t>
            </a:r>
            <a:r>
              <a:rPr lang="en-US" sz="1000" dirty="0"/>
              <a:t> on Wikimedia Commons. "Enantiomers."</a:t>
            </a:r>
          </a:p>
        </p:txBody>
      </p:sp>
    </p:spTree>
    <p:extLst>
      <p:ext uri="{BB962C8B-B14F-4D97-AF65-F5344CB8AC3E}">
        <p14:creationId xmlns:p14="http://schemas.microsoft.com/office/powerpoint/2010/main" val="4107860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8BEC-095F-2ED8-58B6-1885DBF67DE2}"/>
              </a:ext>
            </a:extLst>
          </p:cNvPr>
          <p:cNvSpPr>
            <a:spLocks noGrp="1"/>
          </p:cNvSpPr>
          <p:nvPr>
            <p:ph type="title"/>
          </p:nvPr>
        </p:nvSpPr>
        <p:spPr/>
        <p:txBody>
          <a:bodyPr>
            <a:normAutofit/>
          </a:bodyPr>
          <a:lstStyle/>
          <a:p>
            <a:r>
              <a:rPr lang="en-IN" dirty="0"/>
              <a:t>Functional Groups</a:t>
            </a:r>
            <a:r>
              <a:rPr lang="en-IN" sz="1400" baseline="-25000" dirty="0"/>
              <a:t>1</a:t>
            </a:r>
            <a:endParaRPr lang="en-US" sz="1400" baseline="-25000" dirty="0"/>
          </a:p>
        </p:txBody>
      </p:sp>
      <p:sp>
        <p:nvSpPr>
          <p:cNvPr id="4" name="Rectangle 1">
            <a:extLst>
              <a:ext uri="{FF2B5EF4-FFF2-40B4-BE49-F238E27FC236}">
                <a16:creationId xmlns:a16="http://schemas.microsoft.com/office/drawing/2014/main" id="{325A3E16-098E-4E8C-3463-C8CFFDEC6131}"/>
              </a:ext>
            </a:extLst>
          </p:cNvPr>
          <p:cNvSpPr>
            <a:spLocks noGrp="1" noChangeArrowheads="1"/>
          </p:cNvSpPr>
          <p:nvPr>
            <p:ph idx="1"/>
          </p:nvPr>
        </p:nvSpPr>
        <p:spPr bwMode="auto">
          <a:xfrm>
            <a:off x="457200" y="982176"/>
            <a:ext cx="50292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Functional</a:t>
            </a:r>
            <a:r>
              <a:rPr kumimoji="0" lang="en-US" altLang="en-US" sz="2400" i="0" u="none" strike="noStrike" cap="none" normalizeH="0" baseline="0" dirty="0">
                <a:ln>
                  <a:noFill/>
                </a:ln>
                <a:solidFill>
                  <a:schemeClr val="tx1"/>
                </a:solidFill>
                <a:effectLst/>
              </a:rPr>
              <a:t> </a:t>
            </a:r>
            <a:r>
              <a:rPr kumimoji="0" lang="en-US" altLang="en-US" sz="2400" b="1" i="0" u="none" strike="noStrike" cap="none" normalizeH="0" baseline="0" dirty="0">
                <a:ln>
                  <a:noFill/>
                </a:ln>
                <a:solidFill>
                  <a:schemeClr val="tx1"/>
                </a:solidFill>
                <a:effectLst/>
              </a:rPr>
              <a:t>Groups: </a:t>
            </a:r>
            <a:r>
              <a:rPr kumimoji="0" lang="en-US" altLang="en-US" sz="2400" i="0" u="none" strike="noStrike" cap="none" normalizeH="0" baseline="0" dirty="0">
                <a:ln>
                  <a:noFill/>
                </a:ln>
                <a:solidFill>
                  <a:schemeClr val="tx1"/>
                </a:solidFill>
                <a:effectLst/>
              </a:rPr>
              <a:t>groups of atoms on molecules that confer specific chemical properties to those molecules</a:t>
            </a:r>
            <a:endParaRPr kumimoji="0" lang="en-US" altLang="en-US" sz="2400" b="1" i="0" u="none" strike="noStrike" cap="none" normalizeH="0" baseline="0" dirty="0">
              <a:ln>
                <a:noFill/>
              </a:ln>
              <a:solidFill>
                <a:schemeClr val="tx1"/>
              </a:solidFill>
              <a:effectLst/>
            </a:endParaRPr>
          </a:p>
          <a:p>
            <a:pPr marL="895350"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rPr>
              <a:t>Attached to a macromolecules’ carbon backbone</a:t>
            </a:r>
          </a:p>
          <a:p>
            <a:pPr marL="895350"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Substituted hydrocarbons</a:t>
            </a:r>
            <a:r>
              <a:rPr lang="en-US" altLang="en-US" sz="2400" b="1" dirty="0">
                <a:solidFill>
                  <a:schemeClr val="tx1"/>
                </a:solidFill>
              </a:rPr>
              <a:t>: </a:t>
            </a:r>
            <a:r>
              <a:rPr lang="en-US" altLang="en-US" sz="2400" dirty="0">
                <a:solidFill>
                  <a:schemeClr val="tx1"/>
                </a:solidFill>
              </a:rPr>
              <a:t>have other elements (N or O) attached to carbon backbone</a:t>
            </a:r>
            <a:endParaRPr kumimoji="0" lang="en-US" altLang="en-US" sz="2400" i="0" u="none" strike="noStrike" cap="none" normalizeH="0" baseline="0" dirty="0">
              <a:ln>
                <a:noFill/>
              </a:ln>
              <a:solidFill>
                <a:schemeClr val="tx1"/>
              </a:solidFill>
              <a:effectLst/>
            </a:endParaRPr>
          </a:p>
          <a:p>
            <a:pPr marL="895350"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rPr>
              <a:t>Proteins, lipids, carbohydrates, and nucleic acids each have</a:t>
            </a:r>
            <a:r>
              <a:rPr lang="en-US" altLang="en-US" sz="2400" dirty="0">
                <a:solidFill>
                  <a:schemeClr val="tx1"/>
                </a:solidFill>
              </a:rPr>
              <a:t> a</a:t>
            </a:r>
            <a:r>
              <a:rPr kumimoji="0" lang="en-US" altLang="en-US" sz="2400" i="0" u="none" strike="noStrike" cap="none" normalizeH="0" baseline="0" dirty="0">
                <a:ln>
                  <a:noFill/>
                </a:ln>
                <a:solidFill>
                  <a:schemeClr val="tx1"/>
                </a:solidFill>
                <a:effectLst/>
              </a:rPr>
              <a:t> characteristic set of functional groups.</a:t>
            </a:r>
          </a:p>
        </p:txBody>
      </p:sp>
      <p:sp>
        <p:nvSpPr>
          <p:cNvPr id="6" name="TextBox 5">
            <a:extLst>
              <a:ext uri="{FF2B5EF4-FFF2-40B4-BE49-F238E27FC236}">
                <a16:creationId xmlns:a16="http://schemas.microsoft.com/office/drawing/2014/main" id="{5893FC9D-E0CD-FE01-4B63-E530D49321D6}"/>
              </a:ext>
              <a:ext uri="{C183D7F6-B498-43B3-948B-1728B52AA6E4}">
                <adec:decorative xmlns:adec="http://schemas.microsoft.com/office/drawing/2017/decorative" val="0"/>
              </a:ext>
            </a:extLst>
          </p:cNvPr>
          <p:cNvSpPr txBox="1"/>
          <p:nvPr/>
        </p:nvSpPr>
        <p:spPr>
          <a:xfrm>
            <a:off x="6496050" y="979988"/>
            <a:ext cx="1181100" cy="307777"/>
          </a:xfrm>
          <a:prstGeom prst="rect">
            <a:avLst/>
          </a:prstGeom>
          <a:noFill/>
        </p:spPr>
        <p:txBody>
          <a:bodyPr wrap="square" rtlCol="0">
            <a:spAutoFit/>
          </a:bodyPr>
          <a:lstStyle/>
          <a:p>
            <a:pPr algn="ctr"/>
            <a:r>
              <a:rPr lang="en-US" sz="1400" b="1" dirty="0"/>
              <a:t>2.3 Figure 12</a:t>
            </a:r>
          </a:p>
        </p:txBody>
      </p:sp>
      <p:pic>
        <p:nvPicPr>
          <p:cNvPr id="7" name="Content Placeholder 5" descr="Hydroxyl groups, which consist of oxygen and hydrogen attached to a carbon chain, are polar. Methyl groups, which consist of three hydrogens attached to a carbon chain, are nonpolar. Carbonyl groups, which consist of oxygen double bonded to a carbon in the middle of a hydrocarbon chain, are polar. Carboxyl groups, which consist of a carbon with a double bonded oxygen and an O H group attached to a carbon chain, are able to ionize, releasing H positive ions into solution. Carboxyl groups are considered acidic. Amino groups, which consist of two hydrogens attached to a nitrogen, can accept H positive ions from solution, forming H 3, making them acidic. Amino groups are considered basic. Phosphate groups consist of a phosphorous with one double bonded oxygen and two O H groups. Another oxygen forms a link from the phosphorous to a carbon chain. Both O H groups in phosphorous can lose an H positive ion, and phosphate groups are considered acidic.">
            <a:extLst>
              <a:ext uri="{FF2B5EF4-FFF2-40B4-BE49-F238E27FC236}">
                <a16:creationId xmlns:a16="http://schemas.microsoft.com/office/drawing/2014/main" id="{953E47A7-4FD8-CF25-14CA-1A3DFFAC4AE1}"/>
              </a:ext>
            </a:extLst>
          </p:cNvPr>
          <p:cNvPicPr>
            <a:picLocks noChangeAspect="1"/>
          </p:cNvPicPr>
          <p:nvPr/>
        </p:nvPicPr>
        <p:blipFill>
          <a:blip r:embed="rId2"/>
          <a:srcRect l="32407" t="5305" r="32408" b="3230"/>
          <a:stretch/>
        </p:blipFill>
        <p:spPr>
          <a:xfrm>
            <a:off x="5524500" y="1287765"/>
            <a:ext cx="3124200" cy="4511945"/>
          </a:xfrm>
          <a:prstGeom prst="rect">
            <a:avLst/>
          </a:prstGeom>
        </p:spPr>
      </p:pic>
      <p:sp>
        <p:nvSpPr>
          <p:cNvPr id="5" name="TextBox 4">
            <a:extLst>
              <a:ext uri="{FF2B5EF4-FFF2-40B4-BE49-F238E27FC236}">
                <a16:creationId xmlns:a16="http://schemas.microsoft.com/office/drawing/2014/main" id="{CBD37B86-B538-231C-3FD4-6DE050C6C966}"/>
              </a:ext>
              <a:ext uri="{C183D7F6-B498-43B3-948B-1728B52AA6E4}">
                <adec:decorative xmlns:adec="http://schemas.microsoft.com/office/drawing/2017/decorative" val="0"/>
              </a:ext>
            </a:extLst>
          </p:cNvPr>
          <p:cNvSpPr txBox="1"/>
          <p:nvPr/>
        </p:nvSpPr>
        <p:spPr>
          <a:xfrm>
            <a:off x="5397948" y="5770981"/>
            <a:ext cx="3377304" cy="246221"/>
          </a:xfrm>
          <a:prstGeom prst="rect">
            <a:avLst/>
          </a:prstGeom>
          <a:noFill/>
        </p:spPr>
        <p:txBody>
          <a:bodyPr wrap="square" rtlCol="0">
            <a:spAutoFit/>
          </a:bodyPr>
          <a:lstStyle/>
          <a:p>
            <a:pPr algn="ctr"/>
            <a:r>
              <a:rPr lang="en-US" sz="1000" dirty="0"/>
              <a:t>OpenStax. "Functional groups." Modified. </a:t>
            </a:r>
          </a:p>
        </p:txBody>
      </p:sp>
    </p:spTree>
    <p:extLst>
      <p:ext uri="{BB962C8B-B14F-4D97-AF65-F5344CB8AC3E}">
        <p14:creationId xmlns:p14="http://schemas.microsoft.com/office/powerpoint/2010/main" val="1021915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8BEC-095F-2ED8-58B6-1885DBF67DE2}"/>
              </a:ext>
            </a:extLst>
          </p:cNvPr>
          <p:cNvSpPr>
            <a:spLocks noGrp="1"/>
          </p:cNvSpPr>
          <p:nvPr>
            <p:ph type="title"/>
          </p:nvPr>
        </p:nvSpPr>
        <p:spPr/>
        <p:txBody>
          <a:bodyPr>
            <a:normAutofit/>
          </a:bodyPr>
          <a:lstStyle/>
          <a:p>
            <a:r>
              <a:rPr lang="en-IN" dirty="0"/>
              <a:t>Functional Groups</a:t>
            </a:r>
            <a:r>
              <a:rPr lang="en-IN" sz="1400" baseline="-25000" dirty="0"/>
              <a:t>2</a:t>
            </a:r>
            <a:endParaRPr lang="en-US" sz="1400" baseline="-25000" dirty="0"/>
          </a:p>
        </p:txBody>
      </p:sp>
      <p:sp>
        <p:nvSpPr>
          <p:cNvPr id="4" name="Rectangle 1">
            <a:extLst>
              <a:ext uri="{FF2B5EF4-FFF2-40B4-BE49-F238E27FC236}">
                <a16:creationId xmlns:a16="http://schemas.microsoft.com/office/drawing/2014/main" id="{325A3E16-098E-4E8C-3463-C8CFFDEC6131}"/>
              </a:ext>
            </a:extLst>
          </p:cNvPr>
          <p:cNvSpPr>
            <a:spLocks noGrp="1" noChangeArrowheads="1"/>
          </p:cNvSpPr>
          <p:nvPr>
            <p:ph idx="1"/>
          </p:nvPr>
        </p:nvSpPr>
        <p:spPr bwMode="auto">
          <a:xfrm>
            <a:off x="457200" y="1295400"/>
            <a:ext cx="4876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47675" marR="0" lvl="0" indent="-447675" algn="l" defTabSz="914400" rtl="0" eaLnBrk="0" fontAlgn="base" latinLnBrk="0" hangingPunct="0">
              <a:lnSpc>
                <a:spcPct val="100000"/>
              </a:lnSpc>
              <a:spcBef>
                <a:spcPct val="0"/>
              </a:spcBef>
              <a:spcAft>
                <a:spcPct val="0"/>
              </a:spcAft>
              <a:buClrTx/>
              <a:buSzTx/>
              <a:buFontTx/>
              <a:buChar char="•"/>
              <a:tabLst/>
            </a:pPr>
            <a:r>
              <a:rPr lang="en-US" altLang="en-US" sz="2400" dirty="0">
                <a:solidFill>
                  <a:schemeClr val="tx1"/>
                </a:solidFill>
              </a:rPr>
              <a:t>The chemical properties of functional groups affect the chemical properties of the molecules their attached to.</a:t>
            </a:r>
            <a:endParaRPr kumimoji="0" lang="en-US" altLang="en-US" sz="2400" i="0" u="none" strike="noStrike" cap="none" normalizeH="0" baseline="0" dirty="0">
              <a:ln>
                <a:noFill/>
              </a:ln>
              <a:solidFill>
                <a:schemeClr val="tx1"/>
              </a:solidFill>
              <a:effectLst/>
            </a:endParaRPr>
          </a:p>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rPr>
              <a:t>Methyl groups make molecules hydrophobic (not water soluble).</a:t>
            </a:r>
            <a:endParaRPr lang="en-US" altLang="en-US" sz="2400" dirty="0">
              <a:solidFill>
                <a:schemeClr val="tx1"/>
              </a:solidFill>
            </a:endParaRPr>
          </a:p>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rPr>
              <a:t>Amino, carboxyl, and carbonyl groups make molecules hydrophilic (water soluble) through their charges.</a:t>
            </a:r>
          </a:p>
        </p:txBody>
      </p:sp>
      <p:pic>
        <p:nvPicPr>
          <p:cNvPr id="3" name="Content Placeholder 10" descr="A wine glass shows blue water droplets remaining separated in the vegetable oil.">
            <a:extLst>
              <a:ext uri="{FF2B5EF4-FFF2-40B4-BE49-F238E27FC236}">
                <a16:creationId xmlns:a16="http://schemas.microsoft.com/office/drawing/2014/main" id="{4212F48F-3819-263A-79B8-99B8397AE5F0}"/>
              </a:ext>
            </a:extLst>
          </p:cNvPr>
          <p:cNvPicPr>
            <a:picLocks noChangeAspect="1"/>
          </p:cNvPicPr>
          <p:nvPr/>
        </p:nvPicPr>
        <p:blipFill>
          <a:blip r:embed="rId2"/>
          <a:srcRect l="16668" t="5333" r="15741" b="4667"/>
          <a:stretch/>
        </p:blipFill>
        <p:spPr>
          <a:xfrm>
            <a:off x="5211183" y="1524000"/>
            <a:ext cx="3450223" cy="2552220"/>
          </a:xfrm>
          <a:prstGeom prst="rect">
            <a:avLst/>
          </a:prstGeom>
        </p:spPr>
      </p:pic>
      <p:sp>
        <p:nvSpPr>
          <p:cNvPr id="8" name="TextBox 7">
            <a:extLst>
              <a:ext uri="{FF2B5EF4-FFF2-40B4-BE49-F238E27FC236}">
                <a16:creationId xmlns:a16="http://schemas.microsoft.com/office/drawing/2014/main" id="{66B14996-7561-BAB7-59A1-4475AB6AF197}"/>
              </a:ext>
            </a:extLst>
          </p:cNvPr>
          <p:cNvSpPr txBox="1"/>
          <p:nvPr/>
        </p:nvSpPr>
        <p:spPr>
          <a:xfrm>
            <a:off x="5121783" y="4076220"/>
            <a:ext cx="3629025" cy="523220"/>
          </a:xfrm>
          <a:prstGeom prst="rect">
            <a:avLst/>
          </a:prstGeom>
          <a:noFill/>
        </p:spPr>
        <p:txBody>
          <a:bodyPr wrap="square">
            <a:spAutoFit/>
          </a:bodyPr>
          <a:lstStyle/>
          <a:p>
            <a:pPr algn="ctr"/>
            <a:r>
              <a:rPr lang="en-US" sz="1400" b="1" dirty="0"/>
              <a:t>2.3 Figure 13: </a:t>
            </a:r>
            <a:r>
              <a:rPr lang="en-IN" sz="1400" dirty="0"/>
              <a:t>Hydrophilic and hydrophobic substances won't dissolve into each other.</a:t>
            </a:r>
          </a:p>
        </p:txBody>
      </p:sp>
      <p:sp>
        <p:nvSpPr>
          <p:cNvPr id="7" name="TextBox 6" descr="A wine glass shows blue water droplets remaining separated in the vegetable oil.">
            <a:extLst>
              <a:ext uri="{FF2B5EF4-FFF2-40B4-BE49-F238E27FC236}">
                <a16:creationId xmlns:a16="http://schemas.microsoft.com/office/drawing/2014/main" id="{68664768-6608-2766-AB97-1C11E2218667}"/>
              </a:ext>
              <a:ext uri="{C183D7F6-B498-43B3-948B-1728B52AA6E4}">
                <adec:decorative xmlns:adec="http://schemas.microsoft.com/office/drawing/2017/decorative" val="0"/>
              </a:ext>
            </a:extLst>
          </p:cNvPr>
          <p:cNvSpPr txBox="1"/>
          <p:nvPr/>
        </p:nvSpPr>
        <p:spPr>
          <a:xfrm>
            <a:off x="5284850" y="4720183"/>
            <a:ext cx="3248025" cy="246221"/>
          </a:xfrm>
          <a:prstGeom prst="rect">
            <a:avLst/>
          </a:prstGeom>
          <a:noFill/>
        </p:spPr>
        <p:txBody>
          <a:bodyPr wrap="square" rtlCol="0">
            <a:spAutoFit/>
          </a:bodyPr>
          <a:lstStyle/>
          <a:p>
            <a:pPr algn="ctr"/>
            <a:r>
              <a:rPr lang="en-US" sz="1000" dirty="0"/>
              <a:t>Paul </a:t>
            </a:r>
            <a:r>
              <a:rPr lang="en-US" sz="1000" dirty="0" err="1"/>
              <a:t>Steuber</a:t>
            </a:r>
            <a:r>
              <a:rPr lang="en-US" sz="1000" dirty="0"/>
              <a:t> on </a:t>
            </a:r>
            <a:r>
              <a:rPr lang="en-US" sz="1000" dirty="0" err="1"/>
              <a:t>Unsplash</a:t>
            </a:r>
            <a:r>
              <a:rPr lang="en-US" sz="1000" dirty="0"/>
              <a:t>. "Oil, water, and antacid."</a:t>
            </a:r>
          </a:p>
        </p:txBody>
      </p:sp>
    </p:spTree>
    <p:extLst>
      <p:ext uri="{BB962C8B-B14F-4D97-AF65-F5344CB8AC3E}">
        <p14:creationId xmlns:p14="http://schemas.microsoft.com/office/powerpoint/2010/main" val="44597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8BEC-095F-2ED8-58B6-1885DBF67DE2}"/>
              </a:ext>
            </a:extLst>
          </p:cNvPr>
          <p:cNvSpPr>
            <a:spLocks noGrp="1"/>
          </p:cNvSpPr>
          <p:nvPr>
            <p:ph type="title"/>
          </p:nvPr>
        </p:nvSpPr>
        <p:spPr/>
        <p:txBody>
          <a:bodyPr>
            <a:normAutofit/>
          </a:bodyPr>
          <a:lstStyle/>
          <a:p>
            <a:r>
              <a:rPr lang="en-IN" dirty="0"/>
              <a:t>Functional Groups</a:t>
            </a:r>
            <a:r>
              <a:rPr lang="en-IN" sz="1400" baseline="-25000" dirty="0"/>
              <a:t>3</a:t>
            </a:r>
            <a:endParaRPr lang="en-US" sz="1400" baseline="-25000" dirty="0"/>
          </a:p>
        </p:txBody>
      </p:sp>
      <p:sp>
        <p:nvSpPr>
          <p:cNvPr id="4" name="Rectangle 1">
            <a:extLst>
              <a:ext uri="{FF2B5EF4-FFF2-40B4-BE49-F238E27FC236}">
                <a16:creationId xmlns:a16="http://schemas.microsoft.com/office/drawing/2014/main" id="{325A3E16-098E-4E8C-3463-C8CFFDEC6131}"/>
              </a:ext>
            </a:extLst>
          </p:cNvPr>
          <p:cNvSpPr>
            <a:spLocks noGrp="1" noChangeArrowheads="1"/>
          </p:cNvSpPr>
          <p:nvPr>
            <p:ph idx="1"/>
          </p:nvPr>
        </p:nvSpPr>
        <p:spPr bwMode="auto">
          <a:xfrm>
            <a:off x="457200" y="1295400"/>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US" altLang="en-US" sz="2400" dirty="0">
                <a:solidFill>
                  <a:schemeClr val="tx1"/>
                </a:solidFill>
              </a:rPr>
              <a:t>Interactions between functional groups help maintain the structure of a molecule.</a:t>
            </a:r>
            <a:endParaRPr kumimoji="0" lang="en-US" altLang="en-US" sz="2400" i="0" u="none" strike="noStrike" cap="none" normalizeH="0" baseline="0" dirty="0">
              <a:ln>
                <a:noFill/>
              </a:ln>
              <a:solidFill>
                <a:schemeClr val="tx1"/>
              </a:solidFill>
              <a:effectLst/>
            </a:endParaRPr>
          </a:p>
        </p:txBody>
      </p:sp>
      <p:pic>
        <p:nvPicPr>
          <p:cNvPr id="5" name="Content Placeholder 6" descr="Hydrogen bonds between thymine and adenine and between cytosine and guanine to create D N A double helix structure. These four D N A bases are organic molecules containing carbon, nitrogen, oxygen, and hydrogen in complex ring structures. Hydrogen bonds between the bases hold them together.">
            <a:extLst>
              <a:ext uri="{FF2B5EF4-FFF2-40B4-BE49-F238E27FC236}">
                <a16:creationId xmlns:a16="http://schemas.microsoft.com/office/drawing/2014/main" id="{6AB6A314-38D2-EA59-DB88-E4DEF42AB1CE}"/>
              </a:ext>
            </a:extLst>
          </p:cNvPr>
          <p:cNvPicPr>
            <a:picLocks noChangeAspect="1"/>
          </p:cNvPicPr>
          <p:nvPr/>
        </p:nvPicPr>
        <p:blipFill>
          <a:blip r:embed="rId2"/>
          <a:srcRect l="8333" t="3667" r="8333" b="3000"/>
          <a:stretch/>
        </p:blipFill>
        <p:spPr>
          <a:xfrm>
            <a:off x="2000250" y="2183145"/>
            <a:ext cx="5143500" cy="3200400"/>
          </a:xfrm>
          <a:prstGeom prst="rect">
            <a:avLst/>
          </a:prstGeom>
        </p:spPr>
      </p:pic>
      <p:sp>
        <p:nvSpPr>
          <p:cNvPr id="6" name="TextBox 5">
            <a:extLst>
              <a:ext uri="{FF2B5EF4-FFF2-40B4-BE49-F238E27FC236}">
                <a16:creationId xmlns:a16="http://schemas.microsoft.com/office/drawing/2014/main" id="{0BB91B8C-FC53-2124-F12A-2D1205B10B7C}"/>
              </a:ext>
            </a:extLst>
          </p:cNvPr>
          <p:cNvSpPr txBox="1"/>
          <p:nvPr/>
        </p:nvSpPr>
        <p:spPr>
          <a:xfrm>
            <a:off x="2102644" y="5350475"/>
            <a:ext cx="4938712" cy="307777"/>
          </a:xfrm>
          <a:prstGeom prst="rect">
            <a:avLst/>
          </a:prstGeom>
          <a:noFill/>
        </p:spPr>
        <p:txBody>
          <a:bodyPr wrap="square">
            <a:spAutoFit/>
          </a:bodyPr>
          <a:lstStyle/>
          <a:p>
            <a:pPr algn="ctr"/>
            <a:r>
              <a:rPr lang="en-US" sz="1400" b="1" dirty="0"/>
              <a:t>2.3 Figure 14: </a:t>
            </a:r>
            <a:r>
              <a:rPr lang="en-IN" sz="1400" dirty="0"/>
              <a:t>Hydrogen bonds connect two strands of DNA.</a:t>
            </a:r>
          </a:p>
        </p:txBody>
      </p:sp>
      <p:sp>
        <p:nvSpPr>
          <p:cNvPr id="9" name="TextBox 8" descr="A wine glass shows blue water droplets remaining separated in the vegetable oil.">
            <a:extLst>
              <a:ext uri="{FF2B5EF4-FFF2-40B4-BE49-F238E27FC236}">
                <a16:creationId xmlns:a16="http://schemas.microsoft.com/office/drawing/2014/main" id="{207254E1-165B-2EBA-D8C1-5E279630B912}"/>
              </a:ext>
              <a:ext uri="{C183D7F6-B498-43B3-948B-1728B52AA6E4}">
                <adec:decorative xmlns:adec="http://schemas.microsoft.com/office/drawing/2017/decorative" val="0"/>
              </a:ext>
            </a:extLst>
          </p:cNvPr>
          <p:cNvSpPr txBox="1"/>
          <p:nvPr/>
        </p:nvSpPr>
        <p:spPr>
          <a:xfrm>
            <a:off x="1416077" y="5715000"/>
            <a:ext cx="5960460" cy="246221"/>
          </a:xfrm>
          <a:prstGeom prst="rect">
            <a:avLst/>
          </a:prstGeom>
          <a:noFill/>
        </p:spPr>
        <p:txBody>
          <a:bodyPr wrap="square" rtlCol="0">
            <a:spAutoFit/>
          </a:bodyPr>
          <a:lstStyle/>
          <a:p>
            <a:pPr algn="ctr"/>
            <a:r>
              <a:rPr lang="en-US" sz="1000" dirty="0" err="1"/>
              <a:t>Agathman</a:t>
            </a:r>
            <a:r>
              <a:rPr lang="en-US" sz="1000" dirty="0"/>
              <a:t> on Wikimedia Commons. "DNA and hydrogen bonds."</a:t>
            </a:r>
          </a:p>
        </p:txBody>
      </p:sp>
    </p:spTree>
    <p:extLst>
      <p:ext uri="{BB962C8B-B14F-4D97-AF65-F5344CB8AC3E}">
        <p14:creationId xmlns:p14="http://schemas.microsoft.com/office/powerpoint/2010/main" val="4063868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168142"/>
            <a:ext cx="8229600" cy="4748966"/>
          </a:xfrm>
          <a:solidFill>
            <a:schemeClr val="accent1"/>
          </a:solidFill>
        </p:spPr>
        <p:txBody>
          <a:bodyPr>
            <a:normAutofit/>
          </a:bodyPr>
          <a:lstStyle/>
          <a:p>
            <a:r>
              <a:rPr lang="en-US" sz="2000" dirty="0">
                <a:solidFill>
                  <a:schemeClr val="bg1"/>
                </a:solidFill>
              </a:rPr>
              <a:t>Draw a simple structure of an ethane molecule. By default, hydrocarbons are hydrophobic. However, the addition of some functional groups can make them hydrophilic. Is ethane hydrophilic or hydrophobic? Now, draw ethane again, but substitute one hydrogen atom for a functional group. Is your new molecule hydrophobic or hydrophilic?</a:t>
            </a:r>
          </a:p>
        </p:txBody>
      </p:sp>
      <p:sp>
        <p:nvSpPr>
          <p:cNvPr id="6" name="TextBox 5">
            <a:extLst>
              <a:ext uri="{FF2B5EF4-FFF2-40B4-BE49-F238E27FC236}">
                <a16:creationId xmlns:a16="http://schemas.microsoft.com/office/drawing/2014/main" id="{C8573DE2-B56A-F545-2352-AA06C657ED7B}"/>
              </a:ext>
              <a:ext uri="{C183D7F6-B498-43B3-948B-1728B52AA6E4}">
                <adec:decorative xmlns:adec="http://schemas.microsoft.com/office/drawing/2017/decorative" val="0"/>
              </a:ext>
            </a:extLst>
          </p:cNvPr>
          <p:cNvSpPr txBox="1"/>
          <p:nvPr/>
        </p:nvSpPr>
        <p:spPr>
          <a:xfrm>
            <a:off x="2442001" y="3172802"/>
            <a:ext cx="1194573" cy="307777"/>
          </a:xfrm>
          <a:prstGeom prst="rect">
            <a:avLst/>
          </a:prstGeom>
          <a:noFill/>
        </p:spPr>
        <p:txBody>
          <a:bodyPr wrap="square" rtlCol="0">
            <a:spAutoFit/>
          </a:bodyPr>
          <a:lstStyle/>
          <a:p>
            <a:pPr algn="ctr"/>
            <a:r>
              <a:rPr lang="en-US" sz="1400" b="1" i="0" u="none" strike="noStrike" baseline="0" dirty="0">
                <a:solidFill>
                  <a:schemeClr val="bg1"/>
                </a:solidFill>
              </a:rPr>
              <a:t>2.3 Figure 5</a:t>
            </a:r>
            <a:endParaRPr lang="en-US" sz="1400" b="1" dirty="0">
              <a:solidFill>
                <a:schemeClr val="bg1"/>
              </a:solidFill>
            </a:endParaRPr>
          </a:p>
        </p:txBody>
      </p:sp>
      <p:sp>
        <p:nvSpPr>
          <p:cNvPr id="5" name="TextBox 4">
            <a:extLst>
              <a:ext uri="{FF2B5EF4-FFF2-40B4-BE49-F238E27FC236}">
                <a16:creationId xmlns:a16="http://schemas.microsoft.com/office/drawing/2014/main" id="{5F241101-4407-4B10-5133-4A32FF7B7D90}"/>
              </a:ext>
              <a:ext uri="{C183D7F6-B498-43B3-948B-1728B52AA6E4}">
                <adec:decorative xmlns:adec="http://schemas.microsoft.com/office/drawing/2017/decorative" val="1"/>
              </a:ext>
            </a:extLst>
          </p:cNvPr>
          <p:cNvSpPr txBox="1"/>
          <p:nvPr/>
        </p:nvSpPr>
        <p:spPr>
          <a:xfrm>
            <a:off x="-1042174" y="5130232"/>
            <a:ext cx="8162925" cy="246221"/>
          </a:xfrm>
          <a:prstGeom prst="rect">
            <a:avLst/>
          </a:prstGeom>
          <a:noFill/>
        </p:spPr>
        <p:txBody>
          <a:bodyPr wrap="square" rtlCol="0">
            <a:spAutoFit/>
          </a:bodyPr>
          <a:lstStyle/>
          <a:p>
            <a:pPr algn="ctr"/>
            <a:r>
              <a:rPr lang="en-US" sz="1000" b="0" i="0" u="none" strike="noStrike" baseline="0" dirty="0">
                <a:solidFill>
                  <a:schemeClr val="bg1"/>
                </a:solidFill>
              </a:rPr>
              <a:t>OpenStax. "Carbon bonds." Modified. </a:t>
            </a:r>
            <a:endParaRPr lang="en-US" sz="1000" b="1" dirty="0">
              <a:solidFill>
                <a:schemeClr val="bg1"/>
              </a:solidFill>
            </a:endParaRPr>
          </a:p>
        </p:txBody>
      </p:sp>
      <p:sp>
        <p:nvSpPr>
          <p:cNvPr id="8" name="TextBox 7">
            <a:extLst>
              <a:ext uri="{FF2B5EF4-FFF2-40B4-BE49-F238E27FC236}">
                <a16:creationId xmlns:a16="http://schemas.microsoft.com/office/drawing/2014/main" id="{B87DDE0D-52BB-F6C0-09DB-DC0595D6FA07}"/>
              </a:ext>
              <a:ext uri="{C183D7F6-B498-43B3-948B-1728B52AA6E4}">
                <adec:decorative xmlns:adec="http://schemas.microsoft.com/office/drawing/2017/decorative" val="0"/>
              </a:ext>
            </a:extLst>
          </p:cNvPr>
          <p:cNvSpPr txBox="1"/>
          <p:nvPr/>
        </p:nvSpPr>
        <p:spPr>
          <a:xfrm>
            <a:off x="6017419" y="2343459"/>
            <a:ext cx="1452562" cy="307777"/>
          </a:xfrm>
          <a:prstGeom prst="rect">
            <a:avLst/>
          </a:prstGeom>
          <a:noFill/>
        </p:spPr>
        <p:txBody>
          <a:bodyPr wrap="square" rtlCol="0">
            <a:spAutoFit/>
          </a:bodyPr>
          <a:lstStyle/>
          <a:p>
            <a:pPr algn="ctr"/>
            <a:r>
              <a:rPr lang="en-US" sz="1400" b="1" i="0" u="none" strike="noStrike" baseline="0" dirty="0">
                <a:solidFill>
                  <a:schemeClr val="bg1"/>
                </a:solidFill>
              </a:rPr>
              <a:t>2.3 Figure 12</a:t>
            </a:r>
            <a:endParaRPr lang="en-US" sz="1400" b="1" dirty="0">
              <a:solidFill>
                <a:schemeClr val="bg1"/>
              </a:solidFill>
            </a:endParaRPr>
          </a:p>
        </p:txBody>
      </p:sp>
      <p:sp>
        <p:nvSpPr>
          <p:cNvPr id="9" name="TextBox 8">
            <a:extLst>
              <a:ext uri="{FF2B5EF4-FFF2-40B4-BE49-F238E27FC236}">
                <a16:creationId xmlns:a16="http://schemas.microsoft.com/office/drawing/2014/main" id="{26E8F153-FB02-862B-5C6A-E80A1DBBC449}"/>
              </a:ext>
              <a:ext uri="{C183D7F6-B498-43B3-948B-1728B52AA6E4}">
                <adec:decorative xmlns:adec="http://schemas.microsoft.com/office/drawing/2017/decorative" val="1"/>
              </a:ext>
            </a:extLst>
          </p:cNvPr>
          <p:cNvSpPr txBox="1"/>
          <p:nvPr/>
        </p:nvSpPr>
        <p:spPr>
          <a:xfrm>
            <a:off x="5055048" y="5734339"/>
            <a:ext cx="3377304" cy="246221"/>
          </a:xfrm>
          <a:prstGeom prst="rect">
            <a:avLst/>
          </a:prstGeom>
          <a:noFill/>
        </p:spPr>
        <p:txBody>
          <a:bodyPr wrap="square" rtlCol="0">
            <a:spAutoFit/>
          </a:bodyPr>
          <a:lstStyle/>
          <a:p>
            <a:pPr algn="ctr"/>
            <a:r>
              <a:rPr lang="en-US" sz="1000" dirty="0">
                <a:solidFill>
                  <a:schemeClr val="bg1"/>
                </a:solidFill>
              </a:rPr>
              <a:t>OpenStax. "Functional groups." Modified. </a:t>
            </a:r>
          </a:p>
        </p:txBody>
      </p:sp>
      <p:pic>
        <p:nvPicPr>
          <p:cNvPr id="10" name="Content Placeholder 6" descr="Ethane is composed of two carbons connected by a single bond. Each carbon also has three hydrogen atoms connected to it. The hydrogens are spaced far apart from each other and from the other carbon, resulting in another tetrahedral shape. Ethene, like ethane, is composed of two carbon atoms, but in this case the carbons are connected by a double bond. Each carbon also has two hydrogen atoms connected to it, for a total of three bonds. The three bonds are spaced as far apart as possible around carbon, which means they are all on the same plane and pointing off in three directions. As a result, the molecule is planar, or flat. Ethyne, on the other hand, is a linear molecule because it has two hydrogen atoms forming a triple bond on either side of two central carbon atoms.">
            <a:extLst>
              <a:ext uri="{FF2B5EF4-FFF2-40B4-BE49-F238E27FC236}">
                <a16:creationId xmlns:a16="http://schemas.microsoft.com/office/drawing/2014/main" id="{B8F69242-4C47-0D77-0E04-7046F0D8A09B}"/>
              </a:ext>
            </a:extLst>
          </p:cNvPr>
          <p:cNvPicPr>
            <a:picLocks noChangeAspect="1"/>
          </p:cNvPicPr>
          <p:nvPr/>
        </p:nvPicPr>
        <p:blipFill>
          <a:blip r:embed="rId3"/>
          <a:srcRect t="5334" r="926" b="34666"/>
          <a:stretch/>
        </p:blipFill>
        <p:spPr>
          <a:xfrm>
            <a:off x="691379" y="3470845"/>
            <a:ext cx="4708013" cy="1584005"/>
          </a:xfrm>
          <a:prstGeom prst="rect">
            <a:avLst/>
          </a:prstGeom>
        </p:spPr>
      </p:pic>
      <p:pic>
        <p:nvPicPr>
          <p:cNvPr id="11" name="Content Placeholder 5" descr="Hydroxyl groups, which consist of oxygen and hydrogen attached to a carbon chain, are polar. Methyl groups, which consist of three hydrogens attached to a carbon chain, are nonpolar. Carbonyl groups, which consist of oxygen double bonded to a carbon in the middle of a hydrocarbon chain, are polar. Carboxyl groups, which consist of a carbon with a double bonded oxygen and an O H group attached to a carbon chain, are able to ionize, releasing H positive ions into solution. Carboxyl groups are considered acidic. Amino groups, which consist of two hydrogens attached to a nitrogen, can accept H positive ions from solution, forming H 3, making them acidic. Amino groups are considered basic. Phosphate groups consist of a phosphorous with one double bonded oxygen and two O H groups. Another oxygen forms a link from the phosphorous to a carbon chain. Both O H groups in phosphorous can lose an H positive ion, and phosphate groups are considered acidic.">
            <a:extLst>
              <a:ext uri="{FF2B5EF4-FFF2-40B4-BE49-F238E27FC236}">
                <a16:creationId xmlns:a16="http://schemas.microsoft.com/office/drawing/2014/main" id="{474E5F06-77E0-5FCF-9C87-56592B70BF29}"/>
              </a:ext>
            </a:extLst>
          </p:cNvPr>
          <p:cNvPicPr>
            <a:picLocks noChangeAspect="1"/>
          </p:cNvPicPr>
          <p:nvPr/>
        </p:nvPicPr>
        <p:blipFill>
          <a:blip r:embed="rId4"/>
          <a:srcRect l="32407" t="5305" r="32408" b="3230"/>
          <a:stretch/>
        </p:blipFill>
        <p:spPr>
          <a:xfrm>
            <a:off x="5657850" y="2612207"/>
            <a:ext cx="2171700" cy="3136352"/>
          </a:xfrm>
          <a:prstGeom prst="rect">
            <a:avLst/>
          </a:prstGeom>
        </p:spPr>
      </p:pic>
    </p:spTree>
    <p:extLst>
      <p:ext uri="{BB962C8B-B14F-4D97-AF65-F5344CB8AC3E}">
        <p14:creationId xmlns:p14="http://schemas.microsoft.com/office/powerpoint/2010/main" val="193357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A5D2-8C66-776B-1849-3670E0B4BE2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3B70786-3EAA-88D7-77BF-7894D17730B5}"/>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Carbon's ability to form four covalent bonds is central to its role in biological molecules.</a:t>
            </a:r>
          </a:p>
          <a:p>
            <a:pPr marL="457200" indent="-457200">
              <a:buFont typeface="Arial" panose="020B0604020202020204" pitchFamily="34" charset="0"/>
              <a:buChar char="•"/>
            </a:pPr>
            <a:r>
              <a:rPr lang="en-US" dirty="0"/>
              <a:t>Carbon binds covalently with oxygen, hydrogen, and nitrogen to form crucial biomolecules.</a:t>
            </a:r>
          </a:p>
          <a:p>
            <a:pPr marL="457200" indent="-457200">
              <a:buFont typeface="Arial" panose="020B0604020202020204" pitchFamily="34" charset="0"/>
              <a:buChar char="•"/>
            </a:pPr>
            <a:r>
              <a:rPr lang="en-US" dirty="0"/>
              <a:t>Carbon and hydrogen can form hydrocarbon chains or rings that make up the backbones of molecules.</a:t>
            </a:r>
          </a:p>
          <a:p>
            <a:pPr marL="457200" indent="-457200">
              <a:buFont typeface="Arial" panose="020B0604020202020204" pitchFamily="34" charset="0"/>
              <a:buChar char="•"/>
            </a:pPr>
            <a:r>
              <a:rPr lang="en-US" dirty="0"/>
              <a:t>Functional groups are atom groups that, when attached to hydrocarbon backbones, confer specific chemical properties and functions.</a:t>
            </a:r>
          </a:p>
        </p:txBody>
      </p:sp>
    </p:spTree>
    <p:extLst>
      <p:ext uri="{BB962C8B-B14F-4D97-AF65-F5344CB8AC3E}">
        <p14:creationId xmlns:p14="http://schemas.microsoft.com/office/powerpoint/2010/main" val="239322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419124"/>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role of functional groups in biological molecules.</a:t>
            </a:r>
          </a:p>
          <a:p>
            <a:pPr marL="457200" indent="-457200">
              <a:buFont typeface="Arial" panose="020B0604020202020204" pitchFamily="34" charset="0"/>
              <a:buChar char="•"/>
              <a:tabLst>
                <a:tab pos="457200" algn="l"/>
              </a:tabLst>
            </a:pPr>
            <a:r>
              <a:rPr lang="en-US" b="1" i="0" dirty="0"/>
              <a:t>Explain</a:t>
            </a:r>
            <a:r>
              <a:rPr lang="en-US" i="0" dirty="0"/>
              <a:t> why carbon is important for life.</a:t>
            </a:r>
          </a:p>
          <a:p>
            <a:pPr marL="457200" indent="-457200">
              <a:buFont typeface="Arial" panose="020B0604020202020204" pitchFamily="34" charset="0"/>
              <a:buChar char="•"/>
              <a:tabLst>
                <a:tab pos="457200" algn="l"/>
              </a:tabLst>
            </a:pPr>
            <a:r>
              <a:rPr lang="en-US" b="1" i="0" dirty="0"/>
              <a:t>Describe</a:t>
            </a:r>
            <a:r>
              <a:rPr lang="en-US" i="0" dirty="0"/>
              <a:t> organic molecules and their characteristics.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Importance of Carbon</a:t>
            </a:r>
          </a:p>
        </p:txBody>
      </p:sp>
      <p:sp>
        <p:nvSpPr>
          <p:cNvPr id="11267" name="Rectangle 3"/>
          <p:cNvSpPr>
            <a:spLocks noGrp="1"/>
          </p:cNvSpPr>
          <p:nvPr>
            <p:ph idx="1"/>
          </p:nvPr>
        </p:nvSpPr>
        <p:spPr>
          <a:prstGeom prst="rect">
            <a:avLst/>
          </a:prstGeom>
        </p:spPr>
        <p:txBody>
          <a:bodyPr>
            <a:noAutofit/>
          </a:bodyPr>
          <a:lstStyle/>
          <a:p>
            <a:pPr marL="447675" marR="0" lvl="0" indent="-447675" algn="l" defTabSz="914400" rtl="0" eaLnBrk="0" fontAlgn="base" latinLnBrk="0" hangingPunct="0">
              <a:lnSpc>
                <a:spcPct val="100000"/>
              </a:lnSpc>
              <a:spcBef>
                <a:spcPct val="0"/>
              </a:spcBef>
              <a:spcAft>
                <a:spcPct val="0"/>
              </a:spcAft>
              <a:buClrTx/>
              <a:buSzTx/>
              <a:buFontTx/>
              <a:buChar char="•"/>
              <a:tabLst/>
            </a:pPr>
            <a:r>
              <a:rPr lang="en-US" dirty="0"/>
              <a:t>Cells are composed of macromolecules like proteins, nucleic acids, carbohydrates, and lipids </a:t>
            </a:r>
          </a:p>
          <a:p>
            <a:pPr marL="733425" lvl="1" indent="-447675" eaLnBrk="0" fontAlgn="base" hangingPunct="0">
              <a:spcBef>
                <a:spcPct val="0"/>
              </a:spcBef>
              <a:spcAft>
                <a:spcPct val="0"/>
              </a:spcAft>
              <a:buFontTx/>
              <a:buChar char="•"/>
            </a:pPr>
            <a:r>
              <a:rPr lang="en-US" dirty="0"/>
              <a:t>They are </a:t>
            </a:r>
            <a:r>
              <a:rPr lang="en-US" b="1" dirty="0"/>
              <a:t>organic molecules: </a:t>
            </a:r>
            <a:r>
              <a:rPr lang="en-US" dirty="0"/>
              <a:t>carbon-based molecules essential for life</a:t>
            </a:r>
            <a:endParaRPr kumimoji="0" lang="en-US" altLang="en-US" b="0" i="0" u="none" strike="noStrike" cap="none" normalizeH="0" baseline="0" dirty="0">
              <a:ln>
                <a:noFill/>
              </a:ln>
              <a:solidFill>
                <a:schemeClr val="tx1"/>
              </a:solidFill>
              <a:effectLst/>
              <a:latin typeface="+mj-lt"/>
            </a:endParaRPr>
          </a:p>
          <a:p>
            <a:pPr marL="447675" marR="0" lvl="0" indent="-447675" algn="l" defTabSz="914400" rtl="0" eaLnBrk="0" fontAlgn="base" latinLnBrk="0" hangingPunct="0">
              <a:lnSpc>
                <a:spcPct val="100000"/>
              </a:lnSpc>
              <a:spcBef>
                <a:spcPct val="0"/>
              </a:spcBef>
              <a:spcAft>
                <a:spcPct val="0"/>
              </a:spcAft>
              <a:buClrTx/>
              <a:buSzTx/>
              <a:buFontTx/>
              <a:buChar char="•"/>
              <a:tabLst/>
            </a:pPr>
            <a:r>
              <a:rPr lang="en-US" dirty="0"/>
              <a:t>Carbon's ability to form up to four covalent bonds makes it the ideal backbone for these crucial macromolecules.</a:t>
            </a:r>
            <a:endParaRPr lang="en-US" i="0" dirty="0">
              <a:solidFill>
                <a:schemeClr val="tx1"/>
              </a:solidFill>
              <a:latin typeface="+mj-lt"/>
            </a:endParaRPr>
          </a:p>
        </p:txBody>
      </p:sp>
      <p:sp>
        <p:nvSpPr>
          <p:cNvPr id="4" name="TextBox 3">
            <a:extLst>
              <a:ext uri="{FF2B5EF4-FFF2-40B4-BE49-F238E27FC236}">
                <a16:creationId xmlns:a16="http://schemas.microsoft.com/office/drawing/2014/main" id="{5436FD23-71B0-F465-E012-A03A89548B0E}"/>
              </a:ext>
              <a:ext uri="{C183D7F6-B498-43B3-948B-1728B52AA6E4}">
                <adec:decorative xmlns:adec="http://schemas.microsoft.com/office/drawing/2017/decorative" val="0"/>
              </a:ext>
            </a:extLst>
          </p:cNvPr>
          <p:cNvSpPr txBox="1"/>
          <p:nvPr/>
        </p:nvSpPr>
        <p:spPr>
          <a:xfrm>
            <a:off x="2819400" y="4343400"/>
            <a:ext cx="1181100" cy="307777"/>
          </a:xfrm>
          <a:prstGeom prst="rect">
            <a:avLst/>
          </a:prstGeom>
          <a:noFill/>
        </p:spPr>
        <p:txBody>
          <a:bodyPr wrap="square" rtlCol="0">
            <a:spAutoFit/>
          </a:bodyPr>
          <a:lstStyle/>
          <a:p>
            <a:pPr algn="ctr"/>
            <a:r>
              <a:rPr lang="en-US" sz="1400" b="1" dirty="0"/>
              <a:t>2.3 Figure 1</a:t>
            </a:r>
          </a:p>
        </p:txBody>
      </p:sp>
      <p:sp>
        <p:nvSpPr>
          <p:cNvPr id="5" name="TextBox 4">
            <a:extLst>
              <a:ext uri="{FF2B5EF4-FFF2-40B4-BE49-F238E27FC236}">
                <a16:creationId xmlns:a16="http://schemas.microsoft.com/office/drawing/2014/main" id="{E4D9076E-77A0-5066-8333-2C6B6A1BA8F0}"/>
              </a:ext>
              <a:ext uri="{C183D7F6-B498-43B3-948B-1728B52AA6E4}">
                <adec:decorative xmlns:adec="http://schemas.microsoft.com/office/drawing/2017/decorative" val="0"/>
              </a:ext>
            </a:extLst>
          </p:cNvPr>
          <p:cNvSpPr txBox="1"/>
          <p:nvPr/>
        </p:nvSpPr>
        <p:spPr>
          <a:xfrm>
            <a:off x="3848233" y="5791200"/>
            <a:ext cx="3200134" cy="246221"/>
          </a:xfrm>
          <a:prstGeom prst="rect">
            <a:avLst/>
          </a:prstGeom>
          <a:noFill/>
        </p:spPr>
        <p:txBody>
          <a:bodyPr wrap="square" rtlCol="0">
            <a:spAutoFit/>
          </a:bodyPr>
          <a:lstStyle/>
          <a:p>
            <a:pPr algn="ctr"/>
            <a:r>
              <a:rPr lang="en-US" sz="1000" dirty="0" err="1"/>
              <a:t>Purpy</a:t>
            </a:r>
            <a:r>
              <a:rPr lang="en-US" sz="1000" dirty="0"/>
              <a:t> </a:t>
            </a:r>
            <a:r>
              <a:rPr lang="en-US" sz="1000" dirty="0" err="1"/>
              <a:t>Pupple</a:t>
            </a:r>
            <a:r>
              <a:rPr lang="en-US" sz="1000" dirty="0"/>
              <a:t> on Wikimedia Commons. "Carbon atoms."</a:t>
            </a:r>
          </a:p>
        </p:txBody>
      </p:sp>
      <p:pic>
        <p:nvPicPr>
          <p:cNvPr id="2" name="Content Placeholder 10" descr="A glass model of carbon atoms">
            <a:extLst>
              <a:ext uri="{FF2B5EF4-FFF2-40B4-BE49-F238E27FC236}">
                <a16:creationId xmlns:a16="http://schemas.microsoft.com/office/drawing/2014/main" id="{C1A61215-6697-83EC-2C0F-7970CE5DF448}"/>
              </a:ext>
            </a:extLst>
          </p:cNvPr>
          <p:cNvPicPr>
            <a:picLocks noChangeAspect="1"/>
          </p:cNvPicPr>
          <p:nvPr/>
        </p:nvPicPr>
        <p:blipFill>
          <a:blip r:embed="rId2"/>
          <a:srcRect t="5333" b="4667"/>
          <a:stretch/>
        </p:blipFill>
        <p:spPr>
          <a:xfrm>
            <a:off x="3884809" y="4099560"/>
            <a:ext cx="3505200" cy="1752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DBDB-FA84-0CF0-8691-1AABC9040F6C}"/>
              </a:ext>
            </a:extLst>
          </p:cNvPr>
          <p:cNvSpPr>
            <a:spLocks noGrp="1"/>
          </p:cNvSpPr>
          <p:nvPr>
            <p:ph type="title"/>
          </p:nvPr>
        </p:nvSpPr>
        <p:spPr/>
        <p:txBody>
          <a:bodyPr/>
          <a:lstStyle/>
          <a:p>
            <a:r>
              <a:rPr lang="en-US" dirty="0"/>
              <a:t>Carbon Bonding and the Octet Rule</a:t>
            </a:r>
          </a:p>
        </p:txBody>
      </p:sp>
      <p:sp>
        <p:nvSpPr>
          <p:cNvPr id="3" name="Content Placeholder 2">
            <a:extLst>
              <a:ext uri="{FF2B5EF4-FFF2-40B4-BE49-F238E27FC236}">
                <a16:creationId xmlns:a16="http://schemas.microsoft.com/office/drawing/2014/main" id="{D8E1A853-966C-99FB-FA3D-E8AEC7D6C9EF}"/>
              </a:ext>
            </a:extLst>
          </p:cNvPr>
          <p:cNvSpPr>
            <a:spLocks noGrp="1"/>
          </p:cNvSpPr>
          <p:nvPr>
            <p:ph idx="1"/>
          </p:nvPr>
        </p:nvSpPr>
        <p:spPr>
          <a:xfrm>
            <a:off x="457200" y="1280160"/>
            <a:ext cx="3657600" cy="4572000"/>
          </a:xfrm>
        </p:spPr>
        <p:txBody>
          <a:bodyPr>
            <a:noAutofit/>
          </a:bodyPr>
          <a:lstStyle/>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mj-lt"/>
              </a:rPr>
              <a:t>Carbon's incomplete outer shell allows formation of up to </a:t>
            </a:r>
            <a:r>
              <a:rPr lang="en-US" altLang="en-US" dirty="0">
                <a:solidFill>
                  <a:schemeClr val="tx1"/>
                </a:solidFill>
                <a:latin typeface="+mj-lt"/>
              </a:rPr>
              <a:t>four</a:t>
            </a:r>
            <a:r>
              <a:rPr kumimoji="0" lang="en-US" altLang="en-US" b="0" i="0" u="none" strike="noStrike" cap="none" normalizeH="0" baseline="0" dirty="0">
                <a:ln>
                  <a:noFill/>
                </a:ln>
                <a:solidFill>
                  <a:schemeClr val="tx1"/>
                </a:solidFill>
                <a:effectLst/>
                <a:latin typeface="+mj-lt"/>
              </a:rPr>
              <a:t> covalent bonds by sharing electrons.</a:t>
            </a:r>
          </a:p>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mj-lt"/>
              </a:rPr>
              <a:t>Methane (CH</a:t>
            </a:r>
            <a:r>
              <a:rPr kumimoji="0" lang="en-US" altLang="en-US" b="0" i="0" u="none" strike="noStrike" cap="none" normalizeH="0" baseline="-25000" dirty="0">
                <a:ln>
                  <a:noFill/>
                </a:ln>
                <a:solidFill>
                  <a:schemeClr val="tx1"/>
                </a:solidFill>
                <a:effectLst/>
                <a:latin typeface="+mj-lt"/>
              </a:rPr>
              <a:t>4</a:t>
            </a:r>
            <a:r>
              <a:rPr kumimoji="0" lang="en-US" altLang="en-US" b="0" i="0" u="none" strike="noStrike" cap="none" normalizeH="0" baseline="0" dirty="0">
                <a:ln>
                  <a:noFill/>
                </a:ln>
                <a:solidFill>
                  <a:schemeClr val="tx1"/>
                </a:solidFill>
                <a:effectLst/>
                <a:latin typeface="+mj-lt"/>
              </a:rPr>
              <a:t>) forms four covalent bonds with hydrogen.</a:t>
            </a:r>
          </a:p>
        </p:txBody>
      </p:sp>
      <p:sp>
        <p:nvSpPr>
          <p:cNvPr id="10" name="TextBox 9">
            <a:extLst>
              <a:ext uri="{FF2B5EF4-FFF2-40B4-BE49-F238E27FC236}">
                <a16:creationId xmlns:a16="http://schemas.microsoft.com/office/drawing/2014/main" id="{A364AFF9-CD36-1731-4E6D-CD9D643F99EA}"/>
              </a:ext>
              <a:ext uri="{C183D7F6-B498-43B3-948B-1728B52AA6E4}">
                <adec:decorative xmlns:adec="http://schemas.microsoft.com/office/drawing/2017/decorative" val="0"/>
              </a:ext>
            </a:extLst>
          </p:cNvPr>
          <p:cNvSpPr txBox="1"/>
          <p:nvPr/>
        </p:nvSpPr>
        <p:spPr>
          <a:xfrm>
            <a:off x="5760298" y="1751111"/>
            <a:ext cx="1181100" cy="307777"/>
          </a:xfrm>
          <a:prstGeom prst="rect">
            <a:avLst/>
          </a:prstGeom>
          <a:noFill/>
        </p:spPr>
        <p:txBody>
          <a:bodyPr wrap="square" rtlCol="0">
            <a:spAutoFit/>
          </a:bodyPr>
          <a:lstStyle/>
          <a:p>
            <a:pPr algn="ctr"/>
            <a:r>
              <a:rPr lang="en-US" sz="1400" b="1" dirty="0"/>
              <a:t>2.3 Figure 2</a:t>
            </a:r>
          </a:p>
        </p:txBody>
      </p:sp>
      <p:pic>
        <p:nvPicPr>
          <p:cNvPr id="4" name="Content Placeholder 5" descr="Methane, the simplest hydrocarbon, is composed of four hydrogen atoms surrounding a central carbon. The bond between the four hydrogen atoms and the central carbon are spaced as far apart as possible. This results in a tetrahedral shape with hydrogen atoms projecting upward and off to three sides around the central carbon.">
            <a:extLst>
              <a:ext uri="{FF2B5EF4-FFF2-40B4-BE49-F238E27FC236}">
                <a16:creationId xmlns:a16="http://schemas.microsoft.com/office/drawing/2014/main" id="{348138BC-F99E-338D-16D4-50EC6A159FCA}"/>
              </a:ext>
            </a:extLst>
          </p:cNvPr>
          <p:cNvPicPr>
            <a:picLocks noChangeAspect="1"/>
          </p:cNvPicPr>
          <p:nvPr/>
        </p:nvPicPr>
        <p:blipFill>
          <a:blip r:embed="rId2"/>
          <a:srcRect l="5556" t="5333" r="4629" b="4667"/>
          <a:stretch/>
        </p:blipFill>
        <p:spPr>
          <a:xfrm>
            <a:off x="4407748" y="2058888"/>
            <a:ext cx="3886200" cy="2163452"/>
          </a:xfrm>
          <a:prstGeom prst="rect">
            <a:avLst/>
          </a:prstGeom>
        </p:spPr>
      </p:pic>
      <p:sp>
        <p:nvSpPr>
          <p:cNvPr id="11" name="TextBox 10">
            <a:extLst>
              <a:ext uri="{FF2B5EF4-FFF2-40B4-BE49-F238E27FC236}">
                <a16:creationId xmlns:a16="http://schemas.microsoft.com/office/drawing/2014/main" id="{7F56E87A-60F9-8E2B-DFD9-2D4C771ABBEE}"/>
              </a:ext>
              <a:ext uri="{C183D7F6-B498-43B3-948B-1728B52AA6E4}">
                <adec:decorative xmlns:adec="http://schemas.microsoft.com/office/drawing/2017/decorative" val="0"/>
              </a:ext>
            </a:extLst>
          </p:cNvPr>
          <p:cNvSpPr txBox="1"/>
          <p:nvPr/>
        </p:nvSpPr>
        <p:spPr>
          <a:xfrm>
            <a:off x="4750781" y="4407006"/>
            <a:ext cx="3200134" cy="246221"/>
          </a:xfrm>
          <a:prstGeom prst="rect">
            <a:avLst/>
          </a:prstGeom>
          <a:noFill/>
        </p:spPr>
        <p:txBody>
          <a:bodyPr wrap="square" rtlCol="0">
            <a:spAutoFit/>
          </a:bodyPr>
          <a:lstStyle/>
          <a:p>
            <a:pPr algn="ctr"/>
            <a:r>
              <a:rPr lang="en-US" sz="1000" dirty="0"/>
              <a:t>OpenStax. "Methane." Modified.</a:t>
            </a:r>
          </a:p>
        </p:txBody>
      </p:sp>
    </p:spTree>
    <p:extLst>
      <p:ext uri="{BB962C8B-B14F-4D97-AF65-F5344CB8AC3E}">
        <p14:creationId xmlns:p14="http://schemas.microsoft.com/office/powerpoint/2010/main" val="103996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DBDB-FA84-0CF0-8691-1AABC9040F6C}"/>
              </a:ext>
            </a:extLst>
          </p:cNvPr>
          <p:cNvSpPr>
            <a:spLocks noGrp="1"/>
          </p:cNvSpPr>
          <p:nvPr>
            <p:ph type="title"/>
          </p:nvPr>
        </p:nvSpPr>
        <p:spPr/>
        <p:txBody>
          <a:bodyPr>
            <a:normAutofit/>
          </a:bodyPr>
          <a:lstStyle/>
          <a:p>
            <a:r>
              <a:rPr lang="en-US" dirty="0"/>
              <a:t>Hydrocarbons</a:t>
            </a:r>
          </a:p>
        </p:txBody>
      </p:sp>
      <p:sp>
        <p:nvSpPr>
          <p:cNvPr id="3" name="Content Placeholder 2">
            <a:extLst>
              <a:ext uri="{FF2B5EF4-FFF2-40B4-BE49-F238E27FC236}">
                <a16:creationId xmlns:a16="http://schemas.microsoft.com/office/drawing/2014/main" id="{D8E1A853-966C-99FB-FA3D-E8AEC7D6C9EF}"/>
              </a:ext>
            </a:extLst>
          </p:cNvPr>
          <p:cNvSpPr>
            <a:spLocks noGrp="1"/>
          </p:cNvSpPr>
          <p:nvPr>
            <p:ph idx="1"/>
          </p:nvPr>
        </p:nvSpPr>
        <p:spPr>
          <a:xfrm>
            <a:off x="457200" y="1280160"/>
            <a:ext cx="6400800" cy="4572000"/>
          </a:xfrm>
        </p:spPr>
        <p:txBody>
          <a:bodyPr>
            <a:noAutofit/>
          </a:bodyPr>
          <a:lstStyle/>
          <a:p>
            <a:pPr marL="447675" marR="0" lvl="0" indent="-4476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mj-lt"/>
              </a:rPr>
              <a:t>Hydrocarbons</a:t>
            </a:r>
            <a:r>
              <a:rPr kumimoji="0" lang="en-US" altLang="en-US" sz="2400" b="0" i="0" u="none" strike="noStrike" cap="none" normalizeH="0" baseline="0" dirty="0">
                <a:ln>
                  <a:noFill/>
                </a:ln>
                <a:solidFill>
                  <a:schemeClr val="tx1"/>
                </a:solidFill>
                <a:effectLst/>
                <a:latin typeface="+mj-lt"/>
              </a:rPr>
              <a:t> </a:t>
            </a:r>
            <a:r>
              <a:rPr lang="en-US" altLang="en-US" sz="2400" dirty="0">
                <a:solidFill>
                  <a:schemeClr val="tx1"/>
                </a:solidFill>
                <a:latin typeface="+mj-lt"/>
              </a:rPr>
              <a:t>consist entirely of </a:t>
            </a:r>
            <a:r>
              <a:rPr kumimoji="0" lang="en-US" altLang="en-US" sz="2400" b="0" i="0" u="none" strike="noStrike" cap="none" normalizeH="0" baseline="0" dirty="0">
                <a:ln>
                  <a:noFill/>
                </a:ln>
                <a:solidFill>
                  <a:schemeClr val="tx1"/>
                </a:solidFill>
                <a:effectLst/>
                <a:latin typeface="+mj-lt"/>
              </a:rPr>
              <a:t>carbon</a:t>
            </a:r>
            <a:r>
              <a:rPr lang="en-US" altLang="en-US" sz="2400" dirty="0">
                <a:solidFill>
                  <a:schemeClr val="tx1"/>
                </a:solidFill>
                <a:latin typeface="+mj-lt"/>
              </a:rPr>
              <a:t> and </a:t>
            </a:r>
            <a:r>
              <a:rPr kumimoji="0" lang="en-US" altLang="en-US" sz="2400" b="0" i="0" u="none" strike="noStrike" cap="none" normalizeH="0" baseline="0" dirty="0">
                <a:ln>
                  <a:noFill/>
                </a:ln>
                <a:solidFill>
                  <a:schemeClr val="tx1"/>
                </a:solidFill>
                <a:effectLst/>
                <a:latin typeface="+mj-lt"/>
              </a:rPr>
              <a:t>hydrogen. </a:t>
            </a:r>
          </a:p>
          <a:p>
            <a:pPr marL="1190625" lvl="1" indent="-447675"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solidFill>
                  <a:schemeClr val="tx1"/>
                </a:solidFill>
                <a:effectLst/>
                <a:latin typeface="+mj-lt"/>
              </a:rPr>
              <a:t>Used as fuels </a:t>
            </a:r>
          </a:p>
          <a:p>
            <a:pPr marL="1190625" lvl="1" indent="-447675" eaLnBrk="0" fontAlgn="base" hangingPunct="0">
              <a:spcBef>
                <a:spcPct val="0"/>
              </a:spcBef>
              <a:spcAft>
                <a:spcPct val="0"/>
              </a:spcAft>
              <a:buFont typeface="Arial" panose="020B0604020202020204" pitchFamily="34" charset="0"/>
              <a:buChar char="•"/>
            </a:pPr>
            <a:r>
              <a:rPr lang="en-US" altLang="en-US" sz="2400" dirty="0">
                <a:latin typeface="+mj-lt"/>
              </a:rPr>
              <a:t>Stored energy in</a:t>
            </a:r>
            <a:r>
              <a:rPr kumimoji="0" lang="en-US" altLang="en-US" sz="2400" b="0" i="0" u="none" strike="noStrike" cap="none" normalizeH="0" baseline="0" dirty="0">
                <a:ln>
                  <a:noFill/>
                </a:ln>
                <a:solidFill>
                  <a:schemeClr val="tx1"/>
                </a:solidFill>
                <a:effectLst/>
                <a:latin typeface="+mj-lt"/>
              </a:rPr>
              <a:t> covalent bonds are released during combustion.</a:t>
            </a:r>
          </a:p>
          <a:p>
            <a:pPr marL="447675" marR="0" lvl="0" indent="-4476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mj-lt"/>
              </a:rPr>
              <a:t>Methane's tetrahedral shape allows carbon chain backbones to form, creating the framework for biomolecules.</a:t>
            </a:r>
          </a:p>
          <a:p>
            <a:pPr marL="447675" marR="0" lvl="0" indent="-4476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tx1"/>
                </a:solidFill>
                <a:latin typeface="+mj-lt"/>
              </a:rPr>
              <a:t>B</a:t>
            </a:r>
            <a:r>
              <a:rPr kumimoji="0" lang="en-US" altLang="en-US" sz="2400" b="0" i="0" u="none" strike="noStrike" cap="none" normalizeH="0" baseline="0" dirty="0">
                <a:ln>
                  <a:noFill/>
                </a:ln>
                <a:solidFill>
                  <a:schemeClr val="tx1"/>
                </a:solidFill>
                <a:effectLst/>
                <a:latin typeface="+mj-lt"/>
              </a:rPr>
              <a:t>ackbones can be linear, cyclic, or combinations of both.</a:t>
            </a:r>
            <a:endParaRPr lang="en-US" altLang="en-US" sz="2400" dirty="0">
              <a:solidFill>
                <a:schemeClr val="tx1"/>
              </a:solidFill>
              <a:latin typeface="+mj-lt"/>
            </a:endParaRPr>
          </a:p>
          <a:p>
            <a:pPr marL="1190625" lvl="1" indent="-447675"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a:ln>
                  <a:noFill/>
                </a:ln>
                <a:effectLst/>
                <a:latin typeface="+mj-lt"/>
              </a:rPr>
              <a:t>Contain single, double, or triple bonds affecting molecular shape and function.</a:t>
            </a:r>
            <a:endParaRPr kumimoji="0" lang="en-US" altLang="en-US" sz="2400" b="0" i="0" u="none" strike="noStrike" cap="none" normalizeH="0" baseline="0" dirty="0">
              <a:ln>
                <a:noFill/>
              </a:ln>
              <a:solidFill>
                <a:schemeClr val="tx1"/>
              </a:solidFill>
              <a:effectLst/>
              <a:latin typeface="+mj-lt"/>
            </a:endParaRPr>
          </a:p>
        </p:txBody>
      </p:sp>
      <p:pic>
        <p:nvPicPr>
          <p:cNvPr id="4" name="Content Placeholder 10" descr="A photograph shows a rocket taking off from the ground.">
            <a:extLst>
              <a:ext uri="{FF2B5EF4-FFF2-40B4-BE49-F238E27FC236}">
                <a16:creationId xmlns:a16="http://schemas.microsoft.com/office/drawing/2014/main" id="{EEF84830-6D79-89E5-AD2D-27E35CAFCD01}"/>
              </a:ext>
            </a:extLst>
          </p:cNvPr>
          <p:cNvPicPr>
            <a:picLocks noChangeAspect="1"/>
          </p:cNvPicPr>
          <p:nvPr/>
        </p:nvPicPr>
        <p:blipFill>
          <a:blip r:embed="rId2"/>
          <a:srcRect l="32408" t="5333" r="32407" b="4667"/>
          <a:stretch/>
        </p:blipFill>
        <p:spPr>
          <a:xfrm>
            <a:off x="6642805" y="1331626"/>
            <a:ext cx="2144889" cy="3048000"/>
          </a:xfrm>
          <a:prstGeom prst="rect">
            <a:avLst/>
          </a:prstGeom>
        </p:spPr>
      </p:pic>
      <p:sp>
        <p:nvSpPr>
          <p:cNvPr id="8" name="TextBox 7">
            <a:extLst>
              <a:ext uri="{FF2B5EF4-FFF2-40B4-BE49-F238E27FC236}">
                <a16:creationId xmlns:a16="http://schemas.microsoft.com/office/drawing/2014/main" id="{D097832A-934C-FFBD-1001-E4ECFF7A74F4}"/>
              </a:ext>
            </a:extLst>
          </p:cNvPr>
          <p:cNvSpPr txBox="1"/>
          <p:nvPr/>
        </p:nvSpPr>
        <p:spPr>
          <a:xfrm>
            <a:off x="6057574" y="4379626"/>
            <a:ext cx="3315349" cy="523220"/>
          </a:xfrm>
          <a:prstGeom prst="rect">
            <a:avLst/>
          </a:prstGeom>
          <a:noFill/>
        </p:spPr>
        <p:txBody>
          <a:bodyPr wrap="square">
            <a:spAutoFit/>
          </a:bodyPr>
          <a:lstStyle/>
          <a:p>
            <a:pPr algn="ctr"/>
            <a:r>
              <a:rPr lang="en-IN" sz="1400" b="1" dirty="0"/>
              <a:t>2.3 Figure 3: </a:t>
            </a:r>
            <a:r>
              <a:rPr lang="en-IN" sz="1400" dirty="0"/>
              <a:t>This rocket hydrocarbon rocket fuel.</a:t>
            </a:r>
          </a:p>
        </p:txBody>
      </p:sp>
      <p:sp>
        <p:nvSpPr>
          <p:cNvPr id="6" name="TextBox 5">
            <a:extLst>
              <a:ext uri="{FF2B5EF4-FFF2-40B4-BE49-F238E27FC236}">
                <a16:creationId xmlns:a16="http://schemas.microsoft.com/office/drawing/2014/main" id="{AF5BD26C-630E-F128-BD09-51EE6161C5CF}"/>
              </a:ext>
              <a:ext uri="{C183D7F6-B498-43B3-948B-1728B52AA6E4}">
                <adec:decorative xmlns:adec="http://schemas.microsoft.com/office/drawing/2017/decorative" val="0"/>
              </a:ext>
            </a:extLst>
          </p:cNvPr>
          <p:cNvSpPr txBox="1"/>
          <p:nvPr/>
        </p:nvSpPr>
        <p:spPr>
          <a:xfrm>
            <a:off x="6455125" y="4902846"/>
            <a:ext cx="2520245" cy="246221"/>
          </a:xfrm>
          <a:prstGeom prst="rect">
            <a:avLst/>
          </a:prstGeom>
          <a:noFill/>
        </p:spPr>
        <p:txBody>
          <a:bodyPr wrap="square" rtlCol="0">
            <a:spAutoFit/>
          </a:bodyPr>
          <a:lstStyle/>
          <a:p>
            <a:pPr algn="ctr"/>
            <a:r>
              <a:rPr lang="en-US" sz="1000" dirty="0"/>
              <a:t>NASA on </a:t>
            </a:r>
            <a:r>
              <a:rPr lang="en-US" sz="1000" dirty="0" err="1"/>
              <a:t>Unsplash</a:t>
            </a:r>
            <a:r>
              <a:rPr lang="en-US" sz="1000" dirty="0"/>
              <a:t>. "Rocket."</a:t>
            </a:r>
          </a:p>
        </p:txBody>
      </p:sp>
    </p:spTree>
    <p:extLst>
      <p:ext uri="{BB962C8B-B14F-4D97-AF65-F5344CB8AC3E}">
        <p14:creationId xmlns:p14="http://schemas.microsoft.com/office/powerpoint/2010/main" val="203071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8BEC-095F-2ED8-58B6-1885DBF67DE2}"/>
              </a:ext>
            </a:extLst>
          </p:cNvPr>
          <p:cNvSpPr>
            <a:spLocks noGrp="1"/>
          </p:cNvSpPr>
          <p:nvPr>
            <p:ph type="title"/>
          </p:nvPr>
        </p:nvSpPr>
        <p:spPr/>
        <p:txBody>
          <a:bodyPr>
            <a:normAutofit/>
          </a:bodyPr>
          <a:lstStyle/>
          <a:p>
            <a:r>
              <a:rPr lang="en-US" dirty="0"/>
              <a:t>Hydrocarbon Chains</a:t>
            </a:r>
          </a:p>
        </p:txBody>
      </p:sp>
      <p:sp>
        <p:nvSpPr>
          <p:cNvPr id="4" name="Rectangle 1">
            <a:extLst>
              <a:ext uri="{FF2B5EF4-FFF2-40B4-BE49-F238E27FC236}">
                <a16:creationId xmlns:a16="http://schemas.microsoft.com/office/drawing/2014/main" id="{325A3E16-098E-4E8C-3463-C8CFFDEC6131}"/>
              </a:ext>
            </a:extLst>
          </p:cNvPr>
          <p:cNvSpPr>
            <a:spLocks noGrp="1" noChangeArrowheads="1"/>
          </p:cNvSpPr>
          <p:nvPr>
            <p:ph idx="1"/>
          </p:nvPr>
        </p:nvSpPr>
        <p:spPr bwMode="auto">
          <a:xfrm>
            <a:off x="457200" y="1597071"/>
            <a:ext cx="45720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300" b="0" i="0" u="none" strike="noStrike" cap="none" normalizeH="0" baseline="0" dirty="0">
                <a:ln>
                  <a:noFill/>
                </a:ln>
                <a:solidFill>
                  <a:schemeClr val="tx1"/>
                </a:solidFill>
                <a:effectLst/>
              </a:rPr>
              <a:t>Are linear or branched</a:t>
            </a:r>
            <a:r>
              <a:rPr lang="en-US" altLang="en-US" sz="2300" dirty="0">
                <a:solidFill>
                  <a:schemeClr val="tx1"/>
                </a:solidFill>
              </a:rPr>
              <a:t> based on</a:t>
            </a:r>
            <a:r>
              <a:rPr kumimoji="0" lang="en-US" altLang="en-US" sz="2300" b="0" i="0" u="none" strike="noStrike" cap="none" normalizeH="0" baseline="0" dirty="0">
                <a:ln>
                  <a:noFill/>
                </a:ln>
                <a:solidFill>
                  <a:schemeClr val="tx1"/>
                </a:solidFill>
                <a:effectLst/>
              </a:rPr>
              <a:t> carbon-to-carbon bonds.</a:t>
            </a:r>
          </a:p>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300" b="0" i="0" u="none" strike="noStrike" cap="none" normalizeH="0" baseline="0" dirty="0">
                <a:ln>
                  <a:noFill/>
                </a:ln>
                <a:solidFill>
                  <a:schemeClr val="tx1"/>
                </a:solidFill>
                <a:effectLst/>
              </a:rPr>
              <a:t>Single bonds allow rotation, double and triple bonds do not and result in planar and linear molecules.</a:t>
            </a:r>
          </a:p>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300" b="0" i="0" u="none" strike="noStrike" cap="none" normalizeH="0" baseline="0" dirty="0">
                <a:ln>
                  <a:noFill/>
                </a:ln>
                <a:solidFill>
                  <a:schemeClr val="tx1"/>
                </a:solidFill>
                <a:effectLst/>
              </a:rPr>
              <a:t>Prefixes denote carbon number – </a:t>
            </a:r>
            <a:r>
              <a:rPr kumimoji="0" lang="en-US" altLang="en-US" sz="2300" i="0" u="none" strike="noStrike" cap="none" normalizeH="0" baseline="0" dirty="0">
                <a:ln>
                  <a:noFill/>
                </a:ln>
                <a:solidFill>
                  <a:schemeClr val="tx1"/>
                </a:solidFill>
                <a:effectLst/>
              </a:rPr>
              <a:t>"</a:t>
            </a:r>
            <a:r>
              <a:rPr kumimoji="0" lang="en-US" altLang="en-US" sz="2300" b="0" i="0" u="none" strike="noStrike" cap="none" normalizeH="0" baseline="0" dirty="0">
                <a:ln>
                  <a:noFill/>
                </a:ln>
                <a:solidFill>
                  <a:schemeClr val="tx1"/>
                </a:solidFill>
                <a:effectLst/>
              </a:rPr>
              <a:t>eth-</a:t>
            </a:r>
            <a:r>
              <a:rPr kumimoji="0" lang="en-US" altLang="en-US" sz="2300" i="0" u="none" strike="noStrike" cap="none" normalizeH="0" baseline="0" dirty="0">
                <a:ln>
                  <a:noFill/>
                </a:ln>
                <a:solidFill>
                  <a:schemeClr val="tx1"/>
                </a:solidFill>
                <a:effectLst/>
              </a:rPr>
              <a:t>"</a:t>
            </a:r>
            <a:r>
              <a:rPr kumimoji="0" lang="en-US" altLang="en-US" sz="2300" b="0" i="0" u="none" strike="noStrike" cap="none" normalizeH="0" baseline="0" dirty="0">
                <a:ln>
                  <a:noFill/>
                </a:ln>
                <a:solidFill>
                  <a:schemeClr val="tx1"/>
                </a:solidFill>
                <a:effectLst/>
              </a:rPr>
              <a:t> means two carbons.</a:t>
            </a:r>
          </a:p>
          <a:p>
            <a:pPr marL="447675" marR="0" lvl="0" indent="-447675" algn="l" defTabSz="914400" rtl="0" eaLnBrk="0" fontAlgn="base" latinLnBrk="0" hangingPunct="0">
              <a:lnSpc>
                <a:spcPct val="100000"/>
              </a:lnSpc>
              <a:spcBef>
                <a:spcPct val="0"/>
              </a:spcBef>
              <a:spcAft>
                <a:spcPct val="0"/>
              </a:spcAft>
              <a:buClrTx/>
              <a:buSzTx/>
              <a:buFontTx/>
              <a:buChar char="•"/>
              <a:tabLst/>
            </a:pPr>
            <a:r>
              <a:rPr lang="en-US" altLang="en-US" sz="2300" dirty="0">
                <a:solidFill>
                  <a:schemeClr val="tx1"/>
                </a:solidFill>
              </a:rPr>
              <a:t>S</a:t>
            </a:r>
            <a:r>
              <a:rPr kumimoji="0" lang="en-US" altLang="en-US" sz="2300" b="0" i="0" u="none" strike="noStrike" cap="none" normalizeH="0" baseline="0" dirty="0">
                <a:ln>
                  <a:noFill/>
                </a:ln>
                <a:solidFill>
                  <a:schemeClr val="tx1"/>
                </a:solidFill>
                <a:effectLst/>
              </a:rPr>
              <a:t>uffixes indicate bond type — single: </a:t>
            </a:r>
            <a:r>
              <a:rPr kumimoji="0" lang="en-US" altLang="en-US" sz="2300" i="0" u="none" strike="noStrike" cap="none" normalizeH="0" baseline="0" dirty="0">
                <a:ln>
                  <a:noFill/>
                </a:ln>
                <a:solidFill>
                  <a:schemeClr val="tx1"/>
                </a:solidFill>
                <a:effectLst/>
              </a:rPr>
              <a:t>"</a:t>
            </a:r>
            <a:r>
              <a:rPr kumimoji="0" lang="en-US" altLang="en-US" sz="2300" b="0" i="0" u="none" strike="noStrike" cap="none" normalizeH="0" baseline="0" dirty="0">
                <a:ln>
                  <a:noFill/>
                </a:ln>
                <a:solidFill>
                  <a:schemeClr val="tx1"/>
                </a:solidFill>
                <a:effectLst/>
              </a:rPr>
              <a:t>-</a:t>
            </a:r>
            <a:r>
              <a:rPr kumimoji="0" lang="en-US" altLang="en-US" sz="2300" b="0" i="1" u="none" strike="noStrike" cap="none" normalizeH="0" baseline="0" dirty="0" err="1">
                <a:ln>
                  <a:noFill/>
                </a:ln>
                <a:solidFill>
                  <a:schemeClr val="tx1"/>
                </a:solidFill>
                <a:effectLst/>
              </a:rPr>
              <a:t>ane</a:t>
            </a:r>
            <a:r>
              <a:rPr kumimoji="0" lang="en-US" altLang="en-US" sz="2300" b="0" u="none" strike="noStrike" cap="none" normalizeH="0" baseline="0" dirty="0">
                <a:ln>
                  <a:noFill/>
                </a:ln>
                <a:solidFill>
                  <a:schemeClr val="tx1"/>
                </a:solidFill>
                <a:effectLst/>
              </a:rPr>
              <a:t>,</a:t>
            </a:r>
            <a:r>
              <a:rPr kumimoji="0" lang="en-US" altLang="en-US" sz="2300" i="0" u="none" strike="noStrike" cap="none" normalizeH="0" baseline="0" dirty="0">
                <a:ln>
                  <a:noFill/>
                </a:ln>
                <a:solidFill>
                  <a:schemeClr val="tx1"/>
                </a:solidFill>
                <a:effectLst/>
              </a:rPr>
              <a:t>"</a:t>
            </a:r>
            <a:r>
              <a:rPr kumimoji="0" lang="en-US" altLang="en-US" sz="2300" b="0" u="none" strike="noStrike" cap="none" normalizeH="0" baseline="0" dirty="0">
                <a:ln>
                  <a:noFill/>
                </a:ln>
                <a:solidFill>
                  <a:schemeClr val="tx1"/>
                </a:solidFill>
                <a:effectLst/>
              </a:rPr>
              <a:t> double: </a:t>
            </a:r>
            <a:r>
              <a:rPr kumimoji="0" lang="en-US" altLang="en-US" sz="2300" i="0" u="none" strike="noStrike" cap="none" normalizeH="0" baseline="0" dirty="0">
                <a:ln>
                  <a:noFill/>
                </a:ln>
                <a:solidFill>
                  <a:schemeClr val="tx1"/>
                </a:solidFill>
                <a:effectLst/>
              </a:rPr>
              <a:t>"</a:t>
            </a:r>
            <a:r>
              <a:rPr kumimoji="0" lang="en-US" altLang="en-US" sz="2300" b="0" i="0" u="none" strike="noStrike" cap="none" normalizeH="0" baseline="0" dirty="0">
                <a:ln>
                  <a:noFill/>
                </a:ln>
                <a:solidFill>
                  <a:schemeClr val="tx1"/>
                </a:solidFill>
                <a:effectLst/>
              </a:rPr>
              <a:t>-</a:t>
            </a:r>
            <a:r>
              <a:rPr kumimoji="0" lang="en-US" altLang="en-US" sz="2300" b="0" i="1" u="none" strike="noStrike" cap="none" normalizeH="0" baseline="0" dirty="0" err="1">
                <a:ln>
                  <a:noFill/>
                </a:ln>
                <a:solidFill>
                  <a:schemeClr val="tx1"/>
                </a:solidFill>
                <a:effectLst/>
              </a:rPr>
              <a:t>ene</a:t>
            </a:r>
            <a:r>
              <a:rPr kumimoji="0" lang="en-US" altLang="en-US" sz="2300" b="0" i="1" u="none" strike="noStrike" cap="none" normalizeH="0" baseline="0" dirty="0">
                <a:ln>
                  <a:noFill/>
                </a:ln>
                <a:solidFill>
                  <a:schemeClr val="tx1"/>
                </a:solidFill>
                <a:effectLst/>
              </a:rPr>
              <a:t>,</a:t>
            </a:r>
            <a:r>
              <a:rPr kumimoji="0" lang="en-US" altLang="en-US" sz="2300" i="0" u="none" strike="noStrike" cap="none" normalizeH="0" baseline="0" dirty="0">
                <a:ln>
                  <a:noFill/>
                </a:ln>
                <a:solidFill>
                  <a:schemeClr val="tx1"/>
                </a:solidFill>
                <a:effectLst/>
              </a:rPr>
              <a:t>" </a:t>
            </a:r>
            <a:r>
              <a:rPr kumimoji="0" lang="en-US" altLang="en-US" sz="2300" b="0" i="0" u="none" strike="noStrike" cap="none" normalizeH="0" baseline="0" dirty="0">
                <a:ln>
                  <a:noFill/>
                </a:ln>
                <a:solidFill>
                  <a:schemeClr val="tx1"/>
                </a:solidFill>
                <a:effectLst/>
              </a:rPr>
              <a:t>and triple: </a:t>
            </a:r>
            <a:r>
              <a:rPr kumimoji="0" lang="en-US" altLang="en-US" sz="2300" i="0" u="none" strike="noStrike" cap="none" normalizeH="0" baseline="0" dirty="0">
                <a:ln>
                  <a:noFill/>
                </a:ln>
                <a:solidFill>
                  <a:schemeClr val="tx1"/>
                </a:solidFill>
                <a:effectLst/>
              </a:rPr>
              <a:t>"</a:t>
            </a:r>
            <a:r>
              <a:rPr kumimoji="0" lang="en-US" altLang="en-US" sz="2300" b="0" i="0" u="none" strike="noStrike" cap="none" normalizeH="0" baseline="0" dirty="0">
                <a:ln>
                  <a:noFill/>
                </a:ln>
                <a:solidFill>
                  <a:schemeClr val="tx1"/>
                </a:solidFill>
                <a:effectLst/>
              </a:rPr>
              <a:t>-</a:t>
            </a:r>
            <a:r>
              <a:rPr kumimoji="0" lang="en-US" altLang="en-US" sz="2300" b="0" i="1" u="none" strike="noStrike" cap="none" normalizeH="0" baseline="0" dirty="0" err="1">
                <a:ln>
                  <a:noFill/>
                </a:ln>
                <a:solidFill>
                  <a:schemeClr val="tx1"/>
                </a:solidFill>
                <a:effectLst/>
              </a:rPr>
              <a:t>yne</a:t>
            </a:r>
            <a:r>
              <a:rPr kumimoji="0" lang="en-US" altLang="en-US" sz="2300" i="0" u="none" strike="noStrike" cap="none" normalizeH="0" baseline="0" dirty="0">
                <a:ln>
                  <a:noFill/>
                </a:ln>
                <a:solidFill>
                  <a:schemeClr val="tx1"/>
                </a:solidFill>
                <a:effectLst/>
              </a:rPr>
              <a:t>"</a:t>
            </a:r>
            <a:endParaRPr kumimoji="0" lang="en-US" altLang="en-US" sz="2300" b="0" u="none" strike="noStrike" cap="none" normalizeH="0" baseline="0" dirty="0">
              <a:ln>
                <a:noFill/>
              </a:ln>
              <a:solidFill>
                <a:schemeClr val="tx1"/>
              </a:solidFill>
              <a:effectLst/>
            </a:endParaRPr>
          </a:p>
        </p:txBody>
      </p:sp>
      <p:pic>
        <p:nvPicPr>
          <p:cNvPr id="3" name="Content Placeholder 5" descr="Molecules like hydrogen can bond with carbon at the ends and edges of a single line, as depicted in an unbranched carbon chain. When carbon sustains multiple different covalent bonds, the shape and function of the macromolecule changes in a branched carbon chain.">
            <a:extLst>
              <a:ext uri="{FF2B5EF4-FFF2-40B4-BE49-F238E27FC236}">
                <a16:creationId xmlns:a16="http://schemas.microsoft.com/office/drawing/2014/main" id="{DC702F8B-F2CC-D779-4FF5-690CA86A9D4F}"/>
              </a:ext>
            </a:extLst>
          </p:cNvPr>
          <p:cNvPicPr>
            <a:picLocks noChangeAspect="1"/>
          </p:cNvPicPr>
          <p:nvPr/>
        </p:nvPicPr>
        <p:blipFill>
          <a:blip r:embed="rId2"/>
          <a:srcRect t="6932" b="8000"/>
          <a:stretch/>
        </p:blipFill>
        <p:spPr>
          <a:xfrm>
            <a:off x="5176627" y="2201704"/>
            <a:ext cx="3715022" cy="1755729"/>
          </a:xfrm>
          <a:prstGeom prst="rect">
            <a:avLst/>
          </a:prstGeom>
        </p:spPr>
      </p:pic>
      <p:sp>
        <p:nvSpPr>
          <p:cNvPr id="7" name="TextBox 6">
            <a:extLst>
              <a:ext uri="{FF2B5EF4-FFF2-40B4-BE49-F238E27FC236}">
                <a16:creationId xmlns:a16="http://schemas.microsoft.com/office/drawing/2014/main" id="{6DC6CD38-06E2-8E24-CA84-DABA55F0A3BE}"/>
              </a:ext>
              <a:ext uri="{C183D7F6-B498-43B3-948B-1728B52AA6E4}">
                <adec:decorative xmlns:adec="http://schemas.microsoft.com/office/drawing/2017/decorative" val="0"/>
              </a:ext>
            </a:extLst>
          </p:cNvPr>
          <p:cNvSpPr txBox="1"/>
          <p:nvPr/>
        </p:nvSpPr>
        <p:spPr>
          <a:xfrm>
            <a:off x="5163763" y="4006189"/>
            <a:ext cx="3740750" cy="523220"/>
          </a:xfrm>
          <a:prstGeom prst="rect">
            <a:avLst/>
          </a:prstGeom>
          <a:noFill/>
        </p:spPr>
        <p:txBody>
          <a:bodyPr wrap="square" rtlCol="0">
            <a:spAutoFit/>
          </a:bodyPr>
          <a:lstStyle/>
          <a:p>
            <a:pPr algn="ctr"/>
            <a:r>
              <a:rPr lang="en-US" sz="1400" b="1" dirty="0"/>
              <a:t>2.3 Figure 4: </a:t>
            </a:r>
            <a:r>
              <a:rPr lang="en-US" sz="1400" dirty="0"/>
              <a:t>(a) unbranched hydrocarbon (b) branched hydrocarbon</a:t>
            </a:r>
            <a:r>
              <a:rPr lang="en-US" sz="1400" b="1" dirty="0"/>
              <a:t>  </a:t>
            </a:r>
          </a:p>
        </p:txBody>
      </p:sp>
      <p:sp>
        <p:nvSpPr>
          <p:cNvPr id="11" name="TextBox 10">
            <a:extLst>
              <a:ext uri="{FF2B5EF4-FFF2-40B4-BE49-F238E27FC236}">
                <a16:creationId xmlns:a16="http://schemas.microsoft.com/office/drawing/2014/main" id="{256A0322-6A5B-B247-92D8-207B7385CC00}"/>
              </a:ext>
              <a:ext uri="{C183D7F6-B498-43B3-948B-1728B52AA6E4}">
                <adec:decorative xmlns:adec="http://schemas.microsoft.com/office/drawing/2017/decorative" val="0"/>
              </a:ext>
            </a:extLst>
          </p:cNvPr>
          <p:cNvSpPr txBox="1"/>
          <p:nvPr/>
        </p:nvSpPr>
        <p:spPr>
          <a:xfrm>
            <a:off x="4996543" y="4562066"/>
            <a:ext cx="3809300" cy="246221"/>
          </a:xfrm>
          <a:prstGeom prst="rect">
            <a:avLst/>
          </a:prstGeom>
          <a:noFill/>
        </p:spPr>
        <p:txBody>
          <a:bodyPr wrap="square" rtlCol="0">
            <a:spAutoFit/>
          </a:bodyPr>
          <a:lstStyle/>
          <a:p>
            <a:pPr algn="ctr"/>
            <a:r>
              <a:rPr lang="en-US" sz="1000" dirty="0"/>
              <a:t>OpenStax on Wikimedia Commons. "Hydrocarbon-butane." Modified. </a:t>
            </a:r>
          </a:p>
        </p:txBody>
      </p:sp>
    </p:spTree>
    <p:extLst>
      <p:ext uri="{BB962C8B-B14F-4D97-AF65-F5344CB8AC3E}">
        <p14:creationId xmlns:p14="http://schemas.microsoft.com/office/powerpoint/2010/main" val="80444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DBDB-FA84-0CF0-8691-1AABC9040F6C}"/>
              </a:ext>
            </a:extLst>
          </p:cNvPr>
          <p:cNvSpPr>
            <a:spLocks noGrp="1"/>
          </p:cNvSpPr>
          <p:nvPr>
            <p:ph type="title"/>
          </p:nvPr>
        </p:nvSpPr>
        <p:spPr/>
        <p:txBody>
          <a:bodyPr>
            <a:normAutofit/>
          </a:bodyPr>
          <a:lstStyle/>
          <a:p>
            <a:pPr algn="ctr"/>
            <a:r>
              <a:rPr lang="en-US" sz="3200" dirty="0"/>
              <a:t>2.3 Figure 5</a:t>
            </a:r>
          </a:p>
        </p:txBody>
      </p:sp>
      <p:sp>
        <p:nvSpPr>
          <p:cNvPr id="6" name="TextBox 5">
            <a:extLst>
              <a:ext uri="{FF2B5EF4-FFF2-40B4-BE49-F238E27FC236}">
                <a16:creationId xmlns:a16="http://schemas.microsoft.com/office/drawing/2014/main" id="{208AD68C-5C31-3769-1B0D-8B2BDA4D6D49}"/>
              </a:ext>
              <a:ext uri="{C183D7F6-B498-43B3-948B-1728B52AA6E4}">
                <adec:decorative xmlns:adec="http://schemas.microsoft.com/office/drawing/2017/decorative" val="0"/>
              </a:ext>
            </a:extLst>
          </p:cNvPr>
          <p:cNvSpPr txBox="1"/>
          <p:nvPr/>
        </p:nvSpPr>
        <p:spPr>
          <a:xfrm>
            <a:off x="447674" y="4554379"/>
            <a:ext cx="8162925" cy="246221"/>
          </a:xfrm>
          <a:prstGeom prst="rect">
            <a:avLst/>
          </a:prstGeom>
          <a:noFill/>
        </p:spPr>
        <p:txBody>
          <a:bodyPr wrap="square" rtlCol="0">
            <a:spAutoFit/>
          </a:bodyPr>
          <a:lstStyle/>
          <a:p>
            <a:pPr algn="ctr"/>
            <a:r>
              <a:rPr lang="en-US" sz="1000" b="0" i="0" u="none" strike="noStrike" baseline="0" dirty="0"/>
              <a:t>OpenStax. "Carbon bonds." Modified. </a:t>
            </a:r>
            <a:endParaRPr lang="en-US" sz="1000" b="1" dirty="0"/>
          </a:p>
        </p:txBody>
      </p:sp>
      <p:pic>
        <p:nvPicPr>
          <p:cNvPr id="3" name="Content Placeholder 6" descr="Ethane is composed of two carbons connected by a single bond. Each carbon also has three hydrogen atoms connected to it. The hydrogens are spaced far apart from each other and from the other carbon, resulting in another tetrahedral shape. Ethene, like ethane, is composed of two carbon atoms, but in this case the carbons are connected by a double bond. Each carbon also has two hydrogen atoms connected to it, for a total of three bonds. The three bonds are spaced as far apart as possible around carbon, which means they are all on the same plane and pointing off in three directions. As a result, the molecule is planar, or flat. Ethyne, on the other hand, is a linear molecule because it has two hydrogen atoms forming a triple bond on either side of two central carbon atoms.">
            <a:extLst>
              <a:ext uri="{FF2B5EF4-FFF2-40B4-BE49-F238E27FC236}">
                <a16:creationId xmlns:a16="http://schemas.microsoft.com/office/drawing/2014/main" id="{88BA9538-BD8D-E80C-2436-2D98CAC3DFC3}"/>
              </a:ext>
            </a:extLst>
          </p:cNvPr>
          <p:cNvPicPr>
            <a:picLocks noGrp="1" noChangeAspect="1"/>
          </p:cNvPicPr>
          <p:nvPr>
            <p:ph idx="1"/>
          </p:nvPr>
        </p:nvPicPr>
        <p:blipFill>
          <a:blip r:embed="rId3"/>
          <a:srcRect t="5334" r="926" b="34666"/>
          <a:stretch/>
        </p:blipFill>
        <p:spPr>
          <a:xfrm>
            <a:off x="228600" y="1524000"/>
            <a:ext cx="8606366" cy="2895600"/>
          </a:xfrm>
        </p:spPr>
      </p:pic>
    </p:spTree>
    <p:extLst>
      <p:ext uri="{BB962C8B-B14F-4D97-AF65-F5344CB8AC3E}">
        <p14:creationId xmlns:p14="http://schemas.microsoft.com/office/powerpoint/2010/main" val="40998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8BEC-095F-2ED8-58B6-1885DBF67DE2}"/>
              </a:ext>
            </a:extLst>
          </p:cNvPr>
          <p:cNvSpPr>
            <a:spLocks noGrp="1"/>
          </p:cNvSpPr>
          <p:nvPr>
            <p:ph type="title"/>
          </p:nvPr>
        </p:nvSpPr>
        <p:spPr/>
        <p:txBody>
          <a:bodyPr>
            <a:normAutofit/>
          </a:bodyPr>
          <a:lstStyle/>
          <a:p>
            <a:r>
              <a:rPr lang="en-US" dirty="0"/>
              <a:t>Hydrocarbon Rings</a:t>
            </a:r>
          </a:p>
        </p:txBody>
      </p:sp>
      <p:sp>
        <p:nvSpPr>
          <p:cNvPr id="4" name="Rectangle 1">
            <a:extLst>
              <a:ext uri="{FF2B5EF4-FFF2-40B4-BE49-F238E27FC236}">
                <a16:creationId xmlns:a16="http://schemas.microsoft.com/office/drawing/2014/main" id="{325A3E16-098E-4E8C-3463-C8CFFDEC6131}"/>
              </a:ext>
            </a:extLst>
          </p:cNvPr>
          <p:cNvSpPr>
            <a:spLocks noGrp="1" noChangeArrowheads="1"/>
          </p:cNvSpPr>
          <p:nvPr>
            <p:ph idx="1"/>
          </p:nvPr>
        </p:nvSpPr>
        <p:spPr bwMode="auto">
          <a:xfrm>
            <a:off x="457199" y="1281600"/>
            <a:ext cx="548401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Aliphatic hydrocarbons</a:t>
            </a:r>
            <a:r>
              <a:rPr lang="en-US" altLang="en-US" sz="2400" dirty="0">
                <a:solidFill>
                  <a:schemeClr val="tx1"/>
                </a:solidFill>
              </a:rPr>
              <a:t>:</a:t>
            </a:r>
            <a:r>
              <a:rPr kumimoji="0" lang="en-US" altLang="en-US" sz="2400" b="0" i="0" u="none" strike="noStrike" cap="none" normalizeH="0" baseline="0" dirty="0">
                <a:ln>
                  <a:noFill/>
                </a:ln>
                <a:solidFill>
                  <a:schemeClr val="tx1"/>
                </a:solidFill>
                <a:effectLst/>
              </a:rPr>
              <a:t> linear chains or rings with single, double, or triple bonds</a:t>
            </a:r>
          </a:p>
          <a:p>
            <a:pPr marL="447675" marR="0" lvl="0" indent="-447675" algn="l" defTabSz="914400" rtl="0" eaLnBrk="0" fontAlgn="base" latinLnBrk="0" hangingPunct="0">
              <a:lnSpc>
                <a:spcPct val="100000"/>
              </a:lnSpc>
              <a:spcBef>
                <a:spcPct val="0"/>
              </a:spcBef>
              <a:spcAft>
                <a:spcPct val="0"/>
              </a:spcAft>
              <a:buClrTx/>
              <a:buSzTx/>
              <a:buFontTx/>
              <a:buChar char="•"/>
              <a:tabLst/>
            </a:pPr>
            <a:r>
              <a:rPr lang="en-US" altLang="en-US" sz="2400" b="1" dirty="0">
                <a:solidFill>
                  <a:schemeClr val="tx1"/>
                </a:solidFill>
              </a:rPr>
              <a:t>Aromatic hydrocarbons</a:t>
            </a:r>
            <a:r>
              <a:rPr lang="en-US" altLang="en-US" sz="2400" dirty="0">
                <a:solidFill>
                  <a:schemeClr val="tx1"/>
                </a:solidFill>
              </a:rPr>
              <a:t>:</a:t>
            </a:r>
            <a:r>
              <a:rPr kumimoji="0" lang="en-US" altLang="en-US" sz="2400" b="0" i="0" u="none" strike="noStrike" cap="none" normalizeH="0" baseline="0" dirty="0">
                <a:ln>
                  <a:noFill/>
                </a:ln>
                <a:solidFill>
                  <a:schemeClr val="tx1"/>
                </a:solidFill>
                <a:effectLst/>
              </a:rPr>
              <a:t> cyclic carbon chains; rings with alternating single and double bonds.</a:t>
            </a:r>
          </a:p>
          <a:p>
            <a:pPr marL="1190625" lvl="1" indent="-447675" eaLnBrk="0" fontAlgn="base" hangingPunct="0">
              <a:spcBef>
                <a:spcPct val="0"/>
              </a:spcBef>
              <a:spcAft>
                <a:spcPct val="0"/>
              </a:spcAft>
              <a:buFontTx/>
              <a:buChar char="•"/>
            </a:pPr>
            <a:r>
              <a:rPr lang="en-US" altLang="en-US" sz="2400" dirty="0"/>
              <a:t>Electrons are delocalized.</a:t>
            </a:r>
            <a:endParaRPr kumimoji="0" lang="en-US" altLang="en-US" sz="2400" b="0" i="0" u="none" strike="noStrike" cap="none" normalizeH="0" baseline="0" dirty="0">
              <a:ln>
                <a:noFill/>
              </a:ln>
              <a:solidFill>
                <a:schemeClr val="tx1"/>
              </a:solidFill>
              <a:effectLst/>
            </a:endParaRPr>
          </a:p>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Benzene rings are in </a:t>
            </a:r>
            <a:r>
              <a:rPr lang="en-US" altLang="en-US" sz="2400" dirty="0">
                <a:solidFill>
                  <a:schemeClr val="tx1"/>
                </a:solidFill>
              </a:rPr>
              <a:t>ma</a:t>
            </a:r>
            <a:r>
              <a:rPr kumimoji="0" lang="en-US" altLang="en-US" sz="2400" b="0" i="0" u="none" strike="noStrike" cap="none" normalizeH="0" baseline="0" dirty="0">
                <a:ln>
                  <a:noFill/>
                </a:ln>
                <a:solidFill>
                  <a:schemeClr val="tx1"/>
                </a:solidFill>
                <a:effectLst/>
              </a:rPr>
              <a:t>ny biomolecules — amino acids, cholesterol, and some hormones. </a:t>
            </a:r>
          </a:p>
          <a:p>
            <a:pPr marL="1190625" lvl="1" indent="-447675" eaLnBrk="0" fontAlgn="base" hangingPunct="0">
              <a:spcBef>
                <a:spcPct val="0"/>
              </a:spcBef>
              <a:spcAft>
                <a:spcPct val="0"/>
              </a:spcAft>
              <a:buFontTx/>
              <a:buChar char="•"/>
            </a:pPr>
            <a:r>
              <a:rPr lang="en-US" altLang="en-US" sz="2400" dirty="0"/>
              <a:t>Also, in herbicides and crude oil</a:t>
            </a:r>
            <a:endParaRPr kumimoji="0" lang="en-US" altLang="en-US" sz="2400" b="0" i="0" u="none" strike="noStrike" cap="none" normalizeH="0" baseline="0" dirty="0">
              <a:ln>
                <a:noFill/>
              </a:ln>
              <a:solidFill>
                <a:schemeClr val="tx1"/>
              </a:solidFill>
              <a:effectLst/>
            </a:endParaRPr>
          </a:p>
        </p:txBody>
      </p:sp>
      <p:sp>
        <p:nvSpPr>
          <p:cNvPr id="7" name="TextBox 6">
            <a:extLst>
              <a:ext uri="{FF2B5EF4-FFF2-40B4-BE49-F238E27FC236}">
                <a16:creationId xmlns:a16="http://schemas.microsoft.com/office/drawing/2014/main" id="{6DC6CD38-06E2-8E24-CA84-DABA55F0A3BE}"/>
              </a:ext>
              <a:ext uri="{C183D7F6-B498-43B3-948B-1728B52AA6E4}">
                <adec:decorative xmlns:adec="http://schemas.microsoft.com/office/drawing/2017/decorative" val="0"/>
              </a:ext>
            </a:extLst>
          </p:cNvPr>
          <p:cNvSpPr txBox="1"/>
          <p:nvPr/>
        </p:nvSpPr>
        <p:spPr>
          <a:xfrm>
            <a:off x="6662638" y="1553070"/>
            <a:ext cx="1181100" cy="307777"/>
          </a:xfrm>
          <a:prstGeom prst="rect">
            <a:avLst/>
          </a:prstGeom>
          <a:noFill/>
        </p:spPr>
        <p:txBody>
          <a:bodyPr wrap="square" rtlCol="0">
            <a:spAutoFit/>
          </a:bodyPr>
          <a:lstStyle/>
          <a:p>
            <a:pPr algn="ctr"/>
            <a:r>
              <a:rPr lang="en-US" sz="1400" b="1" dirty="0"/>
              <a:t>2.3 Figure 6</a:t>
            </a:r>
          </a:p>
        </p:txBody>
      </p:sp>
      <p:pic>
        <p:nvPicPr>
          <p:cNvPr id="3" name="Content Placeholder 5" descr="Four molecular structures are shown. Cyclopentane is a ring consisting of five carbons, each with two hydrogens attached. Cyclohexane is a ring of six carbons, each with two hydrogens attached. Benzene is a six-carbon ring with alternating double bonds. Each carbon has one hydrogen attached. Pyridine is the same as benzene, but a nitrogen is substituted for one of the carbons. No hydrogens are attached to the nitrogen.">
            <a:extLst>
              <a:ext uri="{FF2B5EF4-FFF2-40B4-BE49-F238E27FC236}">
                <a16:creationId xmlns:a16="http://schemas.microsoft.com/office/drawing/2014/main" id="{BE1AD129-0D99-B8F4-5BFC-EBB8138839C2}"/>
              </a:ext>
            </a:extLst>
          </p:cNvPr>
          <p:cNvPicPr>
            <a:picLocks noChangeAspect="1"/>
          </p:cNvPicPr>
          <p:nvPr/>
        </p:nvPicPr>
        <p:blipFill>
          <a:blip r:embed="rId2"/>
          <a:srcRect l="28703" t="3667" r="27778" b="5058"/>
          <a:stretch/>
        </p:blipFill>
        <p:spPr>
          <a:xfrm>
            <a:off x="5977973" y="1860847"/>
            <a:ext cx="2550429" cy="2971800"/>
          </a:xfrm>
          <a:prstGeom prst="rect">
            <a:avLst/>
          </a:prstGeom>
        </p:spPr>
      </p:pic>
      <p:sp>
        <p:nvSpPr>
          <p:cNvPr id="11" name="TextBox 10">
            <a:extLst>
              <a:ext uri="{FF2B5EF4-FFF2-40B4-BE49-F238E27FC236}">
                <a16:creationId xmlns:a16="http://schemas.microsoft.com/office/drawing/2014/main" id="{256A0322-6A5B-B247-92D8-207B7385CC00}"/>
              </a:ext>
              <a:ext uri="{C183D7F6-B498-43B3-948B-1728B52AA6E4}">
                <adec:decorative xmlns:adec="http://schemas.microsoft.com/office/drawing/2017/decorative" val="0"/>
              </a:ext>
            </a:extLst>
          </p:cNvPr>
          <p:cNvSpPr txBox="1"/>
          <p:nvPr/>
        </p:nvSpPr>
        <p:spPr>
          <a:xfrm>
            <a:off x="5627545" y="4939844"/>
            <a:ext cx="3251284" cy="400110"/>
          </a:xfrm>
          <a:prstGeom prst="rect">
            <a:avLst/>
          </a:prstGeom>
          <a:noFill/>
        </p:spPr>
        <p:txBody>
          <a:bodyPr wrap="square" rtlCol="0">
            <a:spAutoFit/>
          </a:bodyPr>
          <a:lstStyle/>
          <a:p>
            <a:pPr algn="ctr"/>
            <a:r>
              <a:rPr lang="en-US" sz="1000" dirty="0"/>
              <a:t>OpenStax. "Aliphatic and aromatic hydrocarbons." Modified.</a:t>
            </a:r>
          </a:p>
        </p:txBody>
      </p:sp>
    </p:spTree>
    <p:extLst>
      <p:ext uri="{BB962C8B-B14F-4D97-AF65-F5344CB8AC3E}">
        <p14:creationId xmlns:p14="http://schemas.microsoft.com/office/powerpoint/2010/main" val="415926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8BEC-095F-2ED8-58B6-1885DBF67DE2}"/>
              </a:ext>
            </a:extLst>
          </p:cNvPr>
          <p:cNvSpPr>
            <a:spLocks noGrp="1"/>
          </p:cNvSpPr>
          <p:nvPr>
            <p:ph type="title"/>
          </p:nvPr>
        </p:nvSpPr>
        <p:spPr/>
        <p:txBody>
          <a:bodyPr>
            <a:normAutofit/>
          </a:bodyPr>
          <a:lstStyle/>
          <a:p>
            <a:r>
              <a:rPr lang="en-US" dirty="0"/>
              <a:t>Isomers</a:t>
            </a:r>
          </a:p>
        </p:txBody>
      </p:sp>
      <p:sp>
        <p:nvSpPr>
          <p:cNvPr id="4" name="Rectangle 1">
            <a:extLst>
              <a:ext uri="{FF2B5EF4-FFF2-40B4-BE49-F238E27FC236}">
                <a16:creationId xmlns:a16="http://schemas.microsoft.com/office/drawing/2014/main" id="{325A3E16-098E-4E8C-3463-C8CFFDEC6131}"/>
              </a:ext>
            </a:extLst>
          </p:cNvPr>
          <p:cNvSpPr>
            <a:spLocks noGrp="1" noChangeArrowheads="1"/>
          </p:cNvSpPr>
          <p:nvPr>
            <p:ph idx="1"/>
          </p:nvPr>
        </p:nvSpPr>
        <p:spPr bwMode="auto">
          <a:xfrm>
            <a:off x="391886" y="1295400"/>
            <a:ext cx="46944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Isomers:</a:t>
            </a:r>
            <a:r>
              <a:rPr kumimoji="0" lang="en-US" altLang="en-US" sz="2400" i="0" u="none" strike="noStrike" cap="none" normalizeH="0" baseline="0" dirty="0">
                <a:ln>
                  <a:noFill/>
                </a:ln>
                <a:solidFill>
                  <a:schemeClr val="tx1"/>
                </a:solidFill>
                <a:effectLst/>
              </a:rPr>
              <a:t> molecules with the same chemical formula but different atomic arrangements</a:t>
            </a:r>
            <a:r>
              <a:rPr lang="en-US" altLang="en-US" sz="2400" dirty="0">
                <a:solidFill>
                  <a:schemeClr val="tx1"/>
                </a:solidFill>
              </a:rPr>
              <a:t>.</a:t>
            </a:r>
          </a:p>
          <a:p>
            <a:pPr marL="447675" marR="0" lvl="0" indent="-447675"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Structural isomers: </a:t>
            </a:r>
            <a:r>
              <a:rPr kumimoji="0" lang="en-US" altLang="en-US" sz="2400" i="0" u="none" strike="noStrike" cap="none" normalizeH="0" baseline="0" dirty="0">
                <a:ln>
                  <a:noFill/>
                </a:ln>
                <a:solidFill>
                  <a:schemeClr val="tx1"/>
                </a:solidFill>
                <a:effectLst/>
              </a:rPr>
              <a:t>same chemical formula, but</a:t>
            </a:r>
            <a:r>
              <a:rPr kumimoji="0" lang="en-US" altLang="en-US" sz="2400" b="1" i="0" u="none" strike="noStrike" cap="none" normalizeH="0" baseline="0" dirty="0">
                <a:ln>
                  <a:noFill/>
                </a:ln>
                <a:solidFill>
                  <a:schemeClr val="tx1"/>
                </a:solidFill>
                <a:effectLst/>
              </a:rPr>
              <a:t> </a:t>
            </a:r>
            <a:r>
              <a:rPr kumimoji="0" lang="en-US" altLang="en-US" sz="2400" i="0" u="none" strike="noStrike" cap="none" normalizeH="0" baseline="0" dirty="0">
                <a:ln>
                  <a:noFill/>
                </a:ln>
                <a:solidFill>
                  <a:schemeClr val="tx1"/>
                </a:solidFill>
                <a:effectLst/>
              </a:rPr>
              <a:t>different bond placement</a:t>
            </a:r>
          </a:p>
          <a:p>
            <a:pPr marL="1190625" lvl="1" indent="-447675" eaLnBrk="0" fontAlgn="base" hangingPunct="0">
              <a:spcBef>
                <a:spcPct val="0"/>
              </a:spcBef>
              <a:spcAft>
                <a:spcPct val="0"/>
              </a:spcAft>
              <a:buFontTx/>
              <a:buChar char="•"/>
            </a:pPr>
            <a:r>
              <a:rPr lang="en-US" altLang="en-US" sz="2400" dirty="0"/>
              <a:t>B</a:t>
            </a:r>
            <a:r>
              <a:rPr kumimoji="0" lang="en-US" altLang="en-US" sz="2400" i="0" u="none" strike="noStrike" cap="none" normalizeH="0" baseline="0" dirty="0">
                <a:ln>
                  <a:noFill/>
                </a:ln>
                <a:solidFill>
                  <a:schemeClr val="tx1"/>
                </a:solidFill>
                <a:effectLst/>
              </a:rPr>
              <a:t>utane and isobutane (both C</a:t>
            </a:r>
            <a:r>
              <a:rPr kumimoji="0" lang="en-US" altLang="en-US" sz="2400" i="0" u="none" strike="noStrike" cap="none" normalizeH="0" baseline="-25000" dirty="0">
                <a:ln>
                  <a:noFill/>
                </a:ln>
                <a:solidFill>
                  <a:schemeClr val="tx1"/>
                </a:solidFill>
                <a:effectLst/>
              </a:rPr>
              <a:t>4</a:t>
            </a:r>
            <a:r>
              <a:rPr kumimoji="0" lang="en-US" altLang="en-US" sz="2400" i="0" u="none" strike="noStrike" cap="none" normalizeH="0" baseline="0" dirty="0">
                <a:ln>
                  <a:noFill/>
                </a:ln>
                <a:solidFill>
                  <a:schemeClr val="tx1"/>
                </a:solidFill>
                <a:effectLst/>
              </a:rPr>
              <a:t>H</a:t>
            </a:r>
            <a:r>
              <a:rPr kumimoji="0" lang="en-US" altLang="en-US" sz="2400" i="0" u="none" strike="noStrike" cap="none" normalizeH="0" baseline="-25000" dirty="0">
                <a:ln>
                  <a:noFill/>
                </a:ln>
                <a:solidFill>
                  <a:schemeClr val="tx1"/>
                </a:solidFill>
                <a:effectLst/>
              </a:rPr>
              <a:t>10</a:t>
            </a:r>
            <a:r>
              <a:rPr kumimoji="0" lang="en-US" altLang="en-US" sz="2400" i="0" u="none" strike="noStrike" cap="none" normalizeH="0" baseline="0" dirty="0">
                <a:ln>
                  <a:noFill/>
                </a:ln>
                <a:solidFill>
                  <a:schemeClr val="tx1"/>
                </a:solidFill>
                <a:effectLst/>
              </a:rPr>
              <a:t>) have unique chemical properties.</a:t>
            </a:r>
          </a:p>
          <a:p>
            <a:pPr marL="1190625" lvl="1" indent="-447675" eaLnBrk="0" fontAlgn="base" hangingPunct="0">
              <a:spcBef>
                <a:spcPct val="0"/>
              </a:spcBef>
              <a:spcAft>
                <a:spcPct val="0"/>
              </a:spcAft>
              <a:buFontTx/>
              <a:buChar char="•"/>
            </a:pPr>
            <a:r>
              <a:rPr kumimoji="0" lang="en-US" altLang="en-US" sz="2400" i="0" u="none" strike="noStrike" cap="none" normalizeH="0" baseline="0" dirty="0">
                <a:ln>
                  <a:noFill/>
                </a:ln>
                <a:solidFill>
                  <a:schemeClr val="tx1"/>
                </a:solidFill>
                <a:effectLst/>
              </a:rPr>
              <a:t>Butane is a fuel and isobutane a refrigerant and propellant.</a:t>
            </a:r>
          </a:p>
        </p:txBody>
      </p:sp>
      <p:sp>
        <p:nvSpPr>
          <p:cNvPr id="7" name="TextBox 6">
            <a:extLst>
              <a:ext uri="{FF2B5EF4-FFF2-40B4-BE49-F238E27FC236}">
                <a16:creationId xmlns:a16="http://schemas.microsoft.com/office/drawing/2014/main" id="{6DC6CD38-06E2-8E24-CA84-DABA55F0A3BE}"/>
              </a:ext>
              <a:ext uri="{C183D7F6-B498-43B3-948B-1728B52AA6E4}">
                <adec:decorative xmlns:adec="http://schemas.microsoft.com/office/drawing/2017/decorative" val="0"/>
              </a:ext>
            </a:extLst>
          </p:cNvPr>
          <p:cNvSpPr txBox="1"/>
          <p:nvPr/>
        </p:nvSpPr>
        <p:spPr>
          <a:xfrm>
            <a:off x="6228083" y="1787147"/>
            <a:ext cx="1181100" cy="307777"/>
          </a:xfrm>
          <a:prstGeom prst="rect">
            <a:avLst/>
          </a:prstGeom>
          <a:noFill/>
        </p:spPr>
        <p:txBody>
          <a:bodyPr wrap="square" rtlCol="0">
            <a:spAutoFit/>
          </a:bodyPr>
          <a:lstStyle/>
          <a:p>
            <a:pPr algn="ctr"/>
            <a:r>
              <a:rPr lang="en-US" sz="1400" b="1" dirty="0"/>
              <a:t>2.3 Figure 7</a:t>
            </a:r>
          </a:p>
        </p:txBody>
      </p:sp>
      <p:pic>
        <p:nvPicPr>
          <p:cNvPr id="3" name="Content Placeholder 5" descr="Both butane and isobutane have four carbons and ten hydrogens, but in butane the carbons form a single chain, while in isobutane the carbons form a branched chain.">
            <a:extLst>
              <a:ext uri="{FF2B5EF4-FFF2-40B4-BE49-F238E27FC236}">
                <a16:creationId xmlns:a16="http://schemas.microsoft.com/office/drawing/2014/main" id="{6F4E8471-DAE9-47B6-C1D7-860651CA2FAB}"/>
              </a:ext>
            </a:extLst>
          </p:cNvPr>
          <p:cNvPicPr>
            <a:picLocks noChangeAspect="1"/>
          </p:cNvPicPr>
          <p:nvPr/>
        </p:nvPicPr>
        <p:blipFill>
          <a:blip r:embed="rId2"/>
          <a:srcRect t="5334" b="6334"/>
          <a:stretch/>
        </p:blipFill>
        <p:spPr>
          <a:xfrm>
            <a:off x="4879752" y="2264469"/>
            <a:ext cx="3881887" cy="1905000"/>
          </a:xfrm>
          <a:prstGeom prst="rect">
            <a:avLst/>
          </a:prstGeom>
        </p:spPr>
      </p:pic>
      <p:sp>
        <p:nvSpPr>
          <p:cNvPr id="11" name="TextBox 10">
            <a:extLst>
              <a:ext uri="{FF2B5EF4-FFF2-40B4-BE49-F238E27FC236}">
                <a16:creationId xmlns:a16="http://schemas.microsoft.com/office/drawing/2014/main" id="{256A0322-6A5B-B247-92D8-207B7385CC00}"/>
              </a:ext>
              <a:ext uri="{C183D7F6-B498-43B3-948B-1728B52AA6E4}">
                <adec:decorative xmlns:adec="http://schemas.microsoft.com/office/drawing/2017/decorative" val="0"/>
              </a:ext>
            </a:extLst>
          </p:cNvPr>
          <p:cNvSpPr txBox="1"/>
          <p:nvPr/>
        </p:nvSpPr>
        <p:spPr>
          <a:xfrm>
            <a:off x="4930033" y="4244478"/>
            <a:ext cx="3785342" cy="246221"/>
          </a:xfrm>
          <a:prstGeom prst="rect">
            <a:avLst/>
          </a:prstGeom>
          <a:noFill/>
        </p:spPr>
        <p:txBody>
          <a:bodyPr wrap="square" rtlCol="0">
            <a:spAutoFit/>
          </a:bodyPr>
          <a:lstStyle/>
          <a:p>
            <a:pPr algn="ctr"/>
            <a:r>
              <a:rPr lang="en-US" sz="1000" dirty="0"/>
              <a:t>OpenStax on Wikimedia Commons. "Hydrocarbon-butane." Modified.</a:t>
            </a:r>
          </a:p>
        </p:txBody>
      </p:sp>
    </p:spTree>
    <p:extLst>
      <p:ext uri="{BB962C8B-B14F-4D97-AF65-F5344CB8AC3E}">
        <p14:creationId xmlns:p14="http://schemas.microsoft.com/office/powerpoint/2010/main" val="2082446635"/>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23218</TotalTime>
  <Words>1202</Words>
  <Application>Microsoft Office PowerPoint</Application>
  <PresentationFormat>On-screen Show (4:3)</PresentationFormat>
  <Paragraphs>115</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Century Gothic</vt:lpstr>
      <vt:lpstr>Office Theme</vt:lpstr>
      <vt:lpstr>Lesson 2.3</vt:lpstr>
      <vt:lpstr>Objectives</vt:lpstr>
      <vt:lpstr>The Importance of Carbon</vt:lpstr>
      <vt:lpstr>Carbon Bonding and the Octet Rule</vt:lpstr>
      <vt:lpstr>Hydrocarbons</vt:lpstr>
      <vt:lpstr>Hydrocarbon Chains</vt:lpstr>
      <vt:lpstr>2.3 Figure 5</vt:lpstr>
      <vt:lpstr>Hydrocarbon Rings</vt:lpstr>
      <vt:lpstr>Isomers</vt:lpstr>
      <vt:lpstr>Geometric Isomers</vt:lpstr>
      <vt:lpstr>Common Isomers: Triglycerides</vt:lpstr>
      <vt:lpstr>2.3 Figure 9</vt:lpstr>
      <vt:lpstr>Enantiomers</vt:lpstr>
      <vt:lpstr>Enantiomers: Chirality in Biological Molecules</vt:lpstr>
      <vt:lpstr>Functional Groups1</vt:lpstr>
      <vt:lpstr>Functional Groups2</vt:lpstr>
      <vt:lpstr>Functional Groups3</vt:lpstr>
      <vt:lpstr>Think It Through</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261</cp:revision>
  <dcterms:created xsi:type="dcterms:W3CDTF">2013-04-26T14:43:13Z</dcterms:created>
  <dcterms:modified xsi:type="dcterms:W3CDTF">2024-10-08T16:56:42Z</dcterms:modified>
</cp:coreProperties>
</file>