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handoutMasterIdLst>
    <p:handoutMasterId r:id="rId29"/>
  </p:handoutMasterIdLst>
  <p:sldIdLst>
    <p:sldId id="272" r:id="rId2"/>
    <p:sldId id="264" r:id="rId3"/>
    <p:sldId id="265"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6" r:id="rId20"/>
    <p:sldId id="292" r:id="rId21"/>
    <p:sldId id="294" r:id="rId22"/>
    <p:sldId id="275" r:id="rId23"/>
    <p:sldId id="295" r:id="rId24"/>
    <p:sldId id="268" r:id="rId25"/>
    <p:sldId id="274" r:id="rId26"/>
    <p:sldId id="297" r:id="rId27"/>
  </p:sldIdLst>
  <p:sldSz cx="9144000" cy="6858000" type="screen4x3"/>
  <p:notesSz cx="6858000" cy="9144000"/>
  <p:embeddedFontLst>
    <p:embeddedFont>
      <p:font typeface="Century Gothic" panose="020B050202020202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3" autoAdjust="0"/>
    <p:restoredTop sz="86411" autoAdjust="0"/>
  </p:normalViewPr>
  <p:slideViewPr>
    <p:cSldViewPr>
      <p:cViewPr varScale="1">
        <p:scale>
          <a:sx n="95" d="100"/>
          <a:sy n="95" d="100"/>
        </p:scale>
        <p:origin x="1926" y="114"/>
      </p:cViewPr>
      <p:guideLst>
        <p:guide orient="horz" pos="2160"/>
        <p:guide pos="2880"/>
      </p:guideLst>
    </p:cSldViewPr>
  </p:slideViewPr>
  <p:outlineViewPr>
    <p:cViewPr>
      <p:scale>
        <a:sx n="33" d="100"/>
        <a:sy n="33" d="100"/>
      </p:scale>
      <p:origin x="0" y="-880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 Figure 3: </a:t>
            </a:r>
            <a:r>
              <a:rPr lang="en-US" b="0" i="0" u="none" strike="noStrike" dirty="0">
                <a:solidFill>
                  <a:srgbClr val="4D4D4D"/>
                </a:solidFill>
                <a:effectLst/>
                <a:latin typeface="Open Sans" panose="020F0502020204030204" pitchFamily="34" charset="0"/>
              </a:rPr>
              <a:t>A phylogenetic tree's root indicates that an ancestral lineage gave rise to all organisms on the tree. A branch point indicates where two lineages diverged. A lineage that evolved early and remains unbranched is a basal taxon. When two lineages stem from the same branch point, they are sister taxa. A branch with more than two lineages is a polytomy.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8321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 Figure</a:t>
            </a:r>
            <a:r>
              <a:rPr lang="en-US" b="0" i="0" u="none" strike="noStrike" dirty="0">
                <a:solidFill>
                  <a:srgbClr val="4D4D4D"/>
                </a:solidFill>
                <a:effectLst/>
                <a:latin typeface="Open Sans" panose="020B0606030504020204" pitchFamily="34" charset="0"/>
              </a:rPr>
              <a:t> 4: One can find the most recent common ancestor between two organisms by finding the branch point at which the two species diverged.</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420309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 Figure</a:t>
            </a:r>
            <a:r>
              <a:rPr lang="en-US" b="0" i="0" u="none" strike="noStrike" dirty="0">
                <a:solidFill>
                  <a:srgbClr val="4D4D4D"/>
                </a:solidFill>
                <a:effectLst/>
                <a:latin typeface="Open Sans" panose="020B0606030504020204" pitchFamily="34" charset="0"/>
              </a:rPr>
              <a:t> 5: Rotation around a branch point does not change the evolutionary relationships between organisms on a phylogenetic tree. Thus, these four phylogenetic trees showing the evolutionary relationships between organisms A, B, C, and D are all equivalent.</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281195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60110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80047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 Figure</a:t>
            </a:r>
            <a:r>
              <a:rPr lang="en-US" b="0" i="0" u="none" strike="noStrike" dirty="0">
                <a:solidFill>
                  <a:srgbClr val="4D4D4D"/>
                </a:solidFill>
                <a:effectLst/>
                <a:latin typeface="Open Sans" panose="020B0606030504020204" pitchFamily="34" charset="0"/>
              </a:rPr>
              <a:t> 7: The taxonomic classification system uses a hierarchical model to organize living organisms into increasingly specific categories. The common dog, </a:t>
            </a:r>
            <a:r>
              <a:rPr lang="en-US" b="0" i="1" u="none" strike="noStrike" dirty="0">
                <a:solidFill>
                  <a:srgbClr val="4D4D4D"/>
                </a:solidFill>
                <a:effectLst/>
                <a:latin typeface="Open Sans" panose="020B0606030504020204" pitchFamily="34" charset="0"/>
              </a:rPr>
              <a:t>Canis lupus familiaris</a:t>
            </a:r>
            <a:r>
              <a:rPr lang="en-US" b="0" i="0" u="none" strike="noStrike" dirty="0">
                <a:solidFill>
                  <a:srgbClr val="4D4D4D"/>
                </a:solidFill>
                <a:effectLst/>
                <a:latin typeface="Open Sans" panose="020B0606030504020204" pitchFamily="34" charset="0"/>
              </a:rPr>
              <a:t>, is a subspecies of </a:t>
            </a:r>
            <a:r>
              <a:rPr lang="en-US" b="0" i="1" u="none" strike="noStrike" dirty="0">
                <a:solidFill>
                  <a:srgbClr val="4D4D4D"/>
                </a:solidFill>
                <a:effectLst/>
                <a:latin typeface="Open Sans" panose="020B0606030504020204" pitchFamily="34" charset="0"/>
              </a:rPr>
              <a:t>Canis lupus</a:t>
            </a:r>
            <a:r>
              <a:rPr lang="en-US" b="0" i="0" u="none" strike="noStrike" dirty="0">
                <a:solidFill>
                  <a:srgbClr val="4D4D4D"/>
                </a:solidFill>
                <a:effectLst/>
                <a:latin typeface="Open Sans" panose="020B0606030504020204" pitchFamily="34" charset="0"/>
              </a:rPr>
              <a:t>, which also includes the wolf and dingo.</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280338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03605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384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20.1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Organizing Life on Earth</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Rooted Phylogenetic Trees Require Interpretation</a:t>
            </a:r>
            <a:r>
              <a:rPr lang="en-US" sz="1400" baseline="-25000" dirty="0">
                <a:solidFill>
                  <a:schemeClr val="accent1"/>
                </a:solidFill>
              </a:rPr>
              <a:t>2</a:t>
            </a:r>
            <a:endParaRPr lang="en-US" sz="3200" dirty="0">
              <a:solidFill>
                <a:schemeClr val="accent1"/>
              </a:solidFill>
            </a:endParaRPr>
          </a:p>
        </p:txBody>
      </p:sp>
      <p:sp>
        <p:nvSpPr>
          <p:cNvPr id="11267" name="Rectangle 3"/>
          <p:cNvSpPr>
            <a:spLocks noGrp="1"/>
          </p:cNvSpPr>
          <p:nvPr>
            <p:ph idx="1"/>
          </p:nvPr>
        </p:nvSpPr>
        <p:spPr>
          <a:xfrm>
            <a:off x="457200" y="990600"/>
            <a:ext cx="8229600" cy="5181600"/>
          </a:xfrm>
          <a:prstGeom prst="rect">
            <a:avLst/>
          </a:prstGeom>
        </p:spPr>
        <p:txBody>
          <a:bodyPr>
            <a:normAutofit/>
          </a:bodyPr>
          <a:lstStyle/>
          <a:p>
            <a:pPr>
              <a:tabLst>
                <a:tab pos="461963" algn="l"/>
              </a:tabLst>
            </a:pPr>
            <a:r>
              <a:rPr lang="en-US" dirty="0">
                <a:solidFill>
                  <a:schemeClr val="tx1"/>
                </a:solidFill>
              </a:rPr>
              <a:t>One can trace the pathway from the origin of life to any individual species.</a:t>
            </a:r>
          </a:p>
          <a:p>
            <a:pPr>
              <a:tabLst>
                <a:tab pos="461963" algn="l"/>
              </a:tabLst>
            </a:pPr>
            <a:r>
              <a:rPr lang="en-US" dirty="0">
                <a:solidFill>
                  <a:schemeClr val="tx1"/>
                </a:solidFill>
              </a:rPr>
              <a:t>One can start with a single species and move back toward the "trunk" to discover the species' ancestors and where lineages share a common ancestor.</a:t>
            </a:r>
          </a:p>
          <a:p>
            <a:pPr lvl="1">
              <a:tabLst>
                <a:tab pos="461963" algn="l"/>
              </a:tabLst>
            </a:pPr>
            <a:r>
              <a:rPr lang="en-US" dirty="0"/>
              <a:t>The </a:t>
            </a:r>
            <a:r>
              <a:rPr lang="en-US" b="1" dirty="0"/>
              <a:t>most recent common ancestor (MRCA)</a:t>
            </a:r>
            <a:r>
              <a:rPr lang="en-US" dirty="0"/>
              <a:t> is the branch point at which two or more organisms diverge.</a:t>
            </a:r>
          </a:p>
          <a:p>
            <a:pPr>
              <a:tabLst>
                <a:tab pos="461963" algn="l"/>
              </a:tabLst>
            </a:pPr>
            <a:r>
              <a:rPr lang="en-US" dirty="0">
                <a:solidFill>
                  <a:schemeClr val="tx1"/>
                </a:solidFill>
              </a:rPr>
              <a:t>Rotation of arms around a branch point does not change the relationships the tree shows.</a:t>
            </a:r>
            <a:endParaRPr lang="en-US" sz="2600" dirty="0">
              <a:solidFill>
                <a:schemeClr val="tx1"/>
              </a:solidFill>
            </a:endParaRPr>
          </a:p>
          <a:p>
            <a:pPr>
              <a:tabLst>
                <a:tab pos="461963" algn="l"/>
              </a:tabLst>
            </a:pPr>
            <a:endParaRPr lang="en-US" sz="2600" i="0" dirty="0">
              <a:solidFill>
                <a:schemeClr val="tx1"/>
              </a:solidFill>
            </a:endParaRPr>
          </a:p>
          <a:p>
            <a:pPr marL="0" indent="3175">
              <a:spcBef>
                <a:spcPts val="1200"/>
              </a:spcBef>
              <a:buFont typeface="Courier New" pitchFamily="49" charset="0"/>
              <a:buNone/>
              <a:tabLst>
                <a:tab pos="457200" algn="l"/>
              </a:tabLst>
            </a:pPr>
            <a:endParaRPr lang="en-US" sz="2600" dirty="0">
              <a:solidFill>
                <a:srgbClr val="0000FF"/>
              </a:solidFill>
            </a:endParaRPr>
          </a:p>
        </p:txBody>
      </p:sp>
    </p:spTree>
    <p:extLst>
      <p:ext uri="{BB962C8B-B14F-4D97-AF65-F5344CB8AC3E}">
        <p14:creationId xmlns:p14="http://schemas.microsoft.com/office/powerpoint/2010/main" val="9914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20.1 Figure 4</a:t>
            </a:r>
            <a:endParaRPr lang="en-US" sz="3200" dirty="0">
              <a:solidFill>
                <a:schemeClr val="accent1"/>
              </a:solidFill>
            </a:endParaRPr>
          </a:p>
        </p:txBody>
      </p:sp>
      <p:sp>
        <p:nvSpPr>
          <p:cNvPr id="4" name="TextBox 3">
            <a:extLst>
              <a:ext uri="{FF2B5EF4-FFF2-40B4-BE49-F238E27FC236}">
                <a16:creationId xmlns:a16="http://schemas.microsoft.com/office/drawing/2014/main" id="{82BC43B2-CB03-56AD-551E-A62BCF080D5B}"/>
              </a:ext>
            </a:extLst>
          </p:cNvPr>
          <p:cNvSpPr txBox="1"/>
          <p:nvPr/>
        </p:nvSpPr>
        <p:spPr>
          <a:xfrm>
            <a:off x="2286000" y="5707142"/>
            <a:ext cx="4572000" cy="246221"/>
          </a:xfrm>
          <a:prstGeom prst="rect">
            <a:avLst/>
          </a:prstGeom>
          <a:noFill/>
        </p:spPr>
        <p:txBody>
          <a:bodyPr wrap="square">
            <a:spAutoFit/>
          </a:bodyPr>
          <a:lstStyle/>
          <a:p>
            <a:pPr algn="ctr"/>
            <a:r>
              <a:rPr lang="en-US" sz="1000" dirty="0"/>
              <a:t>Favpng. "Common ancestor." Modified. </a:t>
            </a:r>
          </a:p>
        </p:txBody>
      </p:sp>
      <p:pic>
        <p:nvPicPr>
          <p:cNvPr id="2" name="Content Placeholder 5" descr="Shown is a phylogenetic root with branches that represent the most recent common ancestors of the present-day species A, B, C, D, and E. Closer to the root, a single bifurcated branch shows the most recent common ancestor of species A, B, C, D, and E. Further along as branches begin to separate and approach present day species, another node in the branch represents the most recent common ancestor of species A and B. Directly off those branches are the present-day species A and B.">
            <a:extLst>
              <a:ext uri="{FF2B5EF4-FFF2-40B4-BE49-F238E27FC236}">
                <a16:creationId xmlns:a16="http://schemas.microsoft.com/office/drawing/2014/main" id="{4E9CE97A-74CC-B96A-2A47-3CBB5CCC9D35}"/>
              </a:ext>
            </a:extLst>
          </p:cNvPr>
          <p:cNvPicPr>
            <a:picLocks noGrp="1" noChangeAspect="1"/>
          </p:cNvPicPr>
          <p:nvPr>
            <p:ph idx="1"/>
          </p:nvPr>
        </p:nvPicPr>
        <p:blipFill>
          <a:blip r:embed="rId3"/>
          <a:srcRect l="11111" t="7000" r="10185" b="4668"/>
          <a:stretch/>
        </p:blipFill>
        <p:spPr>
          <a:xfrm>
            <a:off x="1150188" y="1295400"/>
            <a:ext cx="6843623" cy="4267200"/>
          </a:xfrm>
        </p:spPr>
      </p:pic>
    </p:spTree>
    <p:extLst>
      <p:ext uri="{BB962C8B-B14F-4D97-AF65-F5344CB8AC3E}">
        <p14:creationId xmlns:p14="http://schemas.microsoft.com/office/powerpoint/2010/main" val="53855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Many Disciplines Contribute the Study of Systematics</a:t>
            </a:r>
            <a:endParaRPr lang="en-US" sz="3200" dirty="0">
              <a:solidFill>
                <a:schemeClr val="accent1"/>
              </a:solidFill>
            </a:endParaRPr>
          </a:p>
        </p:txBody>
      </p:sp>
      <p:sp>
        <p:nvSpPr>
          <p:cNvPr id="11267" name="Rectangle 3"/>
          <p:cNvSpPr>
            <a:spLocks noGrp="1"/>
          </p:cNvSpPr>
          <p:nvPr>
            <p:ph idx="1"/>
          </p:nvPr>
        </p:nvSpPr>
        <p:spPr>
          <a:xfrm>
            <a:off x="457200" y="990600"/>
            <a:ext cx="8229600" cy="7467600"/>
          </a:xfrm>
          <a:prstGeom prst="rect">
            <a:avLst/>
          </a:prstGeom>
        </p:spPr>
        <p:txBody>
          <a:bodyPr>
            <a:normAutofit/>
          </a:bodyPr>
          <a:lstStyle/>
          <a:p>
            <a:pPr marL="0" indent="0">
              <a:buNone/>
              <a:tabLst>
                <a:tab pos="461963" algn="l"/>
              </a:tabLst>
            </a:pPr>
            <a:r>
              <a:rPr lang="en-US" b="1" dirty="0">
                <a:solidFill>
                  <a:schemeClr val="tx1"/>
                </a:solidFill>
              </a:rPr>
              <a:t>Systematics</a:t>
            </a:r>
            <a:r>
              <a:rPr lang="en-US" dirty="0">
                <a:solidFill>
                  <a:schemeClr val="tx1"/>
                </a:solidFill>
              </a:rPr>
              <a:t> is the study of the diversification, classification, and evolutionary relationships of organisms and may include data obtained from:</a:t>
            </a:r>
          </a:p>
          <a:p>
            <a:pPr>
              <a:tabLst>
                <a:tab pos="461963" algn="l"/>
              </a:tabLst>
            </a:pPr>
            <a:r>
              <a:rPr lang="en-US" dirty="0"/>
              <a:t>Comparing fossils</a:t>
            </a:r>
          </a:p>
          <a:p>
            <a:pPr>
              <a:tabLst>
                <a:tab pos="461963" algn="l"/>
              </a:tabLst>
            </a:pPr>
            <a:r>
              <a:rPr lang="en-US" dirty="0">
                <a:solidFill>
                  <a:schemeClr val="tx1"/>
                </a:solidFill>
              </a:rPr>
              <a:t>Studying the structures of body parts</a:t>
            </a:r>
          </a:p>
          <a:p>
            <a:pPr>
              <a:tabLst>
                <a:tab pos="461963" algn="l"/>
              </a:tabLst>
            </a:pPr>
            <a:r>
              <a:rPr lang="en-US" dirty="0"/>
              <a:t>Studying the molecules that an organism uses</a:t>
            </a:r>
          </a:p>
          <a:p>
            <a:pPr>
              <a:tabLst>
                <a:tab pos="461963" algn="l"/>
              </a:tabLst>
            </a:pPr>
            <a:r>
              <a:rPr lang="en-US" dirty="0">
                <a:solidFill>
                  <a:schemeClr val="tx1"/>
                </a:solidFill>
              </a:rPr>
              <a:t>DNA analysis</a:t>
            </a:r>
            <a:endParaRPr lang="en-US" sz="2600" i="0" dirty="0">
              <a:solidFill>
                <a:schemeClr val="tx1"/>
              </a:solidFill>
            </a:endParaRPr>
          </a:p>
          <a:p>
            <a:pPr marL="0" indent="3175">
              <a:spcBef>
                <a:spcPts val="1200"/>
              </a:spcBef>
              <a:buFont typeface="Courier New" pitchFamily="49" charset="0"/>
              <a:buNone/>
              <a:tabLst>
                <a:tab pos="457200" algn="l"/>
              </a:tabLst>
            </a:pPr>
            <a:endParaRPr lang="en-US" sz="2600" dirty="0">
              <a:solidFill>
                <a:srgbClr val="0000FF"/>
              </a:solidFill>
            </a:endParaRPr>
          </a:p>
        </p:txBody>
      </p:sp>
    </p:spTree>
    <p:extLst>
      <p:ext uri="{BB962C8B-B14F-4D97-AF65-F5344CB8AC3E}">
        <p14:creationId xmlns:p14="http://schemas.microsoft.com/office/powerpoint/2010/main" val="10771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Modern-Day Phylogenetic Trees Combine DNA Sequence Analysis With Statistics</a:t>
            </a:r>
            <a:endParaRPr lang="en-US" sz="3200" dirty="0">
              <a:solidFill>
                <a:schemeClr val="accent1"/>
              </a:solidFill>
            </a:endParaRPr>
          </a:p>
        </p:txBody>
      </p:sp>
      <p:sp>
        <p:nvSpPr>
          <p:cNvPr id="11267" name="Rectangle 3"/>
          <p:cNvSpPr>
            <a:spLocks noGrp="1"/>
          </p:cNvSpPr>
          <p:nvPr>
            <p:ph idx="1"/>
          </p:nvPr>
        </p:nvSpPr>
        <p:spPr>
          <a:xfrm>
            <a:off x="457200" y="990600"/>
            <a:ext cx="8229600" cy="5410200"/>
          </a:xfrm>
          <a:prstGeom prst="rect">
            <a:avLst/>
          </a:prstGeom>
        </p:spPr>
        <p:txBody>
          <a:bodyPr>
            <a:normAutofit/>
          </a:bodyPr>
          <a:lstStyle/>
          <a:p>
            <a:pPr marL="0" indent="0">
              <a:buNone/>
              <a:tabLst>
                <a:tab pos="461963" algn="l"/>
              </a:tabLst>
            </a:pPr>
            <a:r>
              <a:rPr lang="en-US" i="0" dirty="0">
                <a:solidFill>
                  <a:schemeClr val="tx1"/>
                </a:solidFill>
              </a:rPr>
              <a:t>Phylogenetic trees based upon DNA analysis examine the number of DNA sequence changes between the organisms examined.</a:t>
            </a:r>
          </a:p>
          <a:p>
            <a:pPr>
              <a:tabLst>
                <a:tab pos="461963" algn="l"/>
              </a:tabLst>
            </a:pPr>
            <a:r>
              <a:rPr lang="en-US" dirty="0"/>
              <a:t>Tree branch length is proportional to the degree of genetic distance separating the organisms.</a:t>
            </a:r>
          </a:p>
          <a:p>
            <a:pPr>
              <a:tabLst>
                <a:tab pos="461963" algn="l"/>
              </a:tabLst>
            </a:pPr>
            <a:r>
              <a:rPr lang="en-US" i="0" dirty="0">
                <a:solidFill>
                  <a:schemeClr val="tx1"/>
                </a:solidFill>
              </a:rPr>
              <a:t>These trees change as additional organisms are discovered and the sequences of their DNA are added.</a:t>
            </a:r>
          </a:p>
        </p:txBody>
      </p:sp>
    </p:spTree>
    <p:extLst>
      <p:ext uri="{BB962C8B-B14F-4D97-AF65-F5344CB8AC3E}">
        <p14:creationId xmlns:p14="http://schemas.microsoft.com/office/powerpoint/2010/main" val="364195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20.1 Figure 5</a:t>
            </a:r>
            <a:endParaRPr lang="en-US" sz="3200" dirty="0">
              <a:solidFill>
                <a:schemeClr val="accent1"/>
              </a:solidFill>
            </a:endParaRPr>
          </a:p>
        </p:txBody>
      </p:sp>
      <p:pic>
        <p:nvPicPr>
          <p:cNvPr id="3" name="Content Placeholder 5" descr="Eight phylogenetic trees are shown with present-day species A, B, C, and D. Though the present-day species may rotate positions, the branches change with them, demonstrating a consistency in lineage. ">
            <a:extLst>
              <a:ext uri="{FF2B5EF4-FFF2-40B4-BE49-F238E27FC236}">
                <a16:creationId xmlns:a16="http://schemas.microsoft.com/office/drawing/2014/main" id="{E8630723-EB8C-ABCF-2508-4461F4C0DC22}"/>
              </a:ext>
            </a:extLst>
          </p:cNvPr>
          <p:cNvPicPr>
            <a:picLocks noGrp="1" noChangeAspect="1"/>
          </p:cNvPicPr>
          <p:nvPr>
            <p:ph idx="1"/>
          </p:nvPr>
        </p:nvPicPr>
        <p:blipFill>
          <a:blip r:embed="rId3"/>
          <a:srcRect l="4630" t="5332" r="2778" b="4668"/>
          <a:stretch/>
        </p:blipFill>
        <p:spPr>
          <a:xfrm>
            <a:off x="762000" y="1371600"/>
            <a:ext cx="7620000" cy="4114800"/>
          </a:xfrm>
        </p:spPr>
      </p:pic>
    </p:spTree>
    <p:extLst>
      <p:ext uri="{BB962C8B-B14F-4D97-AF65-F5344CB8AC3E}">
        <p14:creationId xmlns:p14="http://schemas.microsoft.com/office/powerpoint/2010/main" val="264383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Cladograms Suggest Relationships Based Upon Shared Characteristics</a:t>
            </a:r>
          </a:p>
        </p:txBody>
      </p:sp>
      <p:sp>
        <p:nvSpPr>
          <p:cNvPr id="11267" name="Rectangle 3"/>
          <p:cNvSpPr>
            <a:spLocks noGrp="1"/>
          </p:cNvSpPr>
          <p:nvPr>
            <p:ph idx="1"/>
          </p:nvPr>
        </p:nvSpPr>
        <p:spPr>
          <a:xfrm>
            <a:off x="457200" y="914400"/>
            <a:ext cx="8229600" cy="5410200"/>
          </a:xfrm>
          <a:prstGeom prst="rect">
            <a:avLst/>
          </a:prstGeom>
        </p:spPr>
        <p:txBody>
          <a:bodyPr>
            <a:normAutofit fontScale="92500"/>
          </a:bodyPr>
          <a:lstStyle/>
          <a:p>
            <a:pPr marL="0" indent="0">
              <a:buNone/>
              <a:tabLst>
                <a:tab pos="461963" algn="l"/>
              </a:tabLst>
            </a:pPr>
            <a:r>
              <a:rPr lang="en-US" i="0" dirty="0">
                <a:solidFill>
                  <a:schemeClr val="tx1"/>
                </a:solidFill>
              </a:rPr>
              <a:t>A </a:t>
            </a:r>
            <a:r>
              <a:rPr lang="en-US" b="1" i="0" dirty="0">
                <a:solidFill>
                  <a:schemeClr val="tx1"/>
                </a:solidFill>
              </a:rPr>
              <a:t>cladogram</a:t>
            </a:r>
            <a:r>
              <a:rPr lang="en-US" i="0" dirty="0">
                <a:solidFill>
                  <a:schemeClr val="tx1"/>
                </a:solidFill>
              </a:rPr>
              <a:t> shows hypothesized relationships among organisms based on shared characteristics.</a:t>
            </a:r>
          </a:p>
          <a:p>
            <a:pPr>
              <a:tabLst>
                <a:tab pos="461963" algn="l"/>
              </a:tabLst>
            </a:pPr>
            <a:r>
              <a:rPr lang="en-US" i="0" dirty="0">
                <a:solidFill>
                  <a:schemeClr val="tx1"/>
                </a:solidFill>
              </a:rPr>
              <a:t>Branch lengths are typically the same (unlike in a phylogenetic tree).</a:t>
            </a:r>
          </a:p>
          <a:p>
            <a:pPr>
              <a:tabLst>
                <a:tab pos="461963" algn="l"/>
              </a:tabLst>
            </a:pPr>
            <a:r>
              <a:rPr lang="en-US" i="0" dirty="0">
                <a:solidFill>
                  <a:schemeClr val="tx1"/>
                </a:solidFill>
              </a:rPr>
              <a:t>These are often based upon the presence or a</a:t>
            </a:r>
            <a:r>
              <a:rPr lang="en-US" dirty="0"/>
              <a:t>bsence of morphological characters (physical traits) in organisms and the order that these traits appeared.</a:t>
            </a:r>
          </a:p>
          <a:p>
            <a:pPr>
              <a:tabLst>
                <a:tab pos="461963" algn="l"/>
              </a:tabLst>
            </a:pPr>
            <a:r>
              <a:rPr lang="en-US" i="0" dirty="0">
                <a:solidFill>
                  <a:schemeClr val="tx1"/>
                </a:solidFill>
              </a:rPr>
              <a:t>These are useful for de</a:t>
            </a:r>
            <a:r>
              <a:rPr lang="en-US" dirty="0"/>
              <a:t>veloping hypotheses about evolutionary relationships.</a:t>
            </a:r>
          </a:p>
          <a:p>
            <a:pPr>
              <a:tabLst>
                <a:tab pos="461963" algn="l"/>
              </a:tabLst>
            </a:pPr>
            <a:r>
              <a:rPr lang="en-US" i="0" dirty="0">
                <a:solidFill>
                  <a:schemeClr val="tx1"/>
                </a:solidFill>
              </a:rPr>
              <a:t>Note that groups not closely related but evolving in similar conditions may appear more phenotypically similar to each other than to a close relative.</a:t>
            </a:r>
          </a:p>
        </p:txBody>
      </p:sp>
    </p:spTree>
    <p:extLst>
      <p:ext uri="{BB962C8B-B14F-4D97-AF65-F5344CB8AC3E}">
        <p14:creationId xmlns:p14="http://schemas.microsoft.com/office/powerpoint/2010/main" val="142918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Cladograms Also Require Interpretation</a:t>
            </a:r>
            <a:endParaRPr lang="en-US" sz="3200" dirty="0">
              <a:solidFill>
                <a:schemeClr val="accent1"/>
              </a:solidFill>
            </a:endParaRPr>
          </a:p>
        </p:txBody>
      </p:sp>
      <p:sp>
        <p:nvSpPr>
          <p:cNvPr id="5" name="Rectangle 3">
            <a:extLst>
              <a:ext uri="{FF2B5EF4-FFF2-40B4-BE49-F238E27FC236}">
                <a16:creationId xmlns:a16="http://schemas.microsoft.com/office/drawing/2014/main" id="{6F6AA39B-0F35-61A1-CE35-2FD68C03D0E8}"/>
              </a:ext>
            </a:extLst>
          </p:cNvPr>
          <p:cNvSpPr txBox="1">
            <a:spLocks/>
          </p:cNvSpPr>
          <p:nvPr/>
        </p:nvSpPr>
        <p:spPr>
          <a:xfrm>
            <a:off x="471435" y="1143000"/>
            <a:ext cx="3033765" cy="4819608"/>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461963" algn="l"/>
              </a:tabLst>
            </a:pPr>
            <a:r>
              <a:rPr lang="en-US" sz="2400" dirty="0"/>
              <a:t>This cladogram suggests:</a:t>
            </a:r>
          </a:p>
          <a:p>
            <a:pPr>
              <a:tabLst>
                <a:tab pos="461963" algn="l"/>
              </a:tabLst>
            </a:pPr>
            <a:r>
              <a:rPr lang="en-US" sz="2400" dirty="0"/>
              <a:t>Lizards may be more closely related to rabbits than they are to frogs based upon having eggs with amnions.</a:t>
            </a:r>
          </a:p>
          <a:p>
            <a:pPr>
              <a:tabLst>
                <a:tab pos="461963" algn="l"/>
              </a:tabLst>
            </a:pPr>
            <a:r>
              <a:rPr lang="en-US" sz="2400" dirty="0"/>
              <a:t>The vertebral column is the oldest trait.</a:t>
            </a:r>
          </a:p>
          <a:p>
            <a:pPr>
              <a:tabLst>
                <a:tab pos="461963" algn="l"/>
              </a:tabLst>
            </a:pPr>
            <a:endParaRPr lang="en-US" sz="2600" dirty="0"/>
          </a:p>
        </p:txBody>
      </p:sp>
      <p:sp>
        <p:nvSpPr>
          <p:cNvPr id="6" name="TextBox 5">
            <a:extLst>
              <a:ext uri="{FF2B5EF4-FFF2-40B4-BE49-F238E27FC236}">
                <a16:creationId xmlns:a16="http://schemas.microsoft.com/office/drawing/2014/main" id="{FD175D91-CBA8-7F00-1F23-0B4A86D47632}"/>
              </a:ext>
            </a:extLst>
          </p:cNvPr>
          <p:cNvSpPr txBox="1"/>
          <p:nvPr/>
        </p:nvSpPr>
        <p:spPr>
          <a:xfrm>
            <a:off x="5309289" y="1577340"/>
            <a:ext cx="1365973" cy="307777"/>
          </a:xfrm>
          <a:prstGeom prst="rect">
            <a:avLst/>
          </a:prstGeom>
          <a:noFill/>
        </p:spPr>
        <p:txBody>
          <a:bodyPr wrap="square" rtlCol="0">
            <a:spAutoFit/>
          </a:bodyPr>
          <a:lstStyle/>
          <a:p>
            <a:r>
              <a:rPr lang="en-US" sz="1400" b="1" dirty="0"/>
              <a:t>20.1 Figure 6 </a:t>
            </a:r>
            <a:endParaRPr lang="en-US" sz="1400" dirty="0"/>
          </a:p>
        </p:txBody>
      </p:sp>
      <p:pic>
        <p:nvPicPr>
          <p:cNvPr id="2" name="Content Placeholder 5" descr="The cladogram starts with &quot;Vertebral column?&quot; off of this branches yes or no. The no arrow points to lancelet. The yes arrow is labeled &quot;Hinged jaw?&quot; and is broken out into yes or no. The no arrow points to lamprey. The yes arrow is labeled &quot;Legs?&quot; and is broken out into yes or no. The no arrow points to fish. The yes arrow is labeled &quot;Egg with amnion?&quot; and is broken out into yes or no. The no arrow points to frog. The yes arrow is labeled &quot;Hair?&quot; and is broken out into yes or no. The no arrow points to lizard. The yes arrow points to rabbit.">
            <a:extLst>
              <a:ext uri="{FF2B5EF4-FFF2-40B4-BE49-F238E27FC236}">
                <a16:creationId xmlns:a16="http://schemas.microsoft.com/office/drawing/2014/main" id="{82EB3D84-86D3-D25C-129B-52A5DC963622}"/>
              </a:ext>
            </a:extLst>
          </p:cNvPr>
          <p:cNvPicPr>
            <a:picLocks noGrp="1" noChangeAspect="1"/>
          </p:cNvPicPr>
          <p:nvPr>
            <p:ph idx="1"/>
          </p:nvPr>
        </p:nvPicPr>
        <p:blipFill>
          <a:blip r:embed="rId3"/>
          <a:srcRect l="11111" t="8065" r="9259" b="6334"/>
          <a:stretch/>
        </p:blipFill>
        <p:spPr>
          <a:xfrm>
            <a:off x="3481224" y="1929348"/>
            <a:ext cx="5022105" cy="2999303"/>
          </a:xfrm>
        </p:spPr>
      </p:pic>
      <p:sp>
        <p:nvSpPr>
          <p:cNvPr id="4" name="TextBox 3">
            <a:extLst>
              <a:ext uri="{FF2B5EF4-FFF2-40B4-BE49-F238E27FC236}">
                <a16:creationId xmlns:a16="http://schemas.microsoft.com/office/drawing/2014/main" id="{679C0591-732E-7AE1-A1CA-3B4D61FFBB6B}"/>
              </a:ext>
            </a:extLst>
          </p:cNvPr>
          <p:cNvSpPr txBox="1"/>
          <p:nvPr/>
        </p:nvSpPr>
        <p:spPr>
          <a:xfrm>
            <a:off x="3706275" y="4998840"/>
            <a:ext cx="4572000" cy="246221"/>
          </a:xfrm>
          <a:prstGeom prst="rect">
            <a:avLst/>
          </a:prstGeom>
          <a:noFill/>
        </p:spPr>
        <p:txBody>
          <a:bodyPr wrap="square">
            <a:spAutoFit/>
          </a:bodyPr>
          <a:lstStyle/>
          <a:p>
            <a:pPr algn="ctr"/>
            <a:r>
              <a:rPr lang="en-US" sz="1000" dirty="0"/>
              <a:t>CNX OpenStax on Wikimedia Commons. "Phylogenetic tree." Modified. </a:t>
            </a:r>
          </a:p>
        </p:txBody>
      </p:sp>
    </p:spTree>
    <p:extLst>
      <p:ext uri="{BB962C8B-B14F-4D97-AF65-F5344CB8AC3E}">
        <p14:creationId xmlns:p14="http://schemas.microsoft.com/office/powerpoint/2010/main" val="85102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normAutofit/>
          </a:bodyPr>
          <a:lstStyle/>
          <a:p>
            <a:r>
              <a:rPr lang="en-US" dirty="0"/>
              <a:t>Examine Figure 6. </a:t>
            </a:r>
          </a:p>
          <a:p>
            <a:pPr marL="457200" indent="-457200">
              <a:buFont typeface="Arial" panose="020B0604020202020204" pitchFamily="34" charset="0"/>
              <a:buChar char="•"/>
            </a:pPr>
            <a:r>
              <a:rPr lang="en-US" dirty="0"/>
              <a:t>What characteristics do rabbits and fish share? </a:t>
            </a:r>
          </a:p>
          <a:p>
            <a:pPr marL="457200" indent="-457200">
              <a:buFont typeface="Arial" panose="020B0604020202020204" pitchFamily="34" charset="0"/>
              <a:buChar char="•"/>
            </a:pPr>
            <a:r>
              <a:rPr lang="en-US" dirty="0"/>
              <a:t>How do they differ?</a:t>
            </a:r>
          </a:p>
        </p:txBody>
      </p:sp>
      <p:sp>
        <p:nvSpPr>
          <p:cNvPr id="5" name="TextBox 4">
            <a:extLst>
              <a:ext uri="{FF2B5EF4-FFF2-40B4-BE49-F238E27FC236}">
                <a16:creationId xmlns:a16="http://schemas.microsoft.com/office/drawing/2014/main" id="{49C24B42-20CB-288D-F40C-D5569A28A2B8}"/>
              </a:ext>
            </a:extLst>
          </p:cNvPr>
          <p:cNvSpPr txBox="1"/>
          <p:nvPr/>
        </p:nvSpPr>
        <p:spPr>
          <a:xfrm>
            <a:off x="3889013" y="2498497"/>
            <a:ext cx="1365973" cy="307777"/>
          </a:xfrm>
          <a:prstGeom prst="rect">
            <a:avLst/>
          </a:prstGeom>
          <a:noFill/>
        </p:spPr>
        <p:txBody>
          <a:bodyPr wrap="square" rtlCol="0">
            <a:spAutoFit/>
          </a:bodyPr>
          <a:lstStyle/>
          <a:p>
            <a:pPr algn="ctr"/>
            <a:r>
              <a:rPr lang="en-US" sz="1400" b="1" dirty="0">
                <a:solidFill>
                  <a:schemeClr val="bg1"/>
                </a:solidFill>
              </a:rPr>
              <a:t>20.1 Figure 6 </a:t>
            </a:r>
            <a:endParaRPr lang="en-US" sz="1400" dirty="0">
              <a:solidFill>
                <a:schemeClr val="bg1"/>
              </a:solidFill>
            </a:endParaRPr>
          </a:p>
        </p:txBody>
      </p:sp>
      <p:pic>
        <p:nvPicPr>
          <p:cNvPr id="7" name="Content Placeholder 5" descr="The cladogram starts with &quot;Vertebral column?&quot; off of this branches yes or no. The no arrow points to lancelet. The yes arrow is labeled &quot;Hinged jaw?&quot; and is broken out into yes or no. The no arrow points to lamprey. The yes arrow is labeled &quot;Legs?&quot; and is broken out into yes or no. The no arrow points to fish. The yes arrow is labeled &quot;Egg with amnion?&quot; and is broken out into yes or no. The no arrow points to frog. The yes arrow is labeled &quot;Hair?&quot; and is broken out into yes or no. The no arrow points to lizard. The yes arrow points to rabbit.">
            <a:extLst>
              <a:ext uri="{FF2B5EF4-FFF2-40B4-BE49-F238E27FC236}">
                <a16:creationId xmlns:a16="http://schemas.microsoft.com/office/drawing/2014/main" id="{6E19943F-9919-C422-5734-84E56FA05151}"/>
              </a:ext>
            </a:extLst>
          </p:cNvPr>
          <p:cNvPicPr>
            <a:picLocks noChangeAspect="1"/>
          </p:cNvPicPr>
          <p:nvPr/>
        </p:nvPicPr>
        <p:blipFill>
          <a:blip r:embed="rId3"/>
          <a:srcRect l="11111" t="8065" r="9259" b="6334"/>
          <a:stretch/>
        </p:blipFill>
        <p:spPr>
          <a:xfrm>
            <a:off x="2060946" y="2765154"/>
            <a:ext cx="5022105" cy="2999303"/>
          </a:xfrm>
          <a:prstGeom prst="rect">
            <a:avLst/>
          </a:prstGeom>
          <a:solidFill>
            <a:srgbClr val="1F497D"/>
          </a:solidFill>
        </p:spPr>
      </p:pic>
      <p:sp>
        <p:nvSpPr>
          <p:cNvPr id="6" name="TextBox 5">
            <a:extLst>
              <a:ext uri="{FF2B5EF4-FFF2-40B4-BE49-F238E27FC236}">
                <a16:creationId xmlns:a16="http://schemas.microsoft.com/office/drawing/2014/main" id="{07BB6EBF-C0AC-D071-7EDC-17ECB601984B}"/>
              </a:ext>
            </a:extLst>
          </p:cNvPr>
          <p:cNvSpPr txBox="1"/>
          <p:nvPr/>
        </p:nvSpPr>
        <p:spPr>
          <a:xfrm>
            <a:off x="2285999" y="5723337"/>
            <a:ext cx="4572000" cy="246221"/>
          </a:xfrm>
          <a:prstGeom prst="rect">
            <a:avLst/>
          </a:prstGeom>
          <a:noFill/>
        </p:spPr>
        <p:txBody>
          <a:bodyPr wrap="square">
            <a:spAutoFit/>
          </a:bodyPr>
          <a:lstStyle/>
          <a:p>
            <a:pPr algn="ctr"/>
            <a:r>
              <a:rPr lang="en-US" sz="1000" dirty="0">
                <a:solidFill>
                  <a:schemeClr val="bg1"/>
                </a:solidFill>
              </a:rPr>
              <a:t>CNX OpenStax on Wikimedia Commons. "Phylogenetic tree." Modified. </a:t>
            </a:r>
          </a:p>
        </p:txBody>
      </p:sp>
    </p:spTree>
    <p:extLst>
      <p:ext uri="{BB962C8B-B14F-4D97-AF65-F5344CB8AC3E}">
        <p14:creationId xmlns:p14="http://schemas.microsoft.com/office/powerpoint/2010/main" val="340298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Taxonomy Classifies Organisms Into A Hierarchy</a:t>
            </a:r>
            <a:r>
              <a:rPr lang="en-US" sz="1400" baseline="-25000" dirty="0">
                <a:solidFill>
                  <a:schemeClr val="accent1"/>
                </a:solidFill>
              </a:rPr>
              <a:t>1</a:t>
            </a:r>
          </a:p>
        </p:txBody>
      </p:sp>
      <p:sp>
        <p:nvSpPr>
          <p:cNvPr id="11267" name="Rectangle 3"/>
          <p:cNvSpPr>
            <a:spLocks noGrp="1"/>
          </p:cNvSpPr>
          <p:nvPr>
            <p:ph idx="1"/>
          </p:nvPr>
        </p:nvSpPr>
        <p:spPr>
          <a:xfrm>
            <a:off x="381000" y="1066800"/>
            <a:ext cx="8382000" cy="5410200"/>
          </a:xfrm>
          <a:prstGeom prst="rect">
            <a:avLst/>
          </a:prstGeom>
        </p:spPr>
        <p:txBody>
          <a:bodyPr>
            <a:normAutofit/>
          </a:bodyPr>
          <a:lstStyle/>
          <a:p>
            <a:pPr marL="0" indent="0">
              <a:buNone/>
              <a:tabLst>
                <a:tab pos="461963" algn="l"/>
              </a:tabLst>
            </a:pPr>
            <a:r>
              <a:rPr lang="en-US" b="1" i="0" dirty="0">
                <a:solidFill>
                  <a:schemeClr val="tx1"/>
                </a:solidFill>
              </a:rPr>
              <a:t>Taxonomy</a:t>
            </a:r>
            <a:r>
              <a:rPr lang="en-US" i="0" dirty="0">
                <a:solidFill>
                  <a:schemeClr val="tx1"/>
                </a:solidFill>
              </a:rPr>
              <a:t> is the science of classifying organisms into a globally used classification system.</a:t>
            </a:r>
          </a:p>
          <a:p>
            <a:pPr>
              <a:tabLst>
                <a:tab pos="461963" algn="l"/>
              </a:tabLst>
            </a:pPr>
            <a:r>
              <a:rPr lang="en-US" dirty="0"/>
              <a:t>Organisms are placed within increasingly inclusive groups.</a:t>
            </a:r>
          </a:p>
          <a:p>
            <a:pPr lvl="1">
              <a:tabLst>
                <a:tab pos="461963" algn="l"/>
              </a:tabLst>
            </a:pPr>
            <a:endParaRPr lang="en-US" i="0" dirty="0">
              <a:solidFill>
                <a:schemeClr val="tx1"/>
              </a:solidFill>
            </a:endParaRPr>
          </a:p>
        </p:txBody>
      </p:sp>
    </p:spTree>
    <p:extLst>
      <p:ext uri="{BB962C8B-B14F-4D97-AF65-F5344CB8AC3E}">
        <p14:creationId xmlns:p14="http://schemas.microsoft.com/office/powerpoint/2010/main" val="360365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Taxonomy Classifies Organisms Into A Hierarchy</a:t>
            </a:r>
            <a:r>
              <a:rPr lang="en-US" sz="1400" baseline="-25000" dirty="0">
                <a:solidFill>
                  <a:schemeClr val="accent1"/>
                </a:solidFill>
              </a:rPr>
              <a:t>2</a:t>
            </a:r>
          </a:p>
        </p:txBody>
      </p:sp>
      <p:sp>
        <p:nvSpPr>
          <p:cNvPr id="11267" name="Rectangle 3"/>
          <p:cNvSpPr>
            <a:spLocks noGrp="1"/>
          </p:cNvSpPr>
          <p:nvPr>
            <p:ph idx="1"/>
          </p:nvPr>
        </p:nvSpPr>
        <p:spPr>
          <a:xfrm>
            <a:off x="381000" y="1066800"/>
            <a:ext cx="8382000" cy="5410200"/>
          </a:xfrm>
          <a:prstGeom prst="rect">
            <a:avLst/>
          </a:prstGeom>
        </p:spPr>
        <p:txBody>
          <a:bodyPr>
            <a:normAutofit/>
          </a:bodyPr>
          <a:lstStyle/>
          <a:p>
            <a:pPr marL="0" indent="0">
              <a:buNone/>
              <a:tabLst>
                <a:tab pos="461963" algn="l"/>
              </a:tabLst>
            </a:pPr>
            <a:r>
              <a:rPr lang="en-US" sz="2400" i="0" dirty="0">
                <a:solidFill>
                  <a:schemeClr val="tx1"/>
                </a:solidFill>
              </a:rPr>
              <a:t>The taxonomic classification system (the Linnaean system) uses a hierarchical model, with each group becoming more specific.</a:t>
            </a:r>
          </a:p>
          <a:p>
            <a:pPr>
              <a:tabLst>
                <a:tab pos="461963" algn="l"/>
              </a:tabLst>
            </a:pPr>
            <a:r>
              <a:rPr lang="en-US" sz="2400" dirty="0"/>
              <a:t>Domain </a:t>
            </a:r>
            <a:r>
              <a:rPr lang="en-US" sz="2400" dirty="0">
                <a:sym typeface="Wingdings" pitchFamily="2" charset="2"/>
              </a:rPr>
              <a:t> </a:t>
            </a:r>
            <a:r>
              <a:rPr lang="en-US" sz="2400" b="1" dirty="0">
                <a:sym typeface="Wingdings" pitchFamily="2" charset="2"/>
              </a:rPr>
              <a:t>Kingdom</a:t>
            </a:r>
            <a:r>
              <a:rPr lang="en-US" sz="2400" dirty="0">
                <a:sym typeface="Wingdings" pitchFamily="2" charset="2"/>
              </a:rPr>
              <a:t>  </a:t>
            </a:r>
            <a:r>
              <a:rPr lang="en-US" sz="2400" b="1" dirty="0">
                <a:sym typeface="Wingdings" pitchFamily="2" charset="2"/>
              </a:rPr>
              <a:t>Phylum</a:t>
            </a:r>
            <a:r>
              <a:rPr lang="en-US" sz="2400" dirty="0">
                <a:sym typeface="Wingdings" pitchFamily="2" charset="2"/>
              </a:rPr>
              <a:t>  </a:t>
            </a:r>
            <a:r>
              <a:rPr lang="en-US" sz="2400" b="1" dirty="0">
                <a:sym typeface="Wingdings" pitchFamily="2" charset="2"/>
              </a:rPr>
              <a:t>Class</a:t>
            </a:r>
            <a:r>
              <a:rPr lang="en-US" sz="2400" dirty="0">
                <a:sym typeface="Wingdings" pitchFamily="2" charset="2"/>
              </a:rPr>
              <a:t>  </a:t>
            </a:r>
            <a:r>
              <a:rPr lang="en-US" sz="2400" b="1" dirty="0">
                <a:sym typeface="Wingdings" pitchFamily="2" charset="2"/>
              </a:rPr>
              <a:t>Order</a:t>
            </a:r>
            <a:r>
              <a:rPr lang="en-US" sz="2400" dirty="0">
                <a:sym typeface="Wingdings" pitchFamily="2" charset="2"/>
              </a:rPr>
              <a:t>  </a:t>
            </a:r>
            <a:r>
              <a:rPr lang="en-US" sz="2400" b="1" dirty="0">
                <a:sym typeface="Wingdings" pitchFamily="2" charset="2"/>
              </a:rPr>
              <a:t>Family</a:t>
            </a:r>
            <a:r>
              <a:rPr lang="en-US" sz="2400" dirty="0">
                <a:sym typeface="Wingdings" pitchFamily="2" charset="2"/>
              </a:rPr>
              <a:t>  </a:t>
            </a:r>
            <a:r>
              <a:rPr lang="en-US" sz="2400" b="1" dirty="0">
                <a:sym typeface="Wingdings" pitchFamily="2" charset="2"/>
              </a:rPr>
              <a:t>Genus</a:t>
            </a:r>
            <a:r>
              <a:rPr lang="en-US" sz="2400" dirty="0">
                <a:sym typeface="Wingdings" pitchFamily="2" charset="2"/>
              </a:rPr>
              <a:t>  </a:t>
            </a:r>
            <a:r>
              <a:rPr lang="en-US" sz="2400" b="1" dirty="0">
                <a:sym typeface="Wingdings" pitchFamily="2" charset="2"/>
              </a:rPr>
              <a:t>Species</a:t>
            </a:r>
            <a:r>
              <a:rPr lang="en-US" sz="2400" dirty="0">
                <a:sym typeface="Wingdings" pitchFamily="2" charset="2"/>
              </a:rPr>
              <a:t>  (Subspecies)</a:t>
            </a:r>
          </a:p>
          <a:p>
            <a:pPr>
              <a:tabLst>
                <a:tab pos="461963" algn="l"/>
              </a:tabLst>
            </a:pPr>
            <a:r>
              <a:rPr lang="en-US" sz="2400" dirty="0">
                <a:sym typeface="Wingdings" pitchFamily="2" charset="2"/>
              </a:rPr>
              <a:t>Each group name (called a </a:t>
            </a:r>
            <a:r>
              <a:rPr lang="en-US" sz="2400" b="1" dirty="0">
                <a:sym typeface="Wingdings" pitchFamily="2" charset="2"/>
              </a:rPr>
              <a:t>taxon</a:t>
            </a:r>
            <a:r>
              <a:rPr lang="en-US" sz="2400" dirty="0">
                <a:sym typeface="Wingdings" pitchFamily="2" charset="2"/>
              </a:rPr>
              <a:t>) is capitalized except species (and subspecies).</a:t>
            </a:r>
          </a:p>
          <a:p>
            <a:pPr>
              <a:tabLst>
                <a:tab pos="461963" algn="l"/>
              </a:tabLst>
            </a:pPr>
            <a:r>
              <a:rPr lang="en-US" sz="2400" b="1" dirty="0"/>
              <a:t>Binomial nomenclature </a:t>
            </a:r>
            <a:r>
              <a:rPr lang="en-US" sz="2400" dirty="0"/>
              <a:t>gives each organism a two-word scientific name using its genus and species names (both of which are italicized).</a:t>
            </a:r>
          </a:p>
          <a:p>
            <a:pPr>
              <a:tabLst>
                <a:tab pos="461963" algn="l"/>
              </a:tabLst>
            </a:pPr>
            <a:r>
              <a:rPr lang="en-US" sz="2400" dirty="0"/>
              <a:t>Members of the same species that can mate and reproduce viable offspring, but are separate due to geographical isolation, behavioral isolation, or other factors are subspecies.</a:t>
            </a:r>
          </a:p>
          <a:p>
            <a:pPr>
              <a:tabLst>
                <a:tab pos="461963" algn="l"/>
              </a:tabLst>
            </a:pPr>
            <a:endParaRPr lang="en-US" dirty="0"/>
          </a:p>
          <a:p>
            <a:pPr lvl="1">
              <a:tabLst>
                <a:tab pos="461963" algn="l"/>
              </a:tabLst>
            </a:pPr>
            <a:endParaRPr lang="en-US" i="0" dirty="0">
              <a:solidFill>
                <a:schemeClr val="tx1"/>
              </a:solidFill>
            </a:endParaRPr>
          </a:p>
        </p:txBody>
      </p:sp>
    </p:spTree>
    <p:extLst>
      <p:ext uri="{BB962C8B-B14F-4D97-AF65-F5344CB8AC3E}">
        <p14:creationId xmlns:p14="http://schemas.microsoft.com/office/powerpoint/2010/main" val="21501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79796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systematics and taxonomy relate to phylogeny.</a:t>
            </a:r>
          </a:p>
          <a:p>
            <a:pPr marL="457200" indent="-457200">
              <a:buFont typeface="Arial" panose="020B0604020202020204" pitchFamily="34" charset="0"/>
              <a:buChar char="•"/>
              <a:tabLst>
                <a:tab pos="457200" algn="l"/>
              </a:tabLst>
            </a:pPr>
            <a:r>
              <a:rPr lang="en-US" b="1" dirty="0"/>
              <a:t>Discuss</a:t>
            </a:r>
            <a:r>
              <a:rPr lang="en-US" dirty="0"/>
              <a:t> a phylogenetic tree's components and purpose.</a:t>
            </a:r>
          </a:p>
          <a:p>
            <a:pPr marL="457200" indent="-457200">
              <a:buFont typeface="Arial" panose="020B0604020202020204" pitchFamily="34" charset="0"/>
              <a:buChar char="•"/>
              <a:tabLst>
                <a:tab pos="457200" algn="l"/>
              </a:tabLst>
            </a:pPr>
            <a:r>
              <a:rPr lang="en-US" b="1" dirty="0"/>
              <a:t>Discuss</a:t>
            </a:r>
            <a:r>
              <a:rPr lang="en-US" dirty="0"/>
              <a:t> the need for a comprehensive classification system.</a:t>
            </a:r>
          </a:p>
          <a:p>
            <a:pPr marL="457200" indent="-457200">
              <a:buFont typeface="Arial" panose="020B0604020202020204" pitchFamily="34" charset="0"/>
              <a:buChar char="•"/>
              <a:tabLst>
                <a:tab pos="457200" algn="l"/>
              </a:tabLst>
            </a:pPr>
            <a:r>
              <a:rPr lang="en-US" b="1" dirty="0"/>
              <a:t>List</a:t>
            </a:r>
            <a:r>
              <a:rPr lang="en-US" dirty="0"/>
              <a:t> the different levels of the taxonomic classification system.</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20.1 Figure 7</a:t>
            </a:r>
            <a:endParaRPr lang="en-US" sz="3200" dirty="0">
              <a:solidFill>
                <a:schemeClr val="accent1"/>
              </a:solidFill>
            </a:endParaRPr>
          </a:p>
        </p:txBody>
      </p:sp>
      <p:sp>
        <p:nvSpPr>
          <p:cNvPr id="4" name="TextBox 3">
            <a:extLst>
              <a:ext uri="{FF2B5EF4-FFF2-40B4-BE49-F238E27FC236}">
                <a16:creationId xmlns:a16="http://schemas.microsoft.com/office/drawing/2014/main" id="{03D684A2-237E-8CE5-F8D5-7DE17212B0F7}"/>
              </a:ext>
            </a:extLst>
          </p:cNvPr>
          <p:cNvSpPr txBox="1"/>
          <p:nvPr/>
        </p:nvSpPr>
        <p:spPr>
          <a:xfrm>
            <a:off x="2286000" y="5588461"/>
            <a:ext cx="4572000" cy="246221"/>
          </a:xfrm>
          <a:prstGeom prst="rect">
            <a:avLst/>
          </a:prstGeom>
          <a:noFill/>
        </p:spPr>
        <p:txBody>
          <a:bodyPr wrap="square">
            <a:spAutoFit/>
          </a:bodyPr>
          <a:lstStyle/>
          <a:p>
            <a:pPr algn="ctr"/>
            <a:r>
              <a:rPr lang="en-US" sz="1000" dirty="0"/>
              <a:t>CNX OpenStax on Wikimedia Commons. "Dog taxonomic classification."</a:t>
            </a:r>
          </a:p>
        </p:txBody>
      </p:sp>
      <p:pic>
        <p:nvPicPr>
          <p:cNvPr id="2" name="Content Placeholder 6" descr="The graphic starts with &quot;Domain: Eukarya,&quot; then &quot;Kingdom: Animalia,&quot; then &quot;Phylum: Chordata,&quot; then &quot;Class: Mammalia,&quot; then &quot;Order: Carnivora,&quot; then &quot;Family: Canidae,&quot; then &quot;Genus: Canis,&quot; then &quot;Species: Canis lupis,&quot; and finally &quot;Subspecies: Canis lupus familiaris&quot; with a photograph of a dog.">
            <a:extLst>
              <a:ext uri="{FF2B5EF4-FFF2-40B4-BE49-F238E27FC236}">
                <a16:creationId xmlns:a16="http://schemas.microsoft.com/office/drawing/2014/main" id="{0D8F8CC0-F91F-6319-5657-51F80201D4D1}"/>
              </a:ext>
            </a:extLst>
          </p:cNvPr>
          <p:cNvPicPr>
            <a:picLocks noGrp="1" noChangeAspect="1"/>
          </p:cNvPicPr>
          <p:nvPr>
            <p:ph idx="1"/>
          </p:nvPr>
        </p:nvPicPr>
        <p:blipFill>
          <a:blip r:embed="rId3"/>
          <a:srcRect t="7000" b="31333"/>
          <a:stretch/>
        </p:blipFill>
        <p:spPr>
          <a:xfrm>
            <a:off x="457200" y="2019300"/>
            <a:ext cx="8229600" cy="2819400"/>
          </a:xfrm>
        </p:spPr>
      </p:pic>
    </p:spTree>
    <p:extLst>
      <p:ext uri="{BB962C8B-B14F-4D97-AF65-F5344CB8AC3E}">
        <p14:creationId xmlns:p14="http://schemas.microsoft.com/office/powerpoint/2010/main" val="3614215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normAutofit/>
          </a:bodyPr>
          <a:lstStyle/>
          <a:p>
            <a:r>
              <a:rPr lang="en-US" dirty="0"/>
              <a:t>Examine Figure 8. </a:t>
            </a:r>
          </a:p>
          <a:p>
            <a:pPr marL="457200" indent="-457200">
              <a:buFont typeface="Arial" panose="020B0604020202020204" pitchFamily="34" charset="0"/>
              <a:buChar char="•"/>
            </a:pPr>
            <a:r>
              <a:rPr lang="en-US" dirty="0"/>
              <a:t>At which taxonomic levels are cats and dogs both found?</a:t>
            </a:r>
          </a:p>
        </p:txBody>
      </p:sp>
      <p:sp>
        <p:nvSpPr>
          <p:cNvPr id="5" name="TextBox 4">
            <a:extLst>
              <a:ext uri="{FF2B5EF4-FFF2-40B4-BE49-F238E27FC236}">
                <a16:creationId xmlns:a16="http://schemas.microsoft.com/office/drawing/2014/main" id="{D189E036-9E80-8A3D-AB35-273077DFF0C0}"/>
              </a:ext>
            </a:extLst>
          </p:cNvPr>
          <p:cNvSpPr txBox="1"/>
          <p:nvPr/>
        </p:nvSpPr>
        <p:spPr>
          <a:xfrm>
            <a:off x="1143000" y="2743200"/>
            <a:ext cx="1365973" cy="307777"/>
          </a:xfrm>
          <a:prstGeom prst="rect">
            <a:avLst/>
          </a:prstGeom>
          <a:noFill/>
        </p:spPr>
        <p:txBody>
          <a:bodyPr wrap="square" rtlCol="0">
            <a:spAutoFit/>
          </a:bodyPr>
          <a:lstStyle/>
          <a:p>
            <a:pPr algn="ctr"/>
            <a:r>
              <a:rPr lang="en-US" sz="1400" b="1" dirty="0">
                <a:solidFill>
                  <a:schemeClr val="bg1"/>
                </a:solidFill>
              </a:rPr>
              <a:t>20.1 Figure 8 </a:t>
            </a:r>
            <a:endParaRPr lang="en-US" sz="1400" dirty="0">
              <a:solidFill>
                <a:schemeClr val="bg1"/>
              </a:solidFill>
            </a:endParaRPr>
          </a:p>
        </p:txBody>
      </p:sp>
      <p:sp>
        <p:nvSpPr>
          <p:cNvPr id="7" name="TextBox 6">
            <a:extLst>
              <a:ext uri="{FF2B5EF4-FFF2-40B4-BE49-F238E27FC236}">
                <a16:creationId xmlns:a16="http://schemas.microsoft.com/office/drawing/2014/main" id="{588AD312-918D-1BC6-BCA0-41D2CF6CE75F}"/>
              </a:ext>
            </a:extLst>
          </p:cNvPr>
          <p:cNvSpPr txBox="1"/>
          <p:nvPr/>
        </p:nvSpPr>
        <p:spPr>
          <a:xfrm>
            <a:off x="2285999" y="5481935"/>
            <a:ext cx="4572000" cy="461665"/>
          </a:xfrm>
          <a:prstGeom prst="rect">
            <a:avLst/>
          </a:prstGeom>
          <a:noFill/>
        </p:spPr>
        <p:txBody>
          <a:bodyPr wrap="square">
            <a:spAutoFit/>
          </a:bodyPr>
          <a:lstStyle/>
          <a:p>
            <a:pPr algn="ctr"/>
            <a:r>
              <a:rPr lang="en-US" sz="800" dirty="0">
                <a:solidFill>
                  <a:schemeClr val="bg1"/>
                </a:solidFill>
              </a:rPr>
              <a:t>Ivar Leidus on Wikimedia Commons. "Field mint."</a:t>
            </a:r>
          </a:p>
          <a:p>
            <a:pPr algn="ctr"/>
            <a:r>
              <a:rPr lang="en-US" sz="800" dirty="0">
                <a:solidFill>
                  <a:schemeClr val="bg1"/>
                </a:solidFill>
              </a:rPr>
              <a:t>Charles J. Sharp, Sharp Photography on Wikimedia Commons. "Garden locust."</a:t>
            </a:r>
          </a:p>
          <a:p>
            <a:pPr algn="ctr"/>
            <a:r>
              <a:rPr lang="en-US" sz="800" dirty="0">
                <a:solidFill>
                  <a:schemeClr val="bg1"/>
                </a:solidFill>
              </a:rPr>
              <a:t>Nick Hobgood on Wikimedia Commons. "Sharpnosed puffer."</a:t>
            </a:r>
          </a:p>
        </p:txBody>
      </p:sp>
      <p:pic>
        <p:nvPicPr>
          <p:cNvPr id="6" name="Content Placeholder 5" descr="The bottom level is labeled &quot;Domain: Eukarya&quot; and shows a plant, insect, fish, rabbit, cat, fox, jackal, wolf, and dog. The next level up is labeled &quot;Kingdom: Animalia&quot; and shows an insect, fish, rabbit, cat, fox, jackal, wolf, and dog. The next level up is labeled &quot;Phylum: Chordata&quot; and shows a fish, rabbit, cat, fox, jackal, wolf, and dog. The next level up is labeled &quot;Class: Mammalia&quot; and shows a rabbit, cat, fox, jackal, wolf, and dog. The next level up is labeled &quot;Order: Carnivora&quot; and shows a cat, fox, jackal, wolf, and dog. The next level up is labeled &quot;Family: Canidae&quot; and shows a fox, jackal, wolf, and dog. The next level up is labeled &quot;Genus: Canis&quot; and shows a jackal, wolf, and dog. The next level up is labeled &quot;Species: Canis lupus&quot; and shows a wolf and a dog. The top level is labeled &quot;Supspecies: Canis lupus familiaris&quot; and shows a dog.">
            <a:extLst>
              <a:ext uri="{FF2B5EF4-FFF2-40B4-BE49-F238E27FC236}">
                <a16:creationId xmlns:a16="http://schemas.microsoft.com/office/drawing/2014/main" id="{42F88780-7DD4-6F58-2DF9-F13F84F11A2D}"/>
              </a:ext>
            </a:extLst>
          </p:cNvPr>
          <p:cNvPicPr>
            <a:picLocks noChangeAspect="1"/>
          </p:cNvPicPr>
          <p:nvPr/>
        </p:nvPicPr>
        <p:blipFill>
          <a:blip r:embed="rId3"/>
          <a:srcRect l="21296" t="6999" r="25000" b="13001"/>
          <a:stretch/>
        </p:blipFill>
        <p:spPr>
          <a:xfrm>
            <a:off x="2520228" y="2076582"/>
            <a:ext cx="4114801" cy="3405353"/>
          </a:xfrm>
          <a:prstGeom prst="rect">
            <a:avLst/>
          </a:prstGeom>
          <a:solidFill>
            <a:srgbClr val="1F497D"/>
          </a:solidFill>
        </p:spPr>
      </p:pic>
    </p:spTree>
    <p:extLst>
      <p:ext uri="{BB962C8B-B14F-4D97-AF65-F5344CB8AC3E}">
        <p14:creationId xmlns:p14="http://schemas.microsoft.com/office/powerpoint/2010/main" val="4256234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sz="3200" dirty="0">
                <a:solidFill>
                  <a:schemeClr val="accent1"/>
                </a:solidFill>
              </a:rPr>
              <a:t>Consider One of These Mnemonics To Remember the Taxonomic Levels</a:t>
            </a:r>
            <a:endParaRPr lang="en-US" dirty="0"/>
          </a:p>
        </p:txBody>
      </p:sp>
      <p:graphicFrame>
        <p:nvGraphicFramePr>
          <p:cNvPr id="4" name="Content Placeholder 3" descr="Consider one of these mnemonics to remember the taxonomic levels. One mnemonic is Dear (Domain) King (Kingdom) Phillip (Phylum) Came (Class) Over (Order) For (Family) Good (Genus) Soup (Species). Another mnemonic is Dear (Domain) Kindly (Kingdom) Put (Phylum) Candy (Class) Out (Order) For (Family) Good (Genus) Students (Specie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934838212"/>
              </p:ext>
            </p:extLst>
          </p:nvPr>
        </p:nvGraphicFramePr>
        <p:xfrm>
          <a:off x="457200" y="1279524"/>
          <a:ext cx="8229600" cy="456129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22627793"/>
                    </a:ext>
                  </a:extLst>
                </a:gridCol>
                <a:gridCol w="2743200">
                  <a:extLst>
                    <a:ext uri="{9D8B030D-6E8A-4147-A177-3AD203B41FA5}">
                      <a16:colId xmlns:a16="http://schemas.microsoft.com/office/drawing/2014/main" val="4293862904"/>
                    </a:ext>
                  </a:extLst>
                </a:gridCol>
                <a:gridCol w="2743200">
                  <a:extLst>
                    <a:ext uri="{9D8B030D-6E8A-4147-A177-3AD203B41FA5}">
                      <a16:colId xmlns:a16="http://schemas.microsoft.com/office/drawing/2014/main" val="1570581887"/>
                    </a:ext>
                  </a:extLst>
                </a:gridCol>
              </a:tblGrid>
              <a:tr h="506810">
                <a:tc>
                  <a:txBody>
                    <a:bodyPr/>
                    <a:lstStyle/>
                    <a:p>
                      <a:pPr algn="ctr"/>
                      <a:r>
                        <a:rPr lang="en-IN" b="0" dirty="0">
                          <a:solidFill>
                            <a:schemeClr val="bg1"/>
                          </a:solidFill>
                          <a:effectLst/>
                          <a:latin typeface="+mn-lt"/>
                        </a:rPr>
                        <a:t>Taxonomic Level</a:t>
                      </a:r>
                    </a:p>
                  </a:txBody>
                  <a:tcPr anchor="ctr"/>
                </a:tc>
                <a:tc>
                  <a:txBody>
                    <a:bodyPr/>
                    <a:lstStyle/>
                    <a:p>
                      <a:pPr algn="ctr"/>
                      <a:r>
                        <a:rPr lang="en-IN" b="0" dirty="0">
                          <a:solidFill>
                            <a:schemeClr val="bg1"/>
                          </a:solidFill>
                          <a:effectLst/>
                          <a:latin typeface="+mn-lt"/>
                        </a:rPr>
                        <a:t>Mnemonic #1</a:t>
                      </a:r>
                    </a:p>
                  </a:txBody>
                  <a:tcPr anchor="ctr"/>
                </a:tc>
                <a:tc>
                  <a:txBody>
                    <a:bodyPr/>
                    <a:lstStyle/>
                    <a:p>
                      <a:pPr algn="ctr"/>
                      <a:r>
                        <a:rPr lang="en-IN" b="0" dirty="0">
                          <a:solidFill>
                            <a:schemeClr val="bg1"/>
                          </a:solidFill>
                          <a:effectLst/>
                          <a:latin typeface="+mn-lt"/>
                        </a:rPr>
                        <a:t>Mnemonic #2</a:t>
                      </a:r>
                    </a:p>
                  </a:txBody>
                  <a:tcPr anchor="ctr"/>
                </a:tc>
                <a:extLst>
                  <a:ext uri="{0D108BD9-81ED-4DB2-BD59-A6C34878D82A}">
                    <a16:rowId xmlns:a16="http://schemas.microsoft.com/office/drawing/2014/main" val="1420373151"/>
                  </a:ext>
                </a:extLst>
              </a:tr>
              <a:tr h="506810">
                <a:tc>
                  <a:txBody>
                    <a:bodyPr/>
                    <a:lstStyle/>
                    <a:p>
                      <a:pPr algn="ctr"/>
                      <a:r>
                        <a:rPr lang="en-IN" b="1" dirty="0">
                          <a:solidFill>
                            <a:srgbClr val="366092"/>
                          </a:solidFill>
                          <a:effectLst/>
                          <a:latin typeface="+mn-lt"/>
                        </a:rPr>
                        <a:t>D</a:t>
                      </a:r>
                      <a:r>
                        <a:rPr lang="en-IN" b="0" dirty="0">
                          <a:solidFill>
                            <a:srgbClr val="366092"/>
                          </a:solidFill>
                          <a:effectLst/>
                          <a:latin typeface="+mn-lt"/>
                        </a:rPr>
                        <a:t>omain (least specific)</a:t>
                      </a:r>
                    </a:p>
                  </a:txBody>
                  <a:tcPr anchor="ctr"/>
                </a:tc>
                <a:tc>
                  <a:txBody>
                    <a:bodyPr/>
                    <a:lstStyle/>
                    <a:p>
                      <a:pPr algn="ctr"/>
                      <a:r>
                        <a:rPr lang="en-IN" b="1" dirty="0">
                          <a:solidFill>
                            <a:srgbClr val="366092"/>
                          </a:solidFill>
                          <a:effectLst/>
                          <a:latin typeface="+mn-lt"/>
                        </a:rPr>
                        <a:t>D</a:t>
                      </a:r>
                      <a:r>
                        <a:rPr lang="en-IN" b="0" dirty="0">
                          <a:solidFill>
                            <a:srgbClr val="366092"/>
                          </a:solidFill>
                          <a:effectLst/>
                          <a:latin typeface="+mn-lt"/>
                        </a:rPr>
                        <a:t>ear</a:t>
                      </a:r>
                    </a:p>
                  </a:txBody>
                  <a:tcPr anchor="ctr"/>
                </a:tc>
                <a:tc>
                  <a:txBody>
                    <a:bodyPr/>
                    <a:lstStyle/>
                    <a:p>
                      <a:pPr algn="ctr"/>
                      <a:r>
                        <a:rPr lang="en-IN" b="1" dirty="0">
                          <a:solidFill>
                            <a:srgbClr val="366092"/>
                          </a:solidFill>
                          <a:effectLst/>
                          <a:latin typeface="+mn-lt"/>
                        </a:rPr>
                        <a:t>D</a:t>
                      </a:r>
                      <a:r>
                        <a:rPr lang="en-IN" b="0" dirty="0">
                          <a:solidFill>
                            <a:srgbClr val="366092"/>
                          </a:solidFill>
                          <a:effectLst/>
                          <a:latin typeface="+mn-lt"/>
                        </a:rPr>
                        <a:t>ear</a:t>
                      </a:r>
                    </a:p>
                  </a:txBody>
                  <a:tcPr anchor="ctr"/>
                </a:tc>
                <a:extLst>
                  <a:ext uri="{0D108BD9-81ED-4DB2-BD59-A6C34878D82A}">
                    <a16:rowId xmlns:a16="http://schemas.microsoft.com/office/drawing/2014/main" val="3412931234"/>
                  </a:ext>
                </a:extLst>
              </a:tr>
              <a:tr h="506810">
                <a:tc>
                  <a:txBody>
                    <a:bodyPr/>
                    <a:lstStyle/>
                    <a:p>
                      <a:pPr algn="ctr"/>
                      <a:r>
                        <a:rPr lang="en-IN" b="1" dirty="0">
                          <a:solidFill>
                            <a:srgbClr val="366092"/>
                          </a:solidFill>
                          <a:effectLst/>
                          <a:latin typeface="+mn-lt"/>
                        </a:rPr>
                        <a:t>K</a:t>
                      </a:r>
                      <a:r>
                        <a:rPr lang="en-IN" b="0" dirty="0">
                          <a:solidFill>
                            <a:srgbClr val="366092"/>
                          </a:solidFill>
                          <a:effectLst/>
                          <a:latin typeface="+mn-lt"/>
                        </a:rPr>
                        <a:t>ingdom</a:t>
                      </a:r>
                    </a:p>
                  </a:txBody>
                  <a:tcPr anchor="ctr"/>
                </a:tc>
                <a:tc>
                  <a:txBody>
                    <a:bodyPr/>
                    <a:lstStyle/>
                    <a:p>
                      <a:pPr algn="ctr"/>
                      <a:r>
                        <a:rPr lang="en-IN" b="1" dirty="0">
                          <a:solidFill>
                            <a:srgbClr val="366092"/>
                          </a:solidFill>
                          <a:effectLst/>
                          <a:latin typeface="+mn-lt"/>
                        </a:rPr>
                        <a:t>K</a:t>
                      </a:r>
                      <a:r>
                        <a:rPr lang="en-IN" b="0" dirty="0">
                          <a:solidFill>
                            <a:srgbClr val="366092"/>
                          </a:solidFill>
                          <a:effectLst/>
                          <a:latin typeface="+mn-lt"/>
                        </a:rPr>
                        <a:t>ing</a:t>
                      </a:r>
                    </a:p>
                  </a:txBody>
                  <a:tcPr anchor="ctr"/>
                </a:tc>
                <a:tc>
                  <a:txBody>
                    <a:bodyPr/>
                    <a:lstStyle/>
                    <a:p>
                      <a:pPr algn="ctr"/>
                      <a:r>
                        <a:rPr lang="en-IN" b="1" dirty="0">
                          <a:solidFill>
                            <a:srgbClr val="366092"/>
                          </a:solidFill>
                          <a:effectLst/>
                          <a:latin typeface="+mn-lt"/>
                        </a:rPr>
                        <a:t>K</a:t>
                      </a:r>
                      <a:r>
                        <a:rPr lang="en-IN" b="0" dirty="0">
                          <a:solidFill>
                            <a:srgbClr val="366092"/>
                          </a:solidFill>
                          <a:effectLst/>
                          <a:latin typeface="+mn-lt"/>
                        </a:rPr>
                        <a:t>indly</a:t>
                      </a:r>
                    </a:p>
                  </a:txBody>
                  <a:tcPr anchor="ctr"/>
                </a:tc>
                <a:extLst>
                  <a:ext uri="{0D108BD9-81ED-4DB2-BD59-A6C34878D82A}">
                    <a16:rowId xmlns:a16="http://schemas.microsoft.com/office/drawing/2014/main" val="1548708678"/>
                  </a:ext>
                </a:extLst>
              </a:tr>
              <a:tr h="506810">
                <a:tc>
                  <a:txBody>
                    <a:bodyPr/>
                    <a:lstStyle/>
                    <a:p>
                      <a:pPr algn="ctr"/>
                      <a:r>
                        <a:rPr lang="en-IN" b="1" dirty="0">
                          <a:solidFill>
                            <a:srgbClr val="366092"/>
                          </a:solidFill>
                          <a:effectLst/>
                          <a:latin typeface="+mn-lt"/>
                        </a:rPr>
                        <a:t>P</a:t>
                      </a:r>
                      <a:r>
                        <a:rPr lang="en-IN" b="0" dirty="0">
                          <a:solidFill>
                            <a:srgbClr val="366092"/>
                          </a:solidFill>
                          <a:effectLst/>
                          <a:latin typeface="+mn-lt"/>
                        </a:rPr>
                        <a:t>hylum</a:t>
                      </a:r>
                    </a:p>
                  </a:txBody>
                  <a:tcPr anchor="ctr"/>
                </a:tc>
                <a:tc>
                  <a:txBody>
                    <a:bodyPr/>
                    <a:lstStyle/>
                    <a:p>
                      <a:pPr algn="ctr"/>
                      <a:r>
                        <a:rPr lang="en-IN" b="1" dirty="0">
                          <a:solidFill>
                            <a:srgbClr val="366092"/>
                          </a:solidFill>
                          <a:effectLst/>
                          <a:latin typeface="+mn-lt"/>
                        </a:rPr>
                        <a:t>P</a:t>
                      </a:r>
                      <a:r>
                        <a:rPr lang="en-IN" b="0" dirty="0">
                          <a:solidFill>
                            <a:srgbClr val="366092"/>
                          </a:solidFill>
                          <a:effectLst/>
                          <a:latin typeface="+mn-lt"/>
                        </a:rPr>
                        <a:t>hillip</a:t>
                      </a:r>
                    </a:p>
                  </a:txBody>
                  <a:tcPr anchor="ctr"/>
                </a:tc>
                <a:tc>
                  <a:txBody>
                    <a:bodyPr/>
                    <a:lstStyle/>
                    <a:p>
                      <a:pPr algn="ctr"/>
                      <a:r>
                        <a:rPr lang="en-IN" b="1" dirty="0">
                          <a:solidFill>
                            <a:srgbClr val="366092"/>
                          </a:solidFill>
                          <a:effectLst/>
                          <a:latin typeface="+mn-lt"/>
                        </a:rPr>
                        <a:t>P</a:t>
                      </a:r>
                      <a:r>
                        <a:rPr lang="en-IN" b="0" dirty="0">
                          <a:solidFill>
                            <a:srgbClr val="366092"/>
                          </a:solidFill>
                          <a:effectLst/>
                          <a:latin typeface="+mn-lt"/>
                        </a:rPr>
                        <a:t>ut</a:t>
                      </a:r>
                    </a:p>
                  </a:txBody>
                  <a:tcPr anchor="ctr"/>
                </a:tc>
                <a:extLst>
                  <a:ext uri="{0D108BD9-81ED-4DB2-BD59-A6C34878D82A}">
                    <a16:rowId xmlns:a16="http://schemas.microsoft.com/office/drawing/2014/main" val="2157668464"/>
                  </a:ext>
                </a:extLst>
              </a:tr>
              <a:tr h="506810">
                <a:tc>
                  <a:txBody>
                    <a:bodyPr/>
                    <a:lstStyle/>
                    <a:p>
                      <a:pPr algn="ctr"/>
                      <a:r>
                        <a:rPr lang="en-IN" b="1" dirty="0">
                          <a:solidFill>
                            <a:srgbClr val="366092"/>
                          </a:solidFill>
                          <a:effectLst/>
                          <a:latin typeface="+mn-lt"/>
                        </a:rPr>
                        <a:t>C</a:t>
                      </a:r>
                      <a:r>
                        <a:rPr lang="en-IN" b="0" dirty="0">
                          <a:solidFill>
                            <a:srgbClr val="366092"/>
                          </a:solidFill>
                          <a:effectLst/>
                          <a:latin typeface="+mn-lt"/>
                        </a:rPr>
                        <a:t>lass</a:t>
                      </a:r>
                    </a:p>
                  </a:txBody>
                  <a:tcPr anchor="ctr"/>
                </a:tc>
                <a:tc>
                  <a:txBody>
                    <a:bodyPr/>
                    <a:lstStyle/>
                    <a:p>
                      <a:pPr algn="ctr"/>
                      <a:r>
                        <a:rPr lang="en-IN" b="1" dirty="0">
                          <a:solidFill>
                            <a:srgbClr val="366092"/>
                          </a:solidFill>
                          <a:effectLst/>
                          <a:latin typeface="+mn-lt"/>
                        </a:rPr>
                        <a:t>C</a:t>
                      </a:r>
                      <a:r>
                        <a:rPr lang="en-IN" b="0" dirty="0">
                          <a:solidFill>
                            <a:srgbClr val="366092"/>
                          </a:solidFill>
                          <a:effectLst/>
                          <a:latin typeface="+mn-lt"/>
                        </a:rPr>
                        <a:t>ame</a:t>
                      </a:r>
                    </a:p>
                  </a:txBody>
                  <a:tcPr anchor="ctr"/>
                </a:tc>
                <a:tc>
                  <a:txBody>
                    <a:bodyPr/>
                    <a:lstStyle/>
                    <a:p>
                      <a:pPr algn="ctr"/>
                      <a:r>
                        <a:rPr lang="en-IN" b="1" dirty="0">
                          <a:solidFill>
                            <a:srgbClr val="366092"/>
                          </a:solidFill>
                          <a:effectLst/>
                          <a:latin typeface="+mn-lt"/>
                        </a:rPr>
                        <a:t>C</a:t>
                      </a:r>
                      <a:r>
                        <a:rPr lang="en-IN" b="0" dirty="0">
                          <a:solidFill>
                            <a:srgbClr val="366092"/>
                          </a:solidFill>
                          <a:effectLst/>
                          <a:latin typeface="+mn-lt"/>
                        </a:rPr>
                        <a:t>andy</a:t>
                      </a:r>
                    </a:p>
                  </a:txBody>
                  <a:tcPr anchor="ctr"/>
                </a:tc>
                <a:extLst>
                  <a:ext uri="{0D108BD9-81ED-4DB2-BD59-A6C34878D82A}">
                    <a16:rowId xmlns:a16="http://schemas.microsoft.com/office/drawing/2014/main" val="236598913"/>
                  </a:ext>
                </a:extLst>
              </a:tr>
              <a:tr h="506810">
                <a:tc>
                  <a:txBody>
                    <a:bodyPr/>
                    <a:lstStyle/>
                    <a:p>
                      <a:pPr algn="ctr"/>
                      <a:r>
                        <a:rPr lang="en-IN" b="1" dirty="0">
                          <a:solidFill>
                            <a:srgbClr val="366092"/>
                          </a:solidFill>
                          <a:effectLst/>
                          <a:latin typeface="+mn-lt"/>
                        </a:rPr>
                        <a:t>O</a:t>
                      </a:r>
                      <a:r>
                        <a:rPr lang="en-IN" b="0" dirty="0">
                          <a:solidFill>
                            <a:srgbClr val="366092"/>
                          </a:solidFill>
                          <a:effectLst/>
                          <a:latin typeface="+mn-lt"/>
                        </a:rPr>
                        <a:t>rder</a:t>
                      </a:r>
                    </a:p>
                  </a:txBody>
                  <a:tcPr anchor="ctr"/>
                </a:tc>
                <a:tc>
                  <a:txBody>
                    <a:bodyPr/>
                    <a:lstStyle/>
                    <a:p>
                      <a:pPr algn="ctr"/>
                      <a:r>
                        <a:rPr lang="en-IN" b="1" dirty="0">
                          <a:solidFill>
                            <a:srgbClr val="366092"/>
                          </a:solidFill>
                          <a:effectLst/>
                          <a:latin typeface="+mn-lt"/>
                        </a:rPr>
                        <a:t>O</a:t>
                      </a:r>
                      <a:r>
                        <a:rPr lang="en-IN" b="0" dirty="0">
                          <a:solidFill>
                            <a:srgbClr val="366092"/>
                          </a:solidFill>
                          <a:effectLst/>
                          <a:latin typeface="+mn-lt"/>
                        </a:rPr>
                        <a:t>ver</a:t>
                      </a:r>
                    </a:p>
                  </a:txBody>
                  <a:tcPr anchor="ctr"/>
                </a:tc>
                <a:tc>
                  <a:txBody>
                    <a:bodyPr/>
                    <a:lstStyle/>
                    <a:p>
                      <a:pPr algn="ctr"/>
                      <a:r>
                        <a:rPr lang="en-IN" b="1" dirty="0">
                          <a:solidFill>
                            <a:srgbClr val="366092"/>
                          </a:solidFill>
                          <a:effectLst/>
                          <a:latin typeface="+mn-lt"/>
                        </a:rPr>
                        <a:t>O</a:t>
                      </a:r>
                      <a:r>
                        <a:rPr lang="en-IN" b="0" dirty="0">
                          <a:solidFill>
                            <a:srgbClr val="366092"/>
                          </a:solidFill>
                          <a:effectLst/>
                          <a:latin typeface="+mn-lt"/>
                        </a:rPr>
                        <a:t>ut</a:t>
                      </a:r>
                    </a:p>
                  </a:txBody>
                  <a:tcPr anchor="ctr"/>
                </a:tc>
                <a:extLst>
                  <a:ext uri="{0D108BD9-81ED-4DB2-BD59-A6C34878D82A}">
                    <a16:rowId xmlns:a16="http://schemas.microsoft.com/office/drawing/2014/main" val="675946261"/>
                  </a:ext>
                </a:extLst>
              </a:tr>
              <a:tr h="506810">
                <a:tc>
                  <a:txBody>
                    <a:bodyPr/>
                    <a:lstStyle/>
                    <a:p>
                      <a:pPr algn="ctr"/>
                      <a:r>
                        <a:rPr lang="en-IN" b="1" dirty="0">
                          <a:solidFill>
                            <a:srgbClr val="366092"/>
                          </a:solidFill>
                          <a:effectLst/>
                          <a:latin typeface="+mn-lt"/>
                        </a:rPr>
                        <a:t>F</a:t>
                      </a:r>
                      <a:r>
                        <a:rPr lang="en-IN" b="0" dirty="0">
                          <a:solidFill>
                            <a:srgbClr val="366092"/>
                          </a:solidFill>
                          <a:effectLst/>
                          <a:latin typeface="+mn-lt"/>
                        </a:rPr>
                        <a:t>amily</a:t>
                      </a:r>
                    </a:p>
                  </a:txBody>
                  <a:tcPr anchor="ctr"/>
                </a:tc>
                <a:tc>
                  <a:txBody>
                    <a:bodyPr/>
                    <a:lstStyle/>
                    <a:p>
                      <a:pPr algn="ctr"/>
                      <a:r>
                        <a:rPr lang="en-IN" b="1" dirty="0">
                          <a:solidFill>
                            <a:srgbClr val="366092"/>
                          </a:solidFill>
                          <a:effectLst/>
                          <a:latin typeface="+mn-lt"/>
                        </a:rPr>
                        <a:t>F</a:t>
                      </a:r>
                      <a:r>
                        <a:rPr lang="en-IN" b="0" dirty="0">
                          <a:solidFill>
                            <a:srgbClr val="366092"/>
                          </a:solidFill>
                          <a:effectLst/>
                          <a:latin typeface="+mn-lt"/>
                        </a:rPr>
                        <a:t>or</a:t>
                      </a:r>
                    </a:p>
                  </a:txBody>
                  <a:tcPr anchor="ctr"/>
                </a:tc>
                <a:tc>
                  <a:txBody>
                    <a:bodyPr/>
                    <a:lstStyle/>
                    <a:p>
                      <a:pPr algn="ctr"/>
                      <a:r>
                        <a:rPr lang="en-IN" b="1" dirty="0">
                          <a:solidFill>
                            <a:srgbClr val="366092"/>
                          </a:solidFill>
                          <a:effectLst/>
                          <a:latin typeface="+mn-lt"/>
                        </a:rPr>
                        <a:t>F</a:t>
                      </a:r>
                      <a:r>
                        <a:rPr lang="en-IN" b="0" dirty="0">
                          <a:solidFill>
                            <a:srgbClr val="366092"/>
                          </a:solidFill>
                          <a:effectLst/>
                          <a:latin typeface="+mn-lt"/>
                        </a:rPr>
                        <a:t>or</a:t>
                      </a:r>
                    </a:p>
                  </a:txBody>
                  <a:tcPr anchor="ctr"/>
                </a:tc>
                <a:extLst>
                  <a:ext uri="{0D108BD9-81ED-4DB2-BD59-A6C34878D82A}">
                    <a16:rowId xmlns:a16="http://schemas.microsoft.com/office/drawing/2014/main" val="980131154"/>
                  </a:ext>
                </a:extLst>
              </a:tr>
              <a:tr h="506810">
                <a:tc>
                  <a:txBody>
                    <a:bodyPr/>
                    <a:lstStyle/>
                    <a:p>
                      <a:pPr algn="ctr"/>
                      <a:r>
                        <a:rPr lang="en-IN" b="1" dirty="0">
                          <a:solidFill>
                            <a:srgbClr val="366092"/>
                          </a:solidFill>
                          <a:effectLst/>
                          <a:latin typeface="+mn-lt"/>
                        </a:rPr>
                        <a:t>G</a:t>
                      </a:r>
                      <a:r>
                        <a:rPr lang="en-IN" b="0" dirty="0">
                          <a:solidFill>
                            <a:srgbClr val="366092"/>
                          </a:solidFill>
                          <a:effectLst/>
                          <a:latin typeface="+mn-lt"/>
                        </a:rPr>
                        <a:t>enus</a:t>
                      </a:r>
                    </a:p>
                  </a:txBody>
                  <a:tcPr anchor="ctr"/>
                </a:tc>
                <a:tc>
                  <a:txBody>
                    <a:bodyPr/>
                    <a:lstStyle/>
                    <a:p>
                      <a:pPr algn="ctr"/>
                      <a:r>
                        <a:rPr lang="en-IN" b="1" dirty="0">
                          <a:solidFill>
                            <a:srgbClr val="366092"/>
                          </a:solidFill>
                          <a:effectLst/>
                          <a:latin typeface="+mn-lt"/>
                        </a:rPr>
                        <a:t>G</a:t>
                      </a:r>
                      <a:r>
                        <a:rPr lang="en-IN" b="0" dirty="0">
                          <a:solidFill>
                            <a:srgbClr val="366092"/>
                          </a:solidFill>
                          <a:effectLst/>
                          <a:latin typeface="+mn-lt"/>
                        </a:rPr>
                        <a:t>ood</a:t>
                      </a:r>
                    </a:p>
                  </a:txBody>
                  <a:tcPr anchor="ctr"/>
                </a:tc>
                <a:tc>
                  <a:txBody>
                    <a:bodyPr/>
                    <a:lstStyle/>
                    <a:p>
                      <a:pPr algn="ctr"/>
                      <a:r>
                        <a:rPr lang="en-IN" b="1" dirty="0">
                          <a:solidFill>
                            <a:srgbClr val="366092"/>
                          </a:solidFill>
                          <a:effectLst/>
                          <a:latin typeface="+mn-lt"/>
                        </a:rPr>
                        <a:t>G</a:t>
                      </a:r>
                      <a:r>
                        <a:rPr lang="en-IN" b="0" dirty="0">
                          <a:solidFill>
                            <a:srgbClr val="366092"/>
                          </a:solidFill>
                          <a:effectLst/>
                          <a:latin typeface="+mn-lt"/>
                        </a:rPr>
                        <a:t>ood</a:t>
                      </a:r>
                    </a:p>
                  </a:txBody>
                  <a:tcPr anchor="ctr"/>
                </a:tc>
                <a:extLst>
                  <a:ext uri="{0D108BD9-81ED-4DB2-BD59-A6C34878D82A}">
                    <a16:rowId xmlns:a16="http://schemas.microsoft.com/office/drawing/2014/main" val="2417178743"/>
                  </a:ext>
                </a:extLst>
              </a:tr>
              <a:tr h="506810">
                <a:tc>
                  <a:txBody>
                    <a:bodyPr/>
                    <a:lstStyle/>
                    <a:p>
                      <a:pPr algn="ctr"/>
                      <a:r>
                        <a:rPr lang="en-IN" b="1" dirty="0">
                          <a:solidFill>
                            <a:srgbClr val="366092"/>
                          </a:solidFill>
                          <a:effectLst/>
                          <a:latin typeface="+mn-lt"/>
                        </a:rPr>
                        <a:t>S</a:t>
                      </a:r>
                      <a:r>
                        <a:rPr lang="en-IN" b="0" dirty="0">
                          <a:solidFill>
                            <a:srgbClr val="366092"/>
                          </a:solidFill>
                          <a:effectLst/>
                          <a:latin typeface="+mn-lt"/>
                        </a:rPr>
                        <a:t>pecies (most specific)</a:t>
                      </a:r>
                    </a:p>
                  </a:txBody>
                  <a:tcPr anchor="ctr"/>
                </a:tc>
                <a:tc>
                  <a:txBody>
                    <a:bodyPr/>
                    <a:lstStyle/>
                    <a:p>
                      <a:pPr algn="ctr"/>
                      <a:r>
                        <a:rPr lang="en-IN" b="1" dirty="0">
                          <a:solidFill>
                            <a:srgbClr val="366092"/>
                          </a:solidFill>
                          <a:effectLst/>
                          <a:latin typeface="+mn-lt"/>
                        </a:rPr>
                        <a:t>S</a:t>
                      </a:r>
                      <a:r>
                        <a:rPr lang="en-IN" b="0" dirty="0">
                          <a:solidFill>
                            <a:srgbClr val="366092"/>
                          </a:solidFill>
                          <a:effectLst/>
                          <a:latin typeface="+mn-lt"/>
                        </a:rPr>
                        <a:t>oup</a:t>
                      </a:r>
                    </a:p>
                  </a:txBody>
                  <a:tcPr anchor="ctr"/>
                </a:tc>
                <a:tc>
                  <a:txBody>
                    <a:bodyPr/>
                    <a:lstStyle/>
                    <a:p>
                      <a:pPr algn="ctr"/>
                      <a:r>
                        <a:rPr lang="en-IN" b="1" dirty="0">
                          <a:solidFill>
                            <a:srgbClr val="366092"/>
                          </a:solidFill>
                          <a:effectLst/>
                          <a:latin typeface="+mn-lt"/>
                        </a:rPr>
                        <a:t>S</a:t>
                      </a:r>
                      <a:r>
                        <a:rPr lang="en-IN" b="0" dirty="0">
                          <a:solidFill>
                            <a:srgbClr val="366092"/>
                          </a:solidFill>
                          <a:effectLst/>
                          <a:latin typeface="+mn-lt"/>
                        </a:rPr>
                        <a:t>tudents</a:t>
                      </a:r>
                    </a:p>
                  </a:txBody>
                  <a:tcPr anchor="ctr"/>
                </a:tc>
                <a:extLst>
                  <a:ext uri="{0D108BD9-81ED-4DB2-BD59-A6C34878D82A}">
                    <a16:rowId xmlns:a16="http://schemas.microsoft.com/office/drawing/2014/main" val="1571258263"/>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Modern Phylogenies Do Not Always Match Those From the Past</a:t>
            </a:r>
            <a:endParaRPr lang="en-US" sz="3200" dirty="0">
              <a:solidFill>
                <a:schemeClr val="accent1"/>
              </a:solidFill>
            </a:endParaRPr>
          </a:p>
        </p:txBody>
      </p:sp>
      <p:sp>
        <p:nvSpPr>
          <p:cNvPr id="11267" name="Rectangle 3"/>
          <p:cNvSpPr>
            <a:spLocks noGrp="1"/>
          </p:cNvSpPr>
          <p:nvPr>
            <p:ph idx="1"/>
          </p:nvPr>
        </p:nvSpPr>
        <p:spPr>
          <a:xfrm>
            <a:off x="381000" y="990600"/>
            <a:ext cx="8382000" cy="5410200"/>
          </a:xfrm>
          <a:prstGeom prst="rect">
            <a:avLst/>
          </a:prstGeom>
        </p:spPr>
        <p:txBody>
          <a:bodyPr>
            <a:normAutofit/>
          </a:bodyPr>
          <a:lstStyle/>
          <a:p>
            <a:pPr>
              <a:tabLst>
                <a:tab pos="461963" algn="l"/>
              </a:tabLst>
            </a:pPr>
            <a:r>
              <a:rPr lang="en-US" dirty="0"/>
              <a:t>Earlier classifications were done using physical characteristics.</a:t>
            </a:r>
          </a:p>
          <a:p>
            <a:pPr lvl="1">
              <a:tabLst>
                <a:tab pos="461963" algn="l"/>
              </a:tabLst>
            </a:pPr>
            <a:r>
              <a:rPr lang="en-US" dirty="0"/>
              <a:t>Example: Linnaeus and other early taxonomists classified whales as fish based upon their physical appearance.</a:t>
            </a:r>
          </a:p>
          <a:p>
            <a:pPr>
              <a:tabLst>
                <a:tab pos="461963" algn="l"/>
              </a:tabLst>
            </a:pPr>
            <a:r>
              <a:rPr lang="en-US" dirty="0"/>
              <a:t>Today, many classifications have changed due to DNA technology and other evidence.</a:t>
            </a:r>
          </a:p>
          <a:p>
            <a:pPr lvl="1">
              <a:tabLst>
                <a:tab pos="461963" algn="l"/>
              </a:tabLst>
            </a:pPr>
            <a:r>
              <a:rPr lang="en-US" dirty="0"/>
              <a:t>Example: Physiological, fossil, and DNA evidence have shown that whales belong with the hoofed mammals and are closely related to the hippopotamus.</a:t>
            </a:r>
          </a:p>
          <a:p>
            <a:pPr lvl="1">
              <a:tabLst>
                <a:tab pos="461963" algn="l"/>
              </a:tabLst>
            </a:pPr>
            <a:endParaRPr lang="en-US" i="0" dirty="0">
              <a:solidFill>
                <a:schemeClr val="tx1"/>
              </a:solidFill>
            </a:endParaRPr>
          </a:p>
        </p:txBody>
      </p:sp>
    </p:spTree>
    <p:extLst>
      <p:ext uri="{BB962C8B-B14F-4D97-AF65-F5344CB8AC3E}">
        <p14:creationId xmlns:p14="http://schemas.microsoft.com/office/powerpoint/2010/main" val="313512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4434840"/>
          </a:xfrm>
        </p:spPr>
        <p:txBody>
          <a:bodyPr>
            <a:normAutofit fontScale="92500" lnSpcReduction="20000"/>
          </a:bodyPr>
          <a:lstStyle/>
          <a:p>
            <a:r>
              <a:rPr lang="en-US" dirty="0"/>
              <a:t>As a group, choose three different organisms. Then, compare and contrast them. </a:t>
            </a:r>
          </a:p>
          <a:p>
            <a:pPr marL="457200" indent="-457200">
              <a:buFont typeface="Arial" panose="020B0604020202020204" pitchFamily="34" charset="0"/>
              <a:buChar char="•"/>
            </a:pPr>
            <a:r>
              <a:rPr lang="en-US" dirty="0"/>
              <a:t>In what ways are they similar?</a:t>
            </a:r>
          </a:p>
          <a:p>
            <a:pPr marL="457200" indent="-457200">
              <a:buFont typeface="Arial" panose="020B0604020202020204" pitchFamily="34" charset="0"/>
              <a:buChar char="•"/>
            </a:pPr>
            <a:r>
              <a:rPr lang="en-US" dirty="0"/>
              <a:t>In what ways do they differ? </a:t>
            </a:r>
          </a:p>
          <a:p>
            <a:r>
              <a:rPr lang="en-US" dirty="0"/>
              <a:t>Based upon this information, draw a simple phylogenetic tree showing the evolutionary relationships between these organisms. Then, use the internet to determine the phylogeny of each organism and how they are related. </a:t>
            </a:r>
          </a:p>
          <a:p>
            <a:pPr marL="457200" indent="-457200">
              <a:buFont typeface="Arial" panose="020B0604020202020204" pitchFamily="34" charset="0"/>
              <a:buChar char="•"/>
            </a:pPr>
            <a:r>
              <a:rPr lang="en-US" dirty="0"/>
              <a:t>Is the phylogenetic tree that you drew consistent with the information you've obtained from the internet? </a:t>
            </a:r>
          </a:p>
          <a:p>
            <a:pPr marL="457200" indent="-457200">
              <a:buFont typeface="Arial" panose="020B0604020202020204" pitchFamily="34" charset="0"/>
              <a:buChar char="•"/>
            </a:pPr>
            <a:r>
              <a:rPr lang="en-US" dirty="0"/>
              <a:t>If not, what may have led your group to draw a different phylogenetic tree?</a:t>
            </a:r>
          </a:p>
        </p:txBody>
      </p:sp>
    </p:spTree>
    <p:extLst>
      <p:ext uri="{BB962C8B-B14F-4D97-AF65-F5344CB8AC3E}">
        <p14:creationId xmlns:p14="http://schemas.microsoft.com/office/powerpoint/2010/main" val="206963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66800"/>
            <a:ext cx="8229600" cy="4892040"/>
          </a:xfrm>
        </p:spPr>
        <p:txBody>
          <a:bodyPr>
            <a:normAutofit fontScale="92500" lnSpcReduction="10000"/>
          </a:bodyPr>
          <a:lstStyle/>
          <a:p>
            <a:pPr marL="457200" indent="-457200">
              <a:buFont typeface="Arial" panose="020B0604020202020204" pitchFamily="34" charset="0"/>
              <a:buChar char="•"/>
            </a:pPr>
            <a:r>
              <a:rPr lang="en-US" dirty="0"/>
              <a:t>Scientists continue to gain information that helps them understand the evolutionary history of life on Earth.</a:t>
            </a:r>
          </a:p>
          <a:p>
            <a:pPr marL="457200" indent="-457200">
              <a:buFont typeface="Arial" panose="020B0604020202020204" pitchFamily="34" charset="0"/>
              <a:buChar char="•"/>
            </a:pPr>
            <a:r>
              <a:rPr lang="en-US" dirty="0"/>
              <a:t>Each group of organisms went through its own evolutionary journey, or phylogeny.</a:t>
            </a:r>
          </a:p>
          <a:p>
            <a:pPr marL="457200" indent="-457200">
              <a:buFont typeface="Arial" panose="020B0604020202020204" pitchFamily="34" charset="0"/>
              <a:buChar char="•"/>
            </a:pPr>
            <a:r>
              <a:rPr lang="en-US" dirty="0"/>
              <a:t>Each organism shares relatedness with others.</a:t>
            </a:r>
          </a:p>
          <a:p>
            <a:pPr marL="457200" indent="-457200">
              <a:buFont typeface="Arial" panose="020B0604020202020204" pitchFamily="34" charset="0"/>
              <a:buChar char="•"/>
            </a:pPr>
            <a:r>
              <a:rPr lang="en-US" dirty="0"/>
              <a:t>Scientists attempt to map the evolutionary histories of all life on Earth using.</a:t>
            </a:r>
          </a:p>
          <a:p>
            <a:pPr marL="1200150" lvl="1" indent="-457200">
              <a:buFont typeface="Arial" panose="020B0604020202020204" pitchFamily="34" charset="0"/>
              <a:buChar char="•"/>
            </a:pPr>
            <a:r>
              <a:rPr lang="en-US" dirty="0"/>
              <a:t>Historically, scientists primarily used morphologic evidence and organized organisms into a taxonomic classification system.</a:t>
            </a:r>
          </a:p>
          <a:p>
            <a:pPr marL="1200150" lvl="1" indent="-457200">
              <a:buFont typeface="Arial" panose="020B0604020202020204" pitchFamily="34" charset="0"/>
              <a:buChar char="•"/>
            </a:pPr>
            <a:r>
              <a:rPr lang="en-US" dirty="0"/>
              <a:t>Today, many scientists use genetic evidence to build phylogenetic trees.</a:t>
            </a:r>
          </a:p>
        </p:txBody>
      </p:sp>
    </p:spTree>
    <p:extLst>
      <p:ext uri="{BB962C8B-B14F-4D97-AF65-F5344CB8AC3E}">
        <p14:creationId xmlns:p14="http://schemas.microsoft.com/office/powerpoint/2010/main" val="290095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Comparing Organisms Helps Scientists Learn About Their Evolutionary History</a:t>
            </a:r>
          </a:p>
        </p:txBody>
      </p:sp>
      <p:sp>
        <p:nvSpPr>
          <p:cNvPr id="11267" name="Rectangle 3"/>
          <p:cNvSpPr>
            <a:spLocks noGrp="1"/>
          </p:cNvSpPr>
          <p:nvPr>
            <p:ph idx="1"/>
          </p:nvPr>
        </p:nvSpPr>
        <p:spPr>
          <a:xfrm>
            <a:off x="457200" y="990600"/>
            <a:ext cx="8229600" cy="4572000"/>
          </a:xfrm>
          <a:prstGeom prst="rect">
            <a:avLst/>
          </a:prstGeom>
        </p:spPr>
        <p:txBody>
          <a:bodyPr>
            <a:normAutofit/>
          </a:bodyPr>
          <a:lstStyle/>
          <a:p>
            <a:pPr marL="0" indent="0">
              <a:buNone/>
              <a:tabLst>
                <a:tab pos="461963" algn="l"/>
              </a:tabLst>
            </a:pPr>
            <a:r>
              <a:rPr lang="en-US" sz="2600" dirty="0">
                <a:solidFill>
                  <a:schemeClr val="tx1"/>
                </a:solidFill>
              </a:rPr>
              <a:t>By studying both visible and genetic similarities and differences between organisms, scientists can learn about the evolutionary history of organisms since life's origins.</a:t>
            </a:r>
          </a:p>
          <a:p>
            <a:pPr>
              <a:tabLst>
                <a:tab pos="461963" algn="l"/>
              </a:tabLst>
            </a:pPr>
            <a:endParaRPr lang="en-US" sz="2600" i="0" dirty="0">
              <a:solidFill>
                <a:schemeClr val="tx1"/>
              </a:solidFill>
            </a:endParaRPr>
          </a:p>
          <a:p>
            <a:pPr marL="0" indent="3175">
              <a:spcBef>
                <a:spcPts val="1200"/>
              </a:spcBef>
              <a:buFont typeface="Courier New" pitchFamily="49" charset="0"/>
              <a:buNone/>
              <a:tabLst>
                <a:tab pos="457200" algn="l"/>
              </a:tabLst>
            </a:pPr>
            <a:r>
              <a:rPr lang="en-US" sz="2600" i="0" dirty="0">
                <a:solidFill>
                  <a:schemeClr val="tx1"/>
                </a:solidFill>
              </a:rPr>
              <a:t>		</a:t>
            </a:r>
            <a:endParaRPr lang="en-US" sz="2600" dirty="0">
              <a:solidFill>
                <a:srgbClr val="0000FF"/>
              </a:solidFill>
            </a:endParaRPr>
          </a:p>
        </p:txBody>
      </p:sp>
      <p:pic>
        <p:nvPicPr>
          <p:cNvPr id="4" name="Content Placeholder 4" descr="A photograph shows a bee on a flower.">
            <a:extLst>
              <a:ext uri="{FF2B5EF4-FFF2-40B4-BE49-F238E27FC236}">
                <a16:creationId xmlns:a16="http://schemas.microsoft.com/office/drawing/2014/main" id="{97C6D81D-1C3F-A93F-7D58-8D8E86F133F6}"/>
              </a:ext>
            </a:extLst>
          </p:cNvPr>
          <p:cNvPicPr>
            <a:picLocks noChangeAspect="1"/>
          </p:cNvPicPr>
          <p:nvPr/>
        </p:nvPicPr>
        <p:blipFill>
          <a:blip r:embed="rId2"/>
          <a:srcRect l="7407" t="7000" r="5555" b="6334"/>
          <a:stretch/>
        </p:blipFill>
        <p:spPr>
          <a:xfrm>
            <a:off x="2057398" y="2349016"/>
            <a:ext cx="5029200" cy="2782111"/>
          </a:xfrm>
          <a:prstGeom prst="rect">
            <a:avLst/>
          </a:prstGeom>
        </p:spPr>
      </p:pic>
      <p:sp>
        <p:nvSpPr>
          <p:cNvPr id="3" name="TextBox 2">
            <a:extLst>
              <a:ext uri="{FF2B5EF4-FFF2-40B4-BE49-F238E27FC236}">
                <a16:creationId xmlns:a16="http://schemas.microsoft.com/office/drawing/2014/main" id="{DF17C777-886A-FAC3-F364-323BD5C1C22B}"/>
              </a:ext>
            </a:extLst>
          </p:cNvPr>
          <p:cNvSpPr txBox="1"/>
          <p:nvPr/>
        </p:nvSpPr>
        <p:spPr>
          <a:xfrm>
            <a:off x="1877482" y="5131127"/>
            <a:ext cx="5389033" cy="523220"/>
          </a:xfrm>
          <a:prstGeom prst="rect">
            <a:avLst/>
          </a:prstGeom>
          <a:noFill/>
        </p:spPr>
        <p:txBody>
          <a:bodyPr wrap="square" rtlCol="0">
            <a:spAutoFit/>
          </a:bodyPr>
          <a:lstStyle/>
          <a:p>
            <a:pPr algn="ctr"/>
            <a:r>
              <a:rPr lang="en-US" sz="1400" b="1" dirty="0"/>
              <a:t>20.1 Figure 1: </a:t>
            </a:r>
            <a:r>
              <a:rPr lang="en-US" sz="1400" dirty="0"/>
              <a:t>While bees and flowers are different, they are related. Both are Eukarya, having similar organelles, genes, and proteins. </a:t>
            </a:r>
          </a:p>
        </p:txBody>
      </p:sp>
      <p:sp>
        <p:nvSpPr>
          <p:cNvPr id="5" name="TextBox 4">
            <a:extLst>
              <a:ext uri="{FF2B5EF4-FFF2-40B4-BE49-F238E27FC236}">
                <a16:creationId xmlns:a16="http://schemas.microsoft.com/office/drawing/2014/main" id="{F9C0C111-3DC1-324D-E1FE-1C168035F1F7}"/>
              </a:ext>
            </a:extLst>
          </p:cNvPr>
          <p:cNvSpPr txBox="1"/>
          <p:nvPr/>
        </p:nvSpPr>
        <p:spPr>
          <a:xfrm>
            <a:off x="2285998" y="5744289"/>
            <a:ext cx="4572000" cy="246221"/>
          </a:xfrm>
          <a:prstGeom prst="rect">
            <a:avLst/>
          </a:prstGeom>
          <a:noFill/>
        </p:spPr>
        <p:txBody>
          <a:bodyPr wrap="square">
            <a:spAutoFit/>
          </a:bodyPr>
          <a:lstStyle/>
          <a:p>
            <a:pPr algn="ctr"/>
            <a:r>
              <a:rPr lang="en-US" sz="1000" dirty="0"/>
              <a:t>NickyPe on Pixabay. "Bee on flower."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Phylogeny Provides Information on Shared Ancestry</a:t>
            </a:r>
          </a:p>
        </p:txBody>
      </p:sp>
      <p:sp>
        <p:nvSpPr>
          <p:cNvPr id="11267" name="Rectangle 3"/>
          <p:cNvSpPr>
            <a:spLocks noGrp="1"/>
          </p:cNvSpPr>
          <p:nvPr>
            <p:ph idx="1"/>
          </p:nvPr>
        </p:nvSpPr>
        <p:spPr>
          <a:xfrm>
            <a:off x="457200" y="990600"/>
            <a:ext cx="8229600" cy="4572000"/>
          </a:xfrm>
          <a:prstGeom prst="rect">
            <a:avLst/>
          </a:prstGeom>
        </p:spPr>
        <p:txBody>
          <a:bodyPr>
            <a:normAutofit/>
          </a:bodyPr>
          <a:lstStyle/>
          <a:p>
            <a:pPr marL="0" indent="0">
              <a:buNone/>
              <a:tabLst>
                <a:tab pos="461963" algn="l"/>
              </a:tabLst>
            </a:pPr>
            <a:r>
              <a:rPr lang="en-US" sz="2600" b="1" dirty="0">
                <a:solidFill>
                  <a:schemeClr val="tx1"/>
                </a:solidFill>
              </a:rPr>
              <a:t>Phylogeny </a:t>
            </a:r>
            <a:r>
              <a:rPr lang="en-US" sz="2600" dirty="0">
                <a:solidFill>
                  <a:schemeClr val="tx1"/>
                </a:solidFill>
              </a:rPr>
              <a:t>is the evolutionary history and relationships of an organism or group of organisms.</a:t>
            </a:r>
          </a:p>
          <a:p>
            <a:pPr>
              <a:tabLst>
                <a:tab pos="461963" algn="l"/>
              </a:tabLst>
            </a:pPr>
            <a:r>
              <a:rPr lang="en-US" sz="2600" dirty="0"/>
              <a:t>Describes the organism's relationships, including:</a:t>
            </a:r>
          </a:p>
          <a:p>
            <a:pPr lvl="1">
              <a:tabLst>
                <a:tab pos="461963" algn="l"/>
              </a:tabLst>
            </a:pPr>
            <a:r>
              <a:rPr lang="en-US" sz="2600" dirty="0"/>
              <a:t>From what organisms it may have evolved</a:t>
            </a:r>
          </a:p>
          <a:p>
            <a:pPr lvl="1">
              <a:tabLst>
                <a:tab pos="461963" algn="l"/>
              </a:tabLst>
            </a:pPr>
            <a:r>
              <a:rPr lang="en-US" sz="2600" dirty="0">
                <a:solidFill>
                  <a:schemeClr val="tx1"/>
                </a:solidFill>
              </a:rPr>
              <a:t>To which species it is most closely related</a:t>
            </a:r>
          </a:p>
          <a:p>
            <a:pPr marL="0" indent="0">
              <a:buNone/>
              <a:tabLst>
                <a:tab pos="461963" algn="l"/>
              </a:tabLst>
            </a:pPr>
            <a:r>
              <a:rPr lang="en-US" sz="2600" dirty="0">
                <a:solidFill>
                  <a:schemeClr val="tx1"/>
                </a:solidFill>
              </a:rPr>
              <a:t>Phylogenetic relationships:</a:t>
            </a:r>
          </a:p>
          <a:p>
            <a:pPr>
              <a:tabLst>
                <a:tab pos="461963" algn="l"/>
              </a:tabLst>
            </a:pPr>
            <a:r>
              <a:rPr lang="en-US" sz="2600" dirty="0">
                <a:solidFill>
                  <a:schemeClr val="tx1"/>
                </a:solidFill>
              </a:rPr>
              <a:t>Do provide information on shared ancestry</a:t>
            </a:r>
          </a:p>
          <a:p>
            <a:pPr>
              <a:tabLst>
                <a:tab pos="461963" algn="l"/>
              </a:tabLst>
            </a:pPr>
            <a:r>
              <a:rPr lang="en-US" sz="2600" dirty="0">
                <a:solidFill>
                  <a:schemeClr val="tx1"/>
                </a:solidFill>
              </a:rPr>
              <a:t>Do NOT necessarily provide information on how organisms are currently similar or different</a:t>
            </a:r>
          </a:p>
          <a:p>
            <a:pPr>
              <a:tabLst>
                <a:tab pos="461963" algn="l"/>
              </a:tabLst>
            </a:pPr>
            <a:endParaRPr lang="en-US" sz="2600" dirty="0">
              <a:solidFill>
                <a:schemeClr val="tx1"/>
              </a:solidFill>
            </a:endParaRPr>
          </a:p>
          <a:p>
            <a:pPr>
              <a:tabLst>
                <a:tab pos="461963" algn="l"/>
              </a:tabLst>
            </a:pPr>
            <a:endParaRPr lang="en-US" sz="2600" i="0" dirty="0">
              <a:solidFill>
                <a:schemeClr val="tx1"/>
              </a:solidFill>
            </a:endParaRPr>
          </a:p>
          <a:p>
            <a:pPr marL="0" indent="3175">
              <a:spcBef>
                <a:spcPts val="1200"/>
              </a:spcBef>
              <a:buFont typeface="Courier New" pitchFamily="49" charset="0"/>
              <a:buNone/>
              <a:tabLst>
                <a:tab pos="457200" algn="l"/>
              </a:tabLst>
            </a:pPr>
            <a:endParaRPr lang="en-US" sz="2600" dirty="0">
              <a:solidFill>
                <a:srgbClr val="0000FF"/>
              </a:solidFill>
            </a:endParaRPr>
          </a:p>
        </p:txBody>
      </p:sp>
    </p:spTree>
    <p:extLst>
      <p:ext uri="{BB962C8B-B14F-4D97-AF65-F5344CB8AC3E}">
        <p14:creationId xmlns:p14="http://schemas.microsoft.com/office/powerpoint/2010/main" val="42296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Phylogenetic Trees Show Evolutionary Relationships Among Organisms</a:t>
            </a:r>
          </a:p>
        </p:txBody>
      </p:sp>
      <p:sp>
        <p:nvSpPr>
          <p:cNvPr id="11267" name="Rectangle 3"/>
          <p:cNvSpPr>
            <a:spLocks noGrp="1"/>
          </p:cNvSpPr>
          <p:nvPr>
            <p:ph idx="1"/>
          </p:nvPr>
        </p:nvSpPr>
        <p:spPr>
          <a:xfrm>
            <a:off x="457200" y="990600"/>
            <a:ext cx="8229600" cy="4572000"/>
          </a:xfrm>
          <a:prstGeom prst="rect">
            <a:avLst/>
          </a:prstGeom>
        </p:spPr>
        <p:txBody>
          <a:bodyPr>
            <a:normAutofit/>
          </a:bodyPr>
          <a:lstStyle/>
          <a:p>
            <a:pPr marL="0" indent="0">
              <a:buNone/>
              <a:tabLst>
                <a:tab pos="461963" algn="l"/>
              </a:tabLst>
            </a:pPr>
            <a:r>
              <a:rPr lang="en-US" sz="2600" dirty="0">
                <a:solidFill>
                  <a:schemeClr val="tx1"/>
                </a:solidFill>
              </a:rPr>
              <a:t>A </a:t>
            </a:r>
            <a:r>
              <a:rPr lang="en-US" sz="2600" b="1" dirty="0">
                <a:solidFill>
                  <a:schemeClr val="tx1"/>
                </a:solidFill>
              </a:rPr>
              <a:t>phylogenetic tree</a:t>
            </a:r>
            <a:r>
              <a:rPr lang="en-US" sz="2600" dirty="0">
                <a:solidFill>
                  <a:schemeClr val="tx1"/>
                </a:solidFill>
              </a:rPr>
              <a:t> is:</a:t>
            </a:r>
            <a:endParaRPr lang="en-US" sz="2600" b="1" dirty="0">
              <a:solidFill>
                <a:schemeClr val="tx1"/>
              </a:solidFill>
            </a:endParaRPr>
          </a:p>
          <a:p>
            <a:pPr>
              <a:tabLst>
                <a:tab pos="461963" algn="l"/>
              </a:tabLst>
            </a:pPr>
            <a:r>
              <a:rPr lang="en-US" sz="2600" dirty="0">
                <a:solidFill>
                  <a:schemeClr val="tx1"/>
                </a:solidFill>
              </a:rPr>
              <a:t>A diagram that reflects evolutionary relationships among organisms</a:t>
            </a:r>
          </a:p>
          <a:p>
            <a:pPr>
              <a:tabLst>
                <a:tab pos="461963" algn="l"/>
              </a:tabLst>
            </a:pPr>
            <a:r>
              <a:rPr lang="en-US" sz="2600" dirty="0"/>
              <a:t>A hypothesis of the evolutionary past since it cannot be confirmed</a:t>
            </a:r>
            <a:endParaRPr lang="en-US" sz="2600" dirty="0">
              <a:solidFill>
                <a:schemeClr val="tx1"/>
              </a:solidFill>
            </a:endParaRPr>
          </a:p>
          <a:p>
            <a:pPr marL="0" indent="0">
              <a:buNone/>
              <a:tabLst>
                <a:tab pos="461963" algn="l"/>
              </a:tabLst>
            </a:pPr>
            <a:endParaRPr lang="en-US" sz="2600" dirty="0">
              <a:solidFill>
                <a:schemeClr val="tx1"/>
              </a:solidFill>
            </a:endParaRPr>
          </a:p>
          <a:p>
            <a:pPr>
              <a:tabLst>
                <a:tab pos="461963" algn="l"/>
              </a:tabLst>
            </a:pPr>
            <a:endParaRPr lang="en-US" sz="2600" i="0" dirty="0">
              <a:solidFill>
                <a:schemeClr val="tx1"/>
              </a:solidFill>
            </a:endParaRPr>
          </a:p>
          <a:p>
            <a:pPr marL="0" indent="3175">
              <a:spcBef>
                <a:spcPts val="1200"/>
              </a:spcBef>
              <a:buFont typeface="Courier New" pitchFamily="49" charset="0"/>
              <a:buNone/>
              <a:tabLst>
                <a:tab pos="457200" algn="l"/>
              </a:tabLst>
            </a:pPr>
            <a:endParaRPr lang="en-US" sz="2600" dirty="0">
              <a:solidFill>
                <a:srgbClr val="0000FF"/>
              </a:solidFill>
            </a:endParaRPr>
          </a:p>
        </p:txBody>
      </p:sp>
    </p:spTree>
    <p:extLst>
      <p:ext uri="{BB962C8B-B14F-4D97-AF65-F5344CB8AC3E}">
        <p14:creationId xmlns:p14="http://schemas.microsoft.com/office/powerpoint/2010/main" val="45770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A Rooted Phylogenetic Tree Includes a Common Ancestor</a:t>
            </a:r>
          </a:p>
        </p:txBody>
      </p:sp>
      <p:sp>
        <p:nvSpPr>
          <p:cNvPr id="11267" name="Rectangle 3"/>
          <p:cNvSpPr>
            <a:spLocks noGrp="1"/>
          </p:cNvSpPr>
          <p:nvPr>
            <p:ph idx="1"/>
          </p:nvPr>
        </p:nvSpPr>
        <p:spPr>
          <a:xfrm>
            <a:off x="457200" y="990600"/>
            <a:ext cx="8229600" cy="4572000"/>
          </a:xfrm>
          <a:prstGeom prst="rect">
            <a:avLst/>
          </a:prstGeom>
        </p:spPr>
        <p:txBody>
          <a:bodyPr>
            <a:normAutofit/>
          </a:bodyPr>
          <a:lstStyle/>
          <a:p>
            <a:pPr marL="0" indent="0">
              <a:buNone/>
              <a:tabLst>
                <a:tab pos="461963" algn="l"/>
              </a:tabLst>
            </a:pPr>
            <a:r>
              <a:rPr lang="en-US" sz="2600" dirty="0">
                <a:solidFill>
                  <a:schemeClr val="tx1"/>
                </a:solidFill>
              </a:rPr>
              <a:t>A </a:t>
            </a:r>
            <a:r>
              <a:rPr lang="en-US" sz="2600" b="1" dirty="0">
                <a:solidFill>
                  <a:schemeClr val="tx1"/>
                </a:solidFill>
              </a:rPr>
              <a:t>rooted</a:t>
            </a:r>
            <a:r>
              <a:rPr lang="en-US" sz="2600" dirty="0">
                <a:solidFill>
                  <a:schemeClr val="tx1"/>
                </a:solidFill>
              </a:rPr>
              <a:t> phylogenetic tree includes a single ancestral organism,</a:t>
            </a:r>
            <a:r>
              <a:rPr lang="en-US" sz="2600" dirty="0"/>
              <a:t> typically drawn from the bottom or left.</a:t>
            </a:r>
            <a:endParaRPr lang="en-US" sz="2600" dirty="0">
              <a:solidFill>
                <a:schemeClr val="tx1"/>
              </a:solidFill>
            </a:endParaRPr>
          </a:p>
          <a:p>
            <a:pPr marL="0" indent="0">
              <a:buNone/>
              <a:tabLst>
                <a:tab pos="461963" algn="l"/>
              </a:tabLst>
            </a:pPr>
            <a:endParaRPr lang="en-US" sz="2600" dirty="0">
              <a:solidFill>
                <a:schemeClr val="tx1"/>
              </a:solidFill>
            </a:endParaRPr>
          </a:p>
          <a:p>
            <a:pPr>
              <a:tabLst>
                <a:tab pos="461963" algn="l"/>
              </a:tabLst>
            </a:pPr>
            <a:endParaRPr lang="en-US" sz="2600" i="0" dirty="0">
              <a:solidFill>
                <a:schemeClr val="tx1"/>
              </a:solidFill>
            </a:endParaRPr>
          </a:p>
          <a:p>
            <a:pPr marL="0" indent="3175">
              <a:spcBef>
                <a:spcPts val="1200"/>
              </a:spcBef>
              <a:buFont typeface="Courier New" pitchFamily="49" charset="0"/>
              <a:buNone/>
              <a:tabLst>
                <a:tab pos="457200" algn="l"/>
              </a:tabLst>
            </a:pPr>
            <a:endParaRPr lang="en-US" sz="2600" dirty="0">
              <a:solidFill>
                <a:srgbClr val="0000FF"/>
              </a:solidFill>
            </a:endParaRPr>
          </a:p>
        </p:txBody>
      </p:sp>
      <p:sp>
        <p:nvSpPr>
          <p:cNvPr id="3" name="TextBox 2">
            <a:extLst>
              <a:ext uri="{FF2B5EF4-FFF2-40B4-BE49-F238E27FC236}">
                <a16:creationId xmlns:a16="http://schemas.microsoft.com/office/drawing/2014/main" id="{F435DFDA-F561-7D1E-5FFA-E48D9BF4D0ED}"/>
              </a:ext>
            </a:extLst>
          </p:cNvPr>
          <p:cNvSpPr txBox="1"/>
          <p:nvPr/>
        </p:nvSpPr>
        <p:spPr>
          <a:xfrm>
            <a:off x="533400" y="2133600"/>
            <a:ext cx="1365973" cy="307777"/>
          </a:xfrm>
          <a:prstGeom prst="rect">
            <a:avLst/>
          </a:prstGeom>
          <a:noFill/>
        </p:spPr>
        <p:txBody>
          <a:bodyPr wrap="square" rtlCol="0">
            <a:spAutoFit/>
          </a:bodyPr>
          <a:lstStyle/>
          <a:p>
            <a:r>
              <a:rPr lang="en-US" sz="1400" b="1" dirty="0"/>
              <a:t>20.1 Figure 2 (a) </a:t>
            </a:r>
            <a:endParaRPr lang="en-US" sz="1400" dirty="0"/>
          </a:p>
        </p:txBody>
      </p:sp>
      <p:sp>
        <p:nvSpPr>
          <p:cNvPr id="5" name="TextBox 4">
            <a:extLst>
              <a:ext uri="{FF2B5EF4-FFF2-40B4-BE49-F238E27FC236}">
                <a16:creationId xmlns:a16="http://schemas.microsoft.com/office/drawing/2014/main" id="{6B09C9F9-3DDF-317D-A89D-F1C73D671627}"/>
              </a:ext>
            </a:extLst>
          </p:cNvPr>
          <p:cNvSpPr txBox="1"/>
          <p:nvPr/>
        </p:nvSpPr>
        <p:spPr>
          <a:xfrm>
            <a:off x="2285999" y="5744289"/>
            <a:ext cx="4572000" cy="246221"/>
          </a:xfrm>
          <a:prstGeom prst="rect">
            <a:avLst/>
          </a:prstGeom>
          <a:noFill/>
        </p:spPr>
        <p:txBody>
          <a:bodyPr wrap="square">
            <a:spAutoFit/>
          </a:bodyPr>
          <a:lstStyle/>
          <a:p>
            <a:pPr algn="ctr"/>
            <a:r>
              <a:rPr lang="en-US" sz="1000" dirty="0"/>
              <a:t>Franciscosp2 on Wikimedia Commons. "Phylogenetic tree of life."</a:t>
            </a:r>
          </a:p>
        </p:txBody>
      </p:sp>
      <p:pic>
        <p:nvPicPr>
          <p:cNvPr id="4" name="Content Placeholder 6" descr="The phylogenetic tree is rooted and resembles a living tree, with a common ancestor indicated as the base of the trunk. Two branches form from the trunk. The left branch leads to the domain Bacteria. The right branch branches again, giving rise to Archaea and Eukarya. Smaller branches within each domain indicate the groups present in that domain. ">
            <a:extLst>
              <a:ext uri="{FF2B5EF4-FFF2-40B4-BE49-F238E27FC236}">
                <a16:creationId xmlns:a16="http://schemas.microsoft.com/office/drawing/2014/main" id="{124BA0C5-EF52-2CBA-74B5-C37701E2DECB}"/>
              </a:ext>
            </a:extLst>
          </p:cNvPr>
          <p:cNvPicPr>
            <a:picLocks noChangeAspect="1"/>
          </p:cNvPicPr>
          <p:nvPr/>
        </p:nvPicPr>
        <p:blipFill>
          <a:blip r:embed="rId2"/>
          <a:srcRect t="7641" r="46228" b="32360"/>
          <a:stretch/>
        </p:blipFill>
        <p:spPr>
          <a:xfrm>
            <a:off x="1899373" y="1905000"/>
            <a:ext cx="6193397" cy="3839289"/>
          </a:xfrm>
          <a:prstGeom prst="rect">
            <a:avLst/>
          </a:prstGeom>
        </p:spPr>
      </p:pic>
    </p:spTree>
    <p:extLst>
      <p:ext uri="{BB962C8B-B14F-4D97-AF65-F5344CB8AC3E}">
        <p14:creationId xmlns:p14="http://schemas.microsoft.com/office/powerpoint/2010/main" val="150928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An Unrooted Phylogenetic Tree Lacks a Common Ancestor </a:t>
            </a:r>
          </a:p>
        </p:txBody>
      </p:sp>
      <p:sp>
        <p:nvSpPr>
          <p:cNvPr id="11267" name="Rectangle 3"/>
          <p:cNvSpPr>
            <a:spLocks noGrp="1"/>
          </p:cNvSpPr>
          <p:nvPr>
            <p:ph idx="1"/>
          </p:nvPr>
        </p:nvSpPr>
        <p:spPr>
          <a:xfrm>
            <a:off x="457200" y="990600"/>
            <a:ext cx="8229600" cy="4572000"/>
          </a:xfrm>
          <a:prstGeom prst="rect">
            <a:avLst/>
          </a:prstGeom>
        </p:spPr>
        <p:txBody>
          <a:bodyPr>
            <a:normAutofit/>
          </a:bodyPr>
          <a:lstStyle/>
          <a:p>
            <a:pPr marL="0" indent="0">
              <a:buNone/>
              <a:tabLst>
                <a:tab pos="461963" algn="l"/>
              </a:tabLst>
            </a:pPr>
            <a:r>
              <a:rPr lang="en-US" sz="2600" dirty="0">
                <a:solidFill>
                  <a:schemeClr val="tx1"/>
                </a:solidFill>
              </a:rPr>
              <a:t>An unrooted does not show a common ancestor, but they do show relationships among species.</a:t>
            </a:r>
          </a:p>
          <a:p>
            <a:pPr>
              <a:tabLst>
                <a:tab pos="461963" algn="l"/>
              </a:tabLst>
            </a:pPr>
            <a:endParaRPr lang="en-US" sz="2600" dirty="0">
              <a:solidFill>
                <a:schemeClr val="tx1"/>
              </a:solidFill>
            </a:endParaRPr>
          </a:p>
          <a:p>
            <a:pPr>
              <a:tabLst>
                <a:tab pos="461963" algn="l"/>
              </a:tabLst>
            </a:pPr>
            <a:endParaRPr lang="en-US" sz="2600" i="0" dirty="0">
              <a:solidFill>
                <a:schemeClr val="tx1"/>
              </a:solidFill>
            </a:endParaRPr>
          </a:p>
          <a:p>
            <a:pPr marL="0" indent="3175">
              <a:spcBef>
                <a:spcPts val="1200"/>
              </a:spcBef>
              <a:buFont typeface="Courier New" pitchFamily="49" charset="0"/>
              <a:buNone/>
              <a:tabLst>
                <a:tab pos="457200" algn="l"/>
              </a:tabLst>
            </a:pPr>
            <a:endParaRPr lang="en-US" sz="2600" dirty="0">
              <a:solidFill>
                <a:srgbClr val="0000FF"/>
              </a:solidFill>
            </a:endParaRPr>
          </a:p>
        </p:txBody>
      </p:sp>
      <p:sp>
        <p:nvSpPr>
          <p:cNvPr id="3" name="TextBox 2">
            <a:extLst>
              <a:ext uri="{FF2B5EF4-FFF2-40B4-BE49-F238E27FC236}">
                <a16:creationId xmlns:a16="http://schemas.microsoft.com/office/drawing/2014/main" id="{36DCC204-5CDE-441F-BB6C-743B86C0D8DA}"/>
              </a:ext>
            </a:extLst>
          </p:cNvPr>
          <p:cNvSpPr txBox="1"/>
          <p:nvPr/>
        </p:nvSpPr>
        <p:spPr>
          <a:xfrm>
            <a:off x="1066800" y="2133600"/>
            <a:ext cx="1447800" cy="307777"/>
          </a:xfrm>
          <a:prstGeom prst="rect">
            <a:avLst/>
          </a:prstGeom>
          <a:noFill/>
        </p:spPr>
        <p:txBody>
          <a:bodyPr wrap="square" rtlCol="0">
            <a:spAutoFit/>
          </a:bodyPr>
          <a:lstStyle/>
          <a:p>
            <a:r>
              <a:rPr lang="en-US" sz="1400" b="1" dirty="0"/>
              <a:t>20.1 Figure 2 (b) </a:t>
            </a:r>
            <a:endParaRPr lang="en-US" sz="1400" dirty="0"/>
          </a:p>
        </p:txBody>
      </p:sp>
      <p:sp>
        <p:nvSpPr>
          <p:cNvPr id="5" name="TextBox 4">
            <a:extLst>
              <a:ext uri="{FF2B5EF4-FFF2-40B4-BE49-F238E27FC236}">
                <a16:creationId xmlns:a16="http://schemas.microsoft.com/office/drawing/2014/main" id="{4E50B17E-7417-9F03-39B1-F48392355191}"/>
              </a:ext>
            </a:extLst>
          </p:cNvPr>
          <p:cNvSpPr txBox="1"/>
          <p:nvPr/>
        </p:nvSpPr>
        <p:spPr>
          <a:xfrm>
            <a:off x="2286000" y="5791200"/>
            <a:ext cx="4572000" cy="246221"/>
          </a:xfrm>
          <a:prstGeom prst="rect">
            <a:avLst/>
          </a:prstGeom>
          <a:noFill/>
        </p:spPr>
        <p:txBody>
          <a:bodyPr wrap="square">
            <a:spAutoFit/>
          </a:bodyPr>
          <a:lstStyle/>
          <a:p>
            <a:pPr algn="ctr"/>
            <a:r>
              <a:rPr lang="en-US" sz="1000" dirty="0"/>
              <a:t>Franciscosp2 on Wikimedia Commons. "Phylogenetic tree of life."</a:t>
            </a:r>
          </a:p>
        </p:txBody>
      </p:sp>
      <p:pic>
        <p:nvPicPr>
          <p:cNvPr id="4" name="Content Placeholder 6" descr="The phylogenetic tree is unrooted. It does not resemble a living tree; rather, groups of organisms within the Archaea, Eukarya, and Bacteria domains are arranged in a circle. Lines connect the groups within each domain. The groups within Archaea and Eukarya are then connected. A line from the Archaea/Eukarya domains, and another from the Bacteria meet in the center of the circle. There is no root, and therefore, no indication of which domain arose first.">
            <a:extLst>
              <a:ext uri="{FF2B5EF4-FFF2-40B4-BE49-F238E27FC236}">
                <a16:creationId xmlns:a16="http://schemas.microsoft.com/office/drawing/2014/main" id="{309B0FA1-6233-69FE-56A6-4F8C00CB4A00}"/>
              </a:ext>
            </a:extLst>
          </p:cNvPr>
          <p:cNvPicPr>
            <a:picLocks noChangeAspect="1"/>
          </p:cNvPicPr>
          <p:nvPr/>
        </p:nvPicPr>
        <p:blipFill>
          <a:blip r:embed="rId2"/>
          <a:srcRect l="54630" t="5334" b="33001"/>
          <a:stretch/>
        </p:blipFill>
        <p:spPr>
          <a:xfrm>
            <a:off x="2514600" y="1867319"/>
            <a:ext cx="5105400" cy="3855098"/>
          </a:xfrm>
          <a:prstGeom prst="rect">
            <a:avLst/>
          </a:prstGeom>
        </p:spPr>
      </p:pic>
    </p:spTree>
    <p:extLst>
      <p:ext uri="{BB962C8B-B14F-4D97-AF65-F5344CB8AC3E}">
        <p14:creationId xmlns:p14="http://schemas.microsoft.com/office/powerpoint/2010/main" val="165748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Rooted Phylogenetic Trees Require Interpretation</a:t>
            </a:r>
            <a:r>
              <a:rPr lang="en-US" sz="1400" baseline="-25000" dirty="0">
                <a:solidFill>
                  <a:schemeClr val="accent1"/>
                </a:solidFill>
              </a:rPr>
              <a:t>1</a:t>
            </a:r>
            <a:endParaRPr lang="en-US" sz="3200" dirty="0">
              <a:solidFill>
                <a:schemeClr val="accent1"/>
              </a:solidFill>
            </a:endParaRPr>
          </a:p>
        </p:txBody>
      </p:sp>
      <p:sp>
        <p:nvSpPr>
          <p:cNvPr id="11267" name="Rectangle 3"/>
          <p:cNvSpPr>
            <a:spLocks noGrp="1"/>
          </p:cNvSpPr>
          <p:nvPr>
            <p:ph idx="1"/>
          </p:nvPr>
        </p:nvSpPr>
        <p:spPr>
          <a:xfrm>
            <a:off x="457200" y="990600"/>
            <a:ext cx="8229600" cy="4953000"/>
          </a:xfrm>
          <a:prstGeom prst="rect">
            <a:avLst/>
          </a:prstGeom>
        </p:spPr>
        <p:txBody>
          <a:bodyPr>
            <a:normAutofit lnSpcReduction="10000"/>
          </a:bodyPr>
          <a:lstStyle/>
          <a:p>
            <a:pPr marL="0" indent="0">
              <a:buNone/>
              <a:tabLst>
                <a:tab pos="461963" algn="l"/>
              </a:tabLst>
            </a:pPr>
            <a:r>
              <a:rPr lang="en-US" sz="2600" dirty="0">
                <a:solidFill>
                  <a:schemeClr val="tx1"/>
                </a:solidFill>
              </a:rPr>
              <a:t>It is important to understand how to interpret a rooted phylogenetic tree.</a:t>
            </a:r>
          </a:p>
          <a:p>
            <a:pPr>
              <a:tabLst>
                <a:tab pos="461963" algn="l"/>
              </a:tabLst>
            </a:pPr>
            <a:r>
              <a:rPr lang="en-US" sz="2600" dirty="0">
                <a:solidFill>
                  <a:schemeClr val="tx1"/>
                </a:solidFill>
              </a:rPr>
              <a:t>A </a:t>
            </a:r>
            <a:r>
              <a:rPr lang="en-US" sz="2600" b="1" dirty="0">
                <a:solidFill>
                  <a:schemeClr val="tx1"/>
                </a:solidFill>
              </a:rPr>
              <a:t>branchpoint</a:t>
            </a:r>
            <a:r>
              <a:rPr lang="en-US" sz="2600" dirty="0">
                <a:solidFill>
                  <a:schemeClr val="tx1"/>
                </a:solidFill>
              </a:rPr>
              <a:t> (or node) is the point where a split occurs and represents where a single lineage evolved into distinct new ones.</a:t>
            </a:r>
          </a:p>
          <a:p>
            <a:pPr lvl="1">
              <a:tabLst>
                <a:tab pos="461963" algn="l"/>
              </a:tabLst>
            </a:pPr>
            <a:r>
              <a:rPr lang="en-US" sz="2600" dirty="0"/>
              <a:t>A </a:t>
            </a:r>
            <a:r>
              <a:rPr lang="en-US" sz="2600" b="1" dirty="0"/>
              <a:t>basal taxon</a:t>
            </a:r>
            <a:r>
              <a:rPr lang="en-US" sz="2600" dirty="0"/>
              <a:t> is a lineage that evolved early from the root and remains unbranched.</a:t>
            </a:r>
          </a:p>
          <a:p>
            <a:pPr lvl="1">
              <a:tabLst>
                <a:tab pos="461963" algn="l"/>
              </a:tabLst>
            </a:pPr>
            <a:r>
              <a:rPr lang="en-US" sz="2600" b="1" dirty="0">
                <a:solidFill>
                  <a:schemeClr val="tx1"/>
                </a:solidFill>
              </a:rPr>
              <a:t>Sister taxa</a:t>
            </a:r>
            <a:r>
              <a:rPr lang="en-US" sz="2600" dirty="0">
                <a:solidFill>
                  <a:schemeClr val="tx1"/>
                </a:solidFill>
              </a:rPr>
              <a:t> are two lineages stemming from the same branch point.</a:t>
            </a:r>
          </a:p>
          <a:p>
            <a:pPr lvl="1">
              <a:tabLst>
                <a:tab pos="461963" algn="l"/>
              </a:tabLst>
            </a:pPr>
            <a:r>
              <a:rPr lang="en-US" sz="2600" dirty="0"/>
              <a:t>A </a:t>
            </a:r>
            <a:r>
              <a:rPr lang="en-US" sz="2600" b="1" dirty="0"/>
              <a:t>polytomy</a:t>
            </a:r>
            <a:r>
              <a:rPr lang="en-US" sz="2600" dirty="0"/>
              <a:t> is a branch point with more than two lineages and indicates that scientists have not fully determined all relationships.</a:t>
            </a:r>
            <a:endParaRPr lang="en-US" sz="2600" dirty="0">
              <a:solidFill>
                <a:schemeClr val="tx1"/>
              </a:solidFill>
            </a:endParaRPr>
          </a:p>
          <a:p>
            <a:pPr>
              <a:tabLst>
                <a:tab pos="461963" algn="l"/>
              </a:tabLst>
            </a:pPr>
            <a:endParaRPr lang="en-US" sz="2600" dirty="0">
              <a:solidFill>
                <a:schemeClr val="tx1"/>
              </a:solidFill>
            </a:endParaRPr>
          </a:p>
          <a:p>
            <a:pPr>
              <a:tabLst>
                <a:tab pos="461963" algn="l"/>
              </a:tabLst>
            </a:pPr>
            <a:endParaRPr lang="en-US" sz="2600" dirty="0">
              <a:solidFill>
                <a:schemeClr val="tx1"/>
              </a:solidFill>
            </a:endParaRPr>
          </a:p>
          <a:p>
            <a:pPr>
              <a:tabLst>
                <a:tab pos="461963" algn="l"/>
              </a:tabLst>
            </a:pPr>
            <a:endParaRPr lang="en-US" sz="2600" i="0" dirty="0">
              <a:solidFill>
                <a:schemeClr val="tx1"/>
              </a:solidFill>
            </a:endParaRPr>
          </a:p>
          <a:p>
            <a:pPr marL="0" indent="3175">
              <a:spcBef>
                <a:spcPts val="1200"/>
              </a:spcBef>
              <a:buFont typeface="Courier New" pitchFamily="49" charset="0"/>
              <a:buNone/>
              <a:tabLst>
                <a:tab pos="457200" algn="l"/>
              </a:tabLst>
            </a:pPr>
            <a:endParaRPr lang="en-US" sz="2600" dirty="0">
              <a:solidFill>
                <a:srgbClr val="0000FF"/>
              </a:solidFill>
            </a:endParaRPr>
          </a:p>
        </p:txBody>
      </p:sp>
    </p:spTree>
    <p:extLst>
      <p:ext uri="{BB962C8B-B14F-4D97-AF65-F5344CB8AC3E}">
        <p14:creationId xmlns:p14="http://schemas.microsoft.com/office/powerpoint/2010/main" val="29621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20.1 Figure 3</a:t>
            </a:r>
            <a:endParaRPr lang="en-US" sz="3200" dirty="0">
              <a:solidFill>
                <a:schemeClr val="accent1"/>
              </a:solidFill>
            </a:endParaRPr>
          </a:p>
        </p:txBody>
      </p:sp>
      <p:sp>
        <p:nvSpPr>
          <p:cNvPr id="4" name="TextBox 3">
            <a:extLst>
              <a:ext uri="{FF2B5EF4-FFF2-40B4-BE49-F238E27FC236}">
                <a16:creationId xmlns:a16="http://schemas.microsoft.com/office/drawing/2014/main" id="{EECD0845-19EC-968B-099A-84F6DC0E27D0}"/>
              </a:ext>
            </a:extLst>
          </p:cNvPr>
          <p:cNvSpPr txBox="1"/>
          <p:nvPr/>
        </p:nvSpPr>
        <p:spPr>
          <a:xfrm>
            <a:off x="2286000" y="5744289"/>
            <a:ext cx="4572000" cy="246221"/>
          </a:xfrm>
          <a:prstGeom prst="rect">
            <a:avLst/>
          </a:prstGeom>
          <a:noFill/>
        </p:spPr>
        <p:txBody>
          <a:bodyPr wrap="square">
            <a:spAutoFit/>
          </a:bodyPr>
          <a:lstStyle/>
          <a:p>
            <a:pPr algn="ctr"/>
            <a:r>
              <a:rPr lang="en-US" sz="1000" dirty="0"/>
              <a:t>CNX OpenStax on Wikimedia Commons. "Phylogenetic tree." </a:t>
            </a:r>
          </a:p>
        </p:txBody>
      </p:sp>
      <p:pic>
        <p:nvPicPr>
          <p:cNvPr id="3" name="Content Placeholder 5" descr="The illustration shows a phylogenetic tree that starts at a root, indicating that all organisms on the tree share a common ancestor. Shortly after the root, the tree branches out. One branch gives rise to a single, basal lineage, and the other gives rise to all other organisms on the tree. The next branch forks at one point into four different lineages, an example of polytomy. The final branch gives rise to two lineages, an example of sister taxa.">
            <a:extLst>
              <a:ext uri="{FF2B5EF4-FFF2-40B4-BE49-F238E27FC236}">
                <a16:creationId xmlns:a16="http://schemas.microsoft.com/office/drawing/2014/main" id="{5B677335-0217-0D4D-8D8C-532F5142B2E9}"/>
              </a:ext>
            </a:extLst>
          </p:cNvPr>
          <p:cNvPicPr>
            <a:picLocks noGrp="1" noChangeAspect="1"/>
          </p:cNvPicPr>
          <p:nvPr>
            <p:ph idx="1"/>
          </p:nvPr>
        </p:nvPicPr>
        <p:blipFill>
          <a:blip r:embed="rId3"/>
          <a:srcRect l="9259" t="7000" r="10185" b="4668"/>
          <a:stretch/>
        </p:blipFill>
        <p:spPr>
          <a:xfrm>
            <a:off x="1257300" y="1409700"/>
            <a:ext cx="6629400" cy="4038600"/>
          </a:xfrm>
        </p:spPr>
      </p:pic>
    </p:spTree>
    <p:extLst>
      <p:ext uri="{BB962C8B-B14F-4D97-AF65-F5344CB8AC3E}">
        <p14:creationId xmlns:p14="http://schemas.microsoft.com/office/powerpoint/2010/main" val="357929358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TotalTime>
  <Words>1549</Words>
  <Application>Microsoft Office PowerPoint</Application>
  <PresentationFormat>On-screen Show (4:3)</PresentationFormat>
  <Paragraphs>163</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Courier New</vt:lpstr>
      <vt:lpstr>Open Sans</vt:lpstr>
      <vt:lpstr>Calibri</vt:lpstr>
      <vt:lpstr>Century Gothic</vt:lpstr>
      <vt:lpstr>Wingdings</vt:lpstr>
      <vt:lpstr>Office Theme</vt:lpstr>
      <vt:lpstr>Lesson 20.1</vt:lpstr>
      <vt:lpstr>Objectives</vt:lpstr>
      <vt:lpstr>Comparing Organisms Helps Scientists Learn About Their Evolutionary History</vt:lpstr>
      <vt:lpstr>Phylogeny Provides Information on Shared Ancestry</vt:lpstr>
      <vt:lpstr>Phylogenetic Trees Show Evolutionary Relationships Among Organisms</vt:lpstr>
      <vt:lpstr>A Rooted Phylogenetic Tree Includes a Common Ancestor</vt:lpstr>
      <vt:lpstr>An Unrooted Phylogenetic Tree Lacks a Common Ancestor </vt:lpstr>
      <vt:lpstr>Rooted Phylogenetic Trees Require Interpretation1</vt:lpstr>
      <vt:lpstr>20.1 Figure 3</vt:lpstr>
      <vt:lpstr>Rooted Phylogenetic Trees Require Interpretation2</vt:lpstr>
      <vt:lpstr>20.1 Figure 4</vt:lpstr>
      <vt:lpstr>Many Disciplines Contribute the Study of Systematics</vt:lpstr>
      <vt:lpstr>Modern-Day Phylogenetic Trees Combine DNA Sequence Analysis With Statistics</vt:lpstr>
      <vt:lpstr>20.1 Figure 5</vt:lpstr>
      <vt:lpstr>Cladograms Suggest Relationships Based Upon Shared Characteristics</vt:lpstr>
      <vt:lpstr>Cladograms Also Require Interpretation</vt:lpstr>
      <vt:lpstr>Think It Through1</vt:lpstr>
      <vt:lpstr>Taxonomy Classifies Organisms Into A Hierarchy1</vt:lpstr>
      <vt:lpstr>Taxonomy Classifies Organisms Into A Hierarchy2</vt:lpstr>
      <vt:lpstr>20.1 Figure 7</vt:lpstr>
      <vt:lpstr>Think It Through2</vt:lpstr>
      <vt:lpstr>Consider One of These Mnemonics To Remember the Taxonomic Levels</vt:lpstr>
      <vt:lpstr>Modern Phylogenies Do Not Always Match Those From the Past</vt:lpstr>
      <vt:lpstr>Group Activity</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190</cp:revision>
  <dcterms:created xsi:type="dcterms:W3CDTF">2013-04-26T14:43:13Z</dcterms:created>
  <dcterms:modified xsi:type="dcterms:W3CDTF">2024-10-09T13:44:15Z</dcterms:modified>
</cp:coreProperties>
</file>