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4"/>
  </p:notesMasterIdLst>
  <p:handoutMasterIdLst>
    <p:handoutMasterId r:id="rId25"/>
  </p:handoutMasterIdLst>
  <p:sldIdLst>
    <p:sldId id="272" r:id="rId2"/>
    <p:sldId id="264" r:id="rId3"/>
    <p:sldId id="265" r:id="rId4"/>
    <p:sldId id="267" r:id="rId5"/>
    <p:sldId id="277" r:id="rId6"/>
    <p:sldId id="278" r:id="rId7"/>
    <p:sldId id="279" r:id="rId8"/>
    <p:sldId id="280" r:id="rId9"/>
    <p:sldId id="281" r:id="rId10"/>
    <p:sldId id="282" r:id="rId11"/>
    <p:sldId id="271" r:id="rId12"/>
    <p:sldId id="283" r:id="rId13"/>
    <p:sldId id="284" r:id="rId14"/>
    <p:sldId id="285" r:id="rId15"/>
    <p:sldId id="286" r:id="rId16"/>
    <p:sldId id="287" r:id="rId17"/>
    <p:sldId id="288" r:id="rId18"/>
    <p:sldId id="289" r:id="rId19"/>
    <p:sldId id="268" r:id="rId20"/>
    <p:sldId id="270" r:id="rId21"/>
    <p:sldId id="274" r:id="rId22"/>
    <p:sldId id="290" r:id="rId23"/>
  </p:sldIdLst>
  <p:sldSz cx="9144000" cy="6858000" type="screen4x3"/>
  <p:notesSz cx="6858000" cy="9144000"/>
  <p:embeddedFontLst>
    <p:embeddedFont>
      <p:font typeface="Century Gothic" panose="020B050202020202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97" autoAdjust="0"/>
    <p:restoredTop sz="86411" autoAdjust="0"/>
  </p:normalViewPr>
  <p:slideViewPr>
    <p:cSldViewPr>
      <p:cViewPr>
        <p:scale>
          <a:sx n="100" d="100"/>
          <a:sy n="100" d="100"/>
        </p:scale>
        <p:origin x="1002" y="-108"/>
      </p:cViewPr>
      <p:guideLst>
        <p:guide orient="horz" pos="2160"/>
        <p:guide pos="2880"/>
      </p:guideLst>
    </p:cSldViewPr>
  </p:slideViewPr>
  <p:outlineViewPr>
    <p:cViewPr>
      <p:scale>
        <a:sx n="33" d="100"/>
        <a:sy n="33" d="100"/>
      </p:scale>
      <p:origin x="0" y="-3948"/>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10/9/2024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10/9/2024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4</a:t>
            </a:fld>
            <a:endParaRPr lang="en-US" dirty="0"/>
          </a:p>
        </p:txBody>
      </p:sp>
    </p:spTree>
    <p:extLst>
      <p:ext uri="{BB962C8B-B14F-4D97-AF65-F5344CB8AC3E}">
        <p14:creationId xmlns:p14="http://schemas.microsoft.com/office/powerpoint/2010/main" val="195923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6</a:t>
            </a:fld>
            <a:endParaRPr lang="en-US" dirty="0"/>
          </a:p>
        </p:txBody>
      </p:sp>
    </p:spTree>
    <p:extLst>
      <p:ext uri="{BB962C8B-B14F-4D97-AF65-F5344CB8AC3E}">
        <p14:creationId xmlns:p14="http://schemas.microsoft.com/office/powerpoint/2010/main" val="291378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11</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15</a:t>
            </a:fld>
            <a:endParaRPr lang="en-US" dirty="0"/>
          </a:p>
        </p:txBody>
      </p:sp>
    </p:spTree>
    <p:extLst>
      <p:ext uri="{BB962C8B-B14F-4D97-AF65-F5344CB8AC3E}">
        <p14:creationId xmlns:p14="http://schemas.microsoft.com/office/powerpoint/2010/main" val="130358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19</a:t>
            </a:fld>
            <a:endParaRPr lang="en-US" dirty="0"/>
          </a:p>
        </p:txBody>
      </p:sp>
    </p:spTree>
    <p:extLst>
      <p:ext uri="{BB962C8B-B14F-4D97-AF65-F5344CB8AC3E}">
        <p14:creationId xmlns:p14="http://schemas.microsoft.com/office/powerpoint/2010/main" val="3342089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reflection question is included here to use as a talking point or for a think-pair-share activity.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20</a:t>
            </a:fld>
            <a:endParaRPr lang="en-US" dirty="0"/>
          </a:p>
        </p:txBody>
      </p:sp>
    </p:spTree>
    <p:extLst>
      <p:ext uri="{BB962C8B-B14F-4D97-AF65-F5344CB8AC3E}">
        <p14:creationId xmlns:p14="http://schemas.microsoft.com/office/powerpoint/2010/main" val="11196932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732424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20.2</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Determining Evolutionary Relationships</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Scientists Can Use Cladistics To Make Phylogenetic Trees</a:t>
            </a:r>
          </a:p>
        </p:txBody>
      </p:sp>
      <p:sp>
        <p:nvSpPr>
          <p:cNvPr id="11267" name="Rectangle 3"/>
          <p:cNvSpPr>
            <a:spLocks noGrp="1"/>
          </p:cNvSpPr>
          <p:nvPr>
            <p:ph idx="1"/>
          </p:nvPr>
        </p:nvSpPr>
        <p:spPr>
          <a:xfrm>
            <a:off x="457200" y="960120"/>
            <a:ext cx="8229600" cy="4754880"/>
          </a:xfrm>
          <a:prstGeom prst="rect">
            <a:avLst/>
          </a:prstGeom>
        </p:spPr>
        <p:txBody>
          <a:bodyPr>
            <a:normAutofit/>
          </a:bodyPr>
          <a:lstStyle/>
          <a:p>
            <a:pPr marL="0" indent="0">
              <a:buNone/>
              <a:tabLst>
                <a:tab pos="461963" algn="l"/>
              </a:tabLst>
            </a:pPr>
            <a:r>
              <a:rPr lang="en-US" sz="2600" b="1" dirty="0">
                <a:solidFill>
                  <a:schemeClr val="tx1"/>
                </a:solidFill>
              </a:rPr>
              <a:t>Cladistics </a:t>
            </a:r>
            <a:r>
              <a:rPr lang="en-US" sz="2600" dirty="0">
                <a:solidFill>
                  <a:schemeClr val="tx1"/>
                </a:solidFill>
              </a:rPr>
              <a:t>uses homologous traits to sort groups of organisms into clades</a:t>
            </a:r>
          </a:p>
          <a:p>
            <a:pPr>
              <a:tabLst>
                <a:tab pos="461963" algn="l"/>
              </a:tabLst>
            </a:pPr>
            <a:r>
              <a:rPr lang="en-US" sz="2600" i="0" dirty="0"/>
              <a:t>A </a:t>
            </a:r>
            <a:r>
              <a:rPr lang="en-US" sz="2600" b="1" i="0" dirty="0"/>
              <a:t>monophyletic group</a:t>
            </a:r>
            <a:r>
              <a:rPr lang="en-US" sz="2600" i="0" dirty="0"/>
              <a:t> (or clade) is a group of organisms all descended from a single ancestor.</a:t>
            </a:r>
          </a:p>
          <a:p>
            <a:pPr>
              <a:tabLst>
                <a:tab pos="461963" algn="l"/>
              </a:tabLst>
            </a:pPr>
            <a:r>
              <a:rPr lang="en-US" sz="2600" dirty="0">
                <a:solidFill>
                  <a:schemeClr val="tx1"/>
                </a:solidFill>
              </a:rPr>
              <a:t>A clade includes all descendants from a branch point.</a:t>
            </a:r>
            <a:endParaRPr lang="en-US" sz="2600" i="0" dirty="0">
              <a:solidFill>
                <a:schemeClr val="tx1"/>
              </a:solidFill>
            </a:endParaRPr>
          </a:p>
        </p:txBody>
      </p:sp>
      <p:sp>
        <p:nvSpPr>
          <p:cNvPr id="3" name="TextBox 2">
            <a:extLst>
              <a:ext uri="{FF2B5EF4-FFF2-40B4-BE49-F238E27FC236}">
                <a16:creationId xmlns:a16="http://schemas.microsoft.com/office/drawing/2014/main" id="{79F36C04-7E80-A842-4753-3A12508C5229}"/>
              </a:ext>
            </a:extLst>
          </p:cNvPr>
          <p:cNvSpPr txBox="1"/>
          <p:nvPr/>
        </p:nvSpPr>
        <p:spPr>
          <a:xfrm>
            <a:off x="1072688" y="3429000"/>
            <a:ext cx="1178143" cy="307777"/>
          </a:xfrm>
          <a:prstGeom prst="rect">
            <a:avLst/>
          </a:prstGeom>
          <a:noFill/>
        </p:spPr>
        <p:txBody>
          <a:bodyPr wrap="none" rtlCol="0">
            <a:spAutoFit/>
          </a:bodyPr>
          <a:lstStyle/>
          <a:p>
            <a:r>
              <a:rPr lang="en-US" sz="1400" b="1" dirty="0"/>
              <a:t>20.2 Figure 3 </a:t>
            </a:r>
          </a:p>
        </p:txBody>
      </p:sp>
      <p:sp>
        <p:nvSpPr>
          <p:cNvPr id="5" name="TextBox 4">
            <a:extLst>
              <a:ext uri="{FF2B5EF4-FFF2-40B4-BE49-F238E27FC236}">
                <a16:creationId xmlns:a16="http://schemas.microsoft.com/office/drawing/2014/main" id="{B80ADA76-9A76-34B0-9A69-0028D3FF5969}"/>
              </a:ext>
            </a:extLst>
          </p:cNvPr>
          <p:cNvSpPr txBox="1"/>
          <p:nvPr/>
        </p:nvSpPr>
        <p:spPr>
          <a:xfrm>
            <a:off x="2286000" y="5774769"/>
            <a:ext cx="4572000" cy="246221"/>
          </a:xfrm>
          <a:prstGeom prst="rect">
            <a:avLst/>
          </a:prstGeom>
          <a:noFill/>
        </p:spPr>
        <p:txBody>
          <a:bodyPr wrap="square">
            <a:spAutoFit/>
          </a:bodyPr>
          <a:lstStyle/>
          <a:p>
            <a:pPr algn="ctr"/>
            <a:r>
              <a:rPr lang="en-US" sz="1000" dirty="0"/>
              <a:t>CNX OpenStax on Wikimedia Commons. "Vertebrata." Modified. </a:t>
            </a:r>
          </a:p>
        </p:txBody>
      </p:sp>
      <p:pic>
        <p:nvPicPr>
          <p:cNvPr id="4" name="Content Placeholder 5" descr="The diagram shows that lamprey, fish, lizard, rabbit, and human are all part of Vertebrata, but only lizard, rabbit, and human are part of Amniota.">
            <a:extLst>
              <a:ext uri="{FF2B5EF4-FFF2-40B4-BE49-F238E27FC236}">
                <a16:creationId xmlns:a16="http://schemas.microsoft.com/office/drawing/2014/main" id="{5E832097-7479-7D51-44B8-49A01D74690D}"/>
              </a:ext>
            </a:extLst>
          </p:cNvPr>
          <p:cNvPicPr>
            <a:picLocks noChangeAspect="1"/>
          </p:cNvPicPr>
          <p:nvPr/>
        </p:nvPicPr>
        <p:blipFill>
          <a:blip r:embed="rId2"/>
          <a:srcRect l="6481" t="7000" r="4630" b="6334"/>
          <a:stretch/>
        </p:blipFill>
        <p:spPr>
          <a:xfrm>
            <a:off x="2250831" y="3272671"/>
            <a:ext cx="4642338" cy="2514600"/>
          </a:xfrm>
          <a:prstGeom prst="rect">
            <a:avLst/>
          </a:prstGeom>
        </p:spPr>
      </p:pic>
    </p:spTree>
    <p:extLst>
      <p:ext uri="{BB962C8B-B14F-4D97-AF65-F5344CB8AC3E}">
        <p14:creationId xmlns:p14="http://schemas.microsoft.com/office/powerpoint/2010/main" val="409418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1</a:t>
            </a:r>
            <a:endParaRPr lang="en-US"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4663440"/>
          </a:xfrm>
        </p:spPr>
        <p:txBody>
          <a:bodyPr/>
          <a:lstStyle/>
          <a:p>
            <a:r>
              <a:rPr lang="en-US" dirty="0"/>
              <a:t>Examine Figure 3.</a:t>
            </a:r>
          </a:p>
          <a:p>
            <a:pPr marL="457200" indent="-457200">
              <a:buFont typeface="Arial" panose="020B0604020202020204" pitchFamily="34" charset="0"/>
              <a:buChar char="•"/>
            </a:pPr>
            <a:r>
              <a:rPr lang="en-US" dirty="0"/>
              <a:t>Which animals belong to a clade that includes animals with hair? </a:t>
            </a:r>
          </a:p>
          <a:p>
            <a:pPr marL="457200" indent="-457200">
              <a:buFont typeface="Arial" panose="020B0604020202020204" pitchFamily="34" charset="0"/>
              <a:buChar char="•"/>
            </a:pPr>
            <a:r>
              <a:rPr lang="en-US" dirty="0"/>
              <a:t>Which evolved first: hair or the amniotic egg? </a:t>
            </a:r>
          </a:p>
        </p:txBody>
      </p:sp>
      <p:sp>
        <p:nvSpPr>
          <p:cNvPr id="5" name="TextBox 4">
            <a:extLst>
              <a:ext uri="{FF2B5EF4-FFF2-40B4-BE49-F238E27FC236}">
                <a16:creationId xmlns:a16="http://schemas.microsoft.com/office/drawing/2014/main" id="{924FA9AC-E54A-E87B-4D02-F52E4409E57C}"/>
              </a:ext>
            </a:extLst>
          </p:cNvPr>
          <p:cNvSpPr txBox="1"/>
          <p:nvPr/>
        </p:nvSpPr>
        <p:spPr>
          <a:xfrm>
            <a:off x="932430" y="3505200"/>
            <a:ext cx="1178143" cy="307777"/>
          </a:xfrm>
          <a:prstGeom prst="rect">
            <a:avLst/>
          </a:prstGeom>
          <a:noFill/>
        </p:spPr>
        <p:txBody>
          <a:bodyPr wrap="none" rtlCol="0">
            <a:spAutoFit/>
          </a:bodyPr>
          <a:lstStyle/>
          <a:p>
            <a:r>
              <a:rPr lang="en-US" sz="1400" b="1" dirty="0">
                <a:solidFill>
                  <a:schemeClr val="bg1"/>
                </a:solidFill>
              </a:rPr>
              <a:t>20.2 Figure 3 </a:t>
            </a:r>
          </a:p>
        </p:txBody>
      </p:sp>
      <p:sp>
        <p:nvSpPr>
          <p:cNvPr id="6" name="TextBox 5">
            <a:extLst>
              <a:ext uri="{FF2B5EF4-FFF2-40B4-BE49-F238E27FC236}">
                <a16:creationId xmlns:a16="http://schemas.microsoft.com/office/drawing/2014/main" id="{7AE76CB9-3193-BF26-BE36-7313C292A7D0}"/>
              </a:ext>
            </a:extLst>
          </p:cNvPr>
          <p:cNvSpPr txBox="1"/>
          <p:nvPr/>
        </p:nvSpPr>
        <p:spPr>
          <a:xfrm>
            <a:off x="2286000" y="5774769"/>
            <a:ext cx="4572000" cy="246221"/>
          </a:xfrm>
          <a:prstGeom prst="rect">
            <a:avLst/>
          </a:prstGeom>
          <a:noFill/>
        </p:spPr>
        <p:txBody>
          <a:bodyPr wrap="square">
            <a:spAutoFit/>
          </a:bodyPr>
          <a:lstStyle/>
          <a:p>
            <a:pPr algn="ctr"/>
            <a:r>
              <a:rPr lang="en-US" sz="1000" dirty="0">
                <a:solidFill>
                  <a:schemeClr val="bg1"/>
                </a:solidFill>
              </a:rPr>
              <a:t>CNX OpenStax on Wikimedia Commons. "Vertebrata." Modified. </a:t>
            </a:r>
          </a:p>
        </p:txBody>
      </p:sp>
      <p:pic>
        <p:nvPicPr>
          <p:cNvPr id="7" name="Content Placeholder 5" descr="The diagram shows that lamprey, fish, lizard, rabbit, and human are all part of Vertebrata, but only lizard, rabbit, and human are part of Amniota.">
            <a:extLst>
              <a:ext uri="{FF2B5EF4-FFF2-40B4-BE49-F238E27FC236}">
                <a16:creationId xmlns:a16="http://schemas.microsoft.com/office/drawing/2014/main" id="{0E374770-FBE8-A55E-C369-23EEC8DCCC94}"/>
              </a:ext>
            </a:extLst>
          </p:cNvPr>
          <p:cNvPicPr>
            <a:picLocks noChangeAspect="1"/>
          </p:cNvPicPr>
          <p:nvPr/>
        </p:nvPicPr>
        <p:blipFill>
          <a:blip r:embed="rId3"/>
          <a:srcRect l="6481" t="7000" r="4630" b="6334"/>
          <a:stretch/>
        </p:blipFill>
        <p:spPr>
          <a:xfrm>
            <a:off x="2250831" y="3272671"/>
            <a:ext cx="4642338" cy="2514600"/>
          </a:xfrm>
          <a:prstGeom prst="rect">
            <a:avLst/>
          </a:prstGeom>
        </p:spPr>
      </p:pic>
    </p:spTree>
    <p:extLst>
      <p:ext uri="{BB962C8B-B14F-4D97-AF65-F5344CB8AC3E}">
        <p14:creationId xmlns:p14="http://schemas.microsoft.com/office/powerpoint/2010/main" val="1933572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Clades Vary Depending on the Branch Point</a:t>
            </a:r>
          </a:p>
        </p:txBody>
      </p:sp>
      <p:sp>
        <p:nvSpPr>
          <p:cNvPr id="11267" name="Rectangle 3"/>
          <p:cNvSpPr>
            <a:spLocks noGrp="1"/>
          </p:cNvSpPr>
          <p:nvPr>
            <p:ph idx="1"/>
          </p:nvPr>
        </p:nvSpPr>
        <p:spPr>
          <a:xfrm>
            <a:off x="457200" y="960120"/>
            <a:ext cx="8229600" cy="4754880"/>
          </a:xfrm>
          <a:prstGeom prst="rect">
            <a:avLst/>
          </a:prstGeom>
        </p:spPr>
        <p:txBody>
          <a:bodyPr>
            <a:normAutofit/>
          </a:bodyPr>
          <a:lstStyle/>
          <a:p>
            <a:pPr marL="0" indent="0">
              <a:buNone/>
              <a:tabLst>
                <a:tab pos="461963" algn="l"/>
              </a:tabLst>
            </a:pPr>
            <a:r>
              <a:rPr lang="en-US" sz="2600" dirty="0">
                <a:solidFill>
                  <a:schemeClr val="tx1"/>
                </a:solidFill>
              </a:rPr>
              <a:t>Clades vary in size depending on the branch point referenced.</a:t>
            </a:r>
          </a:p>
          <a:p>
            <a:pPr>
              <a:tabLst>
                <a:tab pos="461963" algn="l"/>
              </a:tabLst>
            </a:pPr>
            <a:r>
              <a:rPr lang="en-US" sz="2600" i="0" dirty="0"/>
              <a:t>A clade includes all of the organisms stemming from a single point on the tree.</a:t>
            </a:r>
          </a:p>
        </p:txBody>
      </p:sp>
    </p:spTree>
    <p:extLst>
      <p:ext uri="{BB962C8B-B14F-4D97-AF65-F5344CB8AC3E}">
        <p14:creationId xmlns:p14="http://schemas.microsoft.com/office/powerpoint/2010/main" val="245045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B61D3-1264-9F9B-A5BC-3C9299AFDFB1}"/>
              </a:ext>
            </a:extLst>
          </p:cNvPr>
          <p:cNvSpPr>
            <a:spLocks noGrp="1"/>
          </p:cNvSpPr>
          <p:nvPr>
            <p:ph type="title"/>
          </p:nvPr>
        </p:nvSpPr>
        <p:spPr/>
        <p:txBody>
          <a:bodyPr/>
          <a:lstStyle/>
          <a:p>
            <a:r>
              <a:rPr lang="en-US" dirty="0"/>
              <a:t>These Are Examples of Clades</a:t>
            </a:r>
          </a:p>
        </p:txBody>
      </p:sp>
      <p:sp>
        <p:nvSpPr>
          <p:cNvPr id="5" name="Rectangle 3">
            <a:extLst>
              <a:ext uri="{FF2B5EF4-FFF2-40B4-BE49-F238E27FC236}">
                <a16:creationId xmlns:a16="http://schemas.microsoft.com/office/drawing/2014/main" id="{FEC8FC07-B126-077F-8C36-1C1A500A1FEE}"/>
              </a:ext>
            </a:extLst>
          </p:cNvPr>
          <p:cNvSpPr txBox="1">
            <a:spLocks/>
          </p:cNvSpPr>
          <p:nvPr/>
        </p:nvSpPr>
        <p:spPr>
          <a:xfrm>
            <a:off x="457200" y="960120"/>
            <a:ext cx="8229600" cy="4754880"/>
          </a:xfrm>
          <a:prstGeom prst="rect">
            <a:avLst/>
          </a:prstGeom>
        </p:spPr>
        <p:txBody>
          <a:bodyPr>
            <a:normAutofit/>
          </a:bodyPr>
          <a:lstStyle>
            <a:lvl1pPr marL="457200" indent="-457200" algn="l" defTabSz="914400" rtl="0" eaLnBrk="1" latinLnBrk="0" hangingPunct="1">
              <a:spcBef>
                <a:spcPct val="20000"/>
              </a:spcBef>
              <a:buFont typeface="Arial" panose="020B0604020202020204" pitchFamily="34" charset="0"/>
              <a:buChar char="•"/>
              <a:defRPr sz="2800" b="0" i="0" kern="1200" baseline="0">
                <a:solidFill>
                  <a:srgbClr val="366092"/>
                </a:solidFill>
                <a:latin typeface="+mn-lt"/>
                <a:ea typeface="+mn-ea"/>
                <a:cs typeface="+mn-cs"/>
              </a:defRPr>
            </a:lvl1pPr>
            <a:lvl2pPr marL="914400" indent="-4572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tabLst>
                <a:tab pos="461963" algn="l"/>
              </a:tabLst>
            </a:pPr>
            <a:r>
              <a:rPr lang="en-US" sz="2600" dirty="0">
                <a:solidFill>
                  <a:schemeClr val="tx1"/>
                </a:solidFill>
              </a:rPr>
              <a:t>A clade may contain:</a:t>
            </a:r>
          </a:p>
          <a:p>
            <a:pPr>
              <a:tabLst>
                <a:tab pos="461963" algn="l"/>
              </a:tabLst>
            </a:pPr>
            <a:r>
              <a:rPr lang="en-US" sz="2600" dirty="0">
                <a:solidFill>
                  <a:schemeClr val="tx1"/>
                </a:solidFill>
              </a:rPr>
              <a:t>Multiple groups (animals, fungi, and plants) OR </a:t>
            </a:r>
          </a:p>
          <a:p>
            <a:pPr>
              <a:tabLst>
                <a:tab pos="461963" algn="l"/>
              </a:tabLst>
            </a:pPr>
            <a:r>
              <a:rPr lang="en-US" sz="2600" dirty="0">
                <a:solidFill>
                  <a:schemeClr val="tx1"/>
                </a:solidFill>
              </a:rPr>
              <a:t>A single group (the flagellates)</a:t>
            </a:r>
          </a:p>
        </p:txBody>
      </p:sp>
      <p:sp>
        <p:nvSpPr>
          <p:cNvPr id="6" name="TextBox 5">
            <a:extLst>
              <a:ext uri="{FF2B5EF4-FFF2-40B4-BE49-F238E27FC236}">
                <a16:creationId xmlns:a16="http://schemas.microsoft.com/office/drawing/2014/main" id="{51846ED5-8FBE-2B43-286E-1ADD2D3D4684}"/>
              </a:ext>
            </a:extLst>
          </p:cNvPr>
          <p:cNvSpPr txBox="1"/>
          <p:nvPr/>
        </p:nvSpPr>
        <p:spPr>
          <a:xfrm>
            <a:off x="3962399" y="2575421"/>
            <a:ext cx="1219200" cy="307777"/>
          </a:xfrm>
          <a:prstGeom prst="rect">
            <a:avLst/>
          </a:prstGeom>
          <a:noFill/>
        </p:spPr>
        <p:txBody>
          <a:bodyPr wrap="square" rtlCol="0">
            <a:spAutoFit/>
          </a:bodyPr>
          <a:lstStyle/>
          <a:p>
            <a:r>
              <a:rPr lang="en-US" sz="1400" b="1" dirty="0"/>
              <a:t>20.2 Figure 4 </a:t>
            </a:r>
          </a:p>
        </p:txBody>
      </p:sp>
      <p:pic>
        <p:nvPicPr>
          <p:cNvPr id="9" name="Content Placeholder 5" descr="The illustration shows a phylogenetic tree that includes eukaryotic species. A central line represents the trunk of the tree. From this trunk, various groups branch. In order from the bottom, these are diplomonads, microsporidia, trichomonads, flagellates, entamoebae, slime molds, and ciliates. At the top of the tree, animals, fungi, and plants all branch from the same point and are shaded to show that they belong in the same clade. Flagellates are on a branch by themselves, and they also form their own clade and are shaded to show this.">
            <a:extLst>
              <a:ext uri="{FF2B5EF4-FFF2-40B4-BE49-F238E27FC236}">
                <a16:creationId xmlns:a16="http://schemas.microsoft.com/office/drawing/2014/main" id="{E83BF85B-55AD-0FF1-4CB7-E68FE5CB7056}"/>
              </a:ext>
            </a:extLst>
          </p:cNvPr>
          <p:cNvPicPr>
            <a:picLocks noGrp="1" noChangeAspect="1"/>
          </p:cNvPicPr>
          <p:nvPr>
            <p:ph idx="1"/>
          </p:nvPr>
        </p:nvPicPr>
        <p:blipFill>
          <a:blip r:embed="rId2"/>
          <a:srcRect l="22222" t="7000" r="21296" b="51334"/>
          <a:stretch/>
        </p:blipFill>
        <p:spPr>
          <a:xfrm>
            <a:off x="1138845" y="2911773"/>
            <a:ext cx="6866309" cy="2814061"/>
          </a:xfrm>
        </p:spPr>
      </p:pic>
      <p:sp>
        <p:nvSpPr>
          <p:cNvPr id="7" name="TextBox 6">
            <a:extLst>
              <a:ext uri="{FF2B5EF4-FFF2-40B4-BE49-F238E27FC236}">
                <a16:creationId xmlns:a16="http://schemas.microsoft.com/office/drawing/2014/main" id="{93FE0B91-78E1-3DC7-36B9-5E041A97CB74}"/>
              </a:ext>
            </a:extLst>
          </p:cNvPr>
          <p:cNvSpPr txBox="1"/>
          <p:nvPr/>
        </p:nvSpPr>
        <p:spPr>
          <a:xfrm>
            <a:off x="2362200" y="5774769"/>
            <a:ext cx="4572000" cy="246221"/>
          </a:xfrm>
          <a:prstGeom prst="rect">
            <a:avLst/>
          </a:prstGeom>
          <a:noFill/>
        </p:spPr>
        <p:txBody>
          <a:bodyPr wrap="square">
            <a:spAutoFit/>
          </a:bodyPr>
          <a:lstStyle/>
          <a:p>
            <a:pPr algn="ctr"/>
            <a:r>
              <a:rPr lang="en-US" sz="1000" dirty="0"/>
              <a:t>CNX OpenStax on Wikimedia Commons. "Clades." Modified. </a:t>
            </a:r>
          </a:p>
        </p:txBody>
      </p:sp>
    </p:spTree>
    <p:extLst>
      <p:ext uri="{BB962C8B-B14F-4D97-AF65-F5344CB8AC3E}">
        <p14:creationId xmlns:p14="http://schemas.microsoft.com/office/powerpoint/2010/main" val="76322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B61D3-1264-9F9B-A5BC-3C9299AFDFB1}"/>
              </a:ext>
            </a:extLst>
          </p:cNvPr>
          <p:cNvSpPr>
            <a:spLocks noGrp="1"/>
          </p:cNvSpPr>
          <p:nvPr>
            <p:ph type="title"/>
          </p:nvPr>
        </p:nvSpPr>
        <p:spPr/>
        <p:txBody>
          <a:bodyPr/>
          <a:lstStyle/>
          <a:p>
            <a:r>
              <a:rPr lang="en-US" dirty="0"/>
              <a:t>These Are Not Examples of Clades</a:t>
            </a:r>
          </a:p>
        </p:txBody>
      </p:sp>
      <p:sp>
        <p:nvSpPr>
          <p:cNvPr id="5" name="Rectangle 3">
            <a:extLst>
              <a:ext uri="{FF2B5EF4-FFF2-40B4-BE49-F238E27FC236}">
                <a16:creationId xmlns:a16="http://schemas.microsoft.com/office/drawing/2014/main" id="{FEC8FC07-B126-077F-8C36-1C1A500A1FEE}"/>
              </a:ext>
            </a:extLst>
          </p:cNvPr>
          <p:cNvSpPr txBox="1">
            <a:spLocks/>
          </p:cNvSpPr>
          <p:nvPr/>
        </p:nvSpPr>
        <p:spPr>
          <a:xfrm>
            <a:off x="457200" y="960120"/>
            <a:ext cx="8229600" cy="4754880"/>
          </a:xfrm>
          <a:prstGeom prst="rect">
            <a:avLst/>
          </a:prstGeom>
        </p:spPr>
        <p:txBody>
          <a:bodyPr>
            <a:normAutofit/>
          </a:bodyPr>
          <a:lstStyle>
            <a:lvl1pPr marL="457200" indent="-457200" algn="l" defTabSz="914400" rtl="0" eaLnBrk="1" latinLnBrk="0" hangingPunct="1">
              <a:spcBef>
                <a:spcPct val="20000"/>
              </a:spcBef>
              <a:buFont typeface="Arial" panose="020B0604020202020204" pitchFamily="34" charset="0"/>
              <a:buChar char="•"/>
              <a:defRPr sz="2800" b="0" i="0" kern="1200" baseline="0">
                <a:solidFill>
                  <a:srgbClr val="366092"/>
                </a:solidFill>
                <a:latin typeface="+mn-lt"/>
                <a:ea typeface="+mn-ea"/>
                <a:cs typeface="+mn-cs"/>
              </a:defRPr>
            </a:lvl1pPr>
            <a:lvl2pPr marL="914400" indent="-4572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tabLst>
                <a:tab pos="461963" algn="l"/>
              </a:tabLst>
            </a:pPr>
            <a:r>
              <a:rPr lang="en-US" sz="2400" dirty="0">
                <a:solidFill>
                  <a:schemeClr val="tx1"/>
                </a:solidFill>
              </a:rPr>
              <a:t>Examples that are not clades include:</a:t>
            </a:r>
          </a:p>
          <a:p>
            <a:pPr>
              <a:tabLst>
                <a:tab pos="461963" algn="l"/>
              </a:tabLst>
            </a:pPr>
            <a:r>
              <a:rPr lang="en-US" sz="2400" dirty="0">
                <a:solidFill>
                  <a:schemeClr val="tx1"/>
                </a:solidFill>
              </a:rPr>
              <a:t>Groups that diverge at different branch points (ciliates versus flagellates) OR </a:t>
            </a:r>
          </a:p>
          <a:p>
            <a:pPr>
              <a:tabLst>
                <a:tab pos="461963" algn="l"/>
              </a:tabLst>
            </a:pPr>
            <a:r>
              <a:rPr lang="en-US" sz="2400" dirty="0">
                <a:solidFill>
                  <a:schemeClr val="tx1"/>
                </a:solidFill>
              </a:rPr>
              <a:t>A group that does not contain ALL of the groups that diverge from a single branch point (animals and plants, but not fungi)</a:t>
            </a:r>
          </a:p>
        </p:txBody>
      </p:sp>
      <p:sp>
        <p:nvSpPr>
          <p:cNvPr id="6" name="TextBox 5">
            <a:extLst>
              <a:ext uri="{FF2B5EF4-FFF2-40B4-BE49-F238E27FC236}">
                <a16:creationId xmlns:a16="http://schemas.microsoft.com/office/drawing/2014/main" id="{51846ED5-8FBE-2B43-286E-1ADD2D3D4684}"/>
              </a:ext>
            </a:extLst>
          </p:cNvPr>
          <p:cNvSpPr txBox="1"/>
          <p:nvPr/>
        </p:nvSpPr>
        <p:spPr>
          <a:xfrm>
            <a:off x="263460" y="3046465"/>
            <a:ext cx="1178143" cy="307777"/>
          </a:xfrm>
          <a:prstGeom prst="rect">
            <a:avLst/>
          </a:prstGeom>
          <a:noFill/>
        </p:spPr>
        <p:txBody>
          <a:bodyPr wrap="none" rtlCol="0">
            <a:spAutoFit/>
          </a:bodyPr>
          <a:lstStyle/>
          <a:p>
            <a:r>
              <a:rPr lang="en-US" sz="1400" b="1" dirty="0"/>
              <a:t>20.2 Figure 4 </a:t>
            </a:r>
          </a:p>
        </p:txBody>
      </p:sp>
      <p:sp>
        <p:nvSpPr>
          <p:cNvPr id="3" name="TextBox 2">
            <a:extLst>
              <a:ext uri="{FF2B5EF4-FFF2-40B4-BE49-F238E27FC236}">
                <a16:creationId xmlns:a16="http://schemas.microsoft.com/office/drawing/2014/main" id="{C8A73F2A-9DD5-0099-B758-EF2898D2236A}"/>
              </a:ext>
            </a:extLst>
          </p:cNvPr>
          <p:cNvSpPr txBox="1"/>
          <p:nvPr/>
        </p:nvSpPr>
        <p:spPr>
          <a:xfrm>
            <a:off x="2286000" y="5724525"/>
            <a:ext cx="4572000" cy="246221"/>
          </a:xfrm>
          <a:prstGeom prst="rect">
            <a:avLst/>
          </a:prstGeom>
          <a:noFill/>
        </p:spPr>
        <p:txBody>
          <a:bodyPr wrap="square">
            <a:spAutoFit/>
          </a:bodyPr>
          <a:lstStyle/>
          <a:p>
            <a:pPr algn="ctr"/>
            <a:r>
              <a:rPr lang="en-US" sz="1000" dirty="0"/>
              <a:t>CNX OpenStax on Wikimedia Commons. "Clades." Modified. </a:t>
            </a:r>
          </a:p>
        </p:txBody>
      </p:sp>
      <p:pic>
        <p:nvPicPr>
          <p:cNvPr id="14" name="Content Placeholder 5" descr="The illustration shows a phylogenetic tree that includes eukaryotic species. A central line represents the trunk of the tree. From this trunk, various groups branch. In order from the bottom, these are diplomonads, microsporidia, trichomonads, flagellates, entamoebae, slime molds, and ciliates. At the top of the tree, animals, fungi, and plants all branch from the same point and are shaded to show that they belong in the same clade. Flagellates are on a branch by themselves, and they also form their own clade and are shaded to show this. In another image, flagellates and ciliates are shaded to show that they branch from different points on the tree and are not considered clades. Likewise, a grouping of animals and plants but not fungi would not be considered a clade and cannot exclude a branch originating at the same point as the others.">
            <a:extLst>
              <a:ext uri="{FF2B5EF4-FFF2-40B4-BE49-F238E27FC236}">
                <a16:creationId xmlns:a16="http://schemas.microsoft.com/office/drawing/2014/main" id="{39944536-CC7E-76B9-5F8B-605CBD79EB69}"/>
              </a:ext>
            </a:extLst>
          </p:cNvPr>
          <p:cNvPicPr>
            <a:picLocks noGrp="1" noChangeAspect="1"/>
          </p:cNvPicPr>
          <p:nvPr>
            <p:ph idx="1"/>
          </p:nvPr>
        </p:nvPicPr>
        <p:blipFill>
          <a:blip r:embed="rId2"/>
          <a:srcRect l="22222" t="53666" r="21296" b="3000"/>
          <a:stretch/>
        </p:blipFill>
        <p:spPr>
          <a:xfrm>
            <a:off x="1441603" y="3046465"/>
            <a:ext cx="6260794" cy="2668535"/>
          </a:xfrm>
        </p:spPr>
      </p:pic>
    </p:spTree>
    <p:extLst>
      <p:ext uri="{BB962C8B-B14F-4D97-AF65-F5344CB8AC3E}">
        <p14:creationId xmlns:p14="http://schemas.microsoft.com/office/powerpoint/2010/main" val="291609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2</a:t>
            </a:r>
            <a:endParaRPr lang="en-US"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4663440"/>
          </a:xfrm>
        </p:spPr>
        <p:txBody>
          <a:bodyPr/>
          <a:lstStyle/>
          <a:p>
            <a:r>
              <a:rPr lang="en-US" dirty="0"/>
              <a:t>Examine Figure 4.</a:t>
            </a:r>
          </a:p>
          <a:p>
            <a:pPr marL="457200" indent="-457200">
              <a:buFont typeface="Arial" panose="020B0604020202020204" pitchFamily="34" charset="0"/>
              <a:buChar char="•"/>
            </a:pPr>
            <a:r>
              <a:rPr lang="en-US" dirty="0"/>
              <a:t>Which is the largest highlighted clade in Figure 4?</a:t>
            </a:r>
          </a:p>
        </p:txBody>
      </p:sp>
      <p:sp>
        <p:nvSpPr>
          <p:cNvPr id="5" name="TextBox 4">
            <a:extLst>
              <a:ext uri="{FF2B5EF4-FFF2-40B4-BE49-F238E27FC236}">
                <a16:creationId xmlns:a16="http://schemas.microsoft.com/office/drawing/2014/main" id="{6D590C9B-ED0F-91FB-EEF8-0FD442088CB9}"/>
              </a:ext>
            </a:extLst>
          </p:cNvPr>
          <p:cNvSpPr txBox="1"/>
          <p:nvPr/>
        </p:nvSpPr>
        <p:spPr>
          <a:xfrm>
            <a:off x="1447800" y="2514600"/>
            <a:ext cx="1178143" cy="307777"/>
          </a:xfrm>
          <a:prstGeom prst="rect">
            <a:avLst/>
          </a:prstGeom>
          <a:noFill/>
        </p:spPr>
        <p:txBody>
          <a:bodyPr wrap="none" rtlCol="0">
            <a:spAutoFit/>
          </a:bodyPr>
          <a:lstStyle/>
          <a:p>
            <a:r>
              <a:rPr lang="en-US" sz="1400" b="1" dirty="0">
                <a:solidFill>
                  <a:schemeClr val="bg1"/>
                </a:solidFill>
              </a:rPr>
              <a:t>20.2 Figure 4 </a:t>
            </a:r>
          </a:p>
        </p:txBody>
      </p:sp>
      <p:sp>
        <p:nvSpPr>
          <p:cNvPr id="6" name="TextBox 5">
            <a:extLst>
              <a:ext uri="{FF2B5EF4-FFF2-40B4-BE49-F238E27FC236}">
                <a16:creationId xmlns:a16="http://schemas.microsoft.com/office/drawing/2014/main" id="{CA5F3C68-EE50-10E1-096F-3BBA9AA2D41F}"/>
              </a:ext>
            </a:extLst>
          </p:cNvPr>
          <p:cNvSpPr txBox="1"/>
          <p:nvPr/>
        </p:nvSpPr>
        <p:spPr>
          <a:xfrm>
            <a:off x="2286000" y="5715000"/>
            <a:ext cx="4572000" cy="246221"/>
          </a:xfrm>
          <a:prstGeom prst="rect">
            <a:avLst/>
          </a:prstGeom>
          <a:noFill/>
        </p:spPr>
        <p:txBody>
          <a:bodyPr wrap="square">
            <a:spAutoFit/>
          </a:bodyPr>
          <a:lstStyle/>
          <a:p>
            <a:pPr algn="ctr"/>
            <a:r>
              <a:rPr lang="en-US" sz="1000" dirty="0">
                <a:solidFill>
                  <a:schemeClr val="bg1"/>
                </a:solidFill>
              </a:rPr>
              <a:t>CNX OpenStax on Wikimedia Commons. "Clades." Modified. </a:t>
            </a:r>
          </a:p>
        </p:txBody>
      </p:sp>
      <p:pic>
        <p:nvPicPr>
          <p:cNvPr id="7" name="Content Placeholder 5" descr="The illustration shows a phylogenetic tree that includes eukaryotic species. A central line represents the trunk of the tree. From this trunk, various groups branch. In order from the bottom, these are diplomonads, microsporidia, trichomonads, flagellates, entamoebae, slime molds, and ciliates. At the top of the tree, animals, fungi, and plants all branch from the same point and are shaded to show that they belong in the same clade. Flagellates are on a branch by themselves, and they also form their own clade and are shaded to show this. In another image, flagellates and ciliates are shaded to show that they branch from different points on the tree and are not considered clades. Likewise, a grouping of animals and plants but not fungi would not be considered a clade and cannot exclude a branch originating at the same point as the others.">
            <a:extLst>
              <a:ext uri="{FF2B5EF4-FFF2-40B4-BE49-F238E27FC236}">
                <a16:creationId xmlns:a16="http://schemas.microsoft.com/office/drawing/2014/main" id="{2ABAF150-D607-9039-C726-6BBFCCA7439D}"/>
              </a:ext>
            </a:extLst>
          </p:cNvPr>
          <p:cNvPicPr>
            <a:picLocks noChangeAspect="1"/>
          </p:cNvPicPr>
          <p:nvPr/>
        </p:nvPicPr>
        <p:blipFill>
          <a:blip r:embed="rId3"/>
          <a:srcRect l="22222" t="7000" r="21296" b="6001"/>
          <a:stretch/>
        </p:blipFill>
        <p:spPr>
          <a:xfrm>
            <a:off x="2648607" y="2343983"/>
            <a:ext cx="3846786" cy="3291840"/>
          </a:xfrm>
          <a:prstGeom prst="rect">
            <a:avLst/>
          </a:prstGeom>
          <a:solidFill>
            <a:srgbClr val="1F497D"/>
          </a:solidFill>
        </p:spPr>
      </p:pic>
    </p:spTree>
    <p:extLst>
      <p:ext uri="{BB962C8B-B14F-4D97-AF65-F5344CB8AC3E}">
        <p14:creationId xmlns:p14="http://schemas.microsoft.com/office/powerpoint/2010/main" val="2043872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Evolutionary Change Happens in a Pattern</a:t>
            </a:r>
          </a:p>
        </p:txBody>
      </p:sp>
      <p:sp>
        <p:nvSpPr>
          <p:cNvPr id="11267" name="Rectangle 3"/>
          <p:cNvSpPr>
            <a:spLocks noGrp="1"/>
          </p:cNvSpPr>
          <p:nvPr>
            <p:ph idx="1"/>
          </p:nvPr>
        </p:nvSpPr>
        <p:spPr>
          <a:xfrm>
            <a:off x="457200" y="1036320"/>
            <a:ext cx="8229600" cy="4754880"/>
          </a:xfrm>
          <a:prstGeom prst="rect">
            <a:avLst/>
          </a:prstGeom>
        </p:spPr>
        <p:txBody>
          <a:bodyPr>
            <a:normAutofit/>
          </a:bodyPr>
          <a:lstStyle/>
          <a:p>
            <a:pPr marL="0" indent="0">
              <a:buNone/>
              <a:tabLst>
                <a:tab pos="461963" algn="l"/>
              </a:tabLst>
            </a:pPr>
            <a:r>
              <a:rPr lang="en-US" sz="2600" dirty="0">
                <a:solidFill>
                  <a:schemeClr val="tx1"/>
                </a:solidFill>
              </a:rPr>
              <a:t>"Descent with modification" underlying evolution happens in a pattern that is repeated again and again.</a:t>
            </a:r>
          </a:p>
          <a:p>
            <a:pPr marL="514350" indent="-514350">
              <a:buFont typeface="+mj-lt"/>
              <a:buAutoNum type="arabicPeriod"/>
              <a:tabLst>
                <a:tab pos="461963" algn="l"/>
              </a:tabLst>
            </a:pPr>
            <a:r>
              <a:rPr lang="en-US" sz="2600" i="0" dirty="0"/>
              <a:t>A genetic change in an organism leads to a new trait which becomes prevalent in the group.</a:t>
            </a:r>
          </a:p>
          <a:p>
            <a:pPr marL="514350" indent="-514350">
              <a:buFont typeface="+mj-lt"/>
              <a:buAutoNum type="arabicPeriod"/>
              <a:tabLst>
                <a:tab pos="461963" algn="l"/>
              </a:tabLst>
            </a:pPr>
            <a:r>
              <a:rPr lang="en-US" sz="2600" dirty="0"/>
              <a:t>Many organisms descend from this point and have this trait.</a:t>
            </a:r>
          </a:p>
          <a:p>
            <a:pPr marL="514350" indent="-514350">
              <a:buFont typeface="+mj-lt"/>
              <a:buAutoNum type="arabicPeriod"/>
              <a:tabLst>
                <a:tab pos="461963" algn="l"/>
              </a:tabLst>
            </a:pPr>
            <a:r>
              <a:rPr lang="en-US" sz="2600" i="0" dirty="0"/>
              <a:t>New variations continue to arise, and some are adaptive and persist, leading to new traits.</a:t>
            </a:r>
            <a:endParaRPr lang="en-US" sz="2600" dirty="0"/>
          </a:p>
          <a:p>
            <a:pPr marL="514350" indent="-514350">
              <a:buFont typeface="+mj-lt"/>
              <a:buAutoNum type="arabicPeriod"/>
              <a:tabLst>
                <a:tab pos="461963" algn="l"/>
              </a:tabLst>
            </a:pPr>
            <a:r>
              <a:rPr lang="en-US" sz="2600" dirty="0"/>
              <a:t>With new traits, a new branch point is determined (go back to Step 1).</a:t>
            </a:r>
          </a:p>
        </p:txBody>
      </p:sp>
    </p:spTree>
    <p:extLst>
      <p:ext uri="{BB962C8B-B14F-4D97-AF65-F5344CB8AC3E}">
        <p14:creationId xmlns:p14="http://schemas.microsoft.com/office/powerpoint/2010/main" val="28527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Some Traits Are Retained While Others Arise</a:t>
            </a:r>
          </a:p>
        </p:txBody>
      </p:sp>
      <p:sp>
        <p:nvSpPr>
          <p:cNvPr id="11267" name="Rectangle 3"/>
          <p:cNvSpPr>
            <a:spLocks noGrp="1"/>
          </p:cNvSpPr>
          <p:nvPr>
            <p:ph idx="1"/>
          </p:nvPr>
        </p:nvSpPr>
        <p:spPr>
          <a:xfrm>
            <a:off x="457200" y="1036320"/>
            <a:ext cx="8229600" cy="4983480"/>
          </a:xfrm>
          <a:prstGeom prst="rect">
            <a:avLst/>
          </a:prstGeom>
        </p:spPr>
        <p:txBody>
          <a:bodyPr>
            <a:normAutofit fontScale="92500" lnSpcReduction="20000"/>
          </a:bodyPr>
          <a:lstStyle/>
          <a:p>
            <a:pPr marL="0" indent="0">
              <a:buNone/>
              <a:tabLst>
                <a:tab pos="461963" algn="l"/>
              </a:tabLst>
            </a:pPr>
            <a:r>
              <a:rPr lang="en-US" dirty="0">
                <a:solidFill>
                  <a:schemeClr val="tx1"/>
                </a:solidFill>
              </a:rPr>
              <a:t>A </a:t>
            </a:r>
            <a:r>
              <a:rPr lang="en-US" b="1" dirty="0">
                <a:solidFill>
                  <a:schemeClr val="tx1"/>
                </a:solidFill>
              </a:rPr>
              <a:t>shared ancestral character</a:t>
            </a:r>
            <a:r>
              <a:rPr lang="en-US" dirty="0">
                <a:solidFill>
                  <a:schemeClr val="tx1"/>
                </a:solidFill>
              </a:rPr>
              <a:t> is one that is found in the ancestor of a group and retained in all of the organisms within a clade.</a:t>
            </a:r>
          </a:p>
          <a:p>
            <a:pPr>
              <a:tabLst>
                <a:tab pos="461963" algn="l"/>
              </a:tabLst>
            </a:pPr>
            <a:r>
              <a:rPr lang="en-US" dirty="0"/>
              <a:t>Example: All vertebrates have the shared ancestral character of having vertebrae.</a:t>
            </a:r>
            <a:endParaRPr lang="en-US" dirty="0">
              <a:solidFill>
                <a:schemeClr val="tx1"/>
              </a:solidFill>
            </a:endParaRPr>
          </a:p>
          <a:p>
            <a:pPr marL="0" indent="0">
              <a:buNone/>
              <a:tabLst>
                <a:tab pos="461963" algn="l"/>
              </a:tabLst>
            </a:pPr>
            <a:r>
              <a:rPr lang="en-US" dirty="0">
                <a:solidFill>
                  <a:schemeClr val="tx1"/>
                </a:solidFill>
              </a:rPr>
              <a:t>A </a:t>
            </a:r>
            <a:r>
              <a:rPr lang="en-US" b="1" dirty="0">
                <a:solidFill>
                  <a:schemeClr val="tx1"/>
                </a:solidFill>
              </a:rPr>
              <a:t>shared derived character</a:t>
            </a:r>
            <a:r>
              <a:rPr lang="en-US" dirty="0">
                <a:solidFill>
                  <a:schemeClr val="tx1"/>
                </a:solidFill>
              </a:rPr>
              <a:t> is one that develops at some point but is not present in all of the organisms in the tree.</a:t>
            </a:r>
          </a:p>
          <a:p>
            <a:pPr>
              <a:tabLst>
                <a:tab pos="461963" algn="l"/>
              </a:tabLst>
            </a:pPr>
            <a:r>
              <a:rPr lang="en-US" dirty="0"/>
              <a:t>Example: Having amniotic eggs is a shared derived character found in amniotes, but not in all vertebrates.</a:t>
            </a:r>
          </a:p>
          <a:p>
            <a:pPr marL="0" indent="0">
              <a:buNone/>
              <a:tabLst>
                <a:tab pos="461963" algn="l"/>
              </a:tabLst>
            </a:pPr>
            <a:r>
              <a:rPr lang="en-US" dirty="0"/>
              <a:t>The same trait is one or the other depending on the context.</a:t>
            </a:r>
          </a:p>
          <a:p>
            <a:pPr>
              <a:tabLst>
                <a:tab pos="461963" algn="l"/>
              </a:tabLst>
            </a:pPr>
            <a:r>
              <a:rPr lang="en-US" dirty="0"/>
              <a:t>Example: Having amniotic eggs is a shared derived character within vertebrates but a shared ancestral character within amniotes.</a:t>
            </a:r>
          </a:p>
        </p:txBody>
      </p:sp>
    </p:spTree>
    <p:extLst>
      <p:ext uri="{BB962C8B-B14F-4D97-AF65-F5344CB8AC3E}">
        <p14:creationId xmlns:p14="http://schemas.microsoft.com/office/powerpoint/2010/main" val="87712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The Simplest Evolutionary Pathway Is the Most Likely</a:t>
            </a:r>
          </a:p>
        </p:txBody>
      </p:sp>
      <p:sp>
        <p:nvSpPr>
          <p:cNvPr id="11267" name="Rectangle 3"/>
          <p:cNvSpPr>
            <a:spLocks noGrp="1"/>
          </p:cNvSpPr>
          <p:nvPr>
            <p:ph idx="1"/>
          </p:nvPr>
        </p:nvSpPr>
        <p:spPr>
          <a:xfrm>
            <a:off x="457200" y="960120"/>
            <a:ext cx="8229600" cy="4983480"/>
          </a:xfrm>
          <a:prstGeom prst="rect">
            <a:avLst/>
          </a:prstGeom>
        </p:spPr>
        <p:txBody>
          <a:bodyPr>
            <a:normAutofit/>
          </a:bodyPr>
          <a:lstStyle/>
          <a:p>
            <a:pPr marL="0" indent="0">
              <a:buNone/>
              <a:tabLst>
                <a:tab pos="461963" algn="l"/>
              </a:tabLst>
            </a:pPr>
            <a:r>
              <a:rPr lang="en-US" dirty="0">
                <a:solidFill>
                  <a:schemeClr val="tx1"/>
                </a:solidFill>
              </a:rPr>
              <a:t>According to parsimony, the most likely pathway of evolution includes the fewest major events to explain the evidence at hand.</a:t>
            </a:r>
          </a:p>
          <a:p>
            <a:pPr>
              <a:tabLst>
                <a:tab pos="461963" algn="l"/>
              </a:tabLst>
            </a:pPr>
            <a:r>
              <a:rPr lang="en-US" dirty="0">
                <a:solidFill>
                  <a:schemeClr val="tx1"/>
                </a:solidFill>
              </a:rPr>
              <a:t>Scientists look for the simplest and most obvious order of evolutionary events to generate the pattern of homologous traits observed in a group.</a:t>
            </a:r>
          </a:p>
        </p:txBody>
      </p:sp>
    </p:spTree>
    <p:extLst>
      <p:ext uri="{BB962C8B-B14F-4D97-AF65-F5344CB8AC3E}">
        <p14:creationId xmlns:p14="http://schemas.microsoft.com/office/powerpoint/2010/main" val="56528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dirty="0"/>
              <a:t>Group Activity</a:t>
            </a:r>
          </a:p>
        </p:txBody>
      </p:sp>
      <p:sp>
        <p:nvSpPr>
          <p:cNvPr id="3" name="Content Placeholder 2">
            <a:extLst>
              <a:ext uri="{FF2B5EF4-FFF2-40B4-BE49-F238E27FC236}">
                <a16:creationId xmlns:a16="http://schemas.microsoft.com/office/drawing/2014/main" id="{F2508272-FE29-99EF-9D2C-7651D849C2FB}"/>
              </a:ext>
            </a:extLst>
          </p:cNvPr>
          <p:cNvSpPr>
            <a:spLocks noGrp="1"/>
          </p:cNvSpPr>
          <p:nvPr>
            <p:ph idx="1"/>
          </p:nvPr>
        </p:nvSpPr>
        <p:spPr>
          <a:xfrm>
            <a:off x="457200" y="1280160"/>
            <a:ext cx="8229600" cy="3977640"/>
          </a:xfrm>
        </p:spPr>
        <p:txBody>
          <a:bodyPr/>
          <a:lstStyle/>
          <a:p>
            <a:r>
              <a:rPr lang="en-US" dirty="0"/>
              <a:t>First, everyone in the group should individually select five different organisms and attempt to group them into clades based on shared characteristics. Then, combine your tree with that of your group and attempt to build a larger tree. You may not all agree with the grouping or selection of clades. Discuss the rationale you have for why you organized your clade the way you did, or how you think it best integrates with that of your group members.</a:t>
            </a:r>
          </a:p>
        </p:txBody>
      </p:sp>
    </p:spTree>
    <p:extLst>
      <p:ext uri="{BB962C8B-B14F-4D97-AF65-F5344CB8AC3E}">
        <p14:creationId xmlns:p14="http://schemas.microsoft.com/office/powerpoint/2010/main" val="2069639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1557349"/>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Compare</a:t>
            </a:r>
            <a:r>
              <a:rPr lang="en-US" dirty="0"/>
              <a:t> homologous and analogous traits.</a:t>
            </a:r>
          </a:p>
          <a:p>
            <a:pPr marL="457200" indent="-457200">
              <a:buFont typeface="Arial" panose="020B0604020202020204" pitchFamily="34" charset="0"/>
              <a:buChar char="•"/>
              <a:tabLst>
                <a:tab pos="457200" algn="l"/>
              </a:tabLst>
            </a:pPr>
            <a:r>
              <a:rPr lang="en-US" b="1" dirty="0"/>
              <a:t>Describe</a:t>
            </a:r>
            <a:r>
              <a:rPr lang="en-US" dirty="0"/>
              <a:t> maximum parsimony.</a:t>
            </a:r>
          </a:p>
          <a:p>
            <a:pPr marL="457200" indent="-457200">
              <a:buFont typeface="Arial" panose="020B0604020202020204" pitchFamily="34" charset="0"/>
              <a:buChar char="•"/>
              <a:tabLst>
                <a:tab pos="457200" algn="l"/>
              </a:tabLst>
            </a:pPr>
            <a:r>
              <a:rPr lang="en-US" b="1" dirty="0"/>
              <a:t>Discuss</a:t>
            </a:r>
            <a:r>
              <a:rPr lang="en-US" dirty="0"/>
              <a:t> the purpose of cladistics.</a:t>
            </a:r>
            <a:endParaRPr lang="en-US" i="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dirty="0"/>
              <a:t>Reflection Question</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1996441"/>
          </a:xfrm>
        </p:spPr>
        <p:txBody>
          <a:bodyPr/>
          <a:lstStyle/>
          <a:p>
            <a:pPr marL="457200" indent="-457200">
              <a:buFont typeface="Arial" panose="020B0604020202020204" pitchFamily="34" charset="0"/>
              <a:buChar char="•"/>
            </a:pPr>
            <a:r>
              <a:rPr lang="en-US" dirty="0"/>
              <a:t>What do you think are some shared ancestral characteristics between humans and small mammals (rats, rabbits, etc.)? </a:t>
            </a:r>
          </a:p>
          <a:p>
            <a:pPr marL="457200" indent="-457200">
              <a:buFont typeface="Arial" panose="020B0604020202020204" pitchFamily="34" charset="0"/>
              <a:buChar char="•"/>
            </a:pPr>
            <a:r>
              <a:rPr lang="en-US" dirty="0"/>
              <a:t>What about humans and fungi?</a:t>
            </a:r>
          </a:p>
        </p:txBody>
      </p:sp>
    </p:spTree>
    <p:extLst>
      <p:ext uri="{BB962C8B-B14F-4D97-AF65-F5344CB8AC3E}">
        <p14:creationId xmlns:p14="http://schemas.microsoft.com/office/powerpoint/2010/main" val="3029162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3047BA40-33E6-4BEC-A58B-47B696E48C00}"/>
              </a:ext>
            </a:extLst>
          </p:cNvPr>
          <p:cNvSpPr>
            <a:spLocks noGrp="1"/>
          </p:cNvSpPr>
          <p:nvPr>
            <p:ph idx="1"/>
          </p:nvPr>
        </p:nvSpPr>
        <p:spPr>
          <a:xfrm>
            <a:off x="457200" y="1097280"/>
            <a:ext cx="8229600" cy="4998720"/>
          </a:xfrm>
        </p:spPr>
        <p:txBody>
          <a:bodyPr>
            <a:normAutofit fontScale="92500" lnSpcReduction="10000"/>
          </a:bodyPr>
          <a:lstStyle/>
          <a:p>
            <a:r>
              <a:rPr lang="en-US" dirty="0"/>
              <a:t>There are multiple ways to build phylogenetic trees, including using:</a:t>
            </a:r>
          </a:p>
          <a:p>
            <a:pPr marL="457200" indent="-457200">
              <a:buFont typeface="Arial" panose="020B0604020202020204" pitchFamily="34" charset="0"/>
              <a:buChar char="•"/>
            </a:pPr>
            <a:r>
              <a:rPr lang="en-US" dirty="0"/>
              <a:t>Homologous genes (molecular data)</a:t>
            </a:r>
          </a:p>
          <a:p>
            <a:pPr marL="457200" indent="-457200">
              <a:buFont typeface="Arial" panose="020B0604020202020204" pitchFamily="34" charset="0"/>
              <a:buChar char="•"/>
            </a:pPr>
            <a:r>
              <a:rPr lang="en-US" dirty="0"/>
              <a:t>Homologous characteristics (morphologic data)</a:t>
            </a:r>
          </a:p>
          <a:p>
            <a:r>
              <a:rPr lang="en-US" dirty="0"/>
              <a:t>Using modern technologies, scientists must distinguish between organisms having:</a:t>
            </a:r>
          </a:p>
          <a:p>
            <a:pPr marL="457200" indent="-457200">
              <a:buFont typeface="Arial" panose="020B0604020202020204" pitchFamily="34" charset="0"/>
              <a:buChar char="•"/>
            </a:pPr>
            <a:r>
              <a:rPr lang="en-US" dirty="0"/>
              <a:t>Homologies (shared evolutionary histories)</a:t>
            </a:r>
          </a:p>
          <a:p>
            <a:pPr marL="457200" indent="-457200">
              <a:buFont typeface="Arial" panose="020B0604020202020204" pitchFamily="34" charset="0"/>
              <a:buChar char="•"/>
            </a:pPr>
            <a:r>
              <a:rPr lang="en-US" dirty="0"/>
              <a:t>Analogies (separate evolutionary histories)</a:t>
            </a:r>
          </a:p>
          <a:p>
            <a:r>
              <a:rPr lang="en-US" dirty="0"/>
              <a:t>Scientists then use cladistics to organize events into an evolutionary timeline.</a:t>
            </a:r>
          </a:p>
          <a:p>
            <a:pPr marL="457200" indent="-457200">
              <a:buFont typeface="Arial" panose="020B0604020202020204" pitchFamily="34" charset="0"/>
              <a:buChar char="•"/>
            </a:pPr>
            <a:r>
              <a:rPr lang="en-US" dirty="0"/>
              <a:t>They apply parsimony, meaning that the order of events likely occurred in the most obvious and simplest way.</a:t>
            </a:r>
          </a:p>
        </p:txBody>
      </p:sp>
    </p:spTree>
    <p:extLst>
      <p:ext uri="{BB962C8B-B14F-4D97-AF65-F5344CB8AC3E}">
        <p14:creationId xmlns:p14="http://schemas.microsoft.com/office/powerpoint/2010/main" val="2900955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Homologous Structures Share Evolutionary Past</a:t>
            </a:r>
            <a:endParaRPr lang="en-US" sz="3200" dirty="0">
              <a:solidFill>
                <a:schemeClr val="accent1"/>
              </a:solidFill>
            </a:endParaRPr>
          </a:p>
        </p:txBody>
      </p:sp>
      <p:sp>
        <p:nvSpPr>
          <p:cNvPr id="11267" name="Rectangle 3"/>
          <p:cNvSpPr>
            <a:spLocks noGrp="1"/>
          </p:cNvSpPr>
          <p:nvPr>
            <p:ph idx="1"/>
          </p:nvPr>
        </p:nvSpPr>
        <p:spPr>
          <a:xfrm>
            <a:off x="457200" y="1066800"/>
            <a:ext cx="8229600" cy="4800600"/>
          </a:xfrm>
          <a:prstGeom prst="rect">
            <a:avLst/>
          </a:prstGeom>
        </p:spPr>
        <p:txBody>
          <a:bodyPr>
            <a:normAutofit/>
          </a:bodyPr>
          <a:lstStyle/>
          <a:p>
            <a:pPr marL="0" indent="0">
              <a:buNone/>
              <a:tabLst>
                <a:tab pos="461963" algn="l"/>
              </a:tabLst>
            </a:pPr>
            <a:r>
              <a:rPr lang="en-US" dirty="0">
                <a:solidFill>
                  <a:schemeClr val="tx1"/>
                </a:solidFill>
              </a:rPr>
              <a:t>Homologous structures</a:t>
            </a:r>
          </a:p>
          <a:p>
            <a:pPr marL="457200" indent="-457200">
              <a:buFont typeface="Arial" panose="020B0604020202020204" pitchFamily="34" charset="0"/>
              <a:buChar char="•"/>
              <a:tabLst>
                <a:tab pos="461963" algn="l"/>
              </a:tabLst>
            </a:pPr>
            <a:r>
              <a:rPr lang="en-US" i="0" dirty="0">
                <a:solidFill>
                  <a:schemeClr val="tx1"/>
                </a:solidFill>
              </a:rPr>
              <a:t>Are morphologically similar</a:t>
            </a:r>
          </a:p>
          <a:p>
            <a:pPr marL="457200" indent="-457200">
              <a:buFont typeface="Arial" panose="020B0604020202020204" pitchFamily="34" charset="0"/>
              <a:buChar char="•"/>
              <a:tabLst>
                <a:tab pos="461963" algn="l"/>
              </a:tabLst>
            </a:pPr>
            <a:r>
              <a:rPr lang="en-US" dirty="0">
                <a:solidFill>
                  <a:schemeClr val="tx1"/>
                </a:solidFill>
              </a:rPr>
              <a:t>Stem from structures inherited from the same ancestor</a:t>
            </a:r>
          </a:p>
          <a:p>
            <a:pPr marL="457200" indent="-457200">
              <a:buFont typeface="Arial" panose="020B0604020202020204" pitchFamily="34" charset="0"/>
              <a:buChar char="•"/>
              <a:tabLst>
                <a:tab pos="461963" algn="l"/>
              </a:tabLst>
            </a:pPr>
            <a:r>
              <a:rPr lang="en-US" i="0" dirty="0">
                <a:solidFill>
                  <a:schemeClr val="tx1"/>
                </a:solidFill>
              </a:rPr>
              <a:t>Do NOT necessarily form the same function as one another</a:t>
            </a:r>
          </a:p>
          <a:p>
            <a:pPr marL="457200" indent="-457200">
              <a:buFont typeface="Arial" panose="020B0604020202020204" pitchFamily="34" charset="0"/>
              <a:buChar char="•"/>
              <a:tabLst>
                <a:tab pos="461963" algn="l"/>
              </a:tabLst>
            </a:pPr>
            <a:r>
              <a:rPr lang="en-US" dirty="0">
                <a:solidFill>
                  <a:schemeClr val="tx1"/>
                </a:solidFill>
              </a:rPr>
              <a:t>Are commonly groupings of bones</a:t>
            </a:r>
          </a:p>
          <a:p>
            <a:pPr marL="457200" indent="-457200">
              <a:buFont typeface="Arial" panose="020B0604020202020204" pitchFamily="34" charset="0"/>
              <a:buChar char="•"/>
              <a:tabLst>
                <a:tab pos="461963" algn="l"/>
              </a:tabLst>
            </a:pPr>
            <a:r>
              <a:rPr lang="en-US" dirty="0">
                <a:solidFill>
                  <a:schemeClr val="tx1"/>
                </a:solidFill>
              </a:rPr>
              <a:t>Show similar patterns of development</a:t>
            </a:r>
            <a:r>
              <a:rPr lang="en-US" i="0" dirty="0">
                <a:solidFill>
                  <a:schemeClr val="tx1"/>
                </a:solidFill>
              </a:rPr>
              <a:t>		</a:t>
            </a:r>
            <a:endParaRPr 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Bat and Bird Wings Are Homologous Structures</a:t>
            </a:r>
            <a:endParaRPr lang="en-US" sz="3200" dirty="0">
              <a:solidFill>
                <a:schemeClr val="accent1"/>
              </a:solidFill>
            </a:endParaRPr>
          </a:p>
        </p:txBody>
      </p:sp>
      <p:sp>
        <p:nvSpPr>
          <p:cNvPr id="3" name="Rectangle 3">
            <a:extLst>
              <a:ext uri="{FF2B5EF4-FFF2-40B4-BE49-F238E27FC236}">
                <a16:creationId xmlns:a16="http://schemas.microsoft.com/office/drawing/2014/main" id="{D32FF60A-C1C7-8227-ADEF-7251C5A06459}"/>
              </a:ext>
            </a:extLst>
          </p:cNvPr>
          <p:cNvSpPr txBox="1">
            <a:spLocks/>
          </p:cNvSpPr>
          <p:nvPr/>
        </p:nvSpPr>
        <p:spPr>
          <a:xfrm>
            <a:off x="457200" y="1143000"/>
            <a:ext cx="8229600" cy="4572000"/>
          </a:xfrm>
          <a:prstGeom prst="rect">
            <a:avLst/>
          </a:prstGeom>
        </p:spPr>
        <p:txBody>
          <a:bodyPr>
            <a:normAutofit/>
          </a:bodyPr>
          <a:lstStyle>
            <a:lvl1pPr marL="457200" indent="-457200" algn="l" defTabSz="914400" rtl="0" eaLnBrk="1" latinLnBrk="0" hangingPunct="1">
              <a:spcBef>
                <a:spcPct val="20000"/>
              </a:spcBef>
              <a:buFont typeface="Arial" panose="020B0604020202020204" pitchFamily="34" charset="0"/>
              <a:buChar char="•"/>
              <a:defRPr sz="2800" b="0" i="0" kern="1200" baseline="0">
                <a:solidFill>
                  <a:srgbClr val="366092"/>
                </a:solidFill>
                <a:latin typeface="+mn-lt"/>
                <a:ea typeface="+mn-ea"/>
                <a:cs typeface="+mn-cs"/>
              </a:defRPr>
            </a:lvl1pPr>
            <a:lvl2pPr marL="914400" indent="-4572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tabLst>
                <a:tab pos="461963" algn="l"/>
              </a:tabLst>
            </a:pPr>
            <a:r>
              <a:rPr lang="en-US" dirty="0">
                <a:solidFill>
                  <a:schemeClr val="tx1"/>
                </a:solidFill>
              </a:rPr>
              <a:t>Bird and bat wings are homologous structures, indicating that they share a common evolutionary past.		</a:t>
            </a:r>
            <a:endParaRPr lang="en-US" dirty="0">
              <a:solidFill>
                <a:srgbClr val="0000FF"/>
              </a:solidFill>
            </a:endParaRPr>
          </a:p>
        </p:txBody>
      </p:sp>
      <p:sp>
        <p:nvSpPr>
          <p:cNvPr id="4" name="TextBox 3">
            <a:extLst>
              <a:ext uri="{FF2B5EF4-FFF2-40B4-BE49-F238E27FC236}">
                <a16:creationId xmlns:a16="http://schemas.microsoft.com/office/drawing/2014/main" id="{28797A4A-A32E-195C-532D-0AD07284FEAB}"/>
              </a:ext>
            </a:extLst>
          </p:cNvPr>
          <p:cNvSpPr txBox="1"/>
          <p:nvPr/>
        </p:nvSpPr>
        <p:spPr>
          <a:xfrm>
            <a:off x="3987930" y="2492573"/>
            <a:ext cx="1168140" cy="307777"/>
          </a:xfrm>
          <a:prstGeom prst="rect">
            <a:avLst/>
          </a:prstGeom>
          <a:noFill/>
        </p:spPr>
        <p:txBody>
          <a:bodyPr wrap="none" rtlCol="0">
            <a:spAutoFit/>
          </a:bodyPr>
          <a:lstStyle/>
          <a:p>
            <a:r>
              <a:rPr lang="en-US" sz="1400" b="1" dirty="0"/>
              <a:t>20.2 Figure 1 </a:t>
            </a:r>
          </a:p>
        </p:txBody>
      </p:sp>
      <p:pic>
        <p:nvPicPr>
          <p:cNvPr id="8" name="Content Placeholder 5" descr="The drawings of the arms show that both the hawk and the bat have similar (homologous) structures in their arms, or wings, though the bones are different lengths and the joints are different.">
            <a:extLst>
              <a:ext uri="{FF2B5EF4-FFF2-40B4-BE49-F238E27FC236}">
                <a16:creationId xmlns:a16="http://schemas.microsoft.com/office/drawing/2014/main" id="{A3D0AD70-17A3-B878-252F-58603DA1D2CB}"/>
              </a:ext>
            </a:extLst>
          </p:cNvPr>
          <p:cNvPicPr>
            <a:picLocks noChangeAspect="1"/>
          </p:cNvPicPr>
          <p:nvPr/>
        </p:nvPicPr>
        <p:blipFill>
          <a:blip r:embed="rId3"/>
          <a:srcRect l="20370" t="8666" r="20370" b="49251"/>
          <a:stretch/>
        </p:blipFill>
        <p:spPr>
          <a:xfrm>
            <a:off x="1334481" y="2819400"/>
            <a:ext cx="6475038" cy="2554605"/>
          </a:xfrm>
          <a:prstGeom prst="rect">
            <a:avLst/>
          </a:prstGeom>
        </p:spPr>
      </p:pic>
      <p:sp>
        <p:nvSpPr>
          <p:cNvPr id="6" name="TextBox 5">
            <a:extLst>
              <a:ext uri="{FF2B5EF4-FFF2-40B4-BE49-F238E27FC236}">
                <a16:creationId xmlns:a16="http://schemas.microsoft.com/office/drawing/2014/main" id="{89D3D799-0662-DD53-1831-E9F89F3046CA}"/>
              </a:ext>
            </a:extLst>
          </p:cNvPr>
          <p:cNvSpPr txBox="1"/>
          <p:nvPr/>
        </p:nvSpPr>
        <p:spPr>
          <a:xfrm>
            <a:off x="1943100" y="5715000"/>
            <a:ext cx="5257800" cy="246221"/>
          </a:xfrm>
          <a:prstGeom prst="rect">
            <a:avLst/>
          </a:prstGeom>
          <a:noFill/>
        </p:spPr>
        <p:txBody>
          <a:bodyPr wrap="square">
            <a:spAutoFit/>
          </a:bodyPr>
          <a:lstStyle/>
          <a:p>
            <a:pPr algn="ctr"/>
            <a:r>
              <a:rPr lang="en-US" sz="1000" dirty="0"/>
              <a:t>CNX OpenStax on Wikimedia Commons. "Homologous and analogous structures." Modified.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76200" y="182880"/>
            <a:ext cx="8991600" cy="914400"/>
          </a:xfrm>
          <a:prstGeom prst="rect">
            <a:avLst/>
          </a:prstGeom>
        </p:spPr>
        <p:txBody>
          <a:bodyPr/>
          <a:lstStyle/>
          <a:p>
            <a:r>
              <a:rPr lang="en-US" dirty="0"/>
              <a:t>Analogous Structures Do Not Share Evolutionary Past</a:t>
            </a:r>
            <a:endParaRPr lang="en-US" sz="3200" dirty="0">
              <a:solidFill>
                <a:schemeClr val="accent1"/>
              </a:solidFill>
            </a:endParaRPr>
          </a:p>
        </p:txBody>
      </p:sp>
      <p:sp>
        <p:nvSpPr>
          <p:cNvPr id="11267" name="Rectangle 3"/>
          <p:cNvSpPr>
            <a:spLocks noGrp="1"/>
          </p:cNvSpPr>
          <p:nvPr>
            <p:ph idx="1"/>
          </p:nvPr>
        </p:nvSpPr>
        <p:spPr>
          <a:xfrm>
            <a:off x="457200" y="1097280"/>
            <a:ext cx="8229600" cy="4922520"/>
          </a:xfrm>
          <a:prstGeom prst="rect">
            <a:avLst/>
          </a:prstGeom>
        </p:spPr>
        <p:txBody>
          <a:bodyPr>
            <a:normAutofit fontScale="92500" lnSpcReduction="10000"/>
          </a:bodyPr>
          <a:lstStyle/>
          <a:p>
            <a:pPr marL="0" indent="0">
              <a:buNone/>
              <a:tabLst>
                <a:tab pos="461963" algn="l"/>
              </a:tabLst>
            </a:pPr>
            <a:r>
              <a:rPr lang="en-US" dirty="0">
                <a:solidFill>
                  <a:schemeClr val="tx1"/>
                </a:solidFill>
              </a:rPr>
              <a:t>Analogous structures</a:t>
            </a:r>
          </a:p>
          <a:p>
            <a:pPr marL="457200" indent="-457200">
              <a:buFont typeface="Arial" panose="020B0604020202020204" pitchFamily="34" charset="0"/>
              <a:buChar char="•"/>
              <a:tabLst>
                <a:tab pos="461963" algn="l"/>
              </a:tabLst>
            </a:pPr>
            <a:r>
              <a:rPr lang="en-US" i="0" dirty="0">
                <a:solidFill>
                  <a:schemeClr val="tx1"/>
                </a:solidFill>
              </a:rPr>
              <a:t>Develop in organisms that are only distantly related, making them appear alike</a:t>
            </a:r>
          </a:p>
          <a:p>
            <a:pPr marL="457200" indent="-457200">
              <a:buFont typeface="Arial" panose="020B0604020202020204" pitchFamily="34" charset="0"/>
              <a:buChar char="•"/>
              <a:tabLst>
                <a:tab pos="461963" algn="l"/>
              </a:tabLst>
            </a:pPr>
            <a:r>
              <a:rPr lang="en-US" dirty="0">
                <a:solidFill>
                  <a:schemeClr val="tx1"/>
                </a:solidFill>
              </a:rPr>
              <a:t>Result from </a:t>
            </a:r>
            <a:r>
              <a:rPr lang="en-US" i="0" dirty="0">
                <a:solidFill>
                  <a:schemeClr val="tx1"/>
                </a:solidFill>
              </a:rPr>
              <a:t>similar adaptations in response to shared </a:t>
            </a:r>
            <a:r>
              <a:rPr lang="en-US" dirty="0">
                <a:solidFill>
                  <a:schemeClr val="tx1"/>
                </a:solidFill>
              </a:rPr>
              <a:t>environmental conditions</a:t>
            </a:r>
            <a:endParaRPr lang="en-US" i="0" dirty="0">
              <a:solidFill>
                <a:schemeClr val="tx1"/>
              </a:solidFill>
            </a:endParaRPr>
          </a:p>
          <a:p>
            <a:pPr marL="457200" indent="-457200">
              <a:buFont typeface="Arial" panose="020B0604020202020204" pitchFamily="34" charset="0"/>
              <a:buChar char="•"/>
              <a:tabLst>
                <a:tab pos="461963" algn="l"/>
              </a:tabLst>
            </a:pPr>
            <a:r>
              <a:rPr lang="en-US" dirty="0">
                <a:solidFill>
                  <a:schemeClr val="tx1"/>
                </a:solidFill>
              </a:rPr>
              <a:t>Result from convergent evolution</a:t>
            </a:r>
          </a:p>
          <a:p>
            <a:pPr marL="457200" indent="-457200">
              <a:buFont typeface="Arial" panose="020B0604020202020204" pitchFamily="34" charset="0"/>
              <a:buChar char="•"/>
              <a:tabLst>
                <a:tab pos="461963" algn="l"/>
              </a:tabLst>
            </a:pPr>
            <a:r>
              <a:rPr lang="en-US" i="0" dirty="0">
                <a:solidFill>
                  <a:schemeClr val="tx1"/>
                </a:solidFill>
              </a:rPr>
              <a:t>Do NOT result from a</a:t>
            </a:r>
            <a:r>
              <a:rPr lang="en-US" dirty="0">
                <a:solidFill>
                  <a:schemeClr val="tx1"/>
                </a:solidFill>
              </a:rPr>
              <a:t> shared evolutionary past</a:t>
            </a:r>
          </a:p>
          <a:p>
            <a:pPr marL="457200" indent="-457200">
              <a:buFont typeface="Arial" panose="020B0604020202020204" pitchFamily="34" charset="0"/>
              <a:buChar char="•"/>
              <a:tabLst>
                <a:tab pos="461963" algn="l"/>
              </a:tabLst>
            </a:pPr>
            <a:r>
              <a:rPr lang="en-US" dirty="0">
                <a:solidFill>
                  <a:schemeClr val="tx1"/>
                </a:solidFill>
              </a:rPr>
              <a:t>Do NOT show similar patterns of development</a:t>
            </a:r>
          </a:p>
          <a:p>
            <a:pPr>
              <a:tabLst>
                <a:tab pos="461963" algn="l"/>
              </a:tabLst>
            </a:pPr>
            <a:r>
              <a:rPr lang="en-US" dirty="0">
                <a:solidFill>
                  <a:schemeClr val="tx1"/>
                </a:solidFill>
              </a:rPr>
              <a:t>Are coded for by different genes</a:t>
            </a:r>
          </a:p>
          <a:p>
            <a:pPr marL="0" indent="0">
              <a:buNone/>
              <a:tabLst>
                <a:tab pos="461963" algn="l"/>
              </a:tabLst>
            </a:pPr>
            <a:r>
              <a:rPr lang="en-US" dirty="0">
                <a:solidFill>
                  <a:schemeClr val="tx1"/>
                </a:solidFill>
              </a:rPr>
              <a:t>The development of analogous structures is called </a:t>
            </a:r>
            <a:r>
              <a:rPr lang="en-US" b="1" dirty="0">
                <a:solidFill>
                  <a:schemeClr val="tx1"/>
                </a:solidFill>
              </a:rPr>
              <a:t>analogy</a:t>
            </a:r>
            <a:r>
              <a:rPr lang="en-US" dirty="0">
                <a:solidFill>
                  <a:schemeClr val="tx1"/>
                </a:solidFill>
              </a:rPr>
              <a:t> or </a:t>
            </a:r>
            <a:r>
              <a:rPr lang="en-US" b="1" dirty="0">
                <a:solidFill>
                  <a:schemeClr val="tx1"/>
                </a:solidFill>
              </a:rPr>
              <a:t>homoplasy</a:t>
            </a:r>
            <a:r>
              <a:rPr lang="en-US" dirty="0">
                <a:solidFill>
                  <a:schemeClr val="tx1"/>
                </a:solidFill>
              </a:rPr>
              <a:t>.</a:t>
            </a:r>
            <a:endParaRPr lang="en-US" dirty="0">
              <a:solidFill>
                <a:srgbClr val="0000FF"/>
              </a:solidFill>
            </a:endParaRPr>
          </a:p>
        </p:txBody>
      </p:sp>
    </p:spTree>
    <p:extLst>
      <p:ext uri="{BB962C8B-B14F-4D97-AF65-F5344CB8AC3E}">
        <p14:creationId xmlns:p14="http://schemas.microsoft.com/office/powerpoint/2010/main" val="35828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228600" y="153889"/>
            <a:ext cx="8686800" cy="914400"/>
          </a:xfrm>
          <a:prstGeom prst="rect">
            <a:avLst/>
          </a:prstGeom>
        </p:spPr>
        <p:txBody>
          <a:bodyPr/>
          <a:lstStyle/>
          <a:p>
            <a:r>
              <a:rPr lang="en-US" dirty="0"/>
              <a:t>Insect Wings are Analogous to Bat and Bird Wings</a:t>
            </a:r>
            <a:endParaRPr lang="en-US" sz="3200" dirty="0">
              <a:solidFill>
                <a:schemeClr val="accent1"/>
              </a:solidFill>
            </a:endParaRPr>
          </a:p>
        </p:txBody>
      </p:sp>
      <p:sp>
        <p:nvSpPr>
          <p:cNvPr id="3" name="Rectangle 3">
            <a:extLst>
              <a:ext uri="{FF2B5EF4-FFF2-40B4-BE49-F238E27FC236}">
                <a16:creationId xmlns:a16="http://schemas.microsoft.com/office/drawing/2014/main" id="{D32FF60A-C1C7-8227-ADEF-7251C5A06459}"/>
              </a:ext>
            </a:extLst>
          </p:cNvPr>
          <p:cNvSpPr txBox="1">
            <a:spLocks/>
          </p:cNvSpPr>
          <p:nvPr/>
        </p:nvSpPr>
        <p:spPr>
          <a:xfrm>
            <a:off x="457200" y="1143000"/>
            <a:ext cx="8229600" cy="4572000"/>
          </a:xfrm>
          <a:prstGeom prst="rect">
            <a:avLst/>
          </a:prstGeom>
        </p:spPr>
        <p:txBody>
          <a:bodyPr>
            <a:normAutofit/>
          </a:bodyPr>
          <a:lstStyle>
            <a:lvl1pPr marL="457200" indent="-457200" algn="l" defTabSz="914400" rtl="0" eaLnBrk="1" latinLnBrk="0" hangingPunct="1">
              <a:spcBef>
                <a:spcPct val="20000"/>
              </a:spcBef>
              <a:buFont typeface="Arial" panose="020B0604020202020204" pitchFamily="34" charset="0"/>
              <a:buChar char="•"/>
              <a:defRPr sz="2800" b="0" i="0" kern="1200" baseline="0">
                <a:solidFill>
                  <a:srgbClr val="366092"/>
                </a:solidFill>
                <a:latin typeface="+mn-lt"/>
                <a:ea typeface="+mn-ea"/>
                <a:cs typeface="+mn-cs"/>
              </a:defRPr>
            </a:lvl1pPr>
            <a:lvl2pPr marL="914400" indent="-4572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tabLst>
                <a:tab pos="461963" algn="l"/>
              </a:tabLst>
            </a:pPr>
            <a:r>
              <a:rPr lang="en-US" dirty="0">
                <a:solidFill>
                  <a:schemeClr val="tx1"/>
                </a:solidFill>
              </a:rPr>
              <a:t>Insect wings are analogous to bat and bird wings, indicating that insect wings do not share an evolutionary past with those of bats and birds.		</a:t>
            </a:r>
            <a:endParaRPr lang="en-US" dirty="0">
              <a:solidFill>
                <a:srgbClr val="0000FF"/>
              </a:solidFill>
            </a:endParaRPr>
          </a:p>
        </p:txBody>
      </p:sp>
      <p:sp>
        <p:nvSpPr>
          <p:cNvPr id="4" name="TextBox 3">
            <a:extLst>
              <a:ext uri="{FF2B5EF4-FFF2-40B4-BE49-F238E27FC236}">
                <a16:creationId xmlns:a16="http://schemas.microsoft.com/office/drawing/2014/main" id="{28797A4A-A32E-195C-532D-0AD07284FEAB}"/>
              </a:ext>
            </a:extLst>
          </p:cNvPr>
          <p:cNvSpPr txBox="1"/>
          <p:nvPr/>
        </p:nvSpPr>
        <p:spPr>
          <a:xfrm>
            <a:off x="1552575" y="2540733"/>
            <a:ext cx="1168140" cy="307777"/>
          </a:xfrm>
          <a:prstGeom prst="rect">
            <a:avLst/>
          </a:prstGeom>
          <a:noFill/>
        </p:spPr>
        <p:txBody>
          <a:bodyPr wrap="none" rtlCol="0">
            <a:spAutoFit/>
          </a:bodyPr>
          <a:lstStyle/>
          <a:p>
            <a:r>
              <a:rPr lang="en-US" sz="1400" b="1" dirty="0"/>
              <a:t>20.2 Figure 1 </a:t>
            </a:r>
          </a:p>
        </p:txBody>
      </p:sp>
      <p:pic>
        <p:nvPicPr>
          <p:cNvPr id="5" name="Content Placeholder 5" descr="The drawings of the arms show that both the hawk and the bat have similar (homologous) structures in their arms, or wings, though the bones are different lengths and the joints are different. The drawing of the bee wing show that though a bee has a wing the structure is unlike that of the bat or hawk indicating a different embryonic origin.">
            <a:extLst>
              <a:ext uri="{FF2B5EF4-FFF2-40B4-BE49-F238E27FC236}">
                <a16:creationId xmlns:a16="http://schemas.microsoft.com/office/drawing/2014/main" id="{D8111201-E2AA-0980-2263-DA6F53D1BF83}"/>
              </a:ext>
            </a:extLst>
          </p:cNvPr>
          <p:cNvPicPr>
            <a:picLocks noGrp="1" noChangeAspect="1"/>
          </p:cNvPicPr>
          <p:nvPr>
            <p:ph idx="1"/>
          </p:nvPr>
        </p:nvPicPr>
        <p:blipFill>
          <a:blip r:embed="rId3"/>
          <a:srcRect l="20370" t="8666" r="20370" b="4667"/>
          <a:stretch/>
        </p:blipFill>
        <p:spPr>
          <a:xfrm>
            <a:off x="2720715" y="2540733"/>
            <a:ext cx="3695700" cy="3002757"/>
          </a:xfrm>
        </p:spPr>
      </p:pic>
      <p:sp>
        <p:nvSpPr>
          <p:cNvPr id="2" name="TextBox 1">
            <a:extLst>
              <a:ext uri="{FF2B5EF4-FFF2-40B4-BE49-F238E27FC236}">
                <a16:creationId xmlns:a16="http://schemas.microsoft.com/office/drawing/2014/main" id="{A40F8FB2-4CF4-7AC5-CC47-97AA3AB2FC05}"/>
              </a:ext>
            </a:extLst>
          </p:cNvPr>
          <p:cNvSpPr txBox="1"/>
          <p:nvPr/>
        </p:nvSpPr>
        <p:spPr>
          <a:xfrm>
            <a:off x="1943100" y="5543490"/>
            <a:ext cx="5257800" cy="246221"/>
          </a:xfrm>
          <a:prstGeom prst="rect">
            <a:avLst/>
          </a:prstGeom>
          <a:noFill/>
        </p:spPr>
        <p:txBody>
          <a:bodyPr wrap="square">
            <a:spAutoFit/>
          </a:bodyPr>
          <a:lstStyle/>
          <a:p>
            <a:pPr algn="ctr"/>
            <a:r>
              <a:rPr lang="en-US" sz="1000" dirty="0"/>
              <a:t>CNX OpenStax on Wikimedia Commons. "Homologous and analogous structures." Modified. </a:t>
            </a:r>
          </a:p>
        </p:txBody>
      </p:sp>
    </p:spTree>
    <p:extLst>
      <p:ext uri="{BB962C8B-B14F-4D97-AF65-F5344CB8AC3E}">
        <p14:creationId xmlns:p14="http://schemas.microsoft.com/office/powerpoint/2010/main" val="284087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Scientists Differentiate Between Homolo</a:t>
            </a:r>
            <a:r>
              <a:rPr lang="en-US" dirty="0">
                <a:solidFill>
                  <a:schemeClr val="accent1"/>
                </a:solidFill>
              </a:rPr>
              <a:t>gous Versus Analogous Structures</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lnSpcReduction="10000"/>
          </a:bodyPr>
          <a:lstStyle/>
          <a:p>
            <a:pPr marL="0" indent="0">
              <a:buNone/>
              <a:tabLst>
                <a:tab pos="461963" algn="l"/>
              </a:tabLst>
            </a:pPr>
            <a:r>
              <a:rPr lang="en-US" dirty="0">
                <a:solidFill>
                  <a:schemeClr val="tx1"/>
                </a:solidFill>
              </a:rPr>
              <a:t>Comparing a</a:t>
            </a:r>
            <a:r>
              <a:rPr lang="en-US" i="0" dirty="0">
                <a:solidFill>
                  <a:schemeClr val="tx1"/>
                </a:solidFill>
              </a:rPr>
              <a:t> whale's front flipper to t</a:t>
            </a:r>
            <a:r>
              <a:rPr lang="en-US" dirty="0">
                <a:solidFill>
                  <a:schemeClr val="tx1"/>
                </a:solidFill>
              </a:rPr>
              <a:t>he bones in a human arm:</a:t>
            </a:r>
            <a:endParaRPr lang="en-US" i="0" dirty="0">
              <a:solidFill>
                <a:schemeClr val="tx1"/>
              </a:solidFill>
            </a:endParaRPr>
          </a:p>
          <a:p>
            <a:pPr marL="457200" indent="-457200">
              <a:buFont typeface="Arial" panose="020B0604020202020204" pitchFamily="34" charset="0"/>
              <a:buChar char="•"/>
              <a:tabLst>
                <a:tab pos="461963" algn="l"/>
              </a:tabLst>
            </a:pPr>
            <a:r>
              <a:rPr lang="en-US" dirty="0">
                <a:solidFill>
                  <a:schemeClr val="tx1"/>
                </a:solidFill>
              </a:rPr>
              <a:t>These bones were inherited from a shared ancestor of mammals, meaning they are homologous (not analogous) structures</a:t>
            </a:r>
          </a:p>
          <a:p>
            <a:pPr marL="0" indent="0">
              <a:buNone/>
              <a:tabLst>
                <a:tab pos="461963" algn="l"/>
              </a:tabLst>
            </a:pPr>
            <a:r>
              <a:rPr lang="en-US" dirty="0">
                <a:solidFill>
                  <a:schemeClr val="tx1"/>
                </a:solidFill>
              </a:rPr>
              <a:t>Comparing the wings of a butterfly to the wings of a bat:</a:t>
            </a:r>
          </a:p>
          <a:p>
            <a:pPr>
              <a:tabLst>
                <a:tab pos="461963" algn="l"/>
              </a:tabLst>
            </a:pPr>
            <a:r>
              <a:rPr lang="en-US" dirty="0">
                <a:solidFill>
                  <a:schemeClr val="tx1"/>
                </a:solidFill>
              </a:rPr>
              <a:t>These structures were NOT inherited from a shared ancestor, meaning that they are analogous (not homologous) structures</a:t>
            </a:r>
            <a:endParaRPr lang="en-US" dirty="0">
              <a:solidFill>
                <a:srgbClr val="0000FF"/>
              </a:solidFill>
            </a:endParaRPr>
          </a:p>
        </p:txBody>
      </p:sp>
    </p:spTree>
    <p:extLst>
      <p:ext uri="{BB962C8B-B14F-4D97-AF65-F5344CB8AC3E}">
        <p14:creationId xmlns:p14="http://schemas.microsoft.com/office/powerpoint/2010/main" val="413411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DNA Technology Can Help Classify Organisms</a:t>
            </a:r>
          </a:p>
        </p:txBody>
      </p:sp>
      <p:sp>
        <p:nvSpPr>
          <p:cNvPr id="11267" name="Rectangle 3"/>
          <p:cNvSpPr>
            <a:spLocks noGrp="1"/>
          </p:cNvSpPr>
          <p:nvPr>
            <p:ph idx="1"/>
          </p:nvPr>
        </p:nvSpPr>
        <p:spPr>
          <a:xfrm>
            <a:off x="457200" y="1097280"/>
            <a:ext cx="8229600" cy="4754880"/>
          </a:xfrm>
          <a:prstGeom prst="rect">
            <a:avLst/>
          </a:prstGeom>
        </p:spPr>
        <p:txBody>
          <a:bodyPr>
            <a:normAutofit fontScale="92500" lnSpcReduction="10000"/>
          </a:bodyPr>
          <a:lstStyle/>
          <a:p>
            <a:pPr>
              <a:tabLst>
                <a:tab pos="461963" algn="l"/>
              </a:tabLst>
            </a:pPr>
            <a:r>
              <a:rPr lang="en-US" b="1" dirty="0">
                <a:solidFill>
                  <a:schemeClr val="tx1"/>
                </a:solidFill>
              </a:rPr>
              <a:t>Molecular systematics </a:t>
            </a:r>
            <a:r>
              <a:rPr lang="en-US" dirty="0">
                <a:solidFill>
                  <a:schemeClr val="tx1"/>
                </a:solidFill>
              </a:rPr>
              <a:t>is the use of molecular data in taxonomy and phylogeny.</a:t>
            </a:r>
            <a:endParaRPr lang="en-US" i="0" dirty="0">
              <a:solidFill>
                <a:schemeClr val="tx1"/>
              </a:solidFill>
            </a:endParaRPr>
          </a:p>
          <a:p>
            <a:pPr marL="457200" indent="-457200">
              <a:buFont typeface="Arial" panose="020B0604020202020204" pitchFamily="34" charset="0"/>
              <a:buChar char="•"/>
              <a:tabLst>
                <a:tab pos="461963" algn="l"/>
              </a:tabLst>
            </a:pPr>
            <a:r>
              <a:rPr lang="en-US" dirty="0">
                <a:solidFill>
                  <a:schemeClr val="tx1"/>
                </a:solidFill>
              </a:rPr>
              <a:t>DNA sequences can sometimes be hard to interpret.</a:t>
            </a:r>
          </a:p>
          <a:p>
            <a:pPr lvl="1">
              <a:tabLst>
                <a:tab pos="461963" algn="l"/>
              </a:tabLst>
            </a:pPr>
            <a:r>
              <a:rPr lang="en-US" dirty="0"/>
              <a:t>A mutation (especially a deletion or insertion resulting in a frameshift) can make 2 closely related organisms appear unrelated.</a:t>
            </a:r>
          </a:p>
          <a:p>
            <a:pPr lvl="1">
              <a:tabLst>
                <a:tab pos="461963" algn="l"/>
              </a:tabLst>
            </a:pPr>
            <a:r>
              <a:rPr lang="en-US" dirty="0"/>
              <a:t>Sometimes, DNA sequences in 2 distantly related organisms can randomly share a high percentage of sequence similarity.</a:t>
            </a:r>
          </a:p>
          <a:p>
            <a:pPr lvl="1">
              <a:tabLst>
                <a:tab pos="461963" algn="l"/>
              </a:tabLst>
            </a:pPr>
            <a:r>
              <a:rPr lang="en-US" dirty="0"/>
              <a:t>Computer technologies, coupled with morphologic information, can help identify the actual relationships.</a:t>
            </a:r>
          </a:p>
        </p:txBody>
      </p:sp>
    </p:spTree>
    <p:extLst>
      <p:ext uri="{BB962C8B-B14F-4D97-AF65-F5344CB8AC3E}">
        <p14:creationId xmlns:p14="http://schemas.microsoft.com/office/powerpoint/2010/main" val="258500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Evolution Connection</a:t>
            </a:r>
          </a:p>
        </p:txBody>
      </p:sp>
      <p:sp>
        <p:nvSpPr>
          <p:cNvPr id="11267" name="Rectangle 3"/>
          <p:cNvSpPr>
            <a:spLocks noGrp="1"/>
          </p:cNvSpPr>
          <p:nvPr>
            <p:ph idx="1"/>
          </p:nvPr>
        </p:nvSpPr>
        <p:spPr>
          <a:xfrm>
            <a:off x="457200" y="990600"/>
            <a:ext cx="8229600" cy="4754880"/>
          </a:xfrm>
          <a:prstGeom prst="rect">
            <a:avLst/>
          </a:prstGeom>
        </p:spPr>
        <p:txBody>
          <a:bodyPr>
            <a:normAutofit/>
          </a:bodyPr>
          <a:lstStyle/>
          <a:p>
            <a:pPr marL="0" indent="0">
              <a:buNone/>
              <a:tabLst>
                <a:tab pos="461963" algn="l"/>
              </a:tabLst>
            </a:pPr>
            <a:r>
              <a:rPr lang="en-US" sz="2400" i="0" dirty="0"/>
              <a:t>Phylogeny helps in the discovery of new plants that can benefit people.</a:t>
            </a:r>
          </a:p>
          <a:p>
            <a:pPr>
              <a:tabLst>
                <a:tab pos="461963" algn="l"/>
              </a:tabLst>
            </a:pPr>
            <a:r>
              <a:rPr lang="en-US" sz="2400" dirty="0"/>
              <a:t>A research team in China discovered a DNA marker common to some medicinal legumes which allows them to determine whether newly discovered legumes have potential medicinal properties. </a:t>
            </a:r>
            <a:endParaRPr lang="en-US" sz="2400" i="0" dirty="0"/>
          </a:p>
        </p:txBody>
      </p:sp>
      <p:sp>
        <p:nvSpPr>
          <p:cNvPr id="3" name="TextBox 2">
            <a:extLst>
              <a:ext uri="{FF2B5EF4-FFF2-40B4-BE49-F238E27FC236}">
                <a16:creationId xmlns:a16="http://schemas.microsoft.com/office/drawing/2014/main" id="{2BDCC396-48D4-FC0C-ABC4-84096FEA554E}"/>
              </a:ext>
            </a:extLst>
          </p:cNvPr>
          <p:cNvSpPr txBox="1"/>
          <p:nvPr/>
        </p:nvSpPr>
        <p:spPr>
          <a:xfrm>
            <a:off x="1327040" y="3572575"/>
            <a:ext cx="1178143" cy="307777"/>
          </a:xfrm>
          <a:prstGeom prst="rect">
            <a:avLst/>
          </a:prstGeom>
          <a:noFill/>
        </p:spPr>
        <p:txBody>
          <a:bodyPr wrap="none" rtlCol="0">
            <a:spAutoFit/>
          </a:bodyPr>
          <a:lstStyle/>
          <a:p>
            <a:r>
              <a:rPr lang="en-US" sz="1400" b="1" dirty="0"/>
              <a:t>20.2 Figure 2 </a:t>
            </a:r>
          </a:p>
        </p:txBody>
      </p:sp>
      <p:sp>
        <p:nvSpPr>
          <p:cNvPr id="5" name="TextBox 4">
            <a:extLst>
              <a:ext uri="{FF2B5EF4-FFF2-40B4-BE49-F238E27FC236}">
                <a16:creationId xmlns:a16="http://schemas.microsoft.com/office/drawing/2014/main" id="{865BCECD-8A3F-AA0D-C9B5-A5C43454C091}"/>
              </a:ext>
            </a:extLst>
          </p:cNvPr>
          <p:cNvSpPr txBox="1"/>
          <p:nvPr/>
        </p:nvSpPr>
        <p:spPr>
          <a:xfrm>
            <a:off x="1981200" y="5658134"/>
            <a:ext cx="6096000" cy="400110"/>
          </a:xfrm>
          <a:prstGeom prst="rect">
            <a:avLst/>
          </a:prstGeom>
          <a:noFill/>
        </p:spPr>
        <p:txBody>
          <a:bodyPr wrap="square">
            <a:spAutoFit/>
          </a:bodyPr>
          <a:lstStyle/>
          <a:p>
            <a:pPr algn="ctr"/>
            <a:r>
              <a:rPr lang="en-US" sz="1000" dirty="0"/>
              <a:t>Illustrations of the Forest Flora of North-West and Central India, 1874 on Wikimedia Common. "Dalbergia sissoo."</a:t>
            </a:r>
          </a:p>
          <a:p>
            <a:pPr algn="ctr"/>
            <a:r>
              <a:rPr lang="en-US" sz="1000" dirty="0"/>
              <a:t>Vinayaraj on Wikimedia Commons. "Indian rosewood."</a:t>
            </a:r>
          </a:p>
        </p:txBody>
      </p:sp>
      <p:pic>
        <p:nvPicPr>
          <p:cNvPr id="4" name="Content Placeholder 6" descr="Two images: (a) shows a drawing of D. sissoo; (b) shows a photograph of the same plant.">
            <a:extLst>
              <a:ext uri="{FF2B5EF4-FFF2-40B4-BE49-F238E27FC236}">
                <a16:creationId xmlns:a16="http://schemas.microsoft.com/office/drawing/2014/main" id="{FAAA1E88-E681-5124-1C31-31225F53F54A}"/>
              </a:ext>
            </a:extLst>
          </p:cNvPr>
          <p:cNvPicPr>
            <a:picLocks noChangeAspect="1"/>
          </p:cNvPicPr>
          <p:nvPr/>
        </p:nvPicPr>
        <p:blipFill>
          <a:blip r:embed="rId2"/>
          <a:srcRect l="9259" t="8665" r="1851" b="8000"/>
          <a:stretch/>
        </p:blipFill>
        <p:spPr>
          <a:xfrm>
            <a:off x="2505183" y="3028950"/>
            <a:ext cx="5048033" cy="2629184"/>
          </a:xfrm>
          <a:prstGeom prst="rect">
            <a:avLst/>
          </a:prstGeom>
        </p:spPr>
      </p:pic>
    </p:spTree>
    <p:extLst>
      <p:ext uri="{BB962C8B-B14F-4D97-AF65-F5344CB8AC3E}">
        <p14:creationId xmlns:p14="http://schemas.microsoft.com/office/powerpoint/2010/main" val="73520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2350</TotalTime>
  <Words>1272</Words>
  <Application>Microsoft Office PowerPoint</Application>
  <PresentationFormat>On-screen Show (4:3)</PresentationFormat>
  <Paragraphs>119</Paragraphs>
  <Slides>22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Century Gothic</vt:lpstr>
      <vt:lpstr>Aptos</vt:lpstr>
      <vt:lpstr>Office Theme</vt:lpstr>
      <vt:lpstr>Lesson 20.2</vt:lpstr>
      <vt:lpstr>Objectives</vt:lpstr>
      <vt:lpstr>Homologous Structures Share Evolutionary Past</vt:lpstr>
      <vt:lpstr>Bat and Bird Wings Are Homologous Structures</vt:lpstr>
      <vt:lpstr>Analogous Structures Do Not Share Evolutionary Past</vt:lpstr>
      <vt:lpstr>Insect Wings are Analogous to Bat and Bird Wings</vt:lpstr>
      <vt:lpstr>Scientists Differentiate Between Homologous Versus Analogous Structures</vt:lpstr>
      <vt:lpstr>DNA Technology Can Help Classify Organisms</vt:lpstr>
      <vt:lpstr>Evolution Connection</vt:lpstr>
      <vt:lpstr>Scientists Can Use Cladistics To Make Phylogenetic Trees</vt:lpstr>
      <vt:lpstr>Think It Through1</vt:lpstr>
      <vt:lpstr>Clades Vary Depending on the Branch Point</vt:lpstr>
      <vt:lpstr>These Are Examples of Clades</vt:lpstr>
      <vt:lpstr>These Are Not Examples of Clades</vt:lpstr>
      <vt:lpstr>Think It Through2</vt:lpstr>
      <vt:lpstr>Evolutionary Change Happens in a Pattern</vt:lpstr>
      <vt:lpstr>Some Traits Are Retained While Others Arise</vt:lpstr>
      <vt:lpstr>The Simplest Evolutionary Pathway Is the Most Likely</vt:lpstr>
      <vt:lpstr>Group Activity</vt:lpstr>
      <vt:lpstr>Reflection Question</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Riley Possanza</cp:lastModifiedBy>
  <cp:revision>184</cp:revision>
  <dcterms:created xsi:type="dcterms:W3CDTF">2013-04-26T14:43:13Z</dcterms:created>
  <dcterms:modified xsi:type="dcterms:W3CDTF">2024-10-09T18:22:46Z</dcterms:modified>
</cp:coreProperties>
</file>