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2"/>
  </p:notesMasterIdLst>
  <p:handoutMasterIdLst>
    <p:handoutMasterId r:id="rId33"/>
  </p:handoutMasterIdLst>
  <p:sldIdLst>
    <p:sldId id="272" r:id="rId2"/>
    <p:sldId id="264" r:id="rId3"/>
    <p:sldId id="277" r:id="rId4"/>
    <p:sldId id="265" r:id="rId5"/>
    <p:sldId id="275" r:id="rId6"/>
    <p:sldId id="278" r:id="rId7"/>
    <p:sldId id="279" r:id="rId8"/>
    <p:sldId id="280" r:id="rId9"/>
    <p:sldId id="281" r:id="rId10"/>
    <p:sldId id="282" r:id="rId11"/>
    <p:sldId id="276" r:id="rId12"/>
    <p:sldId id="283" r:id="rId13"/>
    <p:sldId id="284" r:id="rId14"/>
    <p:sldId id="285" r:id="rId15"/>
    <p:sldId id="286" r:id="rId16"/>
    <p:sldId id="270" r:id="rId17"/>
    <p:sldId id="287" r:id="rId18"/>
    <p:sldId id="288" r:id="rId19"/>
    <p:sldId id="289" r:id="rId20"/>
    <p:sldId id="290" r:id="rId21"/>
    <p:sldId id="291" r:id="rId22"/>
    <p:sldId id="271" r:id="rId23"/>
    <p:sldId id="292" r:id="rId24"/>
    <p:sldId id="293" r:id="rId25"/>
    <p:sldId id="294" r:id="rId26"/>
    <p:sldId id="295" r:id="rId27"/>
    <p:sldId id="296" r:id="rId28"/>
    <p:sldId id="297" r:id="rId29"/>
    <p:sldId id="267" r:id="rId30"/>
    <p:sldId id="298" r:id="rId31"/>
  </p:sldIdLst>
  <p:sldSz cx="9144000" cy="6858000" type="screen4x3"/>
  <p:notesSz cx="6858000" cy="9144000"/>
  <p:embeddedFontLst>
    <p:embeddedFont>
      <p:font typeface="Century Gothic" panose="020B0502020202020204" pitchFamily="3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86411" autoAdjust="0"/>
  </p:normalViewPr>
  <p:slideViewPr>
    <p:cSldViewPr>
      <p:cViewPr varScale="1">
        <p:scale>
          <a:sx n="95" d="100"/>
          <a:sy n="95" d="100"/>
        </p:scale>
        <p:origin x="158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 Figure 1: (a) The concept of the "tree of life" dates to an 1837 Charles Darwin sketch. (b) Like an oak tree, the "tree of life" has a single trunk and many branches.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1350534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 Figure </a:t>
            </a:r>
            <a:r>
              <a:rPr lang="en-US" b="0" i="0" u="none" strike="noStrike" dirty="0">
                <a:solidFill>
                  <a:srgbClr val="4D4D4D"/>
                </a:solidFill>
                <a:effectLst/>
                <a:latin typeface="Open Sans" panose="020B0606030504020204" pitchFamily="34" charset="0"/>
              </a:rPr>
              <a:t>8: According to the "ring of life" phylogenetic model, the three domains of life evolved from a pool of primitive prokaryotes.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83480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28</a:t>
            </a:fld>
            <a:endParaRPr lang="en-US" dirty="0"/>
          </a:p>
        </p:txBody>
      </p:sp>
    </p:spTree>
    <p:extLst>
      <p:ext uri="{BB962C8B-B14F-4D97-AF65-F5344CB8AC3E}">
        <p14:creationId xmlns:p14="http://schemas.microsoft.com/office/powerpoint/2010/main" val="391050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 Figure 2: </a:t>
            </a:r>
            <a:r>
              <a:rPr lang="en-US" b="0" i="0" u="none" strike="noStrike" dirty="0">
                <a:solidFill>
                  <a:srgbClr val="4D4D4D"/>
                </a:solidFill>
                <a:effectLst/>
                <a:latin typeface="Open Sans" panose="020F0502020204030204" pitchFamily="34" charset="0"/>
              </a:rPr>
              <a:t>Conjugation, one of the forms of </a:t>
            </a:r>
            <a:r>
              <a:rPr lang="en-US" dirty="0"/>
              <a:t>DNA</a:t>
            </a:r>
            <a:r>
              <a:rPr lang="en-US" b="0" i="0" u="none" strike="noStrike" dirty="0">
                <a:solidFill>
                  <a:srgbClr val="4D4D4D"/>
                </a:solidFill>
                <a:effectLst/>
                <a:latin typeface="Open Sans" panose="020B0606030504020204" pitchFamily="34" charset="0"/>
              </a:rPr>
              <a:t> transfer between prokaryotes, is demonstrated here. This example shows the transfer of an extra-chromosomal piece of </a:t>
            </a:r>
            <a:r>
              <a:rPr lang="en-US" dirty="0"/>
              <a:t>DNA</a:t>
            </a:r>
            <a:r>
              <a:rPr lang="en-US" b="0" i="0" u="none" strike="noStrike" dirty="0">
                <a:solidFill>
                  <a:srgbClr val="4D4D4D"/>
                </a:solidFill>
                <a:effectLst/>
                <a:latin typeface="Open Sans" panose="020B0606030504020204" pitchFamily="34" charset="0"/>
              </a:rPr>
              <a:t> known as the "F plasmid" through a structure known as the pilus. Chromosomal genes can sometimes hitchhike a ride through this process.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427900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6395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 Figure 4: </a:t>
            </a:r>
            <a:r>
              <a:rPr lang="en-US" b="0" i="0" u="none" strike="noStrike" dirty="0">
                <a:solidFill>
                  <a:srgbClr val="4D4D4D"/>
                </a:solidFill>
                <a:effectLst/>
                <a:latin typeface="Open Sans" panose="020B0606030504020204" pitchFamily="34" charset="0"/>
              </a:rPr>
              <a:t>An example of a mango tree that suffers from crown gall disease, which is caused by horizontal gene transfer between a prokaryote, </a:t>
            </a:r>
            <a:r>
              <a:rPr lang="en-US" b="0" i="1" u="none" strike="noStrike" dirty="0">
                <a:solidFill>
                  <a:srgbClr val="4D4D4D"/>
                </a:solidFill>
                <a:effectLst/>
                <a:latin typeface="Open Sans" panose="020B0606030504020204" pitchFamily="34" charset="0"/>
              </a:rPr>
              <a:t>Agrobacterium tumefaciens</a:t>
            </a:r>
            <a:r>
              <a:rPr lang="en-US" b="0" i="0" u="none" strike="noStrike" dirty="0">
                <a:solidFill>
                  <a:srgbClr val="4D4D4D"/>
                </a:solidFill>
                <a:effectLst/>
                <a:latin typeface="Open Sans" panose="020B0606030504020204" pitchFamily="34" charset="0"/>
              </a:rPr>
              <a:t>, and the eukaryotic plant</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350090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 Figure </a:t>
            </a:r>
            <a:r>
              <a:rPr lang="en-US" b="0" i="0" u="none" strike="noStrike" dirty="0">
                <a:solidFill>
                  <a:srgbClr val="4D4D4D"/>
                </a:solidFill>
                <a:effectLst/>
                <a:latin typeface="Open Sans" panose="020B0606030504020204" pitchFamily="34" charset="0"/>
              </a:rPr>
              <a:t>6: Three alternate hypotheses of eukaryotic and prokaryotic evolution are (a, left) the nucleus-first hypothesis, (a, right) the mitochondria-first hypothesis, and (b) the eukaryote-first hypothesis. Note that the endomembrane system is drawn in only with the nucleus, representing their shared function, but that every postulated cell here contains </a:t>
            </a:r>
            <a:r>
              <a:rPr lang="en-US" dirty="0"/>
              <a:t>DNA</a:t>
            </a:r>
            <a:r>
              <a:rPr lang="en-US" b="0" i="0" u="none" strike="noStrike" dirty="0">
                <a:solidFill>
                  <a:srgbClr val="4D4D4D"/>
                </a:solidFill>
                <a:effectLst/>
                <a:latin typeface="Open Sans" panose="020B0606030504020204" pitchFamily="34" charset="0"/>
              </a:rPr>
              <a:t> and ribosomes.</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176749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20.3 Figure 7</a:t>
            </a:r>
            <a:r>
              <a:rPr lang="en-US" b="0" i="0" u="none" strike="noStrike" dirty="0">
                <a:solidFill>
                  <a:srgbClr val="4D4D4D"/>
                </a:solidFill>
                <a:effectLst/>
                <a:latin typeface="Open Sans" panose="020B0606030504020204" pitchFamily="34" charset="0"/>
              </a:rPr>
              <a:t>: In W. Ford Doolittle's phylogenetic model, (a) the "tree of life" arose from a community of ancestral cells, has multiple trunks, and has connections between branches where horizontal gene transfer has occurred. Visually, this concept is better represented by the (b) multi-trunked </a:t>
            </a:r>
            <a:r>
              <a:rPr lang="en-US" b="0" i="1" u="none" strike="noStrike" dirty="0">
                <a:solidFill>
                  <a:srgbClr val="4D4D4D"/>
                </a:solidFill>
                <a:effectLst/>
                <a:latin typeface="Open Sans" panose="020B0606030504020204" pitchFamily="34" charset="0"/>
              </a:rPr>
              <a:t>Ficus</a:t>
            </a:r>
            <a:r>
              <a:rPr lang="en-US" b="0" i="0" u="none" strike="noStrike" dirty="0">
                <a:solidFill>
                  <a:srgbClr val="4D4D4D"/>
                </a:solidFill>
                <a:effectLst/>
                <a:latin typeface="Open Sans" panose="020B0606030504020204" pitchFamily="34" charset="0"/>
              </a:rPr>
              <a:t>than by an oak's single trunk (similar to Darwin's tree in Figure 1).</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288114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3470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20.3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Strategies for Phylogenetic Modeling</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Eukaryote Evolution Results From an Ancient Archaean Engulfing an Ancient Bacterium</a:t>
            </a:r>
          </a:p>
        </p:txBody>
      </p:sp>
      <p:sp>
        <p:nvSpPr>
          <p:cNvPr id="11267" name="Rectangle 3"/>
          <p:cNvSpPr>
            <a:spLocks noGrp="1"/>
          </p:cNvSpPr>
          <p:nvPr>
            <p:ph idx="1"/>
          </p:nvPr>
        </p:nvSpPr>
        <p:spPr>
          <a:xfrm>
            <a:off x="457200" y="1066800"/>
            <a:ext cx="8229600" cy="5181600"/>
          </a:xfrm>
          <a:prstGeom prst="rect">
            <a:avLst/>
          </a:prstGeom>
        </p:spPr>
        <p:txBody>
          <a:bodyPr>
            <a:normAutofit/>
          </a:bodyPr>
          <a:lstStyle/>
          <a:p>
            <a:pPr>
              <a:tabLst>
                <a:tab pos="461963" algn="l"/>
              </a:tabLst>
            </a:pPr>
            <a:r>
              <a:rPr lang="en-US" dirty="0"/>
              <a:t>Modern DNA evidence no longer favors the idea that eukaryotes evolved directly from Archaea.</a:t>
            </a:r>
          </a:p>
          <a:p>
            <a:pPr lvl="1">
              <a:tabLst>
                <a:tab pos="461963" algn="l"/>
              </a:tabLst>
            </a:pPr>
            <a:r>
              <a:rPr lang="en-US" dirty="0"/>
              <a:t>While eukaryotes and Archaea share features (such as the TATA box) not found in bacteria, there are some eukaryotic genes more similar to bacteria DNA than to Archaea DNA.</a:t>
            </a:r>
          </a:p>
          <a:p>
            <a:pPr>
              <a:tabLst>
                <a:tab pos="461963" algn="l"/>
              </a:tabLst>
            </a:pPr>
            <a:r>
              <a:rPr lang="en-US" dirty="0"/>
              <a:t>Scientists now propose that the engulfment of an ancient bacterium by an ancient Archaean was the ultimate event in eukaryotic evolution.</a:t>
            </a:r>
          </a:p>
        </p:txBody>
      </p:sp>
    </p:spTree>
    <p:extLst>
      <p:ext uri="{BB962C8B-B14F-4D97-AF65-F5344CB8AC3E}">
        <p14:creationId xmlns:p14="http://schemas.microsoft.com/office/powerpoint/2010/main" val="32802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846320"/>
          </a:xfrm>
        </p:spPr>
        <p:txBody>
          <a:bodyPr>
            <a:normAutofit fontScale="92500"/>
          </a:bodyPr>
          <a:lstStyle/>
          <a:p>
            <a:r>
              <a:rPr lang="en-US" dirty="0"/>
              <a:t>HGT is important in modern health care.</a:t>
            </a:r>
          </a:p>
          <a:p>
            <a:pPr marL="457200" indent="-457200">
              <a:buFont typeface="Arial" panose="020B0604020202020204" pitchFamily="34" charset="0"/>
              <a:buChar char="•"/>
            </a:pPr>
            <a:r>
              <a:rPr lang="en-US" dirty="0"/>
              <a:t>After antibiotics were first introduced, the number and severity of bacterial infections decreased dramatically.</a:t>
            </a:r>
          </a:p>
          <a:p>
            <a:pPr marL="457200" indent="-457200">
              <a:buFont typeface="Arial" panose="020B0604020202020204" pitchFamily="34" charset="0"/>
              <a:buChar char="•"/>
            </a:pPr>
            <a:r>
              <a:rPr lang="en-US" dirty="0"/>
              <a:t>Today, HGT allows for the sharing of antibiotic resistance genes among different bacterial species.</a:t>
            </a:r>
          </a:p>
          <a:p>
            <a:pPr marL="1200150" lvl="1" indent="-457200">
              <a:buFont typeface="Arial" panose="020B0604020202020204" pitchFamily="34" charset="0"/>
              <a:buChar char="•"/>
            </a:pPr>
            <a:r>
              <a:rPr lang="en-US" dirty="0">
                <a:solidFill>
                  <a:schemeClr val="bg1"/>
                </a:solidFill>
              </a:rPr>
              <a:t>Antibiotic resistance can evolve in a nonpathogenic bacterium (such as one found in livestock which are exposed to subtherapeutic does of antibiotics).</a:t>
            </a:r>
          </a:p>
          <a:p>
            <a:pPr marL="1200150" lvl="1" indent="-457200">
              <a:buFont typeface="Arial" panose="020B0604020202020204" pitchFamily="34" charset="0"/>
              <a:buChar char="•"/>
            </a:pPr>
            <a:r>
              <a:rPr lang="en-US" dirty="0">
                <a:solidFill>
                  <a:schemeClr val="bg1"/>
                </a:solidFill>
              </a:rPr>
              <a:t>Then HGT shares the genes with a dangerous pathogen.</a:t>
            </a:r>
          </a:p>
        </p:txBody>
      </p:sp>
    </p:spTree>
    <p:extLst>
      <p:ext uri="{BB962C8B-B14F-4D97-AF65-F5344CB8AC3E}">
        <p14:creationId xmlns:p14="http://schemas.microsoft.com/office/powerpoint/2010/main" val="114602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HGT Occurs </a:t>
            </a:r>
            <a:r>
              <a:rPr lang="en-US" dirty="0">
                <a:solidFill>
                  <a:schemeClr val="accent1"/>
                </a:solidFill>
              </a:rPr>
              <a:t>More Rarely in Eukaryotes</a:t>
            </a:r>
            <a:endParaRPr lang="en-US" sz="3200" dirty="0">
              <a:solidFill>
                <a:schemeClr val="accent1"/>
              </a:solidFill>
            </a:endParaRPr>
          </a:p>
        </p:txBody>
      </p:sp>
      <p:sp>
        <p:nvSpPr>
          <p:cNvPr id="11267" name="Rectangle 3"/>
          <p:cNvSpPr>
            <a:spLocks noGrp="1"/>
          </p:cNvSpPr>
          <p:nvPr>
            <p:ph idx="1"/>
          </p:nvPr>
        </p:nvSpPr>
        <p:spPr>
          <a:xfrm>
            <a:off x="457200" y="990600"/>
            <a:ext cx="8229600" cy="5029200"/>
          </a:xfrm>
          <a:prstGeom prst="rect">
            <a:avLst/>
          </a:prstGeom>
        </p:spPr>
        <p:txBody>
          <a:bodyPr>
            <a:normAutofit lnSpcReduction="10000"/>
          </a:bodyPr>
          <a:lstStyle/>
          <a:p>
            <a:pPr>
              <a:tabLst>
                <a:tab pos="461963" algn="l"/>
              </a:tabLst>
            </a:pPr>
            <a:r>
              <a:rPr lang="en-US" sz="2600" dirty="0"/>
              <a:t>While prokaryotes are single cells exposed to their environments, eukaryotic reproductive cells are sequestered and protected, making it more rare.</a:t>
            </a:r>
          </a:p>
          <a:p>
            <a:pPr>
              <a:tabLst>
                <a:tab pos="461963" algn="l"/>
              </a:tabLst>
            </a:pPr>
            <a:r>
              <a:rPr lang="en-US" sz="2600" i="1" dirty="0"/>
              <a:t>Transposons</a:t>
            </a:r>
            <a:r>
              <a:rPr lang="en-US" sz="2600" dirty="0"/>
              <a:t>, or "jumping genes," are DNA pieces that can:</a:t>
            </a:r>
          </a:p>
          <a:p>
            <a:pPr lvl="1">
              <a:tabLst>
                <a:tab pos="461963" algn="l"/>
              </a:tabLst>
            </a:pPr>
            <a:r>
              <a:rPr lang="en-US" sz="2600" dirty="0"/>
              <a:t>Insert into the genome</a:t>
            </a:r>
          </a:p>
          <a:p>
            <a:pPr lvl="1">
              <a:tabLst>
                <a:tab pos="461963" algn="l"/>
              </a:tabLst>
            </a:pPr>
            <a:r>
              <a:rPr lang="en-US" sz="2600" dirty="0"/>
              <a:t>Cut themselves out</a:t>
            </a:r>
          </a:p>
          <a:p>
            <a:pPr lvl="1">
              <a:tabLst>
                <a:tab pos="461963" algn="l"/>
              </a:tabLst>
            </a:pPr>
            <a:r>
              <a:rPr lang="en-US" sz="2600" dirty="0"/>
              <a:t>Reinsert in a new location</a:t>
            </a:r>
          </a:p>
          <a:p>
            <a:pPr lvl="1">
              <a:tabLst>
                <a:tab pos="461963" algn="l"/>
              </a:tabLst>
            </a:pPr>
            <a:r>
              <a:rPr lang="en-US" sz="2600" dirty="0"/>
              <a:t>Examples:</a:t>
            </a:r>
          </a:p>
          <a:p>
            <a:pPr lvl="2">
              <a:tabLst>
                <a:tab pos="461963" algn="l"/>
              </a:tabLst>
            </a:pPr>
            <a:r>
              <a:rPr lang="en-US" sz="2200" dirty="0"/>
              <a:t>Transfer between rice and millet</a:t>
            </a:r>
          </a:p>
          <a:p>
            <a:pPr lvl="2">
              <a:tabLst>
                <a:tab pos="461963" algn="l"/>
              </a:tabLst>
            </a:pPr>
            <a:r>
              <a:rPr lang="en-US" sz="2200" dirty="0"/>
              <a:t>Fungi feeding on yew trees have acquired the ability to make Taxol® from the trees</a:t>
            </a:r>
          </a:p>
        </p:txBody>
      </p:sp>
    </p:spTree>
    <p:extLst>
      <p:ext uri="{BB962C8B-B14F-4D97-AF65-F5344CB8AC3E}">
        <p14:creationId xmlns:p14="http://schemas.microsoft.com/office/powerpoint/2010/main" val="73374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Aphids Have Acquired Carotenoid Synthesis Genes from Fungi Living On Plants</a:t>
            </a:r>
            <a:endParaRPr lang="en-US" sz="3200" dirty="0">
              <a:solidFill>
                <a:schemeClr val="accent1"/>
              </a:solidFill>
            </a:endParaRPr>
          </a:p>
        </p:txBody>
      </p:sp>
      <p:sp>
        <p:nvSpPr>
          <p:cNvPr id="6" name="Rectangle 3">
            <a:extLst>
              <a:ext uri="{FF2B5EF4-FFF2-40B4-BE49-F238E27FC236}">
                <a16:creationId xmlns:a16="http://schemas.microsoft.com/office/drawing/2014/main" id="{74F9A773-E2FB-FA2F-B4F1-C312D2B58509}"/>
              </a:ext>
            </a:extLst>
          </p:cNvPr>
          <p:cNvSpPr txBox="1">
            <a:spLocks/>
          </p:cNvSpPr>
          <p:nvPr/>
        </p:nvSpPr>
        <p:spPr>
          <a:xfrm>
            <a:off x="457200" y="990600"/>
            <a:ext cx="8229600" cy="2057400"/>
          </a:xfrm>
          <a:prstGeom prst="rect">
            <a:avLst/>
          </a:prstGeom>
        </p:spPr>
        <p:txBody>
          <a:bodyPr>
            <a:normAutofit lnSpcReduction="10000"/>
          </a:bodyPr>
          <a:lstStyle>
            <a:lvl1pPr marL="457200" indent="-457200" algn="l" defTabSz="914400" rtl="0" eaLnBrk="1" latinLnBrk="0" hangingPunct="1">
              <a:spcBef>
                <a:spcPct val="20000"/>
              </a:spcBef>
              <a:buFont typeface="Arial" panose="020B0604020202020204" pitchFamily="34" charset="0"/>
              <a:buChar char="•"/>
              <a:defRPr sz="2800" b="0" i="0" kern="1200" baseline="0">
                <a:solidFill>
                  <a:srgbClr val="366092"/>
                </a:solidFill>
                <a:latin typeface="+mn-lt"/>
                <a:ea typeface="+mn-ea"/>
                <a:cs typeface="+mn-cs"/>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tabLst>
                <a:tab pos="461963" algn="l"/>
              </a:tabLst>
            </a:pPr>
            <a:r>
              <a:rPr lang="en-US" sz="2600" dirty="0"/>
              <a:t>Carotenoids are pigments that plants, fungi, and microbes produce and that animals acquire from food.</a:t>
            </a:r>
          </a:p>
          <a:p>
            <a:pPr>
              <a:tabLst>
                <a:tab pos="461963" algn="l"/>
              </a:tabLst>
            </a:pPr>
            <a:r>
              <a:rPr lang="en-US" sz="2600" dirty="0"/>
              <a:t>Aphids have acquired the ability to make carotenoids.</a:t>
            </a:r>
          </a:p>
          <a:p>
            <a:pPr lvl="1">
              <a:tabLst>
                <a:tab pos="461963" algn="l"/>
              </a:tabLst>
            </a:pPr>
            <a:r>
              <a:rPr lang="en-US" sz="2600" dirty="0"/>
              <a:t>DNA analysis shows the aphid genes are most like fungal genes, likely acquired from eating the fungi. </a:t>
            </a:r>
          </a:p>
        </p:txBody>
      </p:sp>
      <p:pic>
        <p:nvPicPr>
          <p:cNvPr id="8" name="Content Placeholder 10" descr="Two images: (a) shows red aphids on a green plant; (b) shows green aphids on a green plant.">
            <a:extLst>
              <a:ext uri="{FF2B5EF4-FFF2-40B4-BE49-F238E27FC236}">
                <a16:creationId xmlns:a16="http://schemas.microsoft.com/office/drawing/2014/main" id="{6EF0600E-E13F-3D70-1A91-C90F2BE99DEC}"/>
              </a:ext>
            </a:extLst>
          </p:cNvPr>
          <p:cNvPicPr>
            <a:picLocks noChangeAspect="1"/>
          </p:cNvPicPr>
          <p:nvPr/>
        </p:nvPicPr>
        <p:blipFill>
          <a:blip r:embed="rId3"/>
          <a:srcRect t="7678" b="23989"/>
          <a:stretch/>
        </p:blipFill>
        <p:spPr>
          <a:xfrm>
            <a:off x="1689379" y="3004156"/>
            <a:ext cx="6146242" cy="2333296"/>
          </a:xfrm>
          <a:prstGeom prst="rect">
            <a:avLst/>
          </a:prstGeom>
        </p:spPr>
      </p:pic>
      <p:sp>
        <p:nvSpPr>
          <p:cNvPr id="7" name="TextBox 6">
            <a:extLst>
              <a:ext uri="{FF2B5EF4-FFF2-40B4-BE49-F238E27FC236}">
                <a16:creationId xmlns:a16="http://schemas.microsoft.com/office/drawing/2014/main" id="{3ED6C319-341A-1513-E5EA-E5B492570CEA}"/>
              </a:ext>
            </a:extLst>
          </p:cNvPr>
          <p:cNvSpPr txBox="1"/>
          <p:nvPr/>
        </p:nvSpPr>
        <p:spPr>
          <a:xfrm>
            <a:off x="1828800" y="5293909"/>
            <a:ext cx="5867400" cy="523220"/>
          </a:xfrm>
          <a:prstGeom prst="rect">
            <a:avLst/>
          </a:prstGeom>
          <a:noFill/>
        </p:spPr>
        <p:txBody>
          <a:bodyPr wrap="square" rtlCol="0">
            <a:spAutoFit/>
          </a:bodyPr>
          <a:lstStyle/>
          <a:p>
            <a:pPr algn="ctr"/>
            <a:r>
              <a:rPr lang="en-US" sz="1400" b="1" dirty="0"/>
              <a:t>20.3 Figure 3: </a:t>
            </a:r>
            <a:r>
              <a:rPr lang="en-US" sz="1400" dirty="0"/>
              <a:t>Aphids have acquired the ability to make carotenoids by HGT (a), but the ability to do so can be inactivated by mutation (b).</a:t>
            </a:r>
            <a:r>
              <a:rPr lang="en-US" sz="1400" b="1" dirty="0"/>
              <a:t> </a:t>
            </a:r>
          </a:p>
        </p:txBody>
      </p:sp>
      <p:sp>
        <p:nvSpPr>
          <p:cNvPr id="3" name="TextBox 2">
            <a:extLst>
              <a:ext uri="{FF2B5EF4-FFF2-40B4-BE49-F238E27FC236}">
                <a16:creationId xmlns:a16="http://schemas.microsoft.com/office/drawing/2014/main" id="{E0AB9E3F-6F6F-C3E8-A340-F0F23C4173AC}"/>
              </a:ext>
            </a:extLst>
          </p:cNvPr>
          <p:cNvSpPr txBox="1"/>
          <p:nvPr/>
        </p:nvSpPr>
        <p:spPr>
          <a:xfrm>
            <a:off x="2286000" y="5698123"/>
            <a:ext cx="4572000" cy="338554"/>
          </a:xfrm>
          <a:prstGeom prst="rect">
            <a:avLst/>
          </a:prstGeom>
          <a:noFill/>
        </p:spPr>
        <p:txBody>
          <a:bodyPr wrap="square">
            <a:spAutoFit/>
          </a:bodyPr>
          <a:lstStyle/>
          <a:p>
            <a:pPr algn="ctr"/>
            <a:r>
              <a:rPr lang="en-US" sz="800" dirty="0"/>
              <a:t>KKPCW on Wikimedia Commons. "Red aphids."</a:t>
            </a:r>
          </a:p>
          <a:p>
            <a:pPr algn="ctr"/>
            <a:r>
              <a:rPr lang="en-US" sz="800" dirty="0"/>
              <a:t>InfluentialPoints on Wikimedia Commons. "Aphis pomi colony."</a:t>
            </a:r>
          </a:p>
        </p:txBody>
      </p:sp>
    </p:spTree>
    <p:extLst>
      <p:ext uri="{BB962C8B-B14F-4D97-AF65-F5344CB8AC3E}">
        <p14:creationId xmlns:p14="http://schemas.microsoft.com/office/powerpoint/2010/main" val="211470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20.3 Figure 4</a:t>
            </a:r>
            <a:endParaRPr lang="en-US" sz="3200" dirty="0">
              <a:solidFill>
                <a:schemeClr val="accent1"/>
              </a:solidFill>
            </a:endParaRPr>
          </a:p>
        </p:txBody>
      </p:sp>
      <p:sp>
        <p:nvSpPr>
          <p:cNvPr id="3" name="TextBox 2">
            <a:extLst>
              <a:ext uri="{FF2B5EF4-FFF2-40B4-BE49-F238E27FC236}">
                <a16:creationId xmlns:a16="http://schemas.microsoft.com/office/drawing/2014/main" id="{842D1A69-92DC-7B88-D9AA-99B1D2E46EAA}"/>
              </a:ext>
            </a:extLst>
          </p:cNvPr>
          <p:cNvSpPr txBox="1"/>
          <p:nvPr/>
        </p:nvSpPr>
        <p:spPr>
          <a:xfrm>
            <a:off x="2362200" y="5756189"/>
            <a:ext cx="4572000" cy="246221"/>
          </a:xfrm>
          <a:prstGeom prst="rect">
            <a:avLst/>
          </a:prstGeom>
          <a:noFill/>
        </p:spPr>
        <p:txBody>
          <a:bodyPr wrap="square">
            <a:spAutoFit/>
          </a:bodyPr>
          <a:lstStyle/>
          <a:p>
            <a:pPr algn="ctr"/>
            <a:r>
              <a:rPr lang="en-US" sz="1000" dirty="0"/>
              <a:t>Photograph by B. Kuwana on Wikimedia Commons. "Mango tree."</a:t>
            </a:r>
          </a:p>
        </p:txBody>
      </p:sp>
      <p:pic>
        <p:nvPicPr>
          <p:cNvPr id="5" name="Content Placeholder 6" descr="A photograph of a mango tree with a disease that results in rough growths all over it.">
            <a:extLst>
              <a:ext uri="{FF2B5EF4-FFF2-40B4-BE49-F238E27FC236}">
                <a16:creationId xmlns:a16="http://schemas.microsoft.com/office/drawing/2014/main" id="{4CCAC125-3403-2E46-94EA-35444D007FC2}"/>
              </a:ext>
            </a:extLst>
          </p:cNvPr>
          <p:cNvPicPr>
            <a:picLocks noGrp="1" noChangeAspect="1"/>
          </p:cNvPicPr>
          <p:nvPr>
            <p:ph idx="1"/>
          </p:nvPr>
        </p:nvPicPr>
        <p:blipFill>
          <a:blip r:embed="rId3"/>
          <a:srcRect l="17593" t="7000" r="16667" b="6334"/>
          <a:stretch/>
        </p:blipFill>
        <p:spPr>
          <a:xfrm>
            <a:off x="1866900" y="1447800"/>
            <a:ext cx="5410200" cy="3962400"/>
          </a:xfrm>
        </p:spPr>
      </p:pic>
    </p:spTree>
    <p:extLst>
      <p:ext uri="{BB962C8B-B14F-4D97-AF65-F5344CB8AC3E}">
        <p14:creationId xmlns:p14="http://schemas.microsoft.com/office/powerpoint/2010/main" val="46576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Genome Fusion Led to the Evolution of</a:t>
            </a:r>
            <a:r>
              <a:rPr lang="en-US" dirty="0">
                <a:solidFill>
                  <a:schemeClr val="accent1"/>
                </a:solidFill>
              </a:rPr>
              <a:t> the First Eukaryotic</a:t>
            </a:r>
            <a:r>
              <a:rPr lang="en-US" sz="1400" baseline="-25000" dirty="0">
                <a:solidFill>
                  <a:schemeClr val="accent1"/>
                </a:solidFill>
              </a:rPr>
              <a:t>1</a:t>
            </a:r>
            <a:endParaRPr lang="en-US" sz="3200" dirty="0">
              <a:solidFill>
                <a:schemeClr val="accent1"/>
              </a:solidFill>
            </a:endParaRPr>
          </a:p>
        </p:txBody>
      </p:sp>
      <p:sp>
        <p:nvSpPr>
          <p:cNvPr id="11267" name="Rectangle 3"/>
          <p:cNvSpPr>
            <a:spLocks noGrp="1"/>
          </p:cNvSpPr>
          <p:nvPr>
            <p:ph idx="1"/>
          </p:nvPr>
        </p:nvSpPr>
        <p:spPr>
          <a:xfrm>
            <a:off x="457200" y="990600"/>
            <a:ext cx="8229600" cy="5257800"/>
          </a:xfrm>
          <a:prstGeom prst="rect">
            <a:avLst/>
          </a:prstGeom>
        </p:spPr>
        <p:txBody>
          <a:bodyPr>
            <a:normAutofit/>
          </a:bodyPr>
          <a:lstStyle/>
          <a:p>
            <a:pPr>
              <a:tabLst>
                <a:tab pos="461963" algn="l"/>
              </a:tabLst>
            </a:pPr>
            <a:r>
              <a:rPr lang="en-US" sz="2600" dirty="0"/>
              <a:t>Scientists believe that the ultimate form of HGT occurs through genome fusion between two prokaryote species during endosymbiosis.</a:t>
            </a:r>
          </a:p>
          <a:p>
            <a:pPr lvl="1">
              <a:tabLst>
                <a:tab pos="461963" algn="l"/>
              </a:tabLst>
            </a:pPr>
            <a:r>
              <a:rPr lang="en-US" sz="2600" dirty="0"/>
              <a:t>Endosymbiosis is when one species is taken into another's cytoplasm, resulting in a genome having genes from both the endosymbiont and the host.</a:t>
            </a:r>
          </a:p>
          <a:p>
            <a:pPr lvl="1">
              <a:tabLst>
                <a:tab pos="461963" algn="l"/>
              </a:tabLst>
            </a:pPr>
            <a:r>
              <a:rPr lang="en-US" sz="2600" dirty="0"/>
              <a:t>Both mitochondria and chloroplast contain their own distinct DNA, which have different evolutionary origins from the nucleus.</a:t>
            </a:r>
          </a:p>
          <a:p>
            <a:pPr lvl="2">
              <a:tabLst>
                <a:tab pos="461963" algn="l"/>
              </a:tabLst>
            </a:pPr>
            <a:r>
              <a:rPr lang="en-US" dirty="0"/>
              <a:t>Mitochondrial DNA is circular like bacterial genomes.</a:t>
            </a:r>
          </a:p>
          <a:p>
            <a:pPr lvl="2">
              <a:tabLst>
                <a:tab pos="461963" algn="l"/>
              </a:tabLst>
            </a:pPr>
            <a:r>
              <a:rPr lang="en-US" dirty="0"/>
              <a:t>Mitochondrial DNA is only inherited from the mother.</a:t>
            </a:r>
          </a:p>
        </p:txBody>
      </p:sp>
    </p:spTree>
    <p:extLst>
      <p:ext uri="{BB962C8B-B14F-4D97-AF65-F5344CB8AC3E}">
        <p14:creationId xmlns:p14="http://schemas.microsoft.com/office/powerpoint/2010/main" val="417281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2758441"/>
          </a:xfrm>
        </p:spPr>
        <p:txBody>
          <a:bodyPr/>
          <a:lstStyle/>
          <a:p>
            <a:r>
              <a:rPr lang="en-US" dirty="0"/>
              <a:t>Antibiotics are drugs that can specifically target and kill prokaryotes, treating infections caused by dangerous bacteria. </a:t>
            </a:r>
          </a:p>
          <a:p>
            <a:pPr marL="457200" indent="-457200">
              <a:buFont typeface="Arial" panose="020B0604020202020204" pitchFamily="34" charset="0"/>
              <a:buChar char="•"/>
            </a:pPr>
            <a:r>
              <a:rPr lang="en-US" dirty="0"/>
              <a:t>What do you think the endosymbiont theory means for the effect of these drugs on your own eukaryotic cells?</a:t>
            </a:r>
          </a:p>
        </p:txBody>
      </p:sp>
    </p:spTree>
    <p:extLst>
      <p:ext uri="{BB962C8B-B14F-4D97-AF65-F5344CB8AC3E}">
        <p14:creationId xmlns:p14="http://schemas.microsoft.com/office/powerpoint/2010/main" val="302916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Genome Fusion Led to the Evolution of</a:t>
            </a:r>
            <a:r>
              <a:rPr lang="en-US" dirty="0">
                <a:solidFill>
                  <a:schemeClr val="accent1"/>
                </a:solidFill>
              </a:rPr>
              <a:t> the First Eukaryotic</a:t>
            </a:r>
            <a:r>
              <a:rPr lang="en-US" sz="1400" baseline="-25000" dirty="0">
                <a:solidFill>
                  <a:schemeClr val="accent1"/>
                </a:solidFill>
              </a:rPr>
              <a:t>2</a:t>
            </a:r>
            <a:endParaRPr lang="en-US" sz="3200" dirty="0">
              <a:solidFill>
                <a:schemeClr val="accent1"/>
              </a:solidFill>
            </a:endParaRPr>
          </a:p>
        </p:txBody>
      </p:sp>
      <p:sp>
        <p:nvSpPr>
          <p:cNvPr id="11267" name="Rectangle 3"/>
          <p:cNvSpPr>
            <a:spLocks noGrp="1"/>
          </p:cNvSpPr>
          <p:nvPr>
            <p:ph idx="1"/>
          </p:nvPr>
        </p:nvSpPr>
        <p:spPr>
          <a:xfrm>
            <a:off x="457200" y="914400"/>
            <a:ext cx="4419600" cy="5334000"/>
          </a:xfrm>
          <a:prstGeom prst="rect">
            <a:avLst/>
          </a:prstGeom>
        </p:spPr>
        <p:txBody>
          <a:bodyPr>
            <a:normAutofit fontScale="92500"/>
          </a:bodyPr>
          <a:lstStyle/>
          <a:p>
            <a:pPr>
              <a:tabLst>
                <a:tab pos="461963" algn="l"/>
              </a:tabLst>
            </a:pPr>
            <a:r>
              <a:rPr lang="en-US" sz="2600" dirty="0"/>
              <a:t>James Lake (UCLA/NASA), based upon a new mathematical algorithm called </a:t>
            </a:r>
            <a:r>
              <a:rPr lang="en-US" sz="2600" i="1" dirty="0"/>
              <a:t>conditioned reconstruction (CR)</a:t>
            </a:r>
            <a:r>
              <a:rPr lang="en-US" sz="2600" dirty="0"/>
              <a:t>,</a:t>
            </a:r>
            <a:r>
              <a:rPr lang="en-US" sz="2600" i="1" dirty="0"/>
              <a:t> </a:t>
            </a:r>
            <a:r>
              <a:rPr lang="en-US" sz="2600" dirty="0"/>
              <a:t>proposed that the first eukaryotic cell evolved from </a:t>
            </a:r>
            <a:r>
              <a:rPr lang="en-US" sz="2600" b="1" dirty="0"/>
              <a:t>genome fusion</a:t>
            </a:r>
            <a:r>
              <a:rPr lang="en-US" sz="2600" dirty="0"/>
              <a:t> between:</a:t>
            </a:r>
          </a:p>
          <a:p>
            <a:pPr lvl="1">
              <a:tabLst>
                <a:tab pos="461963" algn="l"/>
              </a:tabLst>
            </a:pPr>
            <a:r>
              <a:rPr lang="en-US" sz="2600" dirty="0"/>
              <a:t>A member of the Archaea</a:t>
            </a:r>
          </a:p>
          <a:p>
            <a:pPr lvl="1">
              <a:tabLst>
                <a:tab pos="461963" algn="l"/>
              </a:tabLst>
            </a:pPr>
            <a:r>
              <a:rPr lang="en-US" sz="2600" dirty="0"/>
              <a:t>A member of the Bacteria</a:t>
            </a:r>
          </a:p>
          <a:p>
            <a:pPr>
              <a:tabLst>
                <a:tab pos="461963" algn="l"/>
              </a:tabLst>
            </a:pPr>
            <a:r>
              <a:rPr lang="en-US" sz="2600" dirty="0"/>
              <a:t>This explains why eukaryotes have genes resembling both.</a:t>
            </a:r>
          </a:p>
          <a:p>
            <a:pPr>
              <a:tabLst>
                <a:tab pos="461963" algn="l"/>
              </a:tabLst>
            </a:pPr>
            <a:r>
              <a:rPr lang="en-US" sz="2600" dirty="0"/>
              <a:t>Some scientists do not support this.</a:t>
            </a:r>
          </a:p>
        </p:txBody>
      </p:sp>
      <p:sp>
        <p:nvSpPr>
          <p:cNvPr id="3" name="TextBox 2">
            <a:extLst>
              <a:ext uri="{FF2B5EF4-FFF2-40B4-BE49-F238E27FC236}">
                <a16:creationId xmlns:a16="http://schemas.microsoft.com/office/drawing/2014/main" id="{0CC92D02-EE39-428D-6EA9-8AE5739BCF9E}"/>
              </a:ext>
            </a:extLst>
          </p:cNvPr>
          <p:cNvSpPr txBox="1"/>
          <p:nvPr/>
        </p:nvSpPr>
        <p:spPr>
          <a:xfrm>
            <a:off x="6160901" y="1078606"/>
            <a:ext cx="1447800" cy="307777"/>
          </a:xfrm>
          <a:prstGeom prst="rect">
            <a:avLst/>
          </a:prstGeom>
          <a:noFill/>
        </p:spPr>
        <p:txBody>
          <a:bodyPr wrap="square" rtlCol="0">
            <a:spAutoFit/>
          </a:bodyPr>
          <a:lstStyle/>
          <a:p>
            <a:pPr algn="ctr"/>
            <a:r>
              <a:rPr lang="en-US" sz="1400" b="1" dirty="0"/>
              <a:t>20.3 Figure 5 (a)</a:t>
            </a:r>
          </a:p>
        </p:txBody>
      </p:sp>
      <p:pic>
        <p:nvPicPr>
          <p:cNvPr id="6" name="Content Placeholder 5" descr="Figure (a) shows a eukaryotic cell. The illustration indicates that, within the nucleus, operational genes were inherited from an ancestral bacteria, and informational genes were inherited from an ancestral Archaebacteria.">
            <a:extLst>
              <a:ext uri="{FF2B5EF4-FFF2-40B4-BE49-F238E27FC236}">
                <a16:creationId xmlns:a16="http://schemas.microsoft.com/office/drawing/2014/main" id="{CD3DEA6C-524C-A1BB-D30C-33A0D6091520}"/>
              </a:ext>
            </a:extLst>
          </p:cNvPr>
          <p:cNvPicPr>
            <a:picLocks noChangeAspect="1"/>
          </p:cNvPicPr>
          <p:nvPr/>
        </p:nvPicPr>
        <p:blipFill>
          <a:blip r:embed="rId2"/>
          <a:srcRect l="9259" t="7000" r="48148" b="7915"/>
          <a:stretch/>
        </p:blipFill>
        <p:spPr>
          <a:xfrm>
            <a:off x="5132201" y="1503339"/>
            <a:ext cx="3505200" cy="3890091"/>
          </a:xfrm>
          <a:prstGeom prst="rect">
            <a:avLst/>
          </a:prstGeom>
        </p:spPr>
      </p:pic>
      <p:sp>
        <p:nvSpPr>
          <p:cNvPr id="5" name="TextBox 4">
            <a:extLst>
              <a:ext uri="{FF2B5EF4-FFF2-40B4-BE49-F238E27FC236}">
                <a16:creationId xmlns:a16="http://schemas.microsoft.com/office/drawing/2014/main" id="{C8DD37AC-2510-4D8D-B563-04524B38323A}"/>
              </a:ext>
            </a:extLst>
          </p:cNvPr>
          <p:cNvSpPr txBox="1"/>
          <p:nvPr/>
        </p:nvSpPr>
        <p:spPr>
          <a:xfrm>
            <a:off x="4598801" y="5779394"/>
            <a:ext cx="4572000" cy="246221"/>
          </a:xfrm>
          <a:prstGeom prst="rect">
            <a:avLst/>
          </a:prstGeom>
          <a:noFill/>
        </p:spPr>
        <p:txBody>
          <a:bodyPr wrap="square">
            <a:spAutoFit/>
          </a:bodyPr>
          <a:lstStyle/>
          <a:p>
            <a:pPr algn="ctr"/>
            <a:r>
              <a:rPr lang="en-US" sz="1000" dirty="0"/>
              <a:t>CNX OpenStax on Wikimedia Commons. "Operational genes." Modified.</a:t>
            </a:r>
          </a:p>
        </p:txBody>
      </p:sp>
    </p:spTree>
    <p:extLst>
      <p:ext uri="{BB962C8B-B14F-4D97-AF65-F5344CB8AC3E}">
        <p14:creationId xmlns:p14="http://schemas.microsoft.com/office/powerpoint/2010/main" val="15828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Genome Fusion Led to the Evolution of</a:t>
            </a:r>
            <a:r>
              <a:rPr lang="en-US" dirty="0">
                <a:solidFill>
                  <a:schemeClr val="accent1"/>
                </a:solidFill>
              </a:rPr>
              <a:t> the First Eukaryotic</a:t>
            </a:r>
            <a:r>
              <a:rPr lang="en-US" sz="1400" baseline="-25000" dirty="0">
                <a:solidFill>
                  <a:schemeClr val="accent1"/>
                </a:solidFill>
              </a:rPr>
              <a:t>3</a:t>
            </a:r>
            <a:endParaRPr lang="en-US" sz="3200" dirty="0">
              <a:solidFill>
                <a:schemeClr val="accent1"/>
              </a:solidFill>
            </a:endParaRPr>
          </a:p>
        </p:txBody>
      </p:sp>
      <p:sp>
        <p:nvSpPr>
          <p:cNvPr id="11267" name="Rectangle 3"/>
          <p:cNvSpPr>
            <a:spLocks noGrp="1"/>
          </p:cNvSpPr>
          <p:nvPr>
            <p:ph idx="1"/>
          </p:nvPr>
        </p:nvSpPr>
        <p:spPr>
          <a:xfrm>
            <a:off x="457200" y="990600"/>
            <a:ext cx="4625602" cy="5334000"/>
          </a:xfrm>
          <a:prstGeom prst="rect">
            <a:avLst/>
          </a:prstGeom>
        </p:spPr>
        <p:txBody>
          <a:bodyPr>
            <a:normAutofit fontScale="92500" lnSpcReduction="10000"/>
          </a:bodyPr>
          <a:lstStyle/>
          <a:p>
            <a:pPr>
              <a:tabLst>
                <a:tab pos="461963" algn="l"/>
              </a:tabLst>
            </a:pPr>
            <a:r>
              <a:rPr lang="en-US" sz="2600" dirty="0"/>
              <a:t>Lake has more recently proposed that Gram-negative bacteria resulted from an endosymbiotic fusion of archaeal and bacterial species.</a:t>
            </a:r>
          </a:p>
          <a:p>
            <a:pPr lvl="1">
              <a:tabLst>
                <a:tab pos="461963" algn="l"/>
              </a:tabLst>
            </a:pPr>
            <a:r>
              <a:rPr lang="en-US" sz="2600" dirty="0"/>
              <a:t>This explains the double membrane of Gram-negative Bacteria.</a:t>
            </a:r>
          </a:p>
          <a:p>
            <a:pPr lvl="1">
              <a:tabLst>
                <a:tab pos="461963" algn="l"/>
              </a:tabLst>
            </a:pPr>
            <a:r>
              <a:rPr lang="en-US" sz="2600" dirty="0"/>
              <a:t>This also explains the double membranes of mitochondria and chloroplasts.</a:t>
            </a:r>
          </a:p>
          <a:p>
            <a:pPr>
              <a:tabLst>
                <a:tab pos="461963" algn="l"/>
              </a:tabLst>
            </a:pPr>
            <a:r>
              <a:rPr lang="en-US" sz="2600" dirty="0"/>
              <a:t>The scientific community still debates this.</a:t>
            </a:r>
          </a:p>
        </p:txBody>
      </p:sp>
      <p:sp>
        <p:nvSpPr>
          <p:cNvPr id="3" name="TextBox 2">
            <a:extLst>
              <a:ext uri="{FF2B5EF4-FFF2-40B4-BE49-F238E27FC236}">
                <a16:creationId xmlns:a16="http://schemas.microsoft.com/office/drawing/2014/main" id="{0CC92D02-EE39-428D-6EA9-8AE5739BCF9E}"/>
              </a:ext>
            </a:extLst>
          </p:cNvPr>
          <p:cNvSpPr txBox="1"/>
          <p:nvPr/>
        </p:nvSpPr>
        <p:spPr>
          <a:xfrm>
            <a:off x="6160901" y="1177465"/>
            <a:ext cx="1447800" cy="307777"/>
          </a:xfrm>
          <a:prstGeom prst="rect">
            <a:avLst/>
          </a:prstGeom>
          <a:noFill/>
        </p:spPr>
        <p:txBody>
          <a:bodyPr wrap="square" rtlCol="0">
            <a:spAutoFit/>
          </a:bodyPr>
          <a:lstStyle/>
          <a:p>
            <a:pPr algn="ctr"/>
            <a:r>
              <a:rPr lang="en-US" sz="1400" b="1" dirty="0"/>
              <a:t>20.3 Figure 5 (b)</a:t>
            </a:r>
          </a:p>
        </p:txBody>
      </p:sp>
      <p:pic>
        <p:nvPicPr>
          <p:cNvPr id="5" name="Content Placeholder 5" descr="Figure (a) shows a eukaryotic cell. The illustration indicates that, within the nucleus, operational genes were inherited from an ancestral bacteria, and informational genes were inherited from an ancestral Archaebacteria. Figure (b) indicates that the outer membrane of gram-negative bacteria is derived from Archaea, and the inner membrane is derived from gram-positive bacteria.">
            <a:extLst>
              <a:ext uri="{FF2B5EF4-FFF2-40B4-BE49-F238E27FC236}">
                <a16:creationId xmlns:a16="http://schemas.microsoft.com/office/drawing/2014/main" id="{1B74F32F-1016-DA30-EF0C-86D9A9999D74}"/>
              </a:ext>
            </a:extLst>
          </p:cNvPr>
          <p:cNvPicPr>
            <a:picLocks noChangeAspect="1"/>
          </p:cNvPicPr>
          <p:nvPr/>
        </p:nvPicPr>
        <p:blipFill>
          <a:blip r:embed="rId2"/>
          <a:srcRect l="53704" t="10333" r="8332" b="10077"/>
          <a:stretch/>
        </p:blipFill>
        <p:spPr>
          <a:xfrm>
            <a:off x="5208401" y="1575321"/>
            <a:ext cx="3352800" cy="3905088"/>
          </a:xfrm>
          <a:prstGeom prst="rect">
            <a:avLst/>
          </a:prstGeom>
        </p:spPr>
      </p:pic>
      <p:sp>
        <p:nvSpPr>
          <p:cNvPr id="2" name="TextBox 1">
            <a:extLst>
              <a:ext uri="{FF2B5EF4-FFF2-40B4-BE49-F238E27FC236}">
                <a16:creationId xmlns:a16="http://schemas.microsoft.com/office/drawing/2014/main" id="{CF3DBF96-A5D0-0F76-A122-E86C46C1B697}"/>
              </a:ext>
            </a:extLst>
          </p:cNvPr>
          <p:cNvSpPr txBox="1"/>
          <p:nvPr/>
        </p:nvSpPr>
        <p:spPr>
          <a:xfrm>
            <a:off x="4598801" y="5779394"/>
            <a:ext cx="4572000" cy="246221"/>
          </a:xfrm>
          <a:prstGeom prst="rect">
            <a:avLst/>
          </a:prstGeom>
          <a:noFill/>
        </p:spPr>
        <p:txBody>
          <a:bodyPr wrap="square">
            <a:spAutoFit/>
          </a:bodyPr>
          <a:lstStyle/>
          <a:p>
            <a:pPr algn="ctr"/>
            <a:r>
              <a:rPr lang="en-US" sz="1000" dirty="0"/>
              <a:t>CNX OpenStax on Wikimedia Commons. "Operational genes." Modified.</a:t>
            </a:r>
          </a:p>
        </p:txBody>
      </p:sp>
    </p:spTree>
    <p:extLst>
      <p:ext uri="{BB962C8B-B14F-4D97-AF65-F5344CB8AC3E}">
        <p14:creationId xmlns:p14="http://schemas.microsoft.com/office/powerpoint/2010/main" val="37379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Competing Theories Explain the Evolution of the Nucleus</a:t>
            </a:r>
          </a:p>
        </p:txBody>
      </p:sp>
      <p:sp>
        <p:nvSpPr>
          <p:cNvPr id="11267" name="Rectangle 3"/>
          <p:cNvSpPr>
            <a:spLocks noGrp="1"/>
          </p:cNvSpPr>
          <p:nvPr>
            <p:ph idx="1"/>
          </p:nvPr>
        </p:nvSpPr>
        <p:spPr>
          <a:xfrm>
            <a:off x="457200" y="990600"/>
            <a:ext cx="8229600" cy="5257800"/>
          </a:xfrm>
          <a:prstGeom prst="rect">
            <a:avLst/>
          </a:prstGeom>
        </p:spPr>
        <p:txBody>
          <a:bodyPr>
            <a:normAutofit/>
          </a:bodyPr>
          <a:lstStyle/>
          <a:p>
            <a:pPr marL="0" indent="0">
              <a:buNone/>
              <a:tabLst>
                <a:tab pos="461963" algn="l"/>
              </a:tabLst>
            </a:pPr>
            <a:r>
              <a:rPr lang="en-US" dirty="0"/>
              <a:t>One theory suggests that prokaryotic cells produced an additional membrane that surrounded the bacterial chromosome.</a:t>
            </a:r>
          </a:p>
          <a:p>
            <a:pPr>
              <a:tabLst>
                <a:tab pos="461963" algn="l"/>
              </a:tabLst>
            </a:pPr>
            <a:r>
              <a:rPr lang="en-US" dirty="0"/>
              <a:t>Some bacteria have DNA enclosed by two membranes, but there is no evidence for nucleoli or nuclear pores.</a:t>
            </a:r>
          </a:p>
          <a:p>
            <a:pPr>
              <a:tabLst>
                <a:tab pos="461963" algn="l"/>
              </a:tabLst>
            </a:pPr>
            <a:r>
              <a:rPr lang="en-US" dirty="0"/>
              <a:t>Other proteobacteria have membrane-bound chromosomes.</a:t>
            </a:r>
          </a:p>
          <a:p>
            <a:pPr>
              <a:tabLst>
                <a:tab pos="461963" algn="l"/>
              </a:tabLst>
            </a:pPr>
            <a:r>
              <a:rPr lang="en-US" dirty="0"/>
              <a:t>If the nucleus evolved this way, we would expect either the Bacteria or the Archaea to be more closely related to eukaryotes.</a:t>
            </a:r>
          </a:p>
        </p:txBody>
      </p:sp>
    </p:spTree>
    <p:extLst>
      <p:ext uri="{BB962C8B-B14F-4D97-AF65-F5344CB8AC3E}">
        <p14:creationId xmlns:p14="http://schemas.microsoft.com/office/powerpoint/2010/main" val="176744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850011"/>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horizontal gene transfer.</a:t>
            </a:r>
          </a:p>
          <a:p>
            <a:pPr marL="457200" indent="-457200">
              <a:buFont typeface="Arial" panose="020B0604020202020204" pitchFamily="34" charset="0"/>
              <a:buChar char="•"/>
              <a:tabLst>
                <a:tab pos="457200" algn="l"/>
              </a:tabLst>
            </a:pPr>
            <a:r>
              <a:rPr lang="en-US" b="1" dirty="0"/>
              <a:t>Identify</a:t>
            </a:r>
            <a:r>
              <a:rPr lang="en-US" dirty="0"/>
              <a:t> the web and ring models of phylogenetic relationships and describe how they differ from the original phylogenetic tree concept.</a:t>
            </a:r>
          </a:p>
          <a:p>
            <a:pPr marL="457200" indent="-457200">
              <a:buFont typeface="Arial" panose="020B0604020202020204" pitchFamily="34" charset="0"/>
              <a:buChar char="•"/>
              <a:tabLst>
                <a:tab pos="457200" algn="l"/>
              </a:tabLst>
            </a:pPr>
            <a:r>
              <a:rPr lang="en-US" b="1" dirty="0"/>
              <a:t>Illustrate</a:t>
            </a:r>
            <a:r>
              <a:rPr lang="en-US" dirty="0"/>
              <a:t> how prokaryotes and eukaryotes transfer genes horizontally.</a:t>
            </a: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Different Theories Argue for Different Orders of Events in the Evolution of the Modern Eukaryote</a:t>
            </a:r>
          </a:p>
        </p:txBody>
      </p:sp>
      <p:sp>
        <p:nvSpPr>
          <p:cNvPr id="11267" name="Rectangle 3"/>
          <p:cNvSpPr>
            <a:spLocks noGrp="1"/>
          </p:cNvSpPr>
          <p:nvPr>
            <p:ph idx="1"/>
          </p:nvPr>
        </p:nvSpPr>
        <p:spPr>
          <a:xfrm>
            <a:off x="457200" y="1066800"/>
            <a:ext cx="8229600" cy="5257800"/>
          </a:xfrm>
          <a:prstGeom prst="rect">
            <a:avLst/>
          </a:prstGeom>
        </p:spPr>
        <p:txBody>
          <a:bodyPr>
            <a:normAutofit lnSpcReduction="10000"/>
          </a:bodyPr>
          <a:lstStyle/>
          <a:p>
            <a:pPr>
              <a:tabLst>
                <a:tab pos="461963" algn="l"/>
              </a:tabLst>
            </a:pPr>
            <a:r>
              <a:rPr lang="en-US" sz="2400" dirty="0"/>
              <a:t>According to the </a:t>
            </a:r>
            <a:r>
              <a:rPr lang="en-US" sz="2400" b="1" dirty="0"/>
              <a:t>nucleus-first hypothesis</a:t>
            </a:r>
            <a:r>
              <a:rPr lang="en-US" sz="2400" dirty="0"/>
              <a:t>, the order of evolution was:</a:t>
            </a:r>
          </a:p>
          <a:p>
            <a:pPr lvl="1">
              <a:buFont typeface="+mj-lt"/>
              <a:buAutoNum type="arabicPeriod"/>
              <a:tabLst>
                <a:tab pos="461963" algn="l"/>
              </a:tabLst>
            </a:pPr>
            <a:r>
              <a:rPr lang="en-US" sz="2400" dirty="0"/>
              <a:t>Nucleus in a prokaryote</a:t>
            </a:r>
          </a:p>
          <a:p>
            <a:pPr lvl="1">
              <a:buFont typeface="+mj-lt"/>
              <a:buAutoNum type="arabicPeriod"/>
              <a:tabLst>
                <a:tab pos="461963" algn="l"/>
              </a:tabLst>
            </a:pPr>
            <a:r>
              <a:rPr lang="en-US" sz="2400" dirty="0"/>
              <a:t>Fusion of a new eukaryote (containing nucleus) with bacteria that became mitochondria</a:t>
            </a:r>
          </a:p>
          <a:p>
            <a:pPr>
              <a:tabLst>
                <a:tab pos="461963" algn="l"/>
              </a:tabLst>
            </a:pPr>
            <a:r>
              <a:rPr lang="en-US" sz="2400" dirty="0"/>
              <a:t>According to the </a:t>
            </a:r>
            <a:r>
              <a:rPr lang="en-US" sz="2400" b="1" dirty="0"/>
              <a:t>mitochondria-first hypothesis</a:t>
            </a:r>
            <a:r>
              <a:rPr lang="en-US" sz="2400" dirty="0"/>
              <a:t>, the order of evolution was:</a:t>
            </a:r>
          </a:p>
          <a:p>
            <a:pPr lvl="1">
              <a:buFont typeface="+mj-lt"/>
              <a:buAutoNum type="arabicPeriod"/>
              <a:tabLst>
                <a:tab pos="461963" algn="l"/>
              </a:tabLst>
            </a:pPr>
            <a:r>
              <a:rPr lang="en-US" sz="2400" dirty="0"/>
              <a:t>The establishment of mitochondria in a prokaryotic host</a:t>
            </a:r>
          </a:p>
          <a:p>
            <a:pPr lvl="1">
              <a:buFont typeface="+mj-lt"/>
              <a:buAutoNum type="arabicPeriod"/>
              <a:tabLst>
                <a:tab pos="461963" algn="l"/>
              </a:tabLst>
            </a:pPr>
            <a:r>
              <a:rPr lang="en-US" sz="2400" dirty="0"/>
              <a:t>Later acquisition of a nucleus (by fusion or another mechanism) to become a eukaryote</a:t>
            </a:r>
          </a:p>
          <a:p>
            <a:pPr>
              <a:tabLst>
                <a:tab pos="461963" algn="l"/>
              </a:tabLst>
            </a:pPr>
            <a:r>
              <a:rPr lang="en-US" sz="2400" dirty="0"/>
              <a:t>According to the </a:t>
            </a:r>
            <a:r>
              <a:rPr lang="en-US" sz="2400" b="1" dirty="0"/>
              <a:t>eukaryote-first hypothesis</a:t>
            </a:r>
            <a:r>
              <a:rPr lang="en-US" sz="2400" dirty="0"/>
              <a:t>, prokaryotes evolved from eukaryotes through the loss of genes and complexity.</a:t>
            </a:r>
          </a:p>
        </p:txBody>
      </p:sp>
    </p:spTree>
    <p:extLst>
      <p:ext uri="{BB962C8B-B14F-4D97-AF65-F5344CB8AC3E}">
        <p14:creationId xmlns:p14="http://schemas.microsoft.com/office/powerpoint/2010/main" val="27283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20.3 Figure 6</a:t>
            </a:r>
            <a:endParaRPr lang="en-US" sz="3200" dirty="0">
              <a:solidFill>
                <a:schemeClr val="accent1"/>
              </a:solidFill>
            </a:endParaRPr>
          </a:p>
        </p:txBody>
      </p:sp>
      <p:sp>
        <p:nvSpPr>
          <p:cNvPr id="3" name="TextBox 2">
            <a:extLst>
              <a:ext uri="{FF2B5EF4-FFF2-40B4-BE49-F238E27FC236}">
                <a16:creationId xmlns:a16="http://schemas.microsoft.com/office/drawing/2014/main" id="{212F7434-6B48-C946-E42C-0D4033C46EA6}"/>
              </a:ext>
            </a:extLst>
          </p:cNvPr>
          <p:cNvSpPr txBox="1"/>
          <p:nvPr/>
        </p:nvSpPr>
        <p:spPr>
          <a:xfrm>
            <a:off x="2286000" y="5791200"/>
            <a:ext cx="4572000" cy="246221"/>
          </a:xfrm>
          <a:prstGeom prst="rect">
            <a:avLst/>
          </a:prstGeom>
          <a:noFill/>
        </p:spPr>
        <p:txBody>
          <a:bodyPr wrap="square">
            <a:spAutoFit/>
          </a:bodyPr>
          <a:lstStyle/>
          <a:p>
            <a:pPr algn="ctr"/>
            <a:r>
              <a:rPr lang="en-US" sz="1000" dirty="0"/>
              <a:t>CNX OpenStax on Wikimedia Commons. "Models of evolution." Modified. </a:t>
            </a:r>
          </a:p>
        </p:txBody>
      </p:sp>
      <p:pic>
        <p:nvPicPr>
          <p:cNvPr id="6" name="Content Placeholder 4" descr="Figure (a) shows the web of life. The base of this web is an ancestral community of primitive cells. This pool of ancestral cells gave rise to the three domains of life, shown as Bacteria, Archaea, and Eukarya. However, because of gene transfer and endosymbiosis events, connections occur between the branches at various points. Thus, eukaryotic chloroplasts and mitochondria originated in bacterial lineages, and archaea and bacteria have exchanged genes. Figure (b) shows the multi-trunk Ficus that more closely resembles Doolittle's phylogenetic model.">
            <a:extLst>
              <a:ext uri="{FF2B5EF4-FFF2-40B4-BE49-F238E27FC236}">
                <a16:creationId xmlns:a16="http://schemas.microsoft.com/office/drawing/2014/main" id="{BA12DB37-39FF-CD1F-1603-450D79DAA87E}"/>
              </a:ext>
            </a:extLst>
          </p:cNvPr>
          <p:cNvPicPr>
            <a:picLocks noGrp="1" noChangeAspect="1"/>
          </p:cNvPicPr>
          <p:nvPr>
            <p:ph idx="1"/>
          </p:nvPr>
        </p:nvPicPr>
        <p:blipFill>
          <a:blip r:embed="rId3"/>
          <a:srcRect l="8333" t="8666" r="7408" b="4667"/>
          <a:stretch/>
        </p:blipFill>
        <p:spPr>
          <a:xfrm>
            <a:off x="704850" y="1219200"/>
            <a:ext cx="7734300" cy="4419600"/>
          </a:xfrm>
        </p:spPr>
      </p:pic>
    </p:spTree>
    <p:extLst>
      <p:ext uri="{BB962C8B-B14F-4D97-AF65-F5344CB8AC3E}">
        <p14:creationId xmlns:p14="http://schemas.microsoft.com/office/powerpoint/2010/main" val="1667404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1</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What type of discovery would support the "nucleus-first" hypothesis?</a:t>
            </a:r>
          </a:p>
        </p:txBody>
      </p:sp>
    </p:spTree>
    <p:extLst>
      <p:ext uri="{BB962C8B-B14F-4D97-AF65-F5344CB8AC3E}">
        <p14:creationId xmlns:p14="http://schemas.microsoft.com/office/powerpoint/2010/main" val="1933572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Perhaps Eukaryotes Evolved From a Pool of Prokaryotes Sharing Genes by HGT</a:t>
            </a:r>
          </a:p>
        </p:txBody>
      </p:sp>
      <p:sp>
        <p:nvSpPr>
          <p:cNvPr id="11267" name="Rectangle 3"/>
          <p:cNvSpPr>
            <a:spLocks noGrp="1"/>
          </p:cNvSpPr>
          <p:nvPr>
            <p:ph idx="1"/>
          </p:nvPr>
        </p:nvSpPr>
        <p:spPr>
          <a:xfrm>
            <a:off x="457200" y="990600"/>
            <a:ext cx="8229600" cy="5257800"/>
          </a:xfrm>
          <a:prstGeom prst="rect">
            <a:avLst/>
          </a:prstGeom>
        </p:spPr>
        <p:txBody>
          <a:bodyPr>
            <a:normAutofit/>
          </a:bodyPr>
          <a:lstStyle/>
          <a:p>
            <a:pPr marL="0" indent="0">
              <a:buNone/>
              <a:tabLst>
                <a:tab pos="461963" algn="l"/>
              </a:tabLst>
            </a:pPr>
            <a:r>
              <a:rPr lang="en-US" dirty="0"/>
              <a:t>W. Ford Doolittle proposed a web or network model called the </a:t>
            </a:r>
            <a:r>
              <a:rPr lang="en-US" b="1" dirty="0"/>
              <a:t>"web of life" </a:t>
            </a:r>
            <a:r>
              <a:rPr lang="en-US" dirty="0"/>
              <a:t>model in 1999.</a:t>
            </a:r>
          </a:p>
          <a:p>
            <a:pPr>
              <a:tabLst>
                <a:tab pos="461963" algn="l"/>
              </a:tabLst>
            </a:pPr>
            <a:r>
              <a:rPr lang="en-US" dirty="0"/>
              <a:t>This suggests that eukaryotes did not evolve from a single prokaryotic ancestor, but rather from a pool of prokaryotes sharing genes by HGT.</a:t>
            </a:r>
          </a:p>
          <a:p>
            <a:pPr lvl="1">
              <a:tabLst>
                <a:tab pos="461963" algn="l"/>
              </a:tabLst>
            </a:pPr>
            <a:r>
              <a:rPr lang="en-US" dirty="0"/>
              <a:t>Some prokaryotes led to the development of mitochondria.</a:t>
            </a:r>
          </a:p>
          <a:p>
            <a:pPr lvl="1">
              <a:tabLst>
                <a:tab pos="461963" algn="l"/>
              </a:tabLst>
            </a:pPr>
            <a:r>
              <a:rPr lang="en-US" dirty="0"/>
              <a:t>Other prokaryotes led to the development of chloroplasts.</a:t>
            </a:r>
          </a:p>
          <a:p>
            <a:pPr>
              <a:tabLst>
                <a:tab pos="461963" algn="l"/>
              </a:tabLst>
            </a:pPr>
            <a:r>
              <a:rPr lang="en-US" dirty="0"/>
              <a:t>The </a:t>
            </a:r>
            <a:r>
              <a:rPr lang="en-US" i="1" dirty="0"/>
              <a:t>Ficus</a:t>
            </a:r>
            <a:r>
              <a:rPr lang="en-US" dirty="0"/>
              <a:t> tree, having multiple trunks, is often used to represent this model.</a:t>
            </a:r>
          </a:p>
          <a:p>
            <a:pPr marL="457200" lvl="1" indent="0">
              <a:buNone/>
              <a:tabLst>
                <a:tab pos="461963" algn="l"/>
              </a:tabLst>
            </a:pPr>
            <a:endParaRPr lang="en-US" dirty="0"/>
          </a:p>
        </p:txBody>
      </p:sp>
    </p:spTree>
    <p:extLst>
      <p:ext uri="{BB962C8B-B14F-4D97-AF65-F5344CB8AC3E}">
        <p14:creationId xmlns:p14="http://schemas.microsoft.com/office/powerpoint/2010/main" val="29102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20.3 Figure 7</a:t>
            </a:r>
            <a:endParaRPr lang="en-US" sz="3200" dirty="0">
              <a:solidFill>
                <a:schemeClr val="accent1"/>
              </a:solidFill>
            </a:endParaRPr>
          </a:p>
        </p:txBody>
      </p:sp>
      <p:sp>
        <p:nvSpPr>
          <p:cNvPr id="3" name="TextBox 2">
            <a:extLst>
              <a:ext uri="{FF2B5EF4-FFF2-40B4-BE49-F238E27FC236}">
                <a16:creationId xmlns:a16="http://schemas.microsoft.com/office/drawing/2014/main" id="{2FE2A80B-00B4-50A7-2E85-3DBB369B9FD6}"/>
              </a:ext>
            </a:extLst>
          </p:cNvPr>
          <p:cNvSpPr txBox="1"/>
          <p:nvPr/>
        </p:nvSpPr>
        <p:spPr>
          <a:xfrm>
            <a:off x="2264228" y="5791200"/>
            <a:ext cx="4572000" cy="246221"/>
          </a:xfrm>
          <a:prstGeom prst="rect">
            <a:avLst/>
          </a:prstGeom>
          <a:noFill/>
        </p:spPr>
        <p:txBody>
          <a:bodyPr wrap="square">
            <a:spAutoFit/>
          </a:bodyPr>
          <a:lstStyle/>
          <a:p>
            <a:pPr algn="ctr"/>
            <a:r>
              <a:rPr lang="en-US" sz="1000" dirty="0"/>
              <a:t>Smiley.toerist on Wikimedia Commons. "</a:t>
            </a:r>
            <a:r>
              <a:rPr lang="en-US" sz="1000" i="1" dirty="0"/>
              <a:t>Cagliari Ficus </a:t>
            </a:r>
            <a:r>
              <a:rPr lang="en-US" sz="1000" dirty="0"/>
              <a:t>tree."</a:t>
            </a:r>
          </a:p>
        </p:txBody>
      </p:sp>
      <p:pic>
        <p:nvPicPr>
          <p:cNvPr id="6" name="Content Placeholder 4" descr="The illustration shows a ring comprised of a series of arrows, with the originating arrow starting with Prokaryota. The three domains, Bacteria, Archaea, and Eukarya, stem off the Prokaryota arrow directly and indirectly, indicating that all three domains arose from a common pool of prokaryotes. Arrows point from the three domains to other species and classes to ultimately form a ring structure.">
            <a:extLst>
              <a:ext uri="{FF2B5EF4-FFF2-40B4-BE49-F238E27FC236}">
                <a16:creationId xmlns:a16="http://schemas.microsoft.com/office/drawing/2014/main" id="{13D4CFAB-808E-B4C6-2B18-B87D10D81000}"/>
              </a:ext>
            </a:extLst>
          </p:cNvPr>
          <p:cNvPicPr>
            <a:picLocks noGrp="1" noChangeAspect="1"/>
          </p:cNvPicPr>
          <p:nvPr>
            <p:ph idx="1"/>
          </p:nvPr>
        </p:nvPicPr>
        <p:blipFill>
          <a:blip r:embed="rId3"/>
          <a:srcRect l="10185" t="5012" r="10185" b="4600"/>
          <a:stretch/>
        </p:blipFill>
        <p:spPr>
          <a:xfrm>
            <a:off x="1128226" y="1257300"/>
            <a:ext cx="6887547" cy="4343400"/>
          </a:xfrm>
        </p:spPr>
      </p:pic>
    </p:spTree>
    <p:extLst>
      <p:ext uri="{BB962C8B-B14F-4D97-AF65-F5344CB8AC3E}">
        <p14:creationId xmlns:p14="http://schemas.microsoft.com/office/powerpoint/2010/main" val="4031181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Perhaps All Three Domains Evolved From a Pool of Primitive Prokaryotes</a:t>
            </a:r>
          </a:p>
        </p:txBody>
      </p:sp>
      <p:sp>
        <p:nvSpPr>
          <p:cNvPr id="11267" name="Rectangle 3"/>
          <p:cNvSpPr>
            <a:spLocks noGrp="1"/>
          </p:cNvSpPr>
          <p:nvPr>
            <p:ph idx="1"/>
          </p:nvPr>
        </p:nvSpPr>
        <p:spPr>
          <a:xfrm>
            <a:off x="457200" y="990600"/>
            <a:ext cx="8229600" cy="5029200"/>
          </a:xfrm>
          <a:prstGeom prst="rect">
            <a:avLst/>
          </a:prstGeom>
        </p:spPr>
        <p:txBody>
          <a:bodyPr>
            <a:normAutofit lnSpcReduction="10000"/>
          </a:bodyPr>
          <a:lstStyle/>
          <a:p>
            <a:pPr marL="0" indent="0">
              <a:buNone/>
              <a:tabLst>
                <a:tab pos="461963" algn="l"/>
              </a:tabLst>
            </a:pPr>
            <a:r>
              <a:rPr lang="en-US" sz="2600" dirty="0"/>
              <a:t>Lake, using the conditioned reconstruction algorithm, further developed the </a:t>
            </a:r>
            <a:r>
              <a:rPr lang="en-US" sz="2600" b="1" dirty="0"/>
              <a:t>"ring of life" </a:t>
            </a:r>
            <a:r>
              <a:rPr lang="en-US" sz="2600" dirty="0"/>
              <a:t>model.</a:t>
            </a:r>
          </a:p>
          <a:p>
            <a:pPr>
              <a:tabLst>
                <a:tab pos="461963" algn="l"/>
              </a:tabLst>
            </a:pPr>
            <a:r>
              <a:rPr lang="en-US" sz="2600" dirty="0"/>
              <a:t>This suggests that all 3 domains evolves from a single pool of gene-swapping prokaryotes.</a:t>
            </a:r>
          </a:p>
          <a:p>
            <a:pPr>
              <a:tabLst>
                <a:tab pos="461963" algn="l"/>
              </a:tabLst>
            </a:pPr>
            <a:r>
              <a:rPr lang="en-US" sz="2600" dirty="0"/>
              <a:t>His lab indicates that this model:</a:t>
            </a:r>
          </a:p>
          <a:p>
            <a:pPr lvl="1">
              <a:tabLst>
                <a:tab pos="461963" algn="l"/>
              </a:tabLst>
            </a:pPr>
            <a:r>
              <a:rPr lang="en-US" sz="2600" dirty="0"/>
              <a:t>Best fits their DNA analyses</a:t>
            </a:r>
          </a:p>
          <a:p>
            <a:pPr lvl="1">
              <a:tabLst>
                <a:tab pos="461963" algn="l"/>
              </a:tabLst>
            </a:pPr>
            <a:r>
              <a:rPr lang="en-US" sz="2600" dirty="0"/>
              <a:t>Is the only one that adequately incorporates HGT and genomic fusion</a:t>
            </a:r>
          </a:p>
          <a:p>
            <a:pPr>
              <a:tabLst>
                <a:tab pos="461963" algn="l"/>
              </a:tabLst>
            </a:pPr>
            <a:r>
              <a:rPr lang="en-US" sz="2600" dirty="0"/>
              <a:t>Other scientists remain skeptical of this model.</a:t>
            </a:r>
          </a:p>
          <a:p>
            <a:pPr lvl="1">
              <a:tabLst>
                <a:tab pos="461963" algn="l"/>
              </a:tabLst>
            </a:pPr>
            <a:r>
              <a:rPr lang="en-US" sz="2600" dirty="0"/>
              <a:t>Lake suggests that skeptics try to modify the tree model to reflect his lab's data, and that an inability to do so would support the "ring of life" proposal.</a:t>
            </a:r>
          </a:p>
        </p:txBody>
      </p:sp>
    </p:spTree>
    <p:extLst>
      <p:ext uri="{BB962C8B-B14F-4D97-AF65-F5344CB8AC3E}">
        <p14:creationId xmlns:p14="http://schemas.microsoft.com/office/powerpoint/2010/main" val="1762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20.3 Figure 8</a:t>
            </a:r>
            <a:endParaRPr lang="en-US" sz="3200" dirty="0">
              <a:solidFill>
                <a:schemeClr val="accent1"/>
              </a:solidFill>
            </a:endParaRPr>
          </a:p>
        </p:txBody>
      </p:sp>
      <p:sp>
        <p:nvSpPr>
          <p:cNvPr id="3" name="TextBox 2">
            <a:extLst>
              <a:ext uri="{FF2B5EF4-FFF2-40B4-BE49-F238E27FC236}">
                <a16:creationId xmlns:a16="http://schemas.microsoft.com/office/drawing/2014/main" id="{4B4B65CA-F056-E4ED-0B2E-CAC6B0271F58}"/>
              </a:ext>
            </a:extLst>
          </p:cNvPr>
          <p:cNvSpPr txBox="1"/>
          <p:nvPr/>
        </p:nvSpPr>
        <p:spPr>
          <a:xfrm>
            <a:off x="2276747" y="5747322"/>
            <a:ext cx="4572000" cy="246221"/>
          </a:xfrm>
          <a:prstGeom prst="rect">
            <a:avLst/>
          </a:prstGeom>
          <a:noFill/>
        </p:spPr>
        <p:txBody>
          <a:bodyPr wrap="square">
            <a:spAutoFit/>
          </a:bodyPr>
          <a:lstStyle/>
          <a:p>
            <a:pPr algn="ctr"/>
            <a:r>
              <a:rPr lang="en-US" sz="1000" dirty="0"/>
              <a:t>Mauricio Lucioni on Wikimedia Commons. "Ring of life."</a:t>
            </a:r>
          </a:p>
        </p:txBody>
      </p:sp>
      <p:pic>
        <p:nvPicPr>
          <p:cNvPr id="6" name="Content Placeholder 4" descr="An illustration of the 'ring of life' phylogenetic model">
            <a:extLst>
              <a:ext uri="{FF2B5EF4-FFF2-40B4-BE49-F238E27FC236}">
                <a16:creationId xmlns:a16="http://schemas.microsoft.com/office/drawing/2014/main" id="{7C2E54A8-6FDF-E5C7-A97D-B21184C673AD}"/>
              </a:ext>
            </a:extLst>
          </p:cNvPr>
          <p:cNvPicPr>
            <a:picLocks noGrp="1" noChangeAspect="1"/>
          </p:cNvPicPr>
          <p:nvPr>
            <p:ph idx="1"/>
          </p:nvPr>
        </p:nvPicPr>
        <p:blipFill>
          <a:blip r:embed="rId3"/>
          <a:srcRect l="16667" t="7000" r="15741" b="6334"/>
          <a:stretch/>
        </p:blipFill>
        <p:spPr>
          <a:xfrm>
            <a:off x="1523267" y="1257300"/>
            <a:ext cx="6097465" cy="4343400"/>
          </a:xfrm>
        </p:spPr>
      </p:pic>
    </p:spTree>
    <p:extLst>
      <p:ext uri="{BB962C8B-B14F-4D97-AF65-F5344CB8AC3E}">
        <p14:creationId xmlns:p14="http://schemas.microsoft.com/office/powerpoint/2010/main" val="216397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No Current Model Fully Describes the Phylogenetic Relationships of Life</a:t>
            </a:r>
          </a:p>
        </p:txBody>
      </p:sp>
      <p:sp>
        <p:nvSpPr>
          <p:cNvPr id="11267" name="Rectangle 3"/>
          <p:cNvSpPr>
            <a:spLocks noGrp="1"/>
          </p:cNvSpPr>
          <p:nvPr>
            <p:ph idx="1"/>
          </p:nvPr>
        </p:nvSpPr>
        <p:spPr>
          <a:xfrm>
            <a:off x="457200" y="990600"/>
            <a:ext cx="8229600" cy="5029200"/>
          </a:xfrm>
          <a:prstGeom prst="rect">
            <a:avLst/>
          </a:prstGeom>
        </p:spPr>
        <p:txBody>
          <a:bodyPr>
            <a:normAutofit/>
          </a:bodyPr>
          <a:lstStyle/>
          <a:p>
            <a:pPr>
              <a:tabLst>
                <a:tab pos="461963" algn="l"/>
              </a:tabLst>
            </a:pPr>
            <a:r>
              <a:rPr lang="en-US" dirty="0"/>
              <a:t>Each model (a tree, a web, a ring) has pros and cons.</a:t>
            </a:r>
          </a:p>
          <a:p>
            <a:pPr lvl="1">
              <a:tabLst>
                <a:tab pos="461963" algn="l"/>
              </a:tabLst>
            </a:pPr>
            <a:r>
              <a:rPr lang="en-US" dirty="0"/>
              <a:t>A tree is probably too simplistic.</a:t>
            </a:r>
          </a:p>
          <a:p>
            <a:pPr>
              <a:tabLst>
                <a:tab pos="461963" algn="l"/>
              </a:tabLst>
            </a:pPr>
            <a:r>
              <a:rPr lang="en-US" dirty="0"/>
              <a:t>Scientists are continuing to look for more useful models.</a:t>
            </a:r>
          </a:p>
          <a:p>
            <a:pPr>
              <a:tabLst>
                <a:tab pos="461963" algn="l"/>
              </a:tabLst>
            </a:pPr>
            <a:r>
              <a:rPr lang="en-US" dirty="0"/>
              <a:t>Each model serves as a hypothesis to test and then gain new information for the refinement of existing models and the development of new ones.</a:t>
            </a:r>
          </a:p>
        </p:txBody>
      </p:sp>
    </p:spTree>
    <p:extLst>
      <p:ext uri="{BB962C8B-B14F-4D97-AF65-F5344CB8AC3E}">
        <p14:creationId xmlns:p14="http://schemas.microsoft.com/office/powerpoint/2010/main" val="17891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r>
              <a:rPr lang="en-US" sz="1400" baseline="-25000" dirty="0"/>
              <a:t>2</a:t>
            </a:r>
            <a:endParaRPr lang="en-US" dirty="0"/>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How does the study of viruses shed light on the tree of life?</a:t>
            </a:r>
          </a:p>
        </p:txBody>
      </p:sp>
    </p:spTree>
    <p:extLst>
      <p:ext uri="{BB962C8B-B14F-4D97-AF65-F5344CB8AC3E}">
        <p14:creationId xmlns:p14="http://schemas.microsoft.com/office/powerpoint/2010/main" val="429445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3315" name="Rectangle 3"/>
          <p:cNvSpPr>
            <a:spLocks noGrp="1"/>
          </p:cNvSpPr>
          <p:nvPr>
            <p:ph idx="1"/>
          </p:nvPr>
        </p:nvSpPr>
        <p:spPr>
          <a:prstGeom prst="rect">
            <a:avLst/>
          </a:prstGeom>
        </p:spPr>
        <p:txBody>
          <a:bodyPr/>
          <a:lstStyle/>
          <a:p>
            <a:pPr>
              <a:tabLst>
                <a:tab pos="461963" algn="l"/>
              </a:tabLst>
            </a:pPr>
            <a:r>
              <a:rPr lang="en-US" i="0" dirty="0">
                <a:solidFill>
                  <a:schemeClr val="tx1"/>
                </a:solidFill>
              </a:rPr>
              <a:t>Darwin's classic "tree of life" model to describe phylogenetic relationships among species is still the most common model used today.</a:t>
            </a:r>
          </a:p>
          <a:p>
            <a:pPr>
              <a:tabLst>
                <a:tab pos="461963" algn="l"/>
              </a:tabLst>
            </a:pPr>
            <a:r>
              <a:rPr lang="en-US" dirty="0">
                <a:solidFill>
                  <a:schemeClr val="tx1"/>
                </a:solidFill>
              </a:rPr>
              <a:t>New ideas about HGT and genome fusion have led some to suggest models resembling webs or rings.</a:t>
            </a:r>
            <a:endParaRPr lang="en-US" i="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20.3 Figure 1</a:t>
            </a:r>
            <a:endParaRPr lang="en-US" sz="3200" dirty="0">
              <a:solidFill>
                <a:schemeClr val="accent1"/>
              </a:solidFill>
            </a:endParaRPr>
          </a:p>
        </p:txBody>
      </p:sp>
      <p:sp>
        <p:nvSpPr>
          <p:cNvPr id="3" name="TextBox 2">
            <a:extLst>
              <a:ext uri="{FF2B5EF4-FFF2-40B4-BE49-F238E27FC236}">
                <a16:creationId xmlns:a16="http://schemas.microsoft.com/office/drawing/2014/main" id="{64A986FA-5444-DAF3-58E9-7BDE55A1E9B8}"/>
              </a:ext>
            </a:extLst>
          </p:cNvPr>
          <p:cNvSpPr txBox="1"/>
          <p:nvPr/>
        </p:nvSpPr>
        <p:spPr>
          <a:xfrm>
            <a:off x="2362200" y="5714958"/>
            <a:ext cx="4572000" cy="246221"/>
          </a:xfrm>
          <a:prstGeom prst="rect">
            <a:avLst/>
          </a:prstGeom>
          <a:noFill/>
        </p:spPr>
        <p:txBody>
          <a:bodyPr wrap="square">
            <a:spAutoFit/>
          </a:bodyPr>
          <a:lstStyle/>
          <a:p>
            <a:pPr algn="ctr"/>
            <a:r>
              <a:rPr lang="en-US" sz="1000" dirty="0"/>
              <a:t>kim traynor on Wikimedia Commons. "Oak tree."</a:t>
            </a:r>
          </a:p>
        </p:txBody>
      </p:sp>
      <p:pic>
        <p:nvPicPr>
          <p:cNvPr id="2" name="Content Placeholder 6" descr="Two images: (a) shows a drawing by Darwin of the &quot;tree of life&quot; concept; (b) shows a photograph of a tree.">
            <a:extLst>
              <a:ext uri="{FF2B5EF4-FFF2-40B4-BE49-F238E27FC236}">
                <a16:creationId xmlns:a16="http://schemas.microsoft.com/office/drawing/2014/main" id="{AF9B9D00-CAA1-6F73-6BD9-CEC0970D5465}"/>
              </a:ext>
            </a:extLst>
          </p:cNvPr>
          <p:cNvPicPr>
            <a:picLocks noGrp="1" noChangeAspect="1"/>
          </p:cNvPicPr>
          <p:nvPr>
            <p:ph idx="1"/>
          </p:nvPr>
        </p:nvPicPr>
        <p:blipFill>
          <a:blip r:embed="rId3"/>
          <a:srcRect l="12037" t="5333" r="12037" b="6335"/>
          <a:stretch/>
        </p:blipFill>
        <p:spPr>
          <a:xfrm>
            <a:off x="1153064" y="1219200"/>
            <a:ext cx="6837872" cy="4419600"/>
          </a:xfrm>
        </p:spPr>
      </p:pic>
    </p:spTree>
    <p:extLst>
      <p:ext uri="{BB962C8B-B14F-4D97-AF65-F5344CB8AC3E}">
        <p14:creationId xmlns:p14="http://schemas.microsoft.com/office/powerpoint/2010/main" val="14253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There Are Additional Considerations For Prokaryotes</a:t>
            </a:r>
            <a:endParaRPr lang="en-US" sz="3200" dirty="0">
              <a:solidFill>
                <a:schemeClr val="accent1"/>
              </a:solidFill>
            </a:endParaRPr>
          </a:p>
        </p:txBody>
      </p:sp>
      <p:sp>
        <p:nvSpPr>
          <p:cNvPr id="11267" name="Rectangle 3"/>
          <p:cNvSpPr>
            <a:spLocks noGrp="1"/>
          </p:cNvSpPr>
          <p:nvPr>
            <p:ph idx="1"/>
          </p:nvPr>
        </p:nvSpPr>
        <p:spPr>
          <a:xfrm>
            <a:off x="457200" y="1066800"/>
            <a:ext cx="8229600" cy="5181600"/>
          </a:xfrm>
          <a:prstGeom prst="rect">
            <a:avLst/>
          </a:prstGeom>
        </p:spPr>
        <p:txBody>
          <a:bodyPr>
            <a:normAutofit fontScale="92500"/>
          </a:bodyPr>
          <a:lstStyle/>
          <a:p>
            <a:pPr>
              <a:tabLst>
                <a:tab pos="461963" algn="l"/>
              </a:tabLst>
            </a:pPr>
            <a:r>
              <a:rPr lang="en-US" dirty="0">
                <a:solidFill>
                  <a:schemeClr val="tx1"/>
                </a:solidFill>
              </a:rPr>
              <a:t>Prokaryotes reproduce asexually, meaning that mutation is a primary way to introduce genetic variation.</a:t>
            </a:r>
          </a:p>
          <a:p>
            <a:pPr marL="457200" indent="-457200">
              <a:buFont typeface="Arial" panose="020B0604020202020204" pitchFamily="34" charset="0"/>
              <a:buChar char="•"/>
              <a:tabLst>
                <a:tab pos="461963" algn="l"/>
              </a:tabLst>
            </a:pPr>
            <a:r>
              <a:rPr lang="en-US" b="1" i="0" dirty="0">
                <a:solidFill>
                  <a:schemeClr val="tx1"/>
                </a:solidFill>
              </a:rPr>
              <a:t>Horizontal gene transfer (HGT)</a:t>
            </a:r>
            <a:r>
              <a:rPr lang="en-US" i="0" dirty="0">
                <a:solidFill>
                  <a:schemeClr val="tx1"/>
                </a:solidFill>
              </a:rPr>
              <a:t>, or lateral gene transfer, is the transfer of genes between unrelated species.</a:t>
            </a:r>
            <a:endParaRPr lang="en-US" dirty="0"/>
          </a:p>
          <a:p>
            <a:pPr lvl="1">
              <a:tabLst>
                <a:tab pos="461963" algn="l"/>
              </a:tabLst>
            </a:pPr>
            <a:r>
              <a:rPr lang="en-US" dirty="0"/>
              <a:t>This is an important mechanism of introducing genetic variation in prokaryotes, and to a lesser extent, in eukaryotes.</a:t>
            </a:r>
          </a:p>
          <a:p>
            <a:pPr lvl="1">
              <a:tabLst>
                <a:tab pos="461963" algn="l"/>
              </a:tabLst>
            </a:pPr>
            <a:r>
              <a:rPr lang="en-US" dirty="0"/>
              <a:t>This allows distantly related species to share genes.</a:t>
            </a:r>
          </a:p>
          <a:p>
            <a:pPr lvl="1">
              <a:spcBef>
                <a:spcPts val="1200"/>
              </a:spcBef>
              <a:tabLst>
                <a:tab pos="457200" algn="l"/>
              </a:tabLst>
            </a:pPr>
            <a:r>
              <a:rPr lang="en-US" i="0" dirty="0">
                <a:solidFill>
                  <a:schemeClr val="tx1"/>
                </a:solidFill>
              </a:rPr>
              <a:t>Some consider the genome fusion resulting from endosymbiosis that gave rise to the first eukaryotic cell to be an extreme example of gene transfer.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Summary of Prokaryotic and Eukaryotic HGT Mechanisms</a:t>
            </a:r>
          </a:p>
        </p:txBody>
      </p:sp>
      <p:graphicFrame>
        <p:nvGraphicFramePr>
          <p:cNvPr id="4" name="Content Placeholder 3" descr="Table 1 Summary of prokaryotic and eukaryotic H G T mechanisms. Many prokaryotes use transformation for D N A update. Bacteria can perform transduction via bacteriophage (virus). Many prokaryotes perform conjugation with a pilus. Purple-non-sulfur bacteria use gene transfer agents such as phage-like particles for horizontal gene transfer. In eukaryotes, aphids use food organisms for horizontal gene transfer. Rice and millet plants can use jumping genes from transposons. Yew tree fungi can use epiphytes and parasites for horizontal gene transfer. Other eukaryotes can have horizontal gene transfer from viral infections.">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938205167"/>
              </p:ext>
            </p:extLst>
          </p:nvPr>
        </p:nvGraphicFramePr>
        <p:xfrm>
          <a:off x="381001" y="1131492"/>
          <a:ext cx="8421228" cy="4735911"/>
        </p:xfrm>
        <a:graphic>
          <a:graphicData uri="http://schemas.openxmlformats.org/drawingml/2006/table">
            <a:tbl>
              <a:tblPr firstRow="1" bandRow="1">
                <a:tableStyleId>{5C22544A-7EE6-4342-B048-85BDC9FD1C3A}</a:tableStyleId>
              </a:tblPr>
              <a:tblGrid>
                <a:gridCol w="1319389">
                  <a:extLst>
                    <a:ext uri="{9D8B030D-6E8A-4147-A177-3AD203B41FA5}">
                      <a16:colId xmlns:a16="http://schemas.microsoft.com/office/drawing/2014/main" val="1522627793"/>
                    </a:ext>
                  </a:extLst>
                </a:gridCol>
                <a:gridCol w="2405944">
                  <a:extLst>
                    <a:ext uri="{9D8B030D-6E8A-4147-A177-3AD203B41FA5}">
                      <a16:colId xmlns:a16="http://schemas.microsoft.com/office/drawing/2014/main" val="4293862904"/>
                    </a:ext>
                  </a:extLst>
                </a:gridCol>
                <a:gridCol w="2445173">
                  <a:extLst>
                    <a:ext uri="{9D8B030D-6E8A-4147-A177-3AD203B41FA5}">
                      <a16:colId xmlns:a16="http://schemas.microsoft.com/office/drawing/2014/main" val="1570581887"/>
                    </a:ext>
                  </a:extLst>
                </a:gridCol>
                <a:gridCol w="2250722">
                  <a:extLst>
                    <a:ext uri="{9D8B030D-6E8A-4147-A177-3AD203B41FA5}">
                      <a16:colId xmlns:a16="http://schemas.microsoft.com/office/drawing/2014/main" val="435066104"/>
                    </a:ext>
                  </a:extLst>
                </a:gridCol>
              </a:tblGrid>
              <a:tr h="527809">
                <a:tc>
                  <a:txBody>
                    <a:bodyPr/>
                    <a:lstStyle/>
                    <a:p>
                      <a:pPr algn="l"/>
                      <a:endParaRPr lang="en-IN" b="0" dirty="0">
                        <a:solidFill>
                          <a:schemeClr val="bg1"/>
                        </a:solidFill>
                        <a:effectLst/>
                        <a:latin typeface="+mn-lt"/>
                      </a:endParaRPr>
                    </a:p>
                  </a:txBody>
                  <a:tcPr anchor="ctr"/>
                </a:tc>
                <a:tc>
                  <a:txBody>
                    <a:bodyPr/>
                    <a:lstStyle/>
                    <a:p>
                      <a:pPr algn="ctr"/>
                      <a:r>
                        <a:rPr lang="en-IN" b="0" dirty="0">
                          <a:solidFill>
                            <a:schemeClr val="bg1"/>
                          </a:solidFill>
                          <a:effectLst/>
                          <a:latin typeface="+mn-lt"/>
                        </a:rPr>
                        <a:t>Mechanism</a:t>
                      </a:r>
                    </a:p>
                  </a:txBody>
                  <a:tcPr anchor="ctr"/>
                </a:tc>
                <a:tc>
                  <a:txBody>
                    <a:bodyPr/>
                    <a:lstStyle/>
                    <a:p>
                      <a:pPr algn="ctr"/>
                      <a:r>
                        <a:rPr lang="en-IN" b="0" dirty="0">
                          <a:solidFill>
                            <a:schemeClr val="bg1"/>
                          </a:solidFill>
                          <a:effectLst/>
                          <a:latin typeface="+mn-lt"/>
                        </a:rPr>
                        <a:t>Mode of Transmission</a:t>
                      </a:r>
                    </a:p>
                  </a:txBody>
                  <a:tcPr anchor="ctr"/>
                </a:tc>
                <a:tc>
                  <a:txBody>
                    <a:bodyPr/>
                    <a:lstStyle/>
                    <a:p>
                      <a:pPr algn="ctr"/>
                      <a:r>
                        <a:rPr lang="en-IN" b="0" dirty="0">
                          <a:solidFill>
                            <a:schemeClr val="bg1"/>
                          </a:solidFill>
                          <a:effectLst/>
                          <a:latin typeface="+mn-lt"/>
                        </a:rPr>
                        <a:t>Example</a:t>
                      </a:r>
                    </a:p>
                  </a:txBody>
                  <a:tcPr anchor="ctr"/>
                </a:tc>
                <a:extLst>
                  <a:ext uri="{0D108BD9-81ED-4DB2-BD59-A6C34878D82A}">
                    <a16:rowId xmlns:a16="http://schemas.microsoft.com/office/drawing/2014/main" val="1420373151"/>
                  </a:ext>
                </a:extLst>
              </a:tr>
              <a:tr h="505294">
                <a:tc rowSpan="4">
                  <a:txBody>
                    <a:bodyPr/>
                    <a:lstStyle/>
                    <a:p>
                      <a:r>
                        <a:rPr lang="en-IN" b="0" dirty="0">
                          <a:solidFill>
                            <a:srgbClr val="1F497D"/>
                          </a:solidFill>
                          <a:effectLst/>
                          <a:latin typeface="+mn-lt"/>
                        </a:rPr>
                        <a:t>Prokaryotes</a:t>
                      </a:r>
                    </a:p>
                  </a:txBody>
                  <a:tcPr anchor="ctr"/>
                </a:tc>
                <a:tc>
                  <a:txBody>
                    <a:bodyPr/>
                    <a:lstStyle/>
                    <a:p>
                      <a:pPr algn="ctr"/>
                      <a:r>
                        <a:rPr lang="en-IN" b="0" dirty="0">
                          <a:solidFill>
                            <a:srgbClr val="1F497D"/>
                          </a:solidFill>
                          <a:effectLst/>
                          <a:latin typeface="+mn-lt"/>
                        </a:rPr>
                        <a:t>transformation</a:t>
                      </a:r>
                    </a:p>
                  </a:txBody>
                  <a:tcPr anchor="ctr"/>
                </a:tc>
                <a:tc>
                  <a:txBody>
                    <a:bodyPr/>
                    <a:lstStyle/>
                    <a:p>
                      <a:pPr algn="ctr"/>
                      <a:r>
                        <a:rPr lang="en-IN" b="0" dirty="0">
                          <a:solidFill>
                            <a:srgbClr val="1F497D"/>
                          </a:solidFill>
                          <a:effectLst/>
                          <a:latin typeface="+mn-lt"/>
                        </a:rPr>
                        <a:t>DNA uptake</a:t>
                      </a:r>
                    </a:p>
                  </a:txBody>
                  <a:tcPr anchor="ctr"/>
                </a:tc>
                <a:tc>
                  <a:txBody>
                    <a:bodyPr/>
                    <a:lstStyle/>
                    <a:p>
                      <a:pPr algn="ctr"/>
                      <a:r>
                        <a:rPr lang="en-IN" b="0" dirty="0">
                          <a:solidFill>
                            <a:srgbClr val="1F497D"/>
                          </a:solidFill>
                          <a:effectLst/>
                          <a:latin typeface="+mn-lt"/>
                        </a:rPr>
                        <a:t>many prokaryotes</a:t>
                      </a:r>
                    </a:p>
                  </a:txBody>
                  <a:tcPr anchor="ctr"/>
                </a:tc>
                <a:extLst>
                  <a:ext uri="{0D108BD9-81ED-4DB2-BD59-A6C34878D82A}">
                    <a16:rowId xmlns:a16="http://schemas.microsoft.com/office/drawing/2014/main" val="3412931234"/>
                  </a:ext>
                </a:extLst>
              </a:tr>
              <a:tr h="505294">
                <a:tc vMerge="1">
                  <a:txBody>
                    <a:bodyPr/>
                    <a:lstStyle/>
                    <a:p>
                      <a:endParaRPr lang="en-IN" b="0" dirty="0">
                        <a:solidFill>
                          <a:srgbClr val="366092"/>
                        </a:solidFill>
                        <a:effectLst/>
                        <a:latin typeface="+mn-lt"/>
                      </a:endParaRPr>
                    </a:p>
                  </a:txBody>
                  <a:tcPr anchor="ctr"/>
                </a:tc>
                <a:tc>
                  <a:txBody>
                    <a:bodyPr/>
                    <a:lstStyle/>
                    <a:p>
                      <a:pPr algn="ctr"/>
                      <a:r>
                        <a:rPr lang="en-IN" b="0" dirty="0">
                          <a:solidFill>
                            <a:srgbClr val="1F497D"/>
                          </a:solidFill>
                          <a:effectLst/>
                          <a:latin typeface="+mn-lt"/>
                        </a:rPr>
                        <a:t>transduction</a:t>
                      </a:r>
                    </a:p>
                  </a:txBody>
                  <a:tcPr anchor="ctr"/>
                </a:tc>
                <a:tc>
                  <a:txBody>
                    <a:bodyPr/>
                    <a:lstStyle/>
                    <a:p>
                      <a:pPr algn="ctr"/>
                      <a:r>
                        <a:rPr lang="en-IN" b="0" dirty="0">
                          <a:solidFill>
                            <a:srgbClr val="1F497D"/>
                          </a:solidFill>
                          <a:effectLst/>
                          <a:latin typeface="+mn-lt"/>
                        </a:rPr>
                        <a:t>bacteriophage (virus)</a:t>
                      </a:r>
                    </a:p>
                  </a:txBody>
                  <a:tcPr anchor="ctr"/>
                </a:tc>
                <a:tc>
                  <a:txBody>
                    <a:bodyPr/>
                    <a:lstStyle/>
                    <a:p>
                      <a:pPr algn="ctr"/>
                      <a:r>
                        <a:rPr lang="en-IN" b="0" dirty="0">
                          <a:solidFill>
                            <a:srgbClr val="1F497D"/>
                          </a:solidFill>
                          <a:effectLst/>
                          <a:latin typeface="+mn-lt"/>
                        </a:rPr>
                        <a:t>bacteria</a:t>
                      </a:r>
                    </a:p>
                  </a:txBody>
                  <a:tcPr anchor="ctr"/>
                </a:tc>
                <a:extLst>
                  <a:ext uri="{0D108BD9-81ED-4DB2-BD59-A6C34878D82A}">
                    <a16:rowId xmlns:a16="http://schemas.microsoft.com/office/drawing/2014/main" val="1548708678"/>
                  </a:ext>
                </a:extLst>
              </a:tr>
              <a:tr h="505294">
                <a:tc vMerge="1">
                  <a:txBody>
                    <a:bodyPr/>
                    <a:lstStyle/>
                    <a:p>
                      <a:endParaRPr lang="en-IN" b="0" dirty="0">
                        <a:solidFill>
                          <a:srgbClr val="366092"/>
                        </a:solidFill>
                        <a:effectLst/>
                        <a:latin typeface="+mn-lt"/>
                      </a:endParaRPr>
                    </a:p>
                  </a:txBody>
                  <a:tcPr anchor="ctr"/>
                </a:tc>
                <a:tc>
                  <a:txBody>
                    <a:bodyPr/>
                    <a:lstStyle/>
                    <a:p>
                      <a:pPr algn="ctr"/>
                      <a:r>
                        <a:rPr lang="en-IN" b="0" dirty="0">
                          <a:solidFill>
                            <a:srgbClr val="1F497D"/>
                          </a:solidFill>
                          <a:effectLst/>
                          <a:latin typeface="+mn-lt"/>
                        </a:rPr>
                        <a:t>conjugation</a:t>
                      </a:r>
                    </a:p>
                  </a:txBody>
                  <a:tcPr anchor="ctr"/>
                </a:tc>
                <a:tc>
                  <a:txBody>
                    <a:bodyPr/>
                    <a:lstStyle/>
                    <a:p>
                      <a:pPr algn="ctr"/>
                      <a:r>
                        <a:rPr lang="en-IN" b="0" dirty="0">
                          <a:solidFill>
                            <a:srgbClr val="1F497D"/>
                          </a:solidFill>
                          <a:effectLst/>
                          <a:latin typeface="+mn-lt"/>
                        </a:rPr>
                        <a:t>pilus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0" dirty="0">
                          <a:solidFill>
                            <a:srgbClr val="1F497D"/>
                          </a:solidFill>
                          <a:effectLst/>
                          <a:latin typeface="+mn-lt"/>
                        </a:rPr>
                        <a:t>many prokaryotes</a:t>
                      </a:r>
                    </a:p>
                  </a:txBody>
                  <a:tcPr anchor="ctr"/>
                </a:tc>
                <a:extLst>
                  <a:ext uri="{0D108BD9-81ED-4DB2-BD59-A6C34878D82A}">
                    <a16:rowId xmlns:a16="http://schemas.microsoft.com/office/drawing/2014/main" val="2157668464"/>
                  </a:ext>
                </a:extLst>
              </a:tr>
              <a:tr h="671044">
                <a:tc vMerge="1">
                  <a:txBody>
                    <a:bodyPr/>
                    <a:lstStyle/>
                    <a:p>
                      <a:endParaRPr lang="en-IN" b="0" dirty="0">
                        <a:solidFill>
                          <a:srgbClr val="366092"/>
                        </a:solidFill>
                        <a:effectLst/>
                        <a:latin typeface="+mn-lt"/>
                      </a:endParaRPr>
                    </a:p>
                  </a:txBody>
                  <a:tcPr anchor="ctr"/>
                </a:tc>
                <a:tc>
                  <a:txBody>
                    <a:bodyPr/>
                    <a:lstStyle/>
                    <a:p>
                      <a:pPr algn="ctr"/>
                      <a:r>
                        <a:rPr lang="en-IN" b="0" dirty="0">
                          <a:solidFill>
                            <a:srgbClr val="1F497D"/>
                          </a:solidFill>
                          <a:effectLst/>
                          <a:latin typeface="+mn-lt"/>
                        </a:rPr>
                        <a:t>gene transfer agents</a:t>
                      </a:r>
                    </a:p>
                  </a:txBody>
                  <a:tcPr anchor="ctr"/>
                </a:tc>
                <a:tc>
                  <a:txBody>
                    <a:bodyPr/>
                    <a:lstStyle/>
                    <a:p>
                      <a:pPr algn="ctr"/>
                      <a:r>
                        <a:rPr lang="en-IN" b="0" dirty="0">
                          <a:solidFill>
                            <a:srgbClr val="1F497D"/>
                          </a:solidFill>
                          <a:effectLst/>
                          <a:latin typeface="+mn-lt"/>
                        </a:rPr>
                        <a:t>phage-like particles</a:t>
                      </a:r>
                    </a:p>
                  </a:txBody>
                  <a:tcPr anchor="ctr"/>
                </a:tc>
                <a:tc>
                  <a:txBody>
                    <a:bodyPr/>
                    <a:lstStyle/>
                    <a:p>
                      <a:pPr algn="ctr"/>
                      <a:r>
                        <a:rPr lang="en-IN" b="0" dirty="0">
                          <a:solidFill>
                            <a:srgbClr val="1F497D"/>
                          </a:solidFill>
                          <a:effectLst/>
                          <a:latin typeface="+mn-lt"/>
                        </a:rPr>
                        <a:t>purple non-sulfur bacteria</a:t>
                      </a:r>
                    </a:p>
                  </a:txBody>
                  <a:tcPr anchor="ctr"/>
                </a:tc>
                <a:extLst>
                  <a:ext uri="{0D108BD9-81ED-4DB2-BD59-A6C34878D82A}">
                    <a16:rowId xmlns:a16="http://schemas.microsoft.com/office/drawing/2014/main" val="236598913"/>
                  </a:ext>
                </a:extLst>
              </a:tr>
              <a:tr h="505294">
                <a:tc rowSpan="4">
                  <a:txBody>
                    <a:bodyPr/>
                    <a:lstStyle/>
                    <a:p>
                      <a:r>
                        <a:rPr lang="en-IN" b="0" dirty="0">
                          <a:solidFill>
                            <a:srgbClr val="1F497D"/>
                          </a:solidFill>
                          <a:effectLst/>
                          <a:latin typeface="+mn-lt"/>
                        </a:rPr>
                        <a:t>Eukaryotes</a:t>
                      </a:r>
                    </a:p>
                  </a:txBody>
                  <a:tcPr anchor="ctr"/>
                </a:tc>
                <a:tc>
                  <a:txBody>
                    <a:bodyPr/>
                    <a:lstStyle/>
                    <a:p>
                      <a:pPr algn="ctr"/>
                      <a:r>
                        <a:rPr lang="en-IN" b="0" dirty="0">
                          <a:solidFill>
                            <a:srgbClr val="1F497D"/>
                          </a:solidFill>
                          <a:effectLst/>
                          <a:latin typeface="+mn-lt"/>
                        </a:rPr>
                        <a:t>from food organisms</a:t>
                      </a:r>
                    </a:p>
                  </a:txBody>
                  <a:tcPr anchor="ctr"/>
                </a:tc>
                <a:tc>
                  <a:txBody>
                    <a:bodyPr/>
                    <a:lstStyle/>
                    <a:p>
                      <a:pPr algn="ctr"/>
                      <a:r>
                        <a:rPr lang="en-IN" b="0" dirty="0">
                          <a:solidFill>
                            <a:srgbClr val="1F497D"/>
                          </a:solidFill>
                          <a:effectLst/>
                          <a:latin typeface="+mn-lt"/>
                        </a:rPr>
                        <a:t>unknown</a:t>
                      </a:r>
                    </a:p>
                  </a:txBody>
                  <a:tcPr anchor="ctr"/>
                </a:tc>
                <a:tc>
                  <a:txBody>
                    <a:bodyPr/>
                    <a:lstStyle/>
                    <a:p>
                      <a:pPr algn="ctr"/>
                      <a:r>
                        <a:rPr lang="en-IN" b="0" dirty="0">
                          <a:solidFill>
                            <a:srgbClr val="1F497D"/>
                          </a:solidFill>
                          <a:effectLst/>
                          <a:latin typeface="+mn-lt"/>
                        </a:rPr>
                        <a:t>aphid</a:t>
                      </a:r>
                    </a:p>
                  </a:txBody>
                  <a:tcPr anchor="ctr"/>
                </a:tc>
                <a:extLst>
                  <a:ext uri="{0D108BD9-81ED-4DB2-BD59-A6C34878D82A}">
                    <a16:rowId xmlns:a16="http://schemas.microsoft.com/office/drawing/2014/main" val="711339738"/>
                  </a:ext>
                </a:extLst>
              </a:tr>
              <a:tr h="505294">
                <a:tc vMerge="1">
                  <a:txBody>
                    <a:bodyPr/>
                    <a:lstStyle/>
                    <a:p>
                      <a:endParaRPr lang="en-IN" b="0" dirty="0">
                        <a:solidFill>
                          <a:srgbClr val="366092"/>
                        </a:solidFill>
                        <a:effectLst/>
                        <a:latin typeface="+mn-lt"/>
                      </a:endParaRPr>
                    </a:p>
                  </a:txBody>
                  <a:tcPr anchor="ctr"/>
                </a:tc>
                <a:tc>
                  <a:txBody>
                    <a:bodyPr/>
                    <a:lstStyle/>
                    <a:p>
                      <a:pPr algn="ctr"/>
                      <a:r>
                        <a:rPr lang="en-IN" b="0" dirty="0">
                          <a:solidFill>
                            <a:srgbClr val="1F497D"/>
                          </a:solidFill>
                          <a:effectLst/>
                          <a:latin typeface="+mn-lt"/>
                        </a:rPr>
                        <a:t>jumping genes</a:t>
                      </a:r>
                    </a:p>
                  </a:txBody>
                  <a:tcPr anchor="ctr"/>
                </a:tc>
                <a:tc>
                  <a:txBody>
                    <a:bodyPr/>
                    <a:lstStyle/>
                    <a:p>
                      <a:pPr algn="ctr"/>
                      <a:r>
                        <a:rPr lang="en-IN" b="0" dirty="0">
                          <a:solidFill>
                            <a:srgbClr val="1F497D"/>
                          </a:solidFill>
                          <a:effectLst/>
                          <a:latin typeface="+mn-lt"/>
                        </a:rPr>
                        <a:t>transposons</a:t>
                      </a:r>
                    </a:p>
                  </a:txBody>
                  <a:tcPr anchor="ctr"/>
                </a:tc>
                <a:tc>
                  <a:txBody>
                    <a:bodyPr/>
                    <a:lstStyle/>
                    <a:p>
                      <a:pPr algn="ctr"/>
                      <a:r>
                        <a:rPr lang="en-IN" b="0" dirty="0">
                          <a:solidFill>
                            <a:srgbClr val="1F497D"/>
                          </a:solidFill>
                          <a:effectLst/>
                          <a:latin typeface="+mn-lt"/>
                        </a:rPr>
                        <a:t>rice and millet plants</a:t>
                      </a:r>
                    </a:p>
                  </a:txBody>
                  <a:tcPr anchor="ctr"/>
                </a:tc>
                <a:extLst>
                  <a:ext uri="{0D108BD9-81ED-4DB2-BD59-A6C34878D82A}">
                    <a16:rowId xmlns:a16="http://schemas.microsoft.com/office/drawing/2014/main" val="2304520214"/>
                  </a:ext>
                </a:extLst>
              </a:tr>
              <a:tr h="505294">
                <a:tc vMerge="1">
                  <a:txBody>
                    <a:bodyPr/>
                    <a:lstStyle/>
                    <a:p>
                      <a:endParaRPr lang="en-IN" b="0" dirty="0">
                        <a:solidFill>
                          <a:srgbClr val="366092"/>
                        </a:solidFill>
                        <a:effectLst/>
                        <a:latin typeface="+mn-lt"/>
                      </a:endParaRPr>
                    </a:p>
                  </a:txBody>
                  <a:tcPr anchor="ctr"/>
                </a:tc>
                <a:tc>
                  <a:txBody>
                    <a:bodyPr/>
                    <a:lstStyle/>
                    <a:p>
                      <a:pPr algn="ctr"/>
                      <a:r>
                        <a:rPr lang="en-IN" b="0" dirty="0">
                          <a:solidFill>
                            <a:srgbClr val="1F497D"/>
                          </a:solidFill>
                          <a:effectLst/>
                          <a:latin typeface="+mn-lt"/>
                        </a:rPr>
                        <a:t>epiphytes/parasites</a:t>
                      </a:r>
                    </a:p>
                  </a:txBody>
                  <a:tcPr anchor="ctr"/>
                </a:tc>
                <a:tc>
                  <a:txBody>
                    <a:bodyPr/>
                    <a:lstStyle/>
                    <a:p>
                      <a:pPr algn="ctr"/>
                      <a:r>
                        <a:rPr lang="en-IN" b="0" dirty="0">
                          <a:solidFill>
                            <a:srgbClr val="1F497D"/>
                          </a:solidFill>
                          <a:effectLst/>
                          <a:latin typeface="+mn-lt"/>
                        </a:rPr>
                        <a:t>unknown</a:t>
                      </a:r>
                    </a:p>
                  </a:txBody>
                  <a:tcPr anchor="ctr"/>
                </a:tc>
                <a:tc>
                  <a:txBody>
                    <a:bodyPr/>
                    <a:lstStyle/>
                    <a:p>
                      <a:pPr algn="ctr"/>
                      <a:r>
                        <a:rPr lang="en-IN" b="0" dirty="0">
                          <a:solidFill>
                            <a:srgbClr val="1F497D"/>
                          </a:solidFill>
                          <a:effectLst/>
                          <a:latin typeface="+mn-lt"/>
                        </a:rPr>
                        <a:t>yew tree fungi</a:t>
                      </a:r>
                    </a:p>
                  </a:txBody>
                  <a:tcPr anchor="ctr"/>
                </a:tc>
                <a:extLst>
                  <a:ext uri="{0D108BD9-81ED-4DB2-BD59-A6C34878D82A}">
                    <a16:rowId xmlns:a16="http://schemas.microsoft.com/office/drawing/2014/main" val="829287119"/>
                  </a:ext>
                </a:extLst>
              </a:tr>
              <a:tr h="505294">
                <a:tc vMerge="1">
                  <a:txBody>
                    <a:bodyPr/>
                    <a:lstStyle/>
                    <a:p>
                      <a:endParaRPr lang="en-IN" b="0" dirty="0">
                        <a:solidFill>
                          <a:srgbClr val="366092"/>
                        </a:solidFill>
                        <a:effectLst/>
                        <a:latin typeface="+mn-lt"/>
                      </a:endParaRPr>
                    </a:p>
                  </a:txBody>
                  <a:tcPr anchor="ctr"/>
                </a:tc>
                <a:tc>
                  <a:txBody>
                    <a:bodyPr/>
                    <a:lstStyle/>
                    <a:p>
                      <a:pPr algn="ctr"/>
                      <a:r>
                        <a:rPr lang="en-IN" b="0" dirty="0">
                          <a:solidFill>
                            <a:srgbClr val="1F497D"/>
                          </a:solidFill>
                          <a:effectLst/>
                          <a:latin typeface="+mn-lt"/>
                        </a:rPr>
                        <a:t>from viral infections</a:t>
                      </a:r>
                    </a:p>
                  </a:txBody>
                  <a:tcPr anchor="ctr"/>
                </a:tc>
                <a:tc>
                  <a:txBody>
                    <a:bodyPr/>
                    <a:lstStyle/>
                    <a:p>
                      <a:pPr algn="ctr"/>
                      <a:endParaRPr lang="en-IN" b="0" dirty="0">
                        <a:solidFill>
                          <a:srgbClr val="1F497D"/>
                        </a:solidFill>
                        <a:effectLst/>
                        <a:latin typeface="+mn-lt"/>
                      </a:endParaRPr>
                    </a:p>
                  </a:txBody>
                  <a:tcPr anchor="ctr"/>
                </a:tc>
                <a:tc>
                  <a:txBody>
                    <a:bodyPr/>
                    <a:lstStyle/>
                    <a:p>
                      <a:pPr algn="ctr"/>
                      <a:endParaRPr lang="en-IN" b="0" dirty="0">
                        <a:solidFill>
                          <a:srgbClr val="366092"/>
                        </a:solidFill>
                        <a:effectLst/>
                        <a:latin typeface="+mn-lt"/>
                      </a:endParaRPr>
                    </a:p>
                  </a:txBody>
                  <a:tcPr anchor="ctr"/>
                </a:tc>
                <a:extLst>
                  <a:ext uri="{0D108BD9-81ED-4DB2-BD59-A6C34878D82A}">
                    <a16:rowId xmlns:a16="http://schemas.microsoft.com/office/drawing/2014/main" val="14005358"/>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The Endosymbio</a:t>
            </a:r>
            <a:r>
              <a:rPr lang="en-US" dirty="0">
                <a:solidFill>
                  <a:schemeClr val="accent1"/>
                </a:solidFill>
              </a:rPr>
              <a:t>nt Theory Explains the Origin of Eukaryotes</a:t>
            </a:r>
            <a:endParaRPr lang="en-US" sz="3200" dirty="0">
              <a:solidFill>
                <a:schemeClr val="accent1"/>
              </a:solidFill>
            </a:endParaRPr>
          </a:p>
        </p:txBody>
      </p:sp>
      <p:sp>
        <p:nvSpPr>
          <p:cNvPr id="11267" name="Rectangle 3"/>
          <p:cNvSpPr>
            <a:spLocks noGrp="1"/>
          </p:cNvSpPr>
          <p:nvPr>
            <p:ph idx="1"/>
          </p:nvPr>
        </p:nvSpPr>
        <p:spPr>
          <a:xfrm>
            <a:off x="457200" y="1066800"/>
            <a:ext cx="8229600" cy="5181600"/>
          </a:xfrm>
          <a:prstGeom prst="rect">
            <a:avLst/>
          </a:prstGeom>
        </p:spPr>
        <p:txBody>
          <a:bodyPr>
            <a:normAutofit/>
          </a:bodyPr>
          <a:lstStyle/>
          <a:p>
            <a:pPr>
              <a:tabLst>
                <a:tab pos="461963" algn="l"/>
              </a:tabLst>
            </a:pPr>
            <a:r>
              <a:rPr lang="en-US" dirty="0">
                <a:solidFill>
                  <a:schemeClr val="tx1"/>
                </a:solidFill>
              </a:rPr>
              <a:t>The endosymbiont theory proposes that eukaryotes descended from multiple prokaryotes.</a:t>
            </a:r>
          </a:p>
          <a:p>
            <a:pPr>
              <a:tabLst>
                <a:tab pos="461963" algn="l"/>
              </a:tabLst>
            </a:pPr>
            <a:r>
              <a:rPr lang="en-US" dirty="0"/>
              <a:t>Free-living prokaryotes that invaded primitive eukaryotic cells became permanent cytoplasmic symbionts and developed into:</a:t>
            </a:r>
          </a:p>
          <a:p>
            <a:pPr lvl="1">
              <a:tabLst>
                <a:tab pos="461963" algn="l"/>
              </a:tabLst>
            </a:pPr>
            <a:r>
              <a:rPr lang="en-US" dirty="0"/>
              <a:t>Mitochondria (found in all eukaryotes)</a:t>
            </a:r>
          </a:p>
          <a:p>
            <a:pPr lvl="1">
              <a:spcBef>
                <a:spcPts val="1200"/>
              </a:spcBef>
              <a:tabLst>
                <a:tab pos="457200" algn="l"/>
              </a:tabLst>
            </a:pPr>
            <a:r>
              <a:rPr lang="en-US" i="0" dirty="0">
                <a:solidFill>
                  <a:schemeClr val="tx1"/>
                </a:solidFill>
              </a:rPr>
              <a:t>Chloroplasts (found in green plants and flagellates)	</a:t>
            </a:r>
            <a:endParaRPr lang="en-US" dirty="0">
              <a:solidFill>
                <a:srgbClr val="0000FF"/>
              </a:solidFill>
            </a:endParaRPr>
          </a:p>
        </p:txBody>
      </p:sp>
    </p:spTree>
    <p:extLst>
      <p:ext uri="{BB962C8B-B14F-4D97-AF65-F5344CB8AC3E}">
        <p14:creationId xmlns:p14="http://schemas.microsoft.com/office/powerpoint/2010/main" val="5993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There Are Three Classical Mechanisms of HGT in Prokaryotes</a:t>
            </a:r>
            <a:endParaRPr lang="en-US" sz="3200" dirty="0">
              <a:solidFill>
                <a:schemeClr val="accent1"/>
              </a:solidFill>
            </a:endParaRPr>
          </a:p>
        </p:txBody>
      </p:sp>
      <p:sp>
        <p:nvSpPr>
          <p:cNvPr id="11267" name="Rectangle 3"/>
          <p:cNvSpPr>
            <a:spLocks noGrp="1"/>
          </p:cNvSpPr>
          <p:nvPr>
            <p:ph idx="1"/>
          </p:nvPr>
        </p:nvSpPr>
        <p:spPr>
          <a:xfrm>
            <a:off x="457200" y="1066800"/>
            <a:ext cx="8229600" cy="5181600"/>
          </a:xfrm>
          <a:prstGeom prst="rect">
            <a:avLst/>
          </a:prstGeom>
        </p:spPr>
        <p:txBody>
          <a:bodyPr>
            <a:normAutofit/>
          </a:bodyPr>
          <a:lstStyle/>
          <a:p>
            <a:pPr>
              <a:tabLst>
                <a:tab pos="461963" algn="l"/>
              </a:tabLst>
            </a:pPr>
            <a:r>
              <a:rPr lang="en-US" i="1" dirty="0">
                <a:solidFill>
                  <a:schemeClr val="tx1"/>
                </a:solidFill>
              </a:rPr>
              <a:t>Transformation</a:t>
            </a:r>
            <a:r>
              <a:rPr lang="en-US" dirty="0">
                <a:solidFill>
                  <a:schemeClr val="tx1"/>
                </a:solidFill>
              </a:rPr>
              <a:t> occurs when a bacterium take up naked DNA.</a:t>
            </a:r>
          </a:p>
          <a:p>
            <a:pPr>
              <a:tabLst>
                <a:tab pos="461963" algn="l"/>
              </a:tabLst>
            </a:pPr>
            <a:r>
              <a:rPr lang="en-US" i="1" dirty="0">
                <a:solidFill>
                  <a:schemeClr val="tx1"/>
                </a:solidFill>
              </a:rPr>
              <a:t>Transduction</a:t>
            </a:r>
            <a:r>
              <a:rPr lang="en-US" dirty="0">
                <a:solidFill>
                  <a:schemeClr val="tx1"/>
                </a:solidFill>
              </a:rPr>
              <a:t> occurs when a virus transfers genes to a bacterium.</a:t>
            </a:r>
          </a:p>
          <a:p>
            <a:pPr>
              <a:tabLst>
                <a:tab pos="461963" algn="l"/>
              </a:tabLst>
            </a:pPr>
            <a:r>
              <a:rPr lang="en-US" i="1" dirty="0">
                <a:solidFill>
                  <a:schemeClr val="tx1"/>
                </a:solidFill>
              </a:rPr>
              <a:t>Conjugation</a:t>
            </a:r>
            <a:r>
              <a:rPr lang="en-US" dirty="0">
                <a:solidFill>
                  <a:schemeClr val="tx1"/>
                </a:solidFill>
              </a:rPr>
              <a:t> occurs as a result of the formation of a hollow tube (pilus) between organisms that allows one organism to transfer genes to the other.</a:t>
            </a:r>
            <a:endParaRPr lang="en-US" dirty="0">
              <a:solidFill>
                <a:srgbClr val="0000FF"/>
              </a:solidFill>
            </a:endParaRPr>
          </a:p>
        </p:txBody>
      </p:sp>
    </p:spTree>
    <p:extLst>
      <p:ext uri="{BB962C8B-B14F-4D97-AF65-F5344CB8AC3E}">
        <p14:creationId xmlns:p14="http://schemas.microsoft.com/office/powerpoint/2010/main" val="32886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20.3 Figure 2</a:t>
            </a:r>
            <a:endParaRPr lang="en-US" sz="3200" dirty="0">
              <a:solidFill>
                <a:schemeClr val="accent1"/>
              </a:solidFill>
            </a:endParaRPr>
          </a:p>
        </p:txBody>
      </p:sp>
      <p:sp>
        <p:nvSpPr>
          <p:cNvPr id="4" name="TextBox 3">
            <a:extLst>
              <a:ext uri="{FF2B5EF4-FFF2-40B4-BE49-F238E27FC236}">
                <a16:creationId xmlns:a16="http://schemas.microsoft.com/office/drawing/2014/main" id="{74FA1D9C-7FA7-33D1-6C9F-06E5FFBB48B3}"/>
              </a:ext>
            </a:extLst>
          </p:cNvPr>
          <p:cNvSpPr txBox="1"/>
          <p:nvPr/>
        </p:nvSpPr>
        <p:spPr>
          <a:xfrm>
            <a:off x="2247900" y="5727702"/>
            <a:ext cx="4572000" cy="246221"/>
          </a:xfrm>
          <a:prstGeom prst="rect">
            <a:avLst/>
          </a:prstGeom>
          <a:noFill/>
        </p:spPr>
        <p:txBody>
          <a:bodyPr wrap="square">
            <a:spAutoFit/>
          </a:bodyPr>
          <a:lstStyle/>
          <a:p>
            <a:pPr algn="ctr"/>
            <a:r>
              <a:rPr lang="en-US" sz="1000" dirty="0"/>
              <a:t>Adenosine on Wikimedia Commons. "Conjugation."</a:t>
            </a:r>
          </a:p>
        </p:txBody>
      </p:sp>
      <p:pic>
        <p:nvPicPr>
          <p:cNvPr id="6" name="Content Placeholder 5" descr="Shown is a donor prokaryote and a recipient prokaryote. The donor prokaryote contains an F plasmid and has a pilus, which fuses the donor prokaryote with the recipient prokaryote. A relaxasome and a transferasome allow for D N A polymerase on the F plasmid to move into the recipient plasmid. When the two prokaryotes separate, the recipient prokaryote becomes the new donor, containing its own pilus and F plasmid, much like the old donor prokaryote.">
            <a:extLst>
              <a:ext uri="{FF2B5EF4-FFF2-40B4-BE49-F238E27FC236}">
                <a16:creationId xmlns:a16="http://schemas.microsoft.com/office/drawing/2014/main" id="{8380C2A1-4629-019E-9356-162F4ED30214}"/>
              </a:ext>
            </a:extLst>
          </p:cNvPr>
          <p:cNvPicPr>
            <a:picLocks noGrp="1" noChangeAspect="1"/>
          </p:cNvPicPr>
          <p:nvPr>
            <p:ph idx="1"/>
          </p:nvPr>
        </p:nvPicPr>
        <p:blipFill>
          <a:blip r:embed="rId3"/>
          <a:srcRect l="23148" t="7000" r="23148" b="4668"/>
          <a:stretch/>
        </p:blipFill>
        <p:spPr>
          <a:xfrm>
            <a:off x="2133600" y="1200807"/>
            <a:ext cx="4876800" cy="4456386"/>
          </a:xfrm>
        </p:spPr>
      </p:pic>
    </p:spTree>
    <p:extLst>
      <p:ext uri="{BB962C8B-B14F-4D97-AF65-F5344CB8AC3E}">
        <p14:creationId xmlns:p14="http://schemas.microsoft.com/office/powerpoint/2010/main" val="111863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solidFill>
                  <a:schemeClr val="accent1"/>
                </a:solidFill>
              </a:rPr>
              <a:t>Prokaryotes Have a Fourth HGT Mechanism</a:t>
            </a:r>
            <a:endParaRPr lang="en-US" sz="3200" dirty="0">
              <a:solidFill>
                <a:schemeClr val="accent1"/>
              </a:solidFill>
            </a:endParaRPr>
          </a:p>
        </p:txBody>
      </p:sp>
      <p:sp>
        <p:nvSpPr>
          <p:cNvPr id="11267" name="Rectangle 3"/>
          <p:cNvSpPr>
            <a:spLocks noGrp="1"/>
          </p:cNvSpPr>
          <p:nvPr>
            <p:ph idx="1"/>
          </p:nvPr>
        </p:nvSpPr>
        <p:spPr>
          <a:xfrm>
            <a:off x="457200" y="1066800"/>
            <a:ext cx="8229600" cy="5181600"/>
          </a:xfrm>
          <a:prstGeom prst="rect">
            <a:avLst/>
          </a:prstGeom>
        </p:spPr>
        <p:txBody>
          <a:bodyPr>
            <a:normAutofit fontScale="92500" lnSpcReduction="20000"/>
          </a:bodyPr>
          <a:lstStyle/>
          <a:p>
            <a:pPr marL="0" indent="0">
              <a:buNone/>
              <a:tabLst>
                <a:tab pos="461963" algn="l"/>
              </a:tabLst>
            </a:pPr>
            <a:r>
              <a:rPr lang="en-US" b="1" dirty="0">
                <a:solidFill>
                  <a:schemeClr val="tx1"/>
                </a:solidFill>
              </a:rPr>
              <a:t>Gene transfer agents (GTAs)</a:t>
            </a:r>
            <a:r>
              <a:rPr lang="en-US" dirty="0">
                <a:solidFill>
                  <a:schemeClr val="tx1"/>
                </a:solidFill>
              </a:rPr>
              <a:t>, small virus-like particles, transfer random pieces of DNA from one prokaryote species to another. </a:t>
            </a:r>
          </a:p>
          <a:p>
            <a:pPr>
              <a:tabLst>
                <a:tab pos="461963" algn="l"/>
              </a:tabLst>
            </a:pPr>
            <a:r>
              <a:rPr lang="en-US" dirty="0"/>
              <a:t>These were first characterized in 1974 in purple, non-sulfur bacteria.</a:t>
            </a:r>
          </a:p>
          <a:p>
            <a:pPr>
              <a:tabLst>
                <a:tab pos="461963" algn="l"/>
              </a:tabLst>
            </a:pPr>
            <a:r>
              <a:rPr lang="en-US" dirty="0">
                <a:solidFill>
                  <a:schemeClr val="tx1"/>
                </a:solidFill>
              </a:rPr>
              <a:t>These are thought to be derived from bacteriophage DNA and they look like viruses, but carry prokaryotic DNA from one cell to another.</a:t>
            </a:r>
          </a:p>
          <a:p>
            <a:pPr>
              <a:tabLst>
                <a:tab pos="461963" algn="l"/>
              </a:tabLst>
            </a:pPr>
            <a:r>
              <a:rPr lang="en-US" dirty="0"/>
              <a:t>A GTA integrates into the prokaryote DNA, then creates viral particles containing the prokaryote's DNA instead of viral DNA.</a:t>
            </a:r>
          </a:p>
          <a:p>
            <a:pPr>
              <a:tabLst>
                <a:tab pos="461963" algn="l"/>
              </a:tabLst>
            </a:pPr>
            <a:r>
              <a:rPr lang="en-US" dirty="0">
                <a:solidFill>
                  <a:schemeClr val="tx1"/>
                </a:solidFill>
              </a:rPr>
              <a:t>Scientists estimated gene transfer events in marine prokaryotes by GTAs or viruses to be as high as 10</a:t>
            </a:r>
            <a:r>
              <a:rPr lang="en-US" baseline="30000" dirty="0">
                <a:solidFill>
                  <a:schemeClr val="tx1"/>
                </a:solidFill>
              </a:rPr>
              <a:t>13</a:t>
            </a:r>
            <a:r>
              <a:rPr lang="en-US" dirty="0">
                <a:solidFill>
                  <a:schemeClr val="tx1"/>
                </a:solidFill>
              </a:rPr>
              <a:t> per year in the Mediterranean Sea alone.</a:t>
            </a:r>
          </a:p>
        </p:txBody>
      </p:sp>
    </p:spTree>
    <p:extLst>
      <p:ext uri="{BB962C8B-B14F-4D97-AF65-F5344CB8AC3E}">
        <p14:creationId xmlns:p14="http://schemas.microsoft.com/office/powerpoint/2010/main" val="142513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2052</Words>
  <Application>Microsoft Office PowerPoint</Application>
  <PresentationFormat>On-screen Show (4:3)</PresentationFormat>
  <Paragraphs>178</Paragraphs>
  <Slides>30</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Open Sans</vt:lpstr>
      <vt:lpstr>Arial</vt:lpstr>
      <vt:lpstr>Calibri</vt:lpstr>
      <vt:lpstr>Century Gothic</vt:lpstr>
      <vt:lpstr>Aptos</vt:lpstr>
      <vt:lpstr>Office Theme</vt:lpstr>
      <vt:lpstr>Lesson 20.3</vt:lpstr>
      <vt:lpstr>Objectives</vt:lpstr>
      <vt:lpstr>20.3 Figure 1</vt:lpstr>
      <vt:lpstr>There Are Additional Considerations For Prokaryotes</vt:lpstr>
      <vt:lpstr>Table 1: Summary of Prokaryotic and Eukaryotic HGT Mechanisms</vt:lpstr>
      <vt:lpstr>The Endosymbiont Theory Explains the Origin of Eukaryotes</vt:lpstr>
      <vt:lpstr>There Are Three Classical Mechanisms of HGT in Prokaryotes</vt:lpstr>
      <vt:lpstr>20.3 Figure 2</vt:lpstr>
      <vt:lpstr>Prokaryotes Have a Fourth HGT Mechanism</vt:lpstr>
      <vt:lpstr>Eukaryote Evolution Results From an Ancient Archaean Engulfing an Ancient Bacterium</vt:lpstr>
      <vt:lpstr>Science and You</vt:lpstr>
      <vt:lpstr>HGT Occurs More Rarely in Eukaryotes</vt:lpstr>
      <vt:lpstr>Aphids Have Acquired Carotenoid Synthesis Genes from Fungi Living On Plants</vt:lpstr>
      <vt:lpstr>20.3 Figure 4</vt:lpstr>
      <vt:lpstr>Genome Fusion Led to the Evolution of the First Eukaryotic1</vt:lpstr>
      <vt:lpstr>Reflection Question</vt:lpstr>
      <vt:lpstr>Genome Fusion Led to the Evolution of the First Eukaryotic2</vt:lpstr>
      <vt:lpstr>Genome Fusion Led to the Evolution of the First Eukaryotic3</vt:lpstr>
      <vt:lpstr>Competing Theories Explain the Evolution of the Nucleus</vt:lpstr>
      <vt:lpstr>Different Theories Argue for Different Orders of Events in the Evolution of the Modern Eukaryote</vt:lpstr>
      <vt:lpstr>20.3 Figure 6</vt:lpstr>
      <vt:lpstr>Think It Through1</vt:lpstr>
      <vt:lpstr>Perhaps Eukaryotes Evolved From a Pool of Prokaryotes Sharing Genes by HGT</vt:lpstr>
      <vt:lpstr>20.3 Figure 7</vt:lpstr>
      <vt:lpstr>Perhaps All Three Domains Evolved From a Pool of Primitive Prokaryotes</vt:lpstr>
      <vt:lpstr>20.3 Figure 8</vt:lpstr>
      <vt:lpstr>No Current Model Fully Describes the Phylogenetic Relationships of Life</vt:lpstr>
      <vt:lpstr>Think It Through2</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195</cp:revision>
  <dcterms:created xsi:type="dcterms:W3CDTF">2013-04-26T14:43:13Z</dcterms:created>
  <dcterms:modified xsi:type="dcterms:W3CDTF">2024-10-09T18:37:54Z</dcterms:modified>
</cp:coreProperties>
</file>