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6"/>
  </p:notesMasterIdLst>
  <p:handoutMasterIdLst>
    <p:handoutMasterId r:id="rId47"/>
  </p:handoutMasterIdLst>
  <p:sldIdLst>
    <p:sldId id="272" r:id="rId2"/>
    <p:sldId id="264" r:id="rId3"/>
    <p:sldId id="265" r:id="rId4"/>
    <p:sldId id="267" r:id="rId5"/>
    <p:sldId id="277" r:id="rId6"/>
    <p:sldId id="278" r:id="rId7"/>
    <p:sldId id="279" r:id="rId8"/>
    <p:sldId id="280" r:id="rId9"/>
    <p:sldId id="281" r:id="rId10"/>
    <p:sldId id="282" r:id="rId11"/>
    <p:sldId id="270" r:id="rId12"/>
    <p:sldId id="284" r:id="rId13"/>
    <p:sldId id="283" r:id="rId14"/>
    <p:sldId id="285" r:id="rId15"/>
    <p:sldId id="286" r:id="rId16"/>
    <p:sldId id="287" r:id="rId17"/>
    <p:sldId id="288" r:id="rId18"/>
    <p:sldId id="289" r:id="rId19"/>
    <p:sldId id="271" r:id="rId20"/>
    <p:sldId id="291" r:id="rId21"/>
    <p:sldId id="292" r:id="rId22"/>
    <p:sldId id="293" r:id="rId23"/>
    <p:sldId id="294" r:id="rId24"/>
    <p:sldId id="295" r:id="rId25"/>
    <p:sldId id="296" r:id="rId26"/>
    <p:sldId id="297" r:id="rId27"/>
    <p:sldId id="298" r:id="rId28"/>
    <p:sldId id="299" r:id="rId29"/>
    <p:sldId id="300" r:id="rId30"/>
    <p:sldId id="275" r:id="rId31"/>
    <p:sldId id="302" r:id="rId32"/>
    <p:sldId id="303" r:id="rId33"/>
    <p:sldId id="304" r:id="rId34"/>
    <p:sldId id="305" r:id="rId35"/>
    <p:sldId id="306" r:id="rId36"/>
    <p:sldId id="307" r:id="rId37"/>
    <p:sldId id="308" r:id="rId38"/>
    <p:sldId id="309" r:id="rId39"/>
    <p:sldId id="310" r:id="rId40"/>
    <p:sldId id="311" r:id="rId41"/>
    <p:sldId id="312" r:id="rId42"/>
    <p:sldId id="268" r:id="rId43"/>
    <p:sldId id="301" r:id="rId44"/>
    <p:sldId id="313" r:id="rId45"/>
  </p:sldIdLst>
  <p:sldSz cx="9144000" cy="6858000" type="screen4x3"/>
  <p:notesSz cx="6858000" cy="9144000"/>
  <p:embeddedFontLst>
    <p:embeddedFont>
      <p:font typeface="Century Gothic" panose="020B050202020202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86486" autoAdjust="0"/>
  </p:normalViewPr>
  <p:slideViewPr>
    <p:cSldViewPr>
      <p:cViewPr varScale="1">
        <p:scale>
          <a:sx n="95" d="100"/>
          <a:sy n="95" d="100"/>
        </p:scale>
        <p:origin x="822" y="114"/>
      </p:cViewPr>
      <p:guideLst>
        <p:guide orient="horz" pos="2160"/>
        <p:guide pos="2880"/>
      </p:guideLst>
    </p:cSldViewPr>
  </p:slideViewPr>
  <p:outlineViewPr>
    <p:cViewPr>
      <p:scale>
        <a:sx n="33" d="100"/>
        <a:sy n="33" d="100"/>
      </p:scale>
      <p:origin x="0" y="-952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Figure 1: </a:t>
            </a:r>
            <a:r>
              <a:rPr lang="en-US" b="0" i="0" u="none" strike="noStrike" dirty="0">
                <a:solidFill>
                  <a:srgbClr val="4D4D4D"/>
                </a:solidFill>
                <a:effectLst/>
                <a:latin typeface="Open Sans" panose="020B0606030504020204" pitchFamily="34" charset="0"/>
              </a:rPr>
              <a:t>The tobacco mosaic virus, seen here by transmission electron microscopy (left), was the first virus to be discovered. The virus causes disease in tobacco and other plants, such as the orchid (right).</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58369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a:t>
            </a:r>
            <a:r>
              <a:rPr lang="en-US" b="0" i="0" u="none" strike="noStrike" dirty="0">
                <a:solidFill>
                  <a:srgbClr val="4D4D4D"/>
                </a:solidFill>
                <a:effectLst/>
                <a:latin typeface="Open Sans" panose="020B0606030504020204" pitchFamily="34" charset="0"/>
              </a:rPr>
              <a:t>Figure 8: Viruses can be classified according to their core genetic material and capsid design. (a) Rabies virus has a single-stranded </a:t>
            </a:r>
            <a:r>
              <a:rPr lang="en-US" dirty="0"/>
              <a:t>RNA</a:t>
            </a:r>
            <a:r>
              <a:rPr lang="en-US" b="0" i="0" u="none" strike="noStrike" dirty="0">
                <a:solidFill>
                  <a:srgbClr val="4D4D4D"/>
                </a:solidFill>
                <a:effectLst/>
                <a:latin typeface="Open Sans" panose="020B0606030504020204" pitchFamily="34" charset="0"/>
              </a:rPr>
              <a:t> (</a:t>
            </a:r>
            <a:r>
              <a:rPr lang="en-US" dirty="0"/>
              <a:t>ssRNA</a:t>
            </a:r>
            <a:r>
              <a:rPr lang="en-US" b="0" i="0" u="none" strike="noStrike" dirty="0">
                <a:solidFill>
                  <a:srgbClr val="4D4D4D"/>
                </a:solidFill>
                <a:effectLst/>
                <a:latin typeface="Open Sans" panose="020B0606030504020204" pitchFamily="34" charset="0"/>
              </a:rPr>
              <a:t>) core and an enveloped helical capsid, whereas (b) variola virus, the causative agent of smallpox, has a double-stranded </a:t>
            </a:r>
            <a:r>
              <a:rPr lang="en-US" dirty="0"/>
              <a:t>DNA</a:t>
            </a:r>
            <a:r>
              <a:rPr lang="en-US" b="0" i="0" u="none" strike="noStrike" dirty="0">
                <a:solidFill>
                  <a:srgbClr val="4D4D4D"/>
                </a:solidFill>
                <a:effectLst/>
                <a:latin typeface="Open Sans" panose="020B0606030504020204" pitchFamily="34" charset="0"/>
              </a:rPr>
              <a:t> (</a:t>
            </a:r>
            <a:r>
              <a:rPr lang="en-US" dirty="0"/>
              <a:t>dsDNA</a:t>
            </a:r>
            <a:r>
              <a:rPr lang="en-US" b="0" i="0" u="none" strike="noStrike" dirty="0">
                <a:solidFill>
                  <a:srgbClr val="4D4D4D"/>
                </a:solidFill>
                <a:effectLst/>
                <a:latin typeface="Open Sans" panose="020B0606030504020204" pitchFamily="34" charset="0"/>
              </a:rPr>
              <a:t>) core and a complex capsid. Rabies transmission occurs when saliva from an infected mammal enters a wound. The virus travels through neurons in the peripheral nervous system to the central nervous system, where it impairs brain function and then travels to other tissues. The virus can infect any mammal, and most die within weeks of infection. (c) Smallpox is a human virus transmitted by inhalation of the variola virus, localized in the skin, mouth, and throat, which causes a characteristic rash. Before its eradication in 1979, infection resulted in a 30 to 35% mortality rate.</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32</a:t>
            </a:fld>
            <a:endParaRPr lang="en-US" dirty="0"/>
          </a:p>
        </p:txBody>
      </p:sp>
    </p:spTree>
    <p:extLst>
      <p:ext uri="{BB962C8B-B14F-4D97-AF65-F5344CB8AC3E}">
        <p14:creationId xmlns:p14="http://schemas.microsoft.com/office/powerpoint/2010/main" val="132581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a:t>
            </a:r>
            <a:r>
              <a:rPr lang="en-US" b="0" i="0" u="none" strike="noStrike" dirty="0">
                <a:solidFill>
                  <a:srgbClr val="4D4D4D"/>
                </a:solidFill>
                <a:effectLst/>
                <a:latin typeface="Open Sans" panose="020B0606030504020204" pitchFamily="34" charset="0"/>
              </a:rPr>
              <a:t>Figure 9: Transmission electron micrographs of various viruses show their capsid structures. The capsid of the (a) polio virus is a naked icosahedral; (b) the Epstein-Barr virus capsid is an enveloped icosahedral; (c) the mumps virus capsid is an enveloped helix; (d) the tobacco mosaic virus capsid is a naked helical; and (e) the herpesvirus capsid is a complex structure.</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34</a:t>
            </a:fld>
            <a:endParaRPr lang="en-US" dirty="0"/>
          </a:p>
        </p:txBody>
      </p:sp>
    </p:spTree>
    <p:extLst>
      <p:ext uri="{BB962C8B-B14F-4D97-AF65-F5344CB8AC3E}">
        <p14:creationId xmlns:p14="http://schemas.microsoft.com/office/powerpoint/2010/main" val="15633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35</a:t>
            </a:fld>
            <a:endParaRPr lang="en-US" dirty="0"/>
          </a:p>
        </p:txBody>
      </p:sp>
    </p:spTree>
    <p:extLst>
      <p:ext uri="{BB962C8B-B14F-4D97-AF65-F5344CB8AC3E}">
        <p14:creationId xmlns:p14="http://schemas.microsoft.com/office/powerpoint/2010/main" val="214098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39</a:t>
            </a:fld>
            <a:endParaRPr lang="en-US" dirty="0"/>
          </a:p>
        </p:txBody>
      </p:sp>
    </p:spTree>
    <p:extLst>
      <p:ext uri="{BB962C8B-B14F-4D97-AF65-F5344CB8AC3E}">
        <p14:creationId xmlns:p14="http://schemas.microsoft.com/office/powerpoint/2010/main" val="253631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42</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a:t>
            </a:r>
            <a:r>
              <a:rPr lang="en-US" b="0" i="0" u="none" strike="noStrike" dirty="0">
                <a:solidFill>
                  <a:srgbClr val="4D4D4D"/>
                </a:solidFill>
                <a:effectLst/>
                <a:latin typeface="Open Sans" panose="020B0606030504020204" pitchFamily="34" charset="0"/>
              </a:rPr>
              <a:t>Figure 2: Most virus particles are visible only by electron microscopy. (a) This electron micrograph shows a bacteriophage (scale bar at 100 </a:t>
            </a:r>
            <a:r>
              <a:rPr lang="en-US" dirty="0"/>
              <a:t>nm</a:t>
            </a:r>
            <a:r>
              <a:rPr lang="en-US" b="0" i="0" u="none" strike="noStrike" dirty="0">
                <a:solidFill>
                  <a:srgbClr val="4D4D4D"/>
                </a:solidFill>
                <a:effectLst/>
                <a:latin typeface="Open Sans" panose="020B0606030504020204" pitchFamily="34" charset="0"/>
              </a:rPr>
              <a:t>). (b) Here, an electron micrograph displays bacterial cells infected by bacteriophages, showing empty capsid structures that have infected bacteria and black bacteriophage progeny internal to the bacteria (scale bar at 500 </a:t>
            </a:r>
            <a:r>
              <a:rPr lang="en-US" dirty="0"/>
              <a:t>nm</a:t>
            </a:r>
            <a:r>
              <a:rPr lang="en-US" b="0" i="0" u="none" strike="noStrike" dirty="0">
                <a:solidFill>
                  <a:srgbClr val="4D4D4D"/>
                </a:solidFill>
                <a:effectLst/>
                <a:latin typeface="Open Sans" panose="020B0606030504020204" pitchFamily="34" charset="0"/>
              </a:rPr>
              <a:t>).</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65017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a:t>
            </a:r>
            <a:r>
              <a:rPr lang="en-US" b="0" i="0" u="none" strike="noStrike" dirty="0">
                <a:solidFill>
                  <a:srgbClr val="4D4D4D"/>
                </a:solidFill>
                <a:effectLst/>
                <a:latin typeface="Open Sans" panose="020B0606030504020204" pitchFamily="34" charset="0"/>
              </a:rPr>
              <a:t>Figure 3: A virus consists of a core of nucleic acids contained within a protein capsid. In an enveloped virus, an outer membrane derived from the host cell surrounds the capsid.</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422414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a:t>
            </a:r>
            <a:r>
              <a:rPr lang="en-US" b="0" i="0" u="none" strike="noStrike" dirty="0">
                <a:solidFill>
                  <a:srgbClr val="4D4D4D"/>
                </a:solidFill>
                <a:effectLst/>
                <a:latin typeface="Open Sans" panose="020B0606030504020204" pitchFamily="34" charset="0"/>
              </a:rPr>
              <a:t>Figure 4: Viral capsids can be (a) helical, (b) polyhedral, or (c) complex in shape.</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136153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a:t>
            </a:r>
            <a:r>
              <a:rPr lang="en-US" b="0" i="0" u="none" strike="noStrike" dirty="0">
                <a:solidFill>
                  <a:srgbClr val="4D4D4D"/>
                </a:solidFill>
                <a:effectLst/>
                <a:latin typeface="Open Sans" panose="020B0606030504020204" pitchFamily="34" charset="0"/>
              </a:rPr>
              <a:t>Figure 5: An electron micrograph (left) and a structural model (right) of human coronaviruses, which have a spherical capsid shape covered in numerous spike proteins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302578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a:t>
            </a:r>
            <a:r>
              <a:rPr lang="en-US" b="0" i="0" u="none" strike="noStrike" dirty="0">
                <a:solidFill>
                  <a:srgbClr val="4D4D4D"/>
                </a:solidFill>
                <a:effectLst/>
                <a:latin typeface="Open Sans" panose="020B0606030504020204" pitchFamily="34" charset="0"/>
              </a:rPr>
              <a:t>Figure 6: The </a:t>
            </a:r>
            <a:r>
              <a:rPr lang="en-US" dirty="0"/>
              <a:t>HIV</a:t>
            </a:r>
            <a:r>
              <a:rPr lang="en-US" b="0" i="0" u="none" strike="noStrike" dirty="0">
                <a:solidFill>
                  <a:srgbClr val="4D4D4D"/>
                </a:solidFill>
                <a:effectLst/>
                <a:latin typeface="Open Sans" panose="020B0606030504020204" pitchFamily="34" charset="0"/>
              </a:rPr>
              <a:t> virus binds the CD4 receptor on the surface of human cells. CD4 receptors help white blood cells to communicate with other cells of the immune system when producing an immune response. After binding to the human CD4 receptor, </a:t>
            </a:r>
            <a:r>
              <a:rPr lang="en-US" dirty="0"/>
              <a:t>HIV</a:t>
            </a:r>
            <a:r>
              <a:rPr lang="en-US" b="0" i="0" u="none" strike="noStrike" dirty="0">
                <a:solidFill>
                  <a:srgbClr val="4D4D4D"/>
                </a:solidFill>
                <a:effectLst/>
                <a:latin typeface="Open Sans" panose="020B0606030504020204" pitchFamily="34" charset="0"/>
              </a:rPr>
              <a:t> undergoes various structural shifts in its gp41 and gp120 proteins, allowing it to fuse with and infect the host cell.</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407579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749864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98625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21.1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Viral Evolution, Morphology, and Classification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A15E-759D-6AC9-C623-326AC0AF85DA}"/>
              </a:ext>
            </a:extLst>
          </p:cNvPr>
          <p:cNvSpPr>
            <a:spLocks noGrp="1"/>
          </p:cNvSpPr>
          <p:nvPr>
            <p:ph type="title"/>
          </p:nvPr>
        </p:nvSpPr>
        <p:spPr/>
        <p:txBody>
          <a:bodyPr/>
          <a:lstStyle/>
          <a:p>
            <a:r>
              <a:rPr lang="en-US" dirty="0"/>
              <a:t>Scientists Have Proposed Multiple Hypotheses for Viral Origins</a:t>
            </a:r>
          </a:p>
        </p:txBody>
      </p:sp>
      <p:sp>
        <p:nvSpPr>
          <p:cNvPr id="3" name="Content Placeholder 2">
            <a:extLst>
              <a:ext uri="{FF2B5EF4-FFF2-40B4-BE49-F238E27FC236}">
                <a16:creationId xmlns:a16="http://schemas.microsoft.com/office/drawing/2014/main" id="{FA19EC92-8BDA-CB1F-4190-5A826FE44736}"/>
              </a:ext>
            </a:extLst>
          </p:cNvPr>
          <p:cNvSpPr>
            <a:spLocks noGrp="1"/>
          </p:cNvSpPr>
          <p:nvPr>
            <p:ph idx="1"/>
          </p:nvPr>
        </p:nvSpPr>
        <p:spPr>
          <a:xfrm>
            <a:off x="457200" y="1021080"/>
            <a:ext cx="8305800" cy="5151120"/>
          </a:xfrm>
        </p:spPr>
        <p:txBody>
          <a:bodyPr>
            <a:normAutofit fontScale="85000" lnSpcReduction="20000"/>
          </a:bodyPr>
          <a:lstStyle/>
          <a:p>
            <a:r>
              <a:rPr lang="en-US" dirty="0"/>
              <a:t>Viruses do not have a single ancestor, but multiple hypotheses for their origins have been proposed.</a:t>
            </a:r>
          </a:p>
          <a:p>
            <a:pPr lvl="1"/>
            <a:r>
              <a:rPr lang="en-US" dirty="0"/>
              <a:t>According to the </a:t>
            </a:r>
            <a:r>
              <a:rPr lang="en-US" i="1" dirty="0"/>
              <a:t>regressive hypothesis</a:t>
            </a:r>
            <a:r>
              <a:rPr lang="en-US" dirty="0"/>
              <a:t> (devolution), viruses evolved from free-living cells or from intracellular prokaryotic parasites.</a:t>
            </a:r>
          </a:p>
          <a:p>
            <a:pPr lvl="1"/>
            <a:r>
              <a:rPr lang="en-US" dirty="0"/>
              <a:t>According to the </a:t>
            </a:r>
            <a:r>
              <a:rPr lang="en-US" i="1" dirty="0"/>
              <a:t>progressive hypothesis</a:t>
            </a:r>
            <a:r>
              <a:rPr lang="en-US" dirty="0"/>
              <a:t>, viruses originated from RNA or DNA molecules or self-replicating entities like transposons or other mobile genetic elements that escaped a host cell with the ability to enter another.</a:t>
            </a:r>
          </a:p>
          <a:p>
            <a:pPr lvl="1"/>
            <a:r>
              <a:rPr lang="en-US" dirty="0"/>
              <a:t>According to the virus-first hypothesis, viruses may have been the first self-replicating entities, predating the first cells.</a:t>
            </a:r>
          </a:p>
          <a:p>
            <a:r>
              <a:rPr lang="en-US" dirty="0"/>
              <a:t>In all cases, viruses continued to evolve alongside their hosts.</a:t>
            </a:r>
          </a:p>
          <a:p>
            <a:r>
              <a:rPr lang="en-US" dirty="0"/>
              <a:t>Virus molecular systematics compares genetic sequences in an attempt to refine hypotheses and develop new ones.</a:t>
            </a:r>
          </a:p>
        </p:txBody>
      </p:sp>
    </p:spTree>
    <p:extLst>
      <p:ext uri="{BB962C8B-B14F-4D97-AF65-F5344CB8AC3E}">
        <p14:creationId xmlns:p14="http://schemas.microsoft.com/office/powerpoint/2010/main" val="384832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1</a:t>
            </a:r>
            <a:endParaRPr lang="en-US"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82041"/>
          </a:xfrm>
        </p:spPr>
        <p:txBody>
          <a:bodyPr/>
          <a:lstStyle/>
          <a:p>
            <a:pPr marL="457200" indent="-457200">
              <a:buFont typeface="Arial" panose="020B0604020202020204" pitchFamily="34" charset="0"/>
              <a:buChar char="•"/>
            </a:pPr>
            <a:r>
              <a:rPr lang="en-US" dirty="0"/>
              <a:t>Which hypothesis do you find the most reasonable? </a:t>
            </a:r>
          </a:p>
          <a:p>
            <a:pPr marL="457200" indent="-457200">
              <a:buFont typeface="Arial" panose="020B0604020202020204" pitchFamily="34" charset="0"/>
              <a:buChar char="•"/>
            </a:pPr>
            <a:r>
              <a:rPr lang="en-US" dirty="0"/>
              <a:t>Why do you think so?</a:t>
            </a:r>
          </a:p>
        </p:txBody>
      </p:sp>
    </p:spTree>
    <p:extLst>
      <p:ext uri="{BB962C8B-B14F-4D97-AF65-F5344CB8AC3E}">
        <p14:creationId xmlns:p14="http://schemas.microsoft.com/office/powerpoint/2010/main" val="302916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5B02-A3A4-C32C-3B51-67B9D216F210}"/>
              </a:ext>
            </a:extLst>
          </p:cNvPr>
          <p:cNvSpPr>
            <a:spLocks noGrp="1"/>
          </p:cNvSpPr>
          <p:nvPr>
            <p:ph type="title"/>
          </p:nvPr>
        </p:nvSpPr>
        <p:spPr/>
        <p:txBody>
          <a:bodyPr/>
          <a:lstStyle/>
          <a:p>
            <a:r>
              <a:rPr lang="en-US" dirty="0"/>
              <a:t>Viral Structure Is Quite Simple</a:t>
            </a:r>
          </a:p>
        </p:txBody>
      </p:sp>
      <p:sp>
        <p:nvSpPr>
          <p:cNvPr id="3" name="Content Placeholder 2">
            <a:extLst>
              <a:ext uri="{FF2B5EF4-FFF2-40B4-BE49-F238E27FC236}">
                <a16:creationId xmlns:a16="http://schemas.microsoft.com/office/drawing/2014/main" id="{93A38869-F497-C523-27E1-CA61AA25CC33}"/>
              </a:ext>
            </a:extLst>
          </p:cNvPr>
          <p:cNvSpPr>
            <a:spLocks noGrp="1"/>
          </p:cNvSpPr>
          <p:nvPr>
            <p:ph idx="1"/>
          </p:nvPr>
        </p:nvSpPr>
        <p:spPr>
          <a:xfrm>
            <a:off x="457200" y="1097280"/>
            <a:ext cx="8229600" cy="5227320"/>
          </a:xfrm>
        </p:spPr>
        <p:txBody>
          <a:bodyPr>
            <a:normAutofit fontScale="92500" lnSpcReduction="10000"/>
          </a:bodyPr>
          <a:lstStyle/>
          <a:p>
            <a:r>
              <a:rPr lang="en-US" dirty="0"/>
              <a:t>Viruses lack most cellular components, such as organelles, ribosomes, and a plasma membrane.</a:t>
            </a:r>
          </a:p>
          <a:p>
            <a:r>
              <a:rPr lang="en-US" dirty="0"/>
              <a:t>A virion includes:</a:t>
            </a:r>
          </a:p>
          <a:p>
            <a:pPr lvl="1"/>
            <a:r>
              <a:rPr lang="en-US" dirty="0"/>
              <a:t>A nucleic acid core</a:t>
            </a:r>
          </a:p>
          <a:p>
            <a:pPr lvl="1"/>
            <a:r>
              <a:rPr lang="en-US" dirty="0"/>
              <a:t>An outer protein coating called a </a:t>
            </a:r>
            <a:r>
              <a:rPr lang="en-US" b="1" dirty="0"/>
              <a:t>capsid</a:t>
            </a:r>
          </a:p>
          <a:p>
            <a:r>
              <a:rPr lang="en-US" dirty="0"/>
              <a:t>Some viruses also have an outer </a:t>
            </a:r>
            <a:r>
              <a:rPr lang="en-US" b="1" dirty="0"/>
              <a:t>envelope</a:t>
            </a:r>
            <a:r>
              <a:rPr lang="en-US" dirty="0"/>
              <a:t> made of membranes derived from the host cell.</a:t>
            </a:r>
          </a:p>
          <a:p>
            <a:r>
              <a:rPr lang="en-US" dirty="0"/>
              <a:t>Viral morphology is diverse.</a:t>
            </a:r>
          </a:p>
          <a:p>
            <a:pPr lvl="1"/>
            <a:r>
              <a:rPr lang="en-US" dirty="0"/>
              <a:t>The complexity of the host cell does not necessarily match that of the virion's complexity</a:t>
            </a:r>
          </a:p>
          <a:p>
            <a:pPr lvl="2"/>
            <a:r>
              <a:rPr lang="en-US" sz="2800" b="1" dirty="0"/>
              <a:t>Bacteriophages</a:t>
            </a:r>
            <a:r>
              <a:rPr lang="en-US" sz="2800" dirty="0"/>
              <a:t> (viruses that infect bacteria) have some of the most complex virion structures.</a:t>
            </a:r>
          </a:p>
        </p:txBody>
      </p:sp>
    </p:spTree>
    <p:extLst>
      <p:ext uri="{BB962C8B-B14F-4D97-AF65-F5344CB8AC3E}">
        <p14:creationId xmlns:p14="http://schemas.microsoft.com/office/powerpoint/2010/main" val="7766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0714190-2A17-5D3D-852D-0E2E7E093208}"/>
              </a:ext>
            </a:extLst>
          </p:cNvPr>
          <p:cNvSpPr>
            <a:spLocks noGrp="1"/>
          </p:cNvSpPr>
          <p:nvPr>
            <p:ph type="title"/>
          </p:nvPr>
        </p:nvSpPr>
        <p:spPr/>
        <p:txBody>
          <a:bodyPr/>
          <a:lstStyle/>
          <a:p>
            <a:r>
              <a:rPr lang="en-US" dirty="0"/>
              <a:t>21.1 Figure 3</a:t>
            </a:r>
          </a:p>
        </p:txBody>
      </p:sp>
      <p:sp>
        <p:nvSpPr>
          <p:cNvPr id="3" name="TextBox 2">
            <a:extLst>
              <a:ext uri="{FF2B5EF4-FFF2-40B4-BE49-F238E27FC236}">
                <a16:creationId xmlns:a16="http://schemas.microsoft.com/office/drawing/2014/main" id="{E852213B-B15B-DFC4-5D9B-0813A485AF01}"/>
              </a:ext>
            </a:extLst>
          </p:cNvPr>
          <p:cNvSpPr txBox="1"/>
          <p:nvPr/>
        </p:nvSpPr>
        <p:spPr>
          <a:xfrm>
            <a:off x="2286000" y="5757371"/>
            <a:ext cx="4572000" cy="246221"/>
          </a:xfrm>
          <a:prstGeom prst="rect">
            <a:avLst/>
          </a:prstGeom>
          <a:noFill/>
        </p:spPr>
        <p:txBody>
          <a:bodyPr wrap="square">
            <a:spAutoFit/>
          </a:bodyPr>
          <a:lstStyle/>
          <a:p>
            <a:pPr algn="ctr"/>
            <a:r>
              <a:rPr lang="en-US" sz="1000" dirty="0"/>
              <a:t>DEXi on Wikimedia Commons. "Viral structure."</a:t>
            </a:r>
          </a:p>
        </p:txBody>
      </p:sp>
      <p:pic>
        <p:nvPicPr>
          <p:cNvPr id="2" name="Content Placeholder 4" descr="A virus consists of the viral genome within a capsid. Enzymes can be found within the capsid. The capsid is contained within an envelope. Proteins can be found on the perimeter of the envelope.">
            <a:extLst>
              <a:ext uri="{FF2B5EF4-FFF2-40B4-BE49-F238E27FC236}">
                <a16:creationId xmlns:a16="http://schemas.microsoft.com/office/drawing/2014/main" id="{65CA4EB6-B984-1744-58FF-D387D8C462E5}"/>
              </a:ext>
            </a:extLst>
          </p:cNvPr>
          <p:cNvPicPr>
            <a:picLocks noGrp="1" noChangeAspect="1"/>
          </p:cNvPicPr>
          <p:nvPr>
            <p:ph idx="1"/>
          </p:nvPr>
        </p:nvPicPr>
        <p:blipFill>
          <a:blip r:embed="rId3"/>
          <a:srcRect l="11111" t="7000" r="10185" b="6334"/>
          <a:stretch/>
        </p:blipFill>
        <p:spPr>
          <a:xfrm>
            <a:off x="1333500" y="1447800"/>
            <a:ext cx="6477000" cy="3962400"/>
          </a:xfrm>
        </p:spPr>
      </p:pic>
    </p:spTree>
    <p:extLst>
      <p:ext uri="{BB962C8B-B14F-4D97-AF65-F5344CB8AC3E}">
        <p14:creationId xmlns:p14="http://schemas.microsoft.com/office/powerpoint/2010/main" val="193935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2BD8-10B2-0D43-D708-AD445A54DF9F}"/>
              </a:ext>
            </a:extLst>
          </p:cNvPr>
          <p:cNvSpPr>
            <a:spLocks noGrp="1"/>
          </p:cNvSpPr>
          <p:nvPr>
            <p:ph type="title"/>
          </p:nvPr>
        </p:nvSpPr>
        <p:spPr/>
        <p:txBody>
          <a:bodyPr/>
          <a:lstStyle/>
          <a:p>
            <a:r>
              <a:rPr lang="en-US" dirty="0"/>
              <a:t>Viral Morphology Varies By Viral Family</a:t>
            </a:r>
          </a:p>
        </p:txBody>
      </p:sp>
      <p:sp>
        <p:nvSpPr>
          <p:cNvPr id="3" name="Content Placeholder 2">
            <a:extLst>
              <a:ext uri="{FF2B5EF4-FFF2-40B4-BE49-F238E27FC236}">
                <a16:creationId xmlns:a16="http://schemas.microsoft.com/office/drawing/2014/main" id="{B8B21294-7ABA-65A1-4BF9-5BDFEF58EDD8}"/>
              </a:ext>
            </a:extLst>
          </p:cNvPr>
          <p:cNvSpPr>
            <a:spLocks noGrp="1"/>
          </p:cNvSpPr>
          <p:nvPr>
            <p:ph idx="1"/>
          </p:nvPr>
        </p:nvSpPr>
        <p:spPr>
          <a:xfrm>
            <a:off x="457200" y="1097280"/>
            <a:ext cx="8229600" cy="4922520"/>
          </a:xfrm>
        </p:spPr>
        <p:txBody>
          <a:bodyPr>
            <a:normAutofit fontScale="85000" lnSpcReduction="10000"/>
          </a:bodyPr>
          <a:lstStyle/>
          <a:p>
            <a:r>
              <a:rPr lang="en-US" dirty="0"/>
              <a:t>Viral morphology (shape and size) varies by family but is consistent with a family.</a:t>
            </a:r>
          </a:p>
          <a:p>
            <a:r>
              <a:rPr lang="en-US" dirty="0"/>
              <a:t>Capsid proteins called </a:t>
            </a:r>
            <a:r>
              <a:rPr lang="en-US" b="1" dirty="0"/>
              <a:t>capsomeres</a:t>
            </a:r>
            <a:r>
              <a:rPr lang="en-US" dirty="0"/>
              <a:t> are encoded in the viral genome.</a:t>
            </a:r>
          </a:p>
          <a:p>
            <a:r>
              <a:rPr lang="en-US" dirty="0"/>
              <a:t>The main groups of viral capsids are:</a:t>
            </a:r>
          </a:p>
          <a:p>
            <a:pPr lvl="1"/>
            <a:r>
              <a:rPr lang="en-US" i="1" dirty="0"/>
              <a:t>Helical:</a:t>
            </a:r>
            <a:r>
              <a:rPr lang="en-US" dirty="0"/>
              <a:t> long and cylindrical (example: TMV)</a:t>
            </a:r>
          </a:p>
          <a:p>
            <a:pPr lvl="1"/>
            <a:r>
              <a:rPr lang="en-US" i="1" dirty="0"/>
              <a:t>Icosahedral:</a:t>
            </a:r>
            <a:r>
              <a:rPr lang="en-US" dirty="0"/>
              <a:t> roughly spherical (example: polioviruses and herpesviruses)</a:t>
            </a:r>
          </a:p>
          <a:p>
            <a:pPr lvl="1"/>
            <a:r>
              <a:rPr lang="en-US" dirty="0"/>
              <a:t>Complex:</a:t>
            </a:r>
          </a:p>
          <a:p>
            <a:pPr lvl="2"/>
            <a:r>
              <a:rPr lang="en-US" sz="2800" i="1" dirty="0"/>
              <a:t>Enveloped:</a:t>
            </a:r>
            <a:r>
              <a:rPr lang="en-US" sz="2800" dirty="0"/>
              <a:t> have membranes from host cells (example: HIV)</a:t>
            </a:r>
          </a:p>
          <a:p>
            <a:pPr lvl="2"/>
            <a:r>
              <a:rPr lang="en-US" sz="2800" i="1" dirty="0"/>
              <a:t>Head-and-tail:</a:t>
            </a:r>
            <a:r>
              <a:rPr lang="en-US" sz="2800" dirty="0"/>
              <a:t> have heads like icosahedral viruses and tails like helical viruses (example: some bacteriophages)</a:t>
            </a:r>
          </a:p>
          <a:p>
            <a:endParaRPr lang="en-US" dirty="0"/>
          </a:p>
        </p:txBody>
      </p:sp>
    </p:spTree>
    <p:extLst>
      <p:ext uri="{BB962C8B-B14F-4D97-AF65-F5344CB8AC3E}">
        <p14:creationId xmlns:p14="http://schemas.microsoft.com/office/powerpoint/2010/main" val="347929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0714190-2A17-5D3D-852D-0E2E7E093208}"/>
              </a:ext>
            </a:extLst>
          </p:cNvPr>
          <p:cNvSpPr>
            <a:spLocks noGrp="1"/>
          </p:cNvSpPr>
          <p:nvPr>
            <p:ph type="title"/>
          </p:nvPr>
        </p:nvSpPr>
        <p:spPr/>
        <p:txBody>
          <a:bodyPr/>
          <a:lstStyle/>
          <a:p>
            <a:r>
              <a:rPr lang="en-US" dirty="0"/>
              <a:t>21.1 Figure 4</a:t>
            </a:r>
          </a:p>
        </p:txBody>
      </p:sp>
      <p:sp>
        <p:nvSpPr>
          <p:cNvPr id="4" name="TextBox 3">
            <a:extLst>
              <a:ext uri="{FF2B5EF4-FFF2-40B4-BE49-F238E27FC236}">
                <a16:creationId xmlns:a16="http://schemas.microsoft.com/office/drawing/2014/main" id="{2BEDB762-E260-17FC-AE35-9E09CA188B87}"/>
              </a:ext>
            </a:extLst>
          </p:cNvPr>
          <p:cNvSpPr txBox="1"/>
          <p:nvPr/>
        </p:nvSpPr>
        <p:spPr>
          <a:xfrm>
            <a:off x="2514600" y="5495778"/>
            <a:ext cx="4572000" cy="553998"/>
          </a:xfrm>
          <a:prstGeom prst="rect">
            <a:avLst/>
          </a:prstGeom>
          <a:noFill/>
        </p:spPr>
        <p:txBody>
          <a:bodyPr wrap="square">
            <a:spAutoFit/>
          </a:bodyPr>
          <a:lstStyle/>
          <a:p>
            <a:pPr algn="ctr"/>
            <a:r>
              <a:rPr lang="en-US" sz="1000" dirty="0"/>
              <a:t>Unknown author on Wikimedia Commons. "Tobacco mosaic virus (TMV)."</a:t>
            </a:r>
          </a:p>
          <a:p>
            <a:pPr algn="ctr"/>
            <a:r>
              <a:rPr lang="en-US" sz="1000" dirty="0"/>
              <a:t>Robin S. on Wikimedia Commons. "Rhinovirus."</a:t>
            </a:r>
          </a:p>
          <a:p>
            <a:pPr algn="ctr"/>
            <a:r>
              <a:rPr lang="en-US" sz="1000" dirty="0"/>
              <a:t>CDC on Wikimedia Commons. "Smallpox virus virions."</a:t>
            </a:r>
          </a:p>
        </p:txBody>
      </p:sp>
      <p:pic>
        <p:nvPicPr>
          <p:cNvPr id="10" name="Content Placeholder 4" descr="Figure (a) is a helical virus which has a long linear structure. The outer proteins are small spheres arranged into a long, hollow tube. Inside the tube is the genetic material. Tobacco mosaic virus is an example of a helical virus. Figure (b) is an Icosahedral virus which has a polyhedron structure. The example shown is human rhinovirus which has a pentagon structure. Figure (c) is a complex virus. Complex viruses have a more complex structure. An example is variola which has an ovoid structure.">
            <a:extLst>
              <a:ext uri="{FF2B5EF4-FFF2-40B4-BE49-F238E27FC236}">
                <a16:creationId xmlns:a16="http://schemas.microsoft.com/office/drawing/2014/main" id="{5BEF6A6F-385D-AE7B-1E6D-5AC449EFAE4D}"/>
              </a:ext>
            </a:extLst>
          </p:cNvPr>
          <p:cNvPicPr>
            <a:picLocks noGrp="1" noChangeAspect="1"/>
          </p:cNvPicPr>
          <p:nvPr>
            <p:ph idx="1"/>
          </p:nvPr>
        </p:nvPicPr>
        <p:blipFill>
          <a:blip r:embed="rId3"/>
          <a:srcRect l="21296" t="7000" r="19445" b="6334"/>
          <a:stretch/>
        </p:blipFill>
        <p:spPr>
          <a:xfrm>
            <a:off x="2133600" y="1107328"/>
            <a:ext cx="5334000" cy="4333875"/>
          </a:xfrm>
        </p:spPr>
      </p:pic>
    </p:spTree>
    <p:extLst>
      <p:ext uri="{BB962C8B-B14F-4D97-AF65-F5344CB8AC3E}">
        <p14:creationId xmlns:p14="http://schemas.microsoft.com/office/powerpoint/2010/main" val="354827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C581-AA7D-450D-2BD2-24C61A47EA09}"/>
              </a:ext>
            </a:extLst>
          </p:cNvPr>
          <p:cNvSpPr>
            <a:spLocks noGrp="1"/>
          </p:cNvSpPr>
          <p:nvPr>
            <p:ph type="title"/>
          </p:nvPr>
        </p:nvSpPr>
        <p:spPr/>
        <p:txBody>
          <a:bodyPr/>
          <a:lstStyle/>
          <a:p>
            <a:r>
              <a:rPr lang="en-US" dirty="0"/>
              <a:t>Many Viruses Have Surface Glycoproteins to Attach to Viral Receptors on Host Cells</a:t>
            </a:r>
          </a:p>
        </p:txBody>
      </p:sp>
      <p:sp>
        <p:nvSpPr>
          <p:cNvPr id="3" name="Content Placeholder 2">
            <a:extLst>
              <a:ext uri="{FF2B5EF4-FFF2-40B4-BE49-F238E27FC236}">
                <a16:creationId xmlns:a16="http://schemas.microsoft.com/office/drawing/2014/main" id="{62DA281D-FFDB-C736-C44A-180281047314}"/>
              </a:ext>
            </a:extLst>
          </p:cNvPr>
          <p:cNvSpPr>
            <a:spLocks noGrp="1"/>
          </p:cNvSpPr>
          <p:nvPr>
            <p:ph idx="1"/>
          </p:nvPr>
        </p:nvSpPr>
        <p:spPr>
          <a:xfrm>
            <a:off x="457200" y="1097280"/>
            <a:ext cx="8229600" cy="4998720"/>
          </a:xfrm>
        </p:spPr>
        <p:txBody>
          <a:bodyPr>
            <a:normAutofit fontScale="92500" lnSpcReduction="10000"/>
          </a:bodyPr>
          <a:lstStyle/>
          <a:p>
            <a:pPr marL="0" indent="0">
              <a:buNone/>
            </a:pPr>
            <a:r>
              <a:rPr lang="en-US" dirty="0"/>
              <a:t>Many viruses have </a:t>
            </a:r>
            <a:r>
              <a:rPr lang="en-US" i="1" dirty="0"/>
              <a:t>glycoproteins</a:t>
            </a:r>
            <a:r>
              <a:rPr lang="en-US" dirty="0"/>
              <a:t> on their surface to attach to host cells' </a:t>
            </a:r>
            <a:r>
              <a:rPr lang="en-US" b="1" dirty="0"/>
              <a:t>viral receptors</a:t>
            </a:r>
            <a:r>
              <a:rPr lang="en-US" dirty="0"/>
              <a:t>.</a:t>
            </a:r>
          </a:p>
          <a:p>
            <a:r>
              <a:rPr lang="en-US" dirty="0"/>
              <a:t>Attachment is required before cell membrane penetration.</a:t>
            </a:r>
          </a:p>
          <a:p>
            <a:r>
              <a:rPr lang="en-US" dirty="0"/>
              <a:t>Then, the virus completes replication inside of the cell.</a:t>
            </a:r>
          </a:p>
          <a:p>
            <a:r>
              <a:rPr lang="en-US" dirty="0"/>
              <a:t>These viral receptors are surface proteins with their own functions for the host cell.</a:t>
            </a:r>
          </a:p>
          <a:p>
            <a:pPr lvl="1"/>
            <a:r>
              <a:rPr lang="en-US" dirty="0"/>
              <a:t>Example: HIV uses the CD4 molecule on T cells as its receptor</a:t>
            </a:r>
          </a:p>
          <a:p>
            <a:pPr lvl="2"/>
            <a:r>
              <a:rPr lang="en-US" sz="2800" dirty="0"/>
              <a:t>CDR is a type of </a:t>
            </a:r>
            <a:r>
              <a:rPr lang="en-US" sz="2800" i="1" dirty="0"/>
              <a:t>cell adhesion molecule</a:t>
            </a:r>
            <a:r>
              <a:rPr lang="en-US" sz="2800" dirty="0"/>
              <a:t> that normally keeps immune cells close together during a T cell immune response.</a:t>
            </a:r>
          </a:p>
          <a:p>
            <a:pPr lvl="1"/>
            <a:endParaRPr lang="en-US" dirty="0"/>
          </a:p>
        </p:txBody>
      </p:sp>
    </p:spTree>
    <p:extLst>
      <p:ext uri="{BB962C8B-B14F-4D97-AF65-F5344CB8AC3E}">
        <p14:creationId xmlns:p14="http://schemas.microsoft.com/office/powerpoint/2010/main" val="238146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0714190-2A17-5D3D-852D-0E2E7E093208}"/>
              </a:ext>
            </a:extLst>
          </p:cNvPr>
          <p:cNvSpPr>
            <a:spLocks noGrp="1"/>
          </p:cNvSpPr>
          <p:nvPr>
            <p:ph type="title"/>
          </p:nvPr>
        </p:nvSpPr>
        <p:spPr/>
        <p:txBody>
          <a:bodyPr/>
          <a:lstStyle/>
          <a:p>
            <a:r>
              <a:rPr lang="en-US" dirty="0"/>
              <a:t>21.1 Figure 5</a:t>
            </a:r>
          </a:p>
        </p:txBody>
      </p:sp>
      <p:sp>
        <p:nvSpPr>
          <p:cNvPr id="3" name="TextBox 2">
            <a:extLst>
              <a:ext uri="{FF2B5EF4-FFF2-40B4-BE49-F238E27FC236}">
                <a16:creationId xmlns:a16="http://schemas.microsoft.com/office/drawing/2014/main" id="{FBD89657-3DD3-48D6-4526-D473621B86C8}"/>
              </a:ext>
            </a:extLst>
          </p:cNvPr>
          <p:cNvSpPr txBox="1"/>
          <p:nvPr/>
        </p:nvSpPr>
        <p:spPr>
          <a:xfrm>
            <a:off x="2315819" y="5484466"/>
            <a:ext cx="4572000" cy="400110"/>
          </a:xfrm>
          <a:prstGeom prst="rect">
            <a:avLst/>
          </a:prstGeom>
          <a:noFill/>
        </p:spPr>
        <p:txBody>
          <a:bodyPr wrap="square">
            <a:spAutoFit/>
          </a:bodyPr>
          <a:lstStyle/>
          <a:p>
            <a:pPr algn="ctr"/>
            <a:r>
              <a:rPr lang="en-US" sz="1000" dirty="0"/>
              <a:t>CDC on Wikimedia Commons. "Coronaviruses."</a:t>
            </a:r>
          </a:p>
          <a:p>
            <a:pPr algn="ctr"/>
            <a:r>
              <a:rPr lang="en-US" sz="1000" dirty="0"/>
              <a:t>Alexey Solodovnikov on "Atomic model of coronavirus."</a:t>
            </a:r>
          </a:p>
        </p:txBody>
      </p:sp>
      <p:pic>
        <p:nvPicPr>
          <p:cNvPr id="6" name="Content Placeholder 6" descr="Two images: (left) shows a micrograph of coronaviruses; (right) shows a model of one.">
            <a:extLst>
              <a:ext uri="{FF2B5EF4-FFF2-40B4-BE49-F238E27FC236}">
                <a16:creationId xmlns:a16="http://schemas.microsoft.com/office/drawing/2014/main" id="{0A5F2E2D-6D50-FA62-570B-D24BA5B9442B}"/>
              </a:ext>
            </a:extLst>
          </p:cNvPr>
          <p:cNvPicPr>
            <a:picLocks noGrp="1" noChangeAspect="1"/>
          </p:cNvPicPr>
          <p:nvPr>
            <p:ph idx="1"/>
          </p:nvPr>
        </p:nvPicPr>
        <p:blipFill>
          <a:blip r:embed="rId3"/>
          <a:srcRect t="7000" r="1852" b="19666"/>
          <a:stretch/>
        </p:blipFill>
        <p:spPr>
          <a:xfrm>
            <a:off x="533400" y="1752600"/>
            <a:ext cx="8077200" cy="3352800"/>
          </a:xfrm>
        </p:spPr>
      </p:pic>
    </p:spTree>
    <p:extLst>
      <p:ext uri="{BB962C8B-B14F-4D97-AF65-F5344CB8AC3E}">
        <p14:creationId xmlns:p14="http://schemas.microsoft.com/office/powerpoint/2010/main" val="309435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0714190-2A17-5D3D-852D-0E2E7E093208}"/>
              </a:ext>
            </a:extLst>
          </p:cNvPr>
          <p:cNvSpPr>
            <a:spLocks noGrp="1"/>
          </p:cNvSpPr>
          <p:nvPr>
            <p:ph type="title"/>
          </p:nvPr>
        </p:nvSpPr>
        <p:spPr>
          <a:xfrm>
            <a:off x="457200" y="228600"/>
            <a:ext cx="8229600" cy="914400"/>
          </a:xfrm>
        </p:spPr>
        <p:txBody>
          <a:bodyPr/>
          <a:lstStyle/>
          <a:p>
            <a:r>
              <a:rPr lang="en-US" dirty="0"/>
              <a:t>21.1 Figure 6</a:t>
            </a:r>
          </a:p>
        </p:txBody>
      </p:sp>
      <p:sp>
        <p:nvSpPr>
          <p:cNvPr id="3" name="TextBox 2">
            <a:extLst>
              <a:ext uri="{FF2B5EF4-FFF2-40B4-BE49-F238E27FC236}">
                <a16:creationId xmlns:a16="http://schemas.microsoft.com/office/drawing/2014/main" id="{6AB919FB-99FC-35F4-CAF4-F496B3C45783}"/>
              </a:ext>
            </a:extLst>
          </p:cNvPr>
          <p:cNvSpPr txBox="1"/>
          <p:nvPr/>
        </p:nvSpPr>
        <p:spPr>
          <a:xfrm>
            <a:off x="2286000" y="5763296"/>
            <a:ext cx="4572000" cy="246221"/>
          </a:xfrm>
          <a:prstGeom prst="rect">
            <a:avLst/>
          </a:prstGeom>
          <a:noFill/>
        </p:spPr>
        <p:txBody>
          <a:bodyPr wrap="square">
            <a:spAutoFit/>
          </a:bodyPr>
          <a:lstStyle/>
          <a:p>
            <a:pPr algn="ctr"/>
            <a:r>
              <a:rPr lang="en-US" sz="1000" dirty="0"/>
              <a:t>Mike Jones on Wikimedia Commons. "HIV membrane fusion."</a:t>
            </a:r>
          </a:p>
        </p:txBody>
      </p:sp>
      <p:pic>
        <p:nvPicPr>
          <p:cNvPr id="7" name="Content Placeholder 4" descr="The image displays the H I V-1 fusion process. In part 1, the initial interaction between gp120 and C D 4 occurs. In part 2, a conformational change in g p 120 allows for secondary interaction with C C R 5. ">
            <a:extLst>
              <a:ext uri="{FF2B5EF4-FFF2-40B4-BE49-F238E27FC236}">
                <a16:creationId xmlns:a16="http://schemas.microsoft.com/office/drawing/2014/main" id="{4BF5F8E6-F455-43DA-B7A3-1CAB624E8A8A}"/>
              </a:ext>
            </a:extLst>
          </p:cNvPr>
          <p:cNvPicPr>
            <a:picLocks noGrp="1" noChangeAspect="1"/>
          </p:cNvPicPr>
          <p:nvPr>
            <p:ph idx="1"/>
          </p:nvPr>
        </p:nvPicPr>
        <p:blipFill>
          <a:blip r:embed="rId3"/>
          <a:srcRect t="7000" b="58000"/>
          <a:stretch/>
        </p:blipFill>
        <p:spPr>
          <a:xfrm>
            <a:off x="65314" y="2552700"/>
            <a:ext cx="9013371" cy="1752600"/>
          </a:xfrm>
        </p:spPr>
      </p:pic>
    </p:spTree>
    <p:extLst>
      <p:ext uri="{BB962C8B-B14F-4D97-AF65-F5344CB8AC3E}">
        <p14:creationId xmlns:p14="http://schemas.microsoft.com/office/powerpoint/2010/main" val="228607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434840"/>
          </a:xfrm>
        </p:spPr>
        <p:txBody>
          <a:bodyPr>
            <a:normAutofit fontScale="92500" lnSpcReduction="20000"/>
          </a:bodyPr>
          <a:lstStyle/>
          <a:p>
            <a:r>
              <a:rPr lang="en-US" dirty="0"/>
              <a:t>Which of the following statements about virus structure is true? Select the correct answer.</a:t>
            </a:r>
          </a:p>
          <a:p>
            <a:endParaRPr lang="en-US" dirty="0"/>
          </a:p>
          <a:p>
            <a:pPr marL="457200" indent="-457200">
              <a:buFont typeface="Arial" panose="020B0604020202020204" pitchFamily="34" charset="0"/>
              <a:buChar char="•"/>
            </a:pPr>
            <a:r>
              <a:rPr lang="en-US" dirty="0"/>
              <a:t>All viruses are encased in a viral membrane.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capsomere is made up of small protein subunits called capsids.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DNA is the genetic material in all viruses.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Glycoproteins help the virus attach to the host cell.</a:t>
            </a:r>
          </a:p>
        </p:txBody>
      </p:sp>
    </p:spTree>
    <p:extLst>
      <p:ext uri="{BB962C8B-B14F-4D97-AF65-F5344CB8AC3E}">
        <p14:creationId xmlns:p14="http://schemas.microsoft.com/office/powerpoint/2010/main" val="193357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884140"/>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viruses were first discovered and how they are detected.</a:t>
            </a:r>
          </a:p>
          <a:p>
            <a:pPr marL="457200" indent="-457200">
              <a:buFont typeface="Arial" panose="020B0604020202020204" pitchFamily="34" charset="0"/>
              <a:buChar char="•"/>
              <a:tabLst>
                <a:tab pos="457200" algn="l"/>
              </a:tabLst>
            </a:pPr>
            <a:r>
              <a:rPr lang="en-US" b="1" dirty="0"/>
              <a:t>Describe</a:t>
            </a:r>
            <a:r>
              <a:rPr lang="en-US" dirty="0"/>
              <a:t> the general structure of a virus.</a:t>
            </a:r>
          </a:p>
          <a:p>
            <a:pPr marL="457200" indent="-457200">
              <a:buFont typeface="Arial" panose="020B0604020202020204" pitchFamily="34" charset="0"/>
              <a:buChar char="•"/>
              <a:tabLst>
                <a:tab pos="457200" algn="l"/>
              </a:tabLst>
            </a:pPr>
            <a:r>
              <a:rPr lang="en-US" b="1" dirty="0"/>
              <a:t>Discuss</a:t>
            </a:r>
            <a:r>
              <a:rPr lang="en-US" dirty="0"/>
              <a:t> three hypotheses about how viruses evolved.</a:t>
            </a:r>
          </a:p>
          <a:p>
            <a:pPr marL="457200" indent="-457200">
              <a:buFont typeface="Arial" panose="020B0604020202020204" pitchFamily="34" charset="0"/>
              <a:buChar char="•"/>
              <a:tabLst>
                <a:tab pos="457200" algn="l"/>
              </a:tabLst>
            </a:pPr>
            <a:r>
              <a:rPr lang="en-US" b="1" dirty="0"/>
              <a:t>Recognize</a:t>
            </a:r>
            <a:r>
              <a:rPr lang="en-US" dirty="0"/>
              <a:t> the basic shapes of viruses.</a:t>
            </a:r>
          </a:p>
          <a:p>
            <a:pPr marL="457200" indent="-457200">
              <a:buFont typeface="Arial" panose="020B0604020202020204" pitchFamily="34" charset="0"/>
              <a:buChar char="•"/>
              <a:tabLst>
                <a:tab pos="457200" algn="l"/>
              </a:tabLst>
            </a:pPr>
            <a:r>
              <a:rPr lang="en-US" b="1" dirty="0"/>
              <a:t>Understand</a:t>
            </a:r>
            <a:r>
              <a:rPr lang="en-US" dirty="0"/>
              <a:t> past and emerging classification systems for viruses.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BA43-8BD3-58FF-8086-5ABAF5D299B0}"/>
              </a:ext>
            </a:extLst>
          </p:cNvPr>
          <p:cNvSpPr>
            <a:spLocks noGrp="1"/>
          </p:cNvSpPr>
          <p:nvPr>
            <p:ph type="title"/>
          </p:nvPr>
        </p:nvSpPr>
        <p:spPr/>
        <p:txBody>
          <a:bodyPr/>
          <a:lstStyle/>
          <a:p>
            <a:r>
              <a:rPr lang="en-US" dirty="0"/>
              <a:t>The T4 Bacteriophage is a Complex Virion</a:t>
            </a:r>
          </a:p>
        </p:txBody>
      </p:sp>
      <p:sp>
        <p:nvSpPr>
          <p:cNvPr id="3" name="Content Placeholder 2">
            <a:extLst>
              <a:ext uri="{FF2B5EF4-FFF2-40B4-BE49-F238E27FC236}">
                <a16:creationId xmlns:a16="http://schemas.microsoft.com/office/drawing/2014/main" id="{5DD604D5-DD8D-D3AB-874F-3A10FEE249C8}"/>
              </a:ext>
            </a:extLst>
          </p:cNvPr>
          <p:cNvSpPr>
            <a:spLocks noGrp="1"/>
          </p:cNvSpPr>
          <p:nvPr>
            <p:ph idx="1"/>
          </p:nvPr>
        </p:nvSpPr>
        <p:spPr>
          <a:xfrm>
            <a:off x="457200" y="1097280"/>
            <a:ext cx="4572000" cy="4754880"/>
          </a:xfrm>
        </p:spPr>
        <p:txBody>
          <a:bodyPr/>
          <a:lstStyle/>
          <a:p>
            <a:pPr marL="0" indent="0">
              <a:buNone/>
            </a:pPr>
            <a:r>
              <a:rPr lang="en-US" dirty="0"/>
              <a:t>The T4 bacteriophage, which infects the </a:t>
            </a:r>
            <a:r>
              <a:rPr lang="en-US" i="1" dirty="0"/>
              <a:t>Escherichia coli </a:t>
            </a:r>
            <a:r>
              <a:rPr lang="en-US" dirty="0"/>
              <a:t>bacterium, has:</a:t>
            </a:r>
          </a:p>
          <a:p>
            <a:r>
              <a:rPr lang="en-US" dirty="0"/>
              <a:t>A tail for attaching to host cells</a:t>
            </a:r>
          </a:p>
          <a:p>
            <a:r>
              <a:rPr lang="en-US" dirty="0"/>
              <a:t>A head structure that houses its DNA</a:t>
            </a:r>
          </a:p>
          <a:p>
            <a:endParaRPr lang="en-US" dirty="0"/>
          </a:p>
        </p:txBody>
      </p:sp>
      <p:sp>
        <p:nvSpPr>
          <p:cNvPr id="5" name="TextBox 4">
            <a:extLst>
              <a:ext uri="{FF2B5EF4-FFF2-40B4-BE49-F238E27FC236}">
                <a16:creationId xmlns:a16="http://schemas.microsoft.com/office/drawing/2014/main" id="{07EA0A96-5C4C-4144-DAE3-7EF305FAA8D0}"/>
              </a:ext>
            </a:extLst>
          </p:cNvPr>
          <p:cNvSpPr txBox="1"/>
          <p:nvPr/>
        </p:nvSpPr>
        <p:spPr>
          <a:xfrm>
            <a:off x="6315648" y="1097280"/>
            <a:ext cx="1371600" cy="307777"/>
          </a:xfrm>
          <a:prstGeom prst="rect">
            <a:avLst/>
          </a:prstGeom>
          <a:noFill/>
        </p:spPr>
        <p:txBody>
          <a:bodyPr wrap="square" rtlCol="0">
            <a:spAutoFit/>
          </a:bodyPr>
          <a:lstStyle/>
          <a:p>
            <a:r>
              <a:rPr lang="en-US" sz="1400" b="1" dirty="0"/>
              <a:t>21.1 Figure 7</a:t>
            </a:r>
          </a:p>
        </p:txBody>
      </p:sp>
      <p:pic>
        <p:nvPicPr>
          <p:cNvPr id="6" name="Content Placeholder 4" descr="The first illustration shows a bacteriophage T4, which houses its D N A genome in a hexagonal head. A long, straight tail extends from the bottom of the head. Tail fibers attached to the base of the tail are bent, like spider legs. ">
            <a:extLst>
              <a:ext uri="{FF2B5EF4-FFF2-40B4-BE49-F238E27FC236}">
                <a16:creationId xmlns:a16="http://schemas.microsoft.com/office/drawing/2014/main" id="{0DCD0F8E-B907-FE66-75F6-EC7F69E388BE}"/>
              </a:ext>
            </a:extLst>
          </p:cNvPr>
          <p:cNvPicPr>
            <a:picLocks noChangeAspect="1"/>
          </p:cNvPicPr>
          <p:nvPr/>
        </p:nvPicPr>
        <p:blipFill>
          <a:blip r:embed="rId2"/>
          <a:srcRect l="16668" t="6998" r="47222" b="8001"/>
          <a:stretch/>
        </p:blipFill>
        <p:spPr>
          <a:xfrm>
            <a:off x="5515548" y="1468935"/>
            <a:ext cx="2971800" cy="3886200"/>
          </a:xfrm>
          <a:prstGeom prst="rect">
            <a:avLst/>
          </a:prstGeom>
        </p:spPr>
      </p:pic>
      <p:sp>
        <p:nvSpPr>
          <p:cNvPr id="7" name="TextBox 6">
            <a:extLst>
              <a:ext uri="{FF2B5EF4-FFF2-40B4-BE49-F238E27FC236}">
                <a16:creationId xmlns:a16="http://schemas.microsoft.com/office/drawing/2014/main" id="{B42B8AFE-CB60-3C24-96D0-96922938ACFC}"/>
              </a:ext>
            </a:extLst>
          </p:cNvPr>
          <p:cNvSpPr txBox="1"/>
          <p:nvPr/>
        </p:nvSpPr>
        <p:spPr>
          <a:xfrm>
            <a:off x="4715448" y="5743538"/>
            <a:ext cx="4572000" cy="246221"/>
          </a:xfrm>
          <a:prstGeom prst="rect">
            <a:avLst/>
          </a:prstGeom>
          <a:noFill/>
        </p:spPr>
        <p:txBody>
          <a:bodyPr wrap="square">
            <a:spAutoFit/>
          </a:bodyPr>
          <a:lstStyle/>
          <a:p>
            <a:pPr algn="ctr"/>
            <a:r>
              <a:rPr lang="en-US" sz="1000" dirty="0"/>
              <a:t>CNX OpenStax on Wikimedia Commons. "Bacteriophage." Modified.</a:t>
            </a:r>
          </a:p>
        </p:txBody>
      </p:sp>
    </p:spTree>
    <p:extLst>
      <p:ext uri="{BB962C8B-B14F-4D97-AF65-F5344CB8AC3E}">
        <p14:creationId xmlns:p14="http://schemas.microsoft.com/office/powerpoint/2010/main" val="1899727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DCB3-6BDB-3913-DB9A-C6C225281259}"/>
              </a:ext>
            </a:extLst>
          </p:cNvPr>
          <p:cNvSpPr>
            <a:spLocks noGrp="1"/>
          </p:cNvSpPr>
          <p:nvPr>
            <p:ph type="title"/>
          </p:nvPr>
        </p:nvSpPr>
        <p:spPr/>
        <p:txBody>
          <a:bodyPr/>
          <a:lstStyle/>
          <a:p>
            <a:r>
              <a:rPr lang="en-US" dirty="0"/>
              <a:t>Nonenveloped Viruses Lack Membrane Layers</a:t>
            </a:r>
          </a:p>
        </p:txBody>
      </p:sp>
      <p:sp>
        <p:nvSpPr>
          <p:cNvPr id="3" name="Content Placeholder 2">
            <a:extLst>
              <a:ext uri="{FF2B5EF4-FFF2-40B4-BE49-F238E27FC236}">
                <a16:creationId xmlns:a16="http://schemas.microsoft.com/office/drawing/2014/main" id="{BFFC7760-B8E2-379E-9150-353FDA775A85}"/>
              </a:ext>
            </a:extLst>
          </p:cNvPr>
          <p:cNvSpPr>
            <a:spLocks noGrp="1"/>
          </p:cNvSpPr>
          <p:nvPr>
            <p:ph idx="1"/>
          </p:nvPr>
        </p:nvSpPr>
        <p:spPr>
          <a:xfrm>
            <a:off x="457200" y="944880"/>
            <a:ext cx="8153400" cy="5303520"/>
          </a:xfrm>
        </p:spPr>
        <p:txBody>
          <a:bodyPr>
            <a:normAutofit/>
          </a:bodyPr>
          <a:lstStyle/>
          <a:p>
            <a:pPr marL="0" indent="0">
              <a:buNone/>
            </a:pPr>
            <a:r>
              <a:rPr lang="en-US" dirty="0"/>
              <a:t>A nonenveloped virus lacks a membrane layer.</a:t>
            </a:r>
          </a:p>
          <a:p>
            <a:r>
              <a:rPr lang="en-US" dirty="0"/>
              <a:t>They use glycoprotein spikes protruding from its capsomeres to attach to host cells.</a:t>
            </a:r>
          </a:p>
          <a:p>
            <a:r>
              <a:rPr lang="en-US" dirty="0"/>
              <a:t>They are more resistant to changes in temperature, pH, and some disinfectants than enveloped viruses.</a:t>
            </a:r>
          </a:p>
          <a:p>
            <a:r>
              <a:rPr lang="en-US" dirty="0"/>
              <a:t>Examples include:</a:t>
            </a:r>
          </a:p>
          <a:p>
            <a:pPr lvl="1"/>
            <a:r>
              <a:rPr lang="en-US" dirty="0"/>
              <a:t>Adenovirus</a:t>
            </a:r>
          </a:p>
          <a:p>
            <a:pPr lvl="1"/>
            <a:r>
              <a:rPr lang="en-US" dirty="0"/>
              <a:t>Poliovirus (causes polio)</a:t>
            </a:r>
          </a:p>
          <a:p>
            <a:pPr lvl="1"/>
            <a:r>
              <a:rPr lang="en-US" dirty="0"/>
              <a:t>Papillomaviruses (cause warts)</a:t>
            </a:r>
          </a:p>
          <a:p>
            <a:pPr lvl="1"/>
            <a:r>
              <a:rPr lang="en-US" dirty="0"/>
              <a:t>Hepatitis A virus (causes hepatitis A)</a:t>
            </a:r>
          </a:p>
          <a:p>
            <a:pPr lvl="1"/>
            <a:endParaRPr lang="en-US" dirty="0"/>
          </a:p>
        </p:txBody>
      </p:sp>
    </p:spTree>
    <p:extLst>
      <p:ext uri="{BB962C8B-B14F-4D97-AF65-F5344CB8AC3E}">
        <p14:creationId xmlns:p14="http://schemas.microsoft.com/office/powerpoint/2010/main" val="1276530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DCB3-6BDB-3913-DB9A-C6C225281259}"/>
              </a:ext>
            </a:extLst>
          </p:cNvPr>
          <p:cNvSpPr>
            <a:spLocks noGrp="1"/>
          </p:cNvSpPr>
          <p:nvPr>
            <p:ph type="title"/>
          </p:nvPr>
        </p:nvSpPr>
        <p:spPr/>
        <p:txBody>
          <a:bodyPr>
            <a:normAutofit/>
          </a:bodyPr>
          <a:lstStyle/>
          <a:p>
            <a:r>
              <a:rPr lang="en-US" dirty="0"/>
              <a:t>Enveloped Viruses Have Membrane Layers Containing Viral Proteins</a:t>
            </a:r>
          </a:p>
        </p:txBody>
      </p:sp>
      <p:sp>
        <p:nvSpPr>
          <p:cNvPr id="3" name="Content Placeholder 2">
            <a:extLst>
              <a:ext uri="{FF2B5EF4-FFF2-40B4-BE49-F238E27FC236}">
                <a16:creationId xmlns:a16="http://schemas.microsoft.com/office/drawing/2014/main" id="{BFFC7760-B8E2-379E-9150-353FDA775A85}"/>
              </a:ext>
            </a:extLst>
          </p:cNvPr>
          <p:cNvSpPr>
            <a:spLocks noGrp="1"/>
          </p:cNvSpPr>
          <p:nvPr>
            <p:ph idx="1"/>
          </p:nvPr>
        </p:nvSpPr>
        <p:spPr>
          <a:xfrm>
            <a:off x="457200" y="1097280"/>
            <a:ext cx="8153400" cy="5151120"/>
          </a:xfrm>
        </p:spPr>
        <p:txBody>
          <a:bodyPr>
            <a:normAutofit fontScale="85000" lnSpcReduction="20000"/>
          </a:bodyPr>
          <a:lstStyle/>
          <a:p>
            <a:r>
              <a:rPr lang="en-US" dirty="0"/>
              <a:t>Enveloped viruses consist of a nucleic acid (DNA or RNA), a capsid, and a phospholipid bilayer envelope containing viral proteins:</a:t>
            </a:r>
          </a:p>
          <a:p>
            <a:pPr lvl="1"/>
            <a:r>
              <a:rPr lang="en-US" dirty="0"/>
              <a:t>Glycoproteins: for attachment to host cells</a:t>
            </a:r>
          </a:p>
          <a:p>
            <a:pPr lvl="1"/>
            <a:r>
              <a:rPr lang="en-US" b="1" dirty="0"/>
              <a:t>Matrix proteins:</a:t>
            </a:r>
            <a:r>
              <a:rPr lang="en-US" dirty="0"/>
              <a:t> for stabilizing the envelope and aiding in assembly of viral progeny</a:t>
            </a:r>
          </a:p>
          <a:p>
            <a:r>
              <a:rPr lang="en-US" dirty="0"/>
              <a:t>They are less resistant to changes in temperature, pH, and some disinfectants than nonenveloped viruses due to the fragility of membranes.</a:t>
            </a:r>
          </a:p>
          <a:p>
            <a:r>
              <a:rPr lang="en-US" dirty="0"/>
              <a:t>Examples include:</a:t>
            </a:r>
          </a:p>
          <a:p>
            <a:pPr lvl="1"/>
            <a:r>
              <a:rPr lang="en-US" dirty="0"/>
              <a:t>Influenza virus		</a:t>
            </a:r>
          </a:p>
          <a:p>
            <a:pPr lvl="1"/>
            <a:r>
              <a:rPr lang="en-US" dirty="0"/>
              <a:t>Chickenpox</a:t>
            </a:r>
          </a:p>
          <a:p>
            <a:pPr lvl="1"/>
            <a:r>
              <a:rPr lang="en-US" dirty="0"/>
              <a:t>HIV</a:t>
            </a:r>
          </a:p>
          <a:p>
            <a:pPr lvl="1"/>
            <a:r>
              <a:rPr lang="en-US" dirty="0"/>
              <a:t>Mumps</a:t>
            </a:r>
          </a:p>
        </p:txBody>
      </p:sp>
    </p:spTree>
    <p:extLst>
      <p:ext uri="{BB962C8B-B14F-4D97-AF65-F5344CB8AC3E}">
        <p14:creationId xmlns:p14="http://schemas.microsoft.com/office/powerpoint/2010/main" val="4116741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88B4-9F6F-D9B3-F9A1-DC0017AD4DFC}"/>
              </a:ext>
            </a:extLst>
          </p:cNvPr>
          <p:cNvSpPr>
            <a:spLocks noGrp="1"/>
          </p:cNvSpPr>
          <p:nvPr>
            <p:ph type="title"/>
          </p:nvPr>
        </p:nvSpPr>
        <p:spPr/>
        <p:txBody>
          <a:bodyPr/>
          <a:lstStyle/>
          <a:p>
            <a:r>
              <a:rPr lang="en-US" dirty="0"/>
              <a:t>Nonenveloped and Enveloped Viruses Differ In Structure</a:t>
            </a:r>
          </a:p>
        </p:txBody>
      </p:sp>
      <p:pic>
        <p:nvPicPr>
          <p:cNvPr id="3" name="Content Placeholder 4" descr="In the second image, an adenovirus is pictured. An adenovirus houses its D N A genome in a round capsid made from many small capsomere subunits. Glycoproteins extend from the capsomere, like pins from a pincushion. In this image, the influenza virus is shown. The influenza virus has nucleoprotein contained within a capsid.">
            <a:extLst>
              <a:ext uri="{FF2B5EF4-FFF2-40B4-BE49-F238E27FC236}">
                <a16:creationId xmlns:a16="http://schemas.microsoft.com/office/drawing/2014/main" id="{0CE0B906-DF5C-2A62-6904-90FDD49F413F}"/>
              </a:ext>
            </a:extLst>
          </p:cNvPr>
          <p:cNvPicPr>
            <a:picLocks noGrp="1" noChangeAspect="1"/>
          </p:cNvPicPr>
          <p:nvPr>
            <p:ph idx="1"/>
          </p:nvPr>
        </p:nvPicPr>
        <p:blipFill>
          <a:blip r:embed="rId2"/>
          <a:srcRect l="53704" t="7000" r="16667" b="6334"/>
          <a:stretch/>
        </p:blipFill>
        <p:spPr>
          <a:xfrm>
            <a:off x="3276600" y="1148862"/>
            <a:ext cx="2438400" cy="3962400"/>
          </a:xfrm>
        </p:spPr>
      </p:pic>
      <p:sp>
        <p:nvSpPr>
          <p:cNvPr id="7" name="TextBox 6">
            <a:extLst>
              <a:ext uri="{FF2B5EF4-FFF2-40B4-BE49-F238E27FC236}">
                <a16:creationId xmlns:a16="http://schemas.microsoft.com/office/drawing/2014/main" id="{74B3BB5E-E01D-0D25-6057-AFFE562FEC87}"/>
              </a:ext>
            </a:extLst>
          </p:cNvPr>
          <p:cNvSpPr txBox="1"/>
          <p:nvPr/>
        </p:nvSpPr>
        <p:spPr>
          <a:xfrm>
            <a:off x="1166859" y="5105400"/>
            <a:ext cx="7086600" cy="307777"/>
          </a:xfrm>
          <a:prstGeom prst="rect">
            <a:avLst/>
          </a:prstGeom>
          <a:noFill/>
        </p:spPr>
        <p:txBody>
          <a:bodyPr wrap="square" rtlCol="0">
            <a:spAutoFit/>
          </a:bodyPr>
          <a:lstStyle/>
          <a:p>
            <a:pPr algn="ctr"/>
            <a:r>
              <a:rPr lang="en-US" sz="1400" b="1" dirty="0"/>
              <a:t>21.1 Figure 7:</a:t>
            </a:r>
            <a:r>
              <a:rPr lang="en-US" sz="1400" dirty="0"/>
              <a:t> Adenovirus is a nonenveloped virus, while influenza virus is an enveloped virus. </a:t>
            </a:r>
            <a:endParaRPr lang="en-US" sz="1400" b="1" dirty="0"/>
          </a:p>
        </p:txBody>
      </p:sp>
      <p:sp>
        <p:nvSpPr>
          <p:cNvPr id="4" name="TextBox 3">
            <a:extLst>
              <a:ext uri="{FF2B5EF4-FFF2-40B4-BE49-F238E27FC236}">
                <a16:creationId xmlns:a16="http://schemas.microsoft.com/office/drawing/2014/main" id="{F7994424-E967-E30B-24FC-3AD44A9E1B0E}"/>
              </a:ext>
            </a:extLst>
          </p:cNvPr>
          <p:cNvSpPr txBox="1"/>
          <p:nvPr/>
        </p:nvSpPr>
        <p:spPr>
          <a:xfrm>
            <a:off x="2424159" y="5451231"/>
            <a:ext cx="4572000" cy="400110"/>
          </a:xfrm>
          <a:prstGeom prst="rect">
            <a:avLst/>
          </a:prstGeom>
          <a:noFill/>
        </p:spPr>
        <p:txBody>
          <a:bodyPr wrap="square">
            <a:spAutoFit/>
          </a:bodyPr>
          <a:lstStyle/>
          <a:p>
            <a:pPr algn="ctr"/>
            <a:r>
              <a:rPr lang="en-US" sz="1000" dirty="0"/>
              <a:t>CNX OpenStax on Wikimedia Commons. "Influenza virus." Modified. </a:t>
            </a:r>
          </a:p>
          <a:p>
            <a:pPr algn="ctr"/>
            <a:r>
              <a:rPr lang="en-US" sz="1000" dirty="0"/>
              <a:t>CNX OpenStax on Wikimedia Commons. "Adenovirus." Modified. </a:t>
            </a:r>
          </a:p>
        </p:txBody>
      </p:sp>
    </p:spTree>
    <p:extLst>
      <p:ext uri="{BB962C8B-B14F-4D97-AF65-F5344CB8AC3E}">
        <p14:creationId xmlns:p14="http://schemas.microsoft.com/office/powerpoint/2010/main" val="58657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0236-2F11-72D9-8457-855FD67F7F4B}"/>
              </a:ext>
            </a:extLst>
          </p:cNvPr>
          <p:cNvSpPr>
            <a:spLocks noGrp="1"/>
          </p:cNvSpPr>
          <p:nvPr>
            <p:ph type="title"/>
          </p:nvPr>
        </p:nvSpPr>
        <p:spPr/>
        <p:txBody>
          <a:bodyPr/>
          <a:lstStyle/>
          <a:p>
            <a:r>
              <a:rPr lang="en-US" dirty="0"/>
              <a:t>The Presence or Absence of an Envelope Is Largely Useful Only for Classification</a:t>
            </a:r>
          </a:p>
        </p:txBody>
      </p:sp>
      <p:sp>
        <p:nvSpPr>
          <p:cNvPr id="3" name="Content Placeholder 2">
            <a:extLst>
              <a:ext uri="{FF2B5EF4-FFF2-40B4-BE49-F238E27FC236}">
                <a16:creationId xmlns:a16="http://schemas.microsoft.com/office/drawing/2014/main" id="{831F07C3-16AD-3FAA-2552-E3A6FC27F0C8}"/>
              </a:ext>
            </a:extLst>
          </p:cNvPr>
          <p:cNvSpPr>
            <a:spLocks noGrp="1"/>
          </p:cNvSpPr>
          <p:nvPr>
            <p:ph idx="1"/>
          </p:nvPr>
        </p:nvSpPr>
        <p:spPr/>
        <p:txBody>
          <a:bodyPr/>
          <a:lstStyle/>
          <a:p>
            <a:pPr marL="0" indent="0">
              <a:buNone/>
            </a:pPr>
            <a:r>
              <a:rPr lang="en-US" dirty="0"/>
              <a:t>The presence or absence of an envelope tells us nothing about:</a:t>
            </a:r>
          </a:p>
          <a:p>
            <a:r>
              <a:rPr lang="en-US" dirty="0"/>
              <a:t>The disease a virus may cause</a:t>
            </a:r>
          </a:p>
          <a:p>
            <a:r>
              <a:rPr lang="en-US" dirty="0"/>
              <a:t>The species it might infect</a:t>
            </a:r>
          </a:p>
          <a:p>
            <a:endParaRPr lang="en-US" dirty="0"/>
          </a:p>
        </p:txBody>
      </p:sp>
    </p:spTree>
    <p:extLst>
      <p:ext uri="{BB962C8B-B14F-4D97-AF65-F5344CB8AC3E}">
        <p14:creationId xmlns:p14="http://schemas.microsoft.com/office/powerpoint/2010/main" val="380003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5188-7401-CE7A-7F68-0A6806D49209}"/>
              </a:ext>
            </a:extLst>
          </p:cNvPr>
          <p:cNvSpPr>
            <a:spLocks noGrp="1"/>
          </p:cNvSpPr>
          <p:nvPr>
            <p:ph type="title"/>
          </p:nvPr>
        </p:nvSpPr>
        <p:spPr/>
        <p:txBody>
          <a:bodyPr/>
          <a:lstStyle/>
          <a:p>
            <a:r>
              <a:rPr lang="en-US" dirty="0"/>
              <a:t>Viruses Vary in Their Genome Composition and Structure</a:t>
            </a:r>
          </a:p>
        </p:txBody>
      </p:sp>
      <p:sp>
        <p:nvSpPr>
          <p:cNvPr id="3" name="Content Placeholder 2">
            <a:extLst>
              <a:ext uri="{FF2B5EF4-FFF2-40B4-BE49-F238E27FC236}">
                <a16:creationId xmlns:a16="http://schemas.microsoft.com/office/drawing/2014/main" id="{6EB88516-C233-AF04-7D39-BC2A97AA0004}"/>
              </a:ext>
            </a:extLst>
          </p:cNvPr>
          <p:cNvSpPr>
            <a:spLocks noGrp="1"/>
          </p:cNvSpPr>
          <p:nvPr>
            <p:ph idx="1"/>
          </p:nvPr>
        </p:nvSpPr>
        <p:spPr/>
        <p:txBody>
          <a:bodyPr/>
          <a:lstStyle/>
          <a:p>
            <a:r>
              <a:rPr lang="en-US" dirty="0"/>
              <a:t>The </a:t>
            </a:r>
            <a:r>
              <a:rPr lang="en-US" b="1" dirty="0"/>
              <a:t>virus core</a:t>
            </a:r>
            <a:r>
              <a:rPr lang="en-US" dirty="0"/>
              <a:t> contains the viral genome.</a:t>
            </a:r>
          </a:p>
          <a:p>
            <a:r>
              <a:rPr lang="en-US" dirty="0"/>
              <a:t>Viral genomes tend to be small, containing only genes that encode proteins that the host does not.</a:t>
            </a:r>
          </a:p>
          <a:p>
            <a:r>
              <a:rPr lang="en-US" dirty="0"/>
              <a:t>Viral genomes may be:</a:t>
            </a:r>
          </a:p>
          <a:p>
            <a:pPr lvl="1"/>
            <a:r>
              <a:rPr lang="en-US" dirty="0"/>
              <a:t>DNA or RNA</a:t>
            </a:r>
          </a:p>
          <a:p>
            <a:pPr lvl="1"/>
            <a:r>
              <a:rPr lang="en-US" dirty="0"/>
              <a:t>Single-stranded or double-stranded</a:t>
            </a:r>
          </a:p>
          <a:p>
            <a:pPr lvl="1"/>
            <a:r>
              <a:rPr lang="en-US" dirty="0"/>
              <a:t>Linear or circular</a:t>
            </a:r>
          </a:p>
          <a:p>
            <a:pPr lvl="1"/>
            <a:r>
              <a:rPr lang="en-US" dirty="0"/>
              <a:t>A single piece or segmented (like influenza virus)</a:t>
            </a:r>
          </a:p>
        </p:txBody>
      </p:sp>
    </p:spTree>
    <p:extLst>
      <p:ext uri="{BB962C8B-B14F-4D97-AF65-F5344CB8AC3E}">
        <p14:creationId xmlns:p14="http://schemas.microsoft.com/office/powerpoint/2010/main" val="562515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0433-59BF-EA7F-A6C8-349410EA95E7}"/>
              </a:ext>
            </a:extLst>
          </p:cNvPr>
          <p:cNvSpPr>
            <a:spLocks noGrp="1"/>
          </p:cNvSpPr>
          <p:nvPr>
            <p:ph type="title"/>
          </p:nvPr>
        </p:nvSpPr>
        <p:spPr/>
        <p:txBody>
          <a:bodyPr/>
          <a:lstStyle/>
          <a:p>
            <a:r>
              <a:rPr lang="en-US" dirty="0"/>
              <a:t>A DNA Virus Directs the Host Cell to Replicate Its DNA and Make Its Proteins</a:t>
            </a:r>
          </a:p>
        </p:txBody>
      </p:sp>
      <p:sp>
        <p:nvSpPr>
          <p:cNvPr id="3" name="Content Placeholder 2">
            <a:extLst>
              <a:ext uri="{FF2B5EF4-FFF2-40B4-BE49-F238E27FC236}">
                <a16:creationId xmlns:a16="http://schemas.microsoft.com/office/drawing/2014/main" id="{2CB795D7-8D2F-5500-18CD-47E8CAF304AE}"/>
              </a:ext>
            </a:extLst>
          </p:cNvPr>
          <p:cNvSpPr>
            <a:spLocks noGrp="1"/>
          </p:cNvSpPr>
          <p:nvPr>
            <p:ph idx="1"/>
          </p:nvPr>
        </p:nvSpPr>
        <p:spPr>
          <a:xfrm>
            <a:off x="457200" y="1021080"/>
            <a:ext cx="8229600" cy="5151120"/>
          </a:xfrm>
        </p:spPr>
        <p:txBody>
          <a:bodyPr>
            <a:normAutofit fontScale="92500" lnSpcReduction="10000"/>
          </a:bodyPr>
          <a:lstStyle/>
          <a:p>
            <a:pPr marL="0" indent="0">
              <a:buNone/>
            </a:pPr>
            <a:r>
              <a:rPr lang="en-US" dirty="0"/>
              <a:t>The viral DNA in DNA viruses directs:</a:t>
            </a:r>
          </a:p>
          <a:p>
            <a:r>
              <a:rPr lang="en-US" dirty="0"/>
              <a:t>The host cell's replication proteins to make new copies of the viral genome</a:t>
            </a:r>
          </a:p>
          <a:p>
            <a:r>
              <a:rPr lang="en-US" dirty="0"/>
              <a:t>The host cell's transcription and translation machinery to make viral proteins</a:t>
            </a:r>
          </a:p>
          <a:p>
            <a:pPr marL="0" indent="0">
              <a:buNone/>
            </a:pPr>
            <a:r>
              <a:rPr lang="en-US" dirty="0"/>
              <a:t>Examples of human diseases caused by DNA viruses include:</a:t>
            </a:r>
          </a:p>
          <a:p>
            <a:r>
              <a:rPr lang="en-US" dirty="0"/>
              <a:t>Chicken pox</a:t>
            </a:r>
          </a:p>
          <a:p>
            <a:r>
              <a:rPr lang="en-US" dirty="0"/>
              <a:t>Hepatitis B</a:t>
            </a:r>
          </a:p>
          <a:p>
            <a:r>
              <a:rPr lang="en-US" dirty="0"/>
              <a:t>Adenoviruses</a:t>
            </a:r>
          </a:p>
          <a:p>
            <a:r>
              <a:rPr lang="en-US" dirty="0"/>
              <a:t>Herpes viruses</a:t>
            </a:r>
          </a:p>
          <a:p>
            <a:r>
              <a:rPr lang="en-US" dirty="0"/>
              <a:t>Human papilloma viruses</a:t>
            </a:r>
          </a:p>
        </p:txBody>
      </p:sp>
    </p:spTree>
    <p:extLst>
      <p:ext uri="{BB962C8B-B14F-4D97-AF65-F5344CB8AC3E}">
        <p14:creationId xmlns:p14="http://schemas.microsoft.com/office/powerpoint/2010/main" val="90277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0433-59BF-EA7F-A6C8-349410EA95E7}"/>
              </a:ext>
            </a:extLst>
          </p:cNvPr>
          <p:cNvSpPr>
            <a:spLocks noGrp="1"/>
          </p:cNvSpPr>
          <p:nvPr>
            <p:ph type="title"/>
          </p:nvPr>
        </p:nvSpPr>
        <p:spPr/>
        <p:txBody>
          <a:bodyPr/>
          <a:lstStyle/>
          <a:p>
            <a:r>
              <a:rPr lang="en-US" dirty="0"/>
              <a:t>An RNA Virus Must Encode Its Own Enzyme to Replicate Its Genome</a:t>
            </a:r>
          </a:p>
        </p:txBody>
      </p:sp>
      <p:sp>
        <p:nvSpPr>
          <p:cNvPr id="3" name="Content Placeholder 2">
            <a:extLst>
              <a:ext uri="{FF2B5EF4-FFF2-40B4-BE49-F238E27FC236}">
                <a16:creationId xmlns:a16="http://schemas.microsoft.com/office/drawing/2014/main" id="{2CB795D7-8D2F-5500-18CD-47E8CAF304AE}"/>
              </a:ext>
            </a:extLst>
          </p:cNvPr>
          <p:cNvSpPr>
            <a:spLocks noGrp="1"/>
          </p:cNvSpPr>
          <p:nvPr>
            <p:ph idx="1"/>
          </p:nvPr>
        </p:nvSpPr>
        <p:spPr>
          <a:xfrm>
            <a:off x="457200" y="1021080"/>
            <a:ext cx="8229600" cy="5151120"/>
          </a:xfrm>
        </p:spPr>
        <p:txBody>
          <a:bodyPr>
            <a:normAutofit fontScale="92500" lnSpcReduction="20000"/>
          </a:bodyPr>
          <a:lstStyle/>
          <a:p>
            <a:pPr marL="0" indent="0">
              <a:buNone/>
            </a:pPr>
            <a:r>
              <a:rPr lang="en-US" dirty="0"/>
              <a:t>RNA viruses must encode their own enzymes (called </a:t>
            </a:r>
            <a:r>
              <a:rPr lang="en-US" i="1" dirty="0"/>
              <a:t>RNA polymerase enzymes</a:t>
            </a:r>
            <a:r>
              <a:rPr lang="en-US" dirty="0"/>
              <a:t>) to:</a:t>
            </a:r>
          </a:p>
          <a:p>
            <a:r>
              <a:rPr lang="en-US" dirty="0"/>
              <a:t>Replicate RNA into RNA (typical RNA viruses)</a:t>
            </a:r>
          </a:p>
          <a:p>
            <a:r>
              <a:rPr lang="en-US" dirty="0"/>
              <a:t>Replicate their RNA into DNA (retroviruses):</a:t>
            </a:r>
          </a:p>
          <a:p>
            <a:pPr marL="0" indent="0">
              <a:buNone/>
            </a:pPr>
            <a:r>
              <a:rPr lang="en-US" dirty="0"/>
              <a:t>RNA polymerases are more likely to make copying errors.</a:t>
            </a:r>
          </a:p>
          <a:p>
            <a:r>
              <a:rPr lang="en-US" dirty="0"/>
              <a:t>RNA viruses accumulate more mutations and can change and adapt more rapidly to their hosts.</a:t>
            </a:r>
          </a:p>
          <a:p>
            <a:pPr marL="0" indent="0">
              <a:buNone/>
            </a:pPr>
            <a:r>
              <a:rPr lang="en-US" dirty="0"/>
              <a:t>Examples of human diseases caused by RNA viruses include:</a:t>
            </a:r>
          </a:p>
          <a:p>
            <a:r>
              <a:rPr lang="en-US" dirty="0"/>
              <a:t>Influenza</a:t>
            </a:r>
          </a:p>
          <a:p>
            <a:r>
              <a:rPr lang="en-US" dirty="0"/>
              <a:t>Hepatitis C</a:t>
            </a:r>
          </a:p>
          <a:p>
            <a:r>
              <a:rPr lang="en-US" dirty="0"/>
              <a:t>Measles</a:t>
            </a:r>
          </a:p>
          <a:p>
            <a:r>
              <a:rPr lang="en-US" dirty="0"/>
              <a:t>Rabies</a:t>
            </a:r>
          </a:p>
          <a:p>
            <a:r>
              <a:rPr lang="en-US" dirty="0"/>
              <a:t>HIV (a retrovirus)</a:t>
            </a:r>
          </a:p>
        </p:txBody>
      </p:sp>
    </p:spTree>
    <p:extLst>
      <p:ext uri="{BB962C8B-B14F-4D97-AF65-F5344CB8AC3E}">
        <p14:creationId xmlns:p14="http://schemas.microsoft.com/office/powerpoint/2010/main" val="275616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2</a:t>
            </a:r>
            <a:endParaRPr lang="en-US"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539241"/>
          </a:xfrm>
        </p:spPr>
        <p:txBody>
          <a:bodyPr>
            <a:normAutofit/>
          </a:bodyPr>
          <a:lstStyle/>
          <a:p>
            <a:pPr marL="457200" indent="-457200">
              <a:buFont typeface="Arial" panose="020B0604020202020204" pitchFamily="34" charset="0"/>
              <a:buChar char="•"/>
            </a:pPr>
            <a:r>
              <a:rPr lang="en-US" dirty="0"/>
              <a:t>How might high rates of copying errors in RNA polymerase enzymes be beneficial or detrimental to the evolution of a pathogenic virus?</a:t>
            </a:r>
          </a:p>
        </p:txBody>
      </p:sp>
    </p:spTree>
    <p:extLst>
      <p:ext uri="{BB962C8B-B14F-4D97-AF65-F5344CB8AC3E}">
        <p14:creationId xmlns:p14="http://schemas.microsoft.com/office/powerpoint/2010/main" val="3824360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F542-6B92-9643-DA48-B5A3A90820E7}"/>
              </a:ext>
            </a:extLst>
          </p:cNvPr>
          <p:cNvSpPr>
            <a:spLocks noGrp="1"/>
          </p:cNvSpPr>
          <p:nvPr>
            <p:ph type="title"/>
          </p:nvPr>
        </p:nvSpPr>
        <p:spPr/>
        <p:txBody>
          <a:bodyPr/>
          <a:lstStyle/>
          <a:p>
            <a:r>
              <a:rPr lang="en-US" dirty="0"/>
              <a:t>Viruses Are Difficult to Classify</a:t>
            </a:r>
          </a:p>
        </p:txBody>
      </p:sp>
      <p:sp>
        <p:nvSpPr>
          <p:cNvPr id="3" name="Content Placeholder 2">
            <a:extLst>
              <a:ext uri="{FF2B5EF4-FFF2-40B4-BE49-F238E27FC236}">
                <a16:creationId xmlns:a16="http://schemas.microsoft.com/office/drawing/2014/main" id="{FAB1E30D-CD87-7DD7-14C9-D232E22DE7BC}"/>
              </a:ext>
            </a:extLst>
          </p:cNvPr>
          <p:cNvSpPr>
            <a:spLocks noGrp="1"/>
          </p:cNvSpPr>
          <p:nvPr>
            <p:ph idx="1"/>
          </p:nvPr>
        </p:nvSpPr>
        <p:spPr>
          <a:xfrm>
            <a:off x="457200" y="990600"/>
            <a:ext cx="8229600" cy="5410200"/>
          </a:xfrm>
        </p:spPr>
        <p:txBody>
          <a:bodyPr>
            <a:normAutofit/>
          </a:bodyPr>
          <a:lstStyle/>
          <a:p>
            <a:r>
              <a:rPr lang="en-US" sz="2400" dirty="0"/>
              <a:t>Viruses likely evolved from different ancestors.</a:t>
            </a:r>
          </a:p>
          <a:p>
            <a:r>
              <a:rPr lang="en-US" sz="2400" dirty="0"/>
              <a:t>Viruses lack common genetic sequences that they all share.</a:t>
            </a:r>
          </a:p>
          <a:p>
            <a:pPr lvl="1"/>
            <a:r>
              <a:rPr lang="en-US" sz="2400" dirty="0"/>
              <a:t>Because they lack ribosomes, they lack rRNA sequences.</a:t>
            </a:r>
          </a:p>
          <a:p>
            <a:pPr lvl="1"/>
            <a:r>
              <a:rPr lang="en-US" sz="2400" dirty="0"/>
              <a:t>Thus, genomic or protein analysis is not appropriate.</a:t>
            </a:r>
          </a:p>
          <a:p>
            <a:r>
              <a:rPr lang="en-US" sz="2400" dirty="0"/>
              <a:t>Methods to classify viruses have been based on:</a:t>
            </a:r>
          </a:p>
          <a:p>
            <a:pPr lvl="1"/>
            <a:r>
              <a:rPr lang="en-US" sz="2400" dirty="0"/>
              <a:t>Core structure: type of nucleic acid and structure of genome</a:t>
            </a:r>
          </a:p>
          <a:p>
            <a:pPr lvl="1"/>
            <a:r>
              <a:rPr lang="en-US" sz="2400" dirty="0"/>
              <a:t>Morphology and capsid design (including the presence or absence of an envelope)</a:t>
            </a:r>
          </a:p>
          <a:p>
            <a:pPr lvl="1"/>
            <a:r>
              <a:rPr lang="en-US" sz="2400" dirty="0"/>
              <a:t>How mRNA is generated for each virus type (called the Baltimore classification scheme)</a:t>
            </a:r>
          </a:p>
        </p:txBody>
      </p:sp>
    </p:spTree>
    <p:extLst>
      <p:ext uri="{BB962C8B-B14F-4D97-AF65-F5344CB8AC3E}">
        <p14:creationId xmlns:p14="http://schemas.microsoft.com/office/powerpoint/2010/main" val="282463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Viruses Are Acellular Parasites</a:t>
            </a:r>
            <a:endParaRPr lang="en-US" sz="3200" dirty="0">
              <a:solidFill>
                <a:schemeClr val="accent1"/>
              </a:solidFill>
            </a:endParaRPr>
          </a:p>
        </p:txBody>
      </p:sp>
      <p:sp>
        <p:nvSpPr>
          <p:cNvPr id="11267" name="Rectangle 3"/>
          <p:cNvSpPr>
            <a:spLocks noGrp="1"/>
          </p:cNvSpPr>
          <p:nvPr>
            <p:ph idx="1"/>
          </p:nvPr>
        </p:nvSpPr>
        <p:spPr>
          <a:xfrm>
            <a:off x="457200" y="1097280"/>
            <a:ext cx="8229600" cy="4922520"/>
          </a:xfrm>
          <a:prstGeom prst="rect">
            <a:avLst/>
          </a:prstGeom>
        </p:spPr>
        <p:txBody>
          <a:bodyPr>
            <a:normAutofit fontScale="85000" lnSpcReduction="20000"/>
          </a:bodyPr>
          <a:lstStyle/>
          <a:p>
            <a:pPr marL="0" indent="0">
              <a:buNone/>
              <a:tabLst>
                <a:tab pos="461963" algn="l"/>
              </a:tabLst>
            </a:pPr>
            <a:r>
              <a:rPr lang="en-US" dirty="0">
                <a:solidFill>
                  <a:schemeClr val="tx1"/>
                </a:solidFill>
              </a:rPr>
              <a:t>Viruses:</a:t>
            </a:r>
          </a:p>
          <a:p>
            <a:pPr>
              <a:tabLst>
                <a:tab pos="461963" algn="l"/>
              </a:tabLst>
            </a:pPr>
            <a:r>
              <a:rPr lang="en-US" i="1" dirty="0">
                <a:solidFill>
                  <a:schemeClr val="tx1"/>
                </a:solidFill>
              </a:rPr>
              <a:t>Are </a:t>
            </a:r>
            <a:r>
              <a:rPr lang="en-US" b="1" i="1" dirty="0">
                <a:solidFill>
                  <a:schemeClr val="tx1"/>
                </a:solidFill>
              </a:rPr>
              <a:t>acellular</a:t>
            </a:r>
            <a:r>
              <a:rPr lang="en-US" i="1" dirty="0">
                <a:solidFill>
                  <a:schemeClr val="tx1"/>
                </a:solidFill>
              </a:rPr>
              <a:t> parasites</a:t>
            </a:r>
            <a:r>
              <a:rPr lang="en-US" dirty="0">
                <a:solidFill>
                  <a:schemeClr val="tx1"/>
                </a:solidFill>
              </a:rPr>
              <a:t> (meaning that they lack cells)</a:t>
            </a:r>
            <a:endParaRPr lang="en-US" i="1" dirty="0">
              <a:solidFill>
                <a:schemeClr val="tx1"/>
              </a:solidFill>
            </a:endParaRPr>
          </a:p>
          <a:p>
            <a:pPr>
              <a:tabLst>
                <a:tab pos="461963" algn="l"/>
              </a:tabLst>
            </a:pPr>
            <a:r>
              <a:rPr lang="en-US" i="1" dirty="0">
                <a:solidFill>
                  <a:schemeClr val="tx1"/>
                </a:solidFill>
              </a:rPr>
              <a:t>Cannot be classified into any kingdom</a:t>
            </a:r>
          </a:p>
          <a:p>
            <a:pPr marL="457200" indent="-457200">
              <a:buFont typeface="Arial" panose="020B0604020202020204" pitchFamily="34" charset="0"/>
              <a:buChar char="•"/>
              <a:tabLst>
                <a:tab pos="461963" algn="l"/>
              </a:tabLst>
            </a:pPr>
            <a:r>
              <a:rPr lang="en-US" i="0" dirty="0">
                <a:solidFill>
                  <a:schemeClr val="tx1"/>
                </a:solidFill>
              </a:rPr>
              <a:t>Infect all organisms (plants, animals, and prokaryotes)</a:t>
            </a:r>
          </a:p>
          <a:p>
            <a:pPr>
              <a:tabLst>
                <a:tab pos="461963" algn="l"/>
              </a:tabLst>
            </a:pPr>
            <a:r>
              <a:rPr lang="en-US" i="1" dirty="0">
                <a:solidFill>
                  <a:schemeClr val="tx1"/>
                </a:solidFill>
              </a:rPr>
              <a:t>Are not alive</a:t>
            </a:r>
            <a:r>
              <a:rPr lang="en-US" i="0" dirty="0">
                <a:solidFill>
                  <a:schemeClr val="tx1"/>
                </a:solidFill>
              </a:rPr>
              <a:t> because they</a:t>
            </a:r>
          </a:p>
          <a:p>
            <a:pPr lvl="1">
              <a:tabLst>
                <a:tab pos="461963" algn="l"/>
              </a:tabLst>
            </a:pPr>
            <a:r>
              <a:rPr lang="en-US" dirty="0"/>
              <a:t>Are not composed of cells</a:t>
            </a:r>
          </a:p>
          <a:p>
            <a:pPr lvl="1">
              <a:tabLst>
                <a:tab pos="461963" algn="l"/>
              </a:tabLst>
            </a:pPr>
            <a:r>
              <a:rPr lang="en-US" i="0" dirty="0">
                <a:solidFill>
                  <a:schemeClr val="tx1"/>
                </a:solidFill>
              </a:rPr>
              <a:t>Cannot grow or reproduce by cell division</a:t>
            </a:r>
          </a:p>
          <a:p>
            <a:pPr lvl="1">
              <a:tabLst>
                <a:tab pos="461963" algn="l"/>
              </a:tabLst>
            </a:pPr>
            <a:r>
              <a:rPr lang="en-US" i="0" dirty="0">
                <a:solidFill>
                  <a:schemeClr val="tx1"/>
                </a:solidFill>
              </a:rPr>
              <a:t>Cannot metabolize</a:t>
            </a:r>
          </a:p>
          <a:p>
            <a:pPr>
              <a:tabLst>
                <a:tab pos="461963" algn="l"/>
              </a:tabLst>
            </a:pPr>
            <a:r>
              <a:rPr lang="en-US" i="0" dirty="0">
                <a:solidFill>
                  <a:schemeClr val="tx1"/>
                </a:solidFill>
              </a:rPr>
              <a:t>Can copy and replicate themselves, but</a:t>
            </a:r>
          </a:p>
          <a:p>
            <a:pPr lvl="1">
              <a:tabLst>
                <a:tab pos="461963" algn="l"/>
              </a:tabLst>
            </a:pPr>
            <a:r>
              <a:rPr lang="en-US" i="1" dirty="0">
                <a:solidFill>
                  <a:schemeClr val="tx1"/>
                </a:solidFill>
              </a:rPr>
              <a:t>Are entirely dependent on host cells</a:t>
            </a:r>
          </a:p>
          <a:p>
            <a:pPr>
              <a:tabLst>
                <a:tab pos="461963" algn="l"/>
              </a:tabLst>
            </a:pPr>
            <a:r>
              <a:rPr lang="en-US" i="0" dirty="0">
                <a:solidFill>
                  <a:schemeClr val="tx1"/>
                </a:solidFill>
              </a:rPr>
              <a:t>Have an unknown evolutionary history, but</a:t>
            </a:r>
          </a:p>
          <a:p>
            <a:pPr lvl="1">
              <a:tabLst>
                <a:tab pos="461963" algn="l"/>
              </a:tabLst>
            </a:pPr>
            <a:r>
              <a:rPr lang="en-US" i="0" dirty="0">
                <a:solidFill>
                  <a:schemeClr val="tx1"/>
                </a:solidFill>
              </a:rPr>
              <a:t>May be a mosaic of bits and pieces of nucleic acids picked up from various 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a:xfrm>
            <a:off x="228600" y="152401"/>
            <a:ext cx="8686800" cy="914400"/>
          </a:xfrm>
        </p:spPr>
        <p:txBody>
          <a:bodyPr/>
          <a:lstStyle/>
          <a:p>
            <a:r>
              <a:rPr lang="en-US" dirty="0"/>
              <a:t>Table 1: Virus Classification by Genome Structure</a:t>
            </a:r>
          </a:p>
        </p:txBody>
      </p:sp>
      <p:graphicFrame>
        <p:nvGraphicFramePr>
          <p:cNvPr id="4" name="Content Placeholder 3" descr="Table 1: Virus classification by genome structure. Rabies virus and retroviruses are examples that have an R N A genome structure. Herpesviruses and smallpox virus are examples of viruses that have D N A genome structures. Rabies virus and retroviruses are examples of viruses with single-stranded genome structures. herpesviruses and the smallpox virus are examples that have a double-stranded genome structure. Rabies virus, retroviruses, herpesviruses, and smallpox virus are examples that have a linear genome structure. Papillomaviruses and many bacteriophages have circular genomes. Parainfluenza viruses have non-segmented genomes that consist of a single segment of genetic material. Influzena viruses have segmented genomes that divide into multiple segment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368286848"/>
              </p:ext>
            </p:extLst>
          </p:nvPr>
        </p:nvGraphicFramePr>
        <p:xfrm>
          <a:off x="457200" y="1066801"/>
          <a:ext cx="8229600" cy="491449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22627793"/>
                    </a:ext>
                  </a:extLst>
                </a:gridCol>
                <a:gridCol w="4114800">
                  <a:extLst>
                    <a:ext uri="{9D8B030D-6E8A-4147-A177-3AD203B41FA5}">
                      <a16:colId xmlns:a16="http://schemas.microsoft.com/office/drawing/2014/main" val="4293862904"/>
                    </a:ext>
                  </a:extLst>
                </a:gridCol>
              </a:tblGrid>
              <a:tr h="422066">
                <a:tc>
                  <a:txBody>
                    <a:bodyPr/>
                    <a:lstStyle/>
                    <a:p>
                      <a:pPr algn="l"/>
                      <a:r>
                        <a:rPr lang="en-IN" sz="2000" b="0" dirty="0">
                          <a:solidFill>
                            <a:schemeClr val="bg1"/>
                          </a:solidFill>
                          <a:effectLst/>
                          <a:latin typeface="+mn-lt"/>
                        </a:rPr>
                        <a:t>Genome Structure</a:t>
                      </a:r>
                    </a:p>
                  </a:txBody>
                  <a:tcPr anchor="ctr"/>
                </a:tc>
                <a:tc>
                  <a:txBody>
                    <a:bodyPr/>
                    <a:lstStyle/>
                    <a:p>
                      <a:pPr algn="l"/>
                      <a:r>
                        <a:rPr lang="en-IN" sz="2000" b="0" dirty="0">
                          <a:solidFill>
                            <a:schemeClr val="bg1"/>
                          </a:solidFill>
                          <a:effectLst/>
                          <a:latin typeface="+mn-lt"/>
                        </a:rPr>
                        <a:t>Examples</a:t>
                      </a:r>
                    </a:p>
                  </a:txBody>
                  <a:tcPr anchor="ctr"/>
                </a:tc>
                <a:extLst>
                  <a:ext uri="{0D108BD9-81ED-4DB2-BD59-A6C34878D82A}">
                    <a16:rowId xmlns:a16="http://schemas.microsoft.com/office/drawing/2014/main" val="1420373151"/>
                  </a:ext>
                </a:extLst>
              </a:tr>
              <a:tr h="422066">
                <a:tc>
                  <a:txBody>
                    <a:bodyPr/>
                    <a:lstStyle/>
                    <a:p>
                      <a:r>
                        <a:rPr lang="en-IN" sz="2000" b="0" dirty="0">
                          <a:solidFill>
                            <a:srgbClr val="1F497D"/>
                          </a:solidFill>
                          <a:effectLst/>
                          <a:latin typeface="+mn-lt"/>
                        </a:rPr>
                        <a:t>RNA</a:t>
                      </a:r>
                    </a:p>
                  </a:txBody>
                  <a:tcPr anchor="ctr"/>
                </a:tc>
                <a:tc>
                  <a:txBody>
                    <a:bodyPr/>
                    <a:lstStyle/>
                    <a:p>
                      <a:r>
                        <a:rPr lang="en-IN" sz="2000" b="0" dirty="0">
                          <a:solidFill>
                            <a:srgbClr val="1F497D"/>
                          </a:solidFill>
                          <a:effectLst/>
                          <a:latin typeface="+mn-lt"/>
                        </a:rPr>
                        <a:t>rabies virus, retroviruses</a:t>
                      </a:r>
                    </a:p>
                  </a:txBody>
                  <a:tcPr anchor="ctr"/>
                </a:tc>
                <a:extLst>
                  <a:ext uri="{0D108BD9-81ED-4DB2-BD59-A6C34878D82A}">
                    <a16:rowId xmlns:a16="http://schemas.microsoft.com/office/drawing/2014/main" val="3412931234"/>
                  </a:ext>
                </a:extLst>
              </a:tr>
              <a:tr h="422066">
                <a:tc>
                  <a:txBody>
                    <a:bodyPr/>
                    <a:lstStyle/>
                    <a:p>
                      <a:r>
                        <a:rPr lang="en-IN" sz="2000" b="0" dirty="0">
                          <a:solidFill>
                            <a:srgbClr val="1F497D"/>
                          </a:solidFill>
                          <a:effectLst/>
                          <a:latin typeface="+mn-lt"/>
                        </a:rPr>
                        <a:t>DNA</a:t>
                      </a:r>
                    </a:p>
                  </a:txBody>
                  <a:tcPr anchor="ctr"/>
                </a:tc>
                <a:tc>
                  <a:txBody>
                    <a:bodyPr/>
                    <a:lstStyle/>
                    <a:p>
                      <a:r>
                        <a:rPr lang="en-IN" sz="2000" b="0" dirty="0">
                          <a:solidFill>
                            <a:srgbClr val="1F497D"/>
                          </a:solidFill>
                          <a:effectLst/>
                          <a:latin typeface="+mn-lt"/>
                        </a:rPr>
                        <a:t>herpesviruses, smallpox virus</a:t>
                      </a:r>
                    </a:p>
                  </a:txBody>
                  <a:tcPr anchor="ctr"/>
                </a:tc>
                <a:extLst>
                  <a:ext uri="{0D108BD9-81ED-4DB2-BD59-A6C34878D82A}">
                    <a16:rowId xmlns:a16="http://schemas.microsoft.com/office/drawing/2014/main" val="1548708678"/>
                  </a:ext>
                </a:extLst>
              </a:tr>
              <a:tr h="422066">
                <a:tc>
                  <a:txBody>
                    <a:bodyPr/>
                    <a:lstStyle/>
                    <a:p>
                      <a:r>
                        <a:rPr lang="en-IN" sz="2000" b="0" dirty="0">
                          <a:solidFill>
                            <a:srgbClr val="1F497D"/>
                          </a:solidFill>
                          <a:effectLst/>
                          <a:latin typeface="+mn-lt"/>
                        </a:rPr>
                        <a:t>single-stranded</a:t>
                      </a:r>
                    </a:p>
                  </a:txBody>
                  <a:tcPr anchor="ctr"/>
                </a:tc>
                <a:tc>
                  <a:txBody>
                    <a:bodyPr/>
                    <a:lstStyle/>
                    <a:p>
                      <a:r>
                        <a:rPr lang="en-IN" sz="2000" b="0" dirty="0">
                          <a:solidFill>
                            <a:srgbClr val="1F497D"/>
                          </a:solidFill>
                          <a:effectLst/>
                          <a:latin typeface="+mn-lt"/>
                        </a:rPr>
                        <a:t>rabies virus, retroviruses</a:t>
                      </a:r>
                    </a:p>
                  </a:txBody>
                  <a:tcPr anchor="ctr"/>
                </a:tc>
                <a:extLst>
                  <a:ext uri="{0D108BD9-81ED-4DB2-BD59-A6C34878D82A}">
                    <a16:rowId xmlns:a16="http://schemas.microsoft.com/office/drawing/2014/main" val="2157668464"/>
                  </a:ext>
                </a:extLst>
              </a:tr>
              <a:tr h="422066">
                <a:tc>
                  <a:txBody>
                    <a:bodyPr/>
                    <a:lstStyle/>
                    <a:p>
                      <a:r>
                        <a:rPr lang="en-IN" sz="2000" b="0" dirty="0">
                          <a:solidFill>
                            <a:srgbClr val="1F497D"/>
                          </a:solidFill>
                          <a:effectLst/>
                          <a:latin typeface="+mn-lt"/>
                        </a:rPr>
                        <a:t>double-stranded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herpesviruses, smallpox virus</a:t>
                      </a:r>
                    </a:p>
                  </a:txBody>
                  <a:tcPr anchor="ctr"/>
                </a:tc>
                <a:extLst>
                  <a:ext uri="{0D108BD9-81ED-4DB2-BD59-A6C34878D82A}">
                    <a16:rowId xmlns:a16="http://schemas.microsoft.com/office/drawing/2014/main" val="236598913"/>
                  </a:ext>
                </a:extLst>
              </a:tr>
              <a:tr h="691617">
                <a:tc>
                  <a:txBody>
                    <a:bodyPr/>
                    <a:lstStyle/>
                    <a:p>
                      <a:r>
                        <a:rPr lang="en-IN" sz="2000" b="0" dirty="0">
                          <a:solidFill>
                            <a:srgbClr val="1F497D"/>
                          </a:solidFill>
                          <a:effectLst/>
                          <a:latin typeface="+mn-lt"/>
                        </a:rPr>
                        <a:t>linear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rabies virus, retroviruses, herpesviruses, smallpox virus</a:t>
                      </a:r>
                    </a:p>
                  </a:txBody>
                  <a:tcPr anchor="ctr"/>
                </a:tc>
                <a:extLst>
                  <a:ext uri="{0D108BD9-81ED-4DB2-BD59-A6C34878D82A}">
                    <a16:rowId xmlns:a16="http://schemas.microsoft.com/office/drawing/2014/main" val="2256847136"/>
                  </a:ext>
                </a:extLst>
              </a:tr>
              <a:tr h="691617">
                <a:tc>
                  <a:txBody>
                    <a:bodyPr/>
                    <a:lstStyle/>
                    <a:p>
                      <a:r>
                        <a:rPr lang="en-IN" sz="2000" b="0" dirty="0">
                          <a:solidFill>
                            <a:srgbClr val="1F497D"/>
                          </a:solidFill>
                          <a:effectLst/>
                          <a:latin typeface="+mn-lt"/>
                        </a:rPr>
                        <a:t>circular</a:t>
                      </a:r>
                    </a:p>
                  </a:txBody>
                  <a:tcPr anchor="ctr"/>
                </a:tc>
                <a:tc>
                  <a:txBody>
                    <a:bodyPr/>
                    <a:lstStyle/>
                    <a:p>
                      <a:r>
                        <a:rPr lang="en-IN" sz="2000" b="0" dirty="0">
                          <a:solidFill>
                            <a:srgbClr val="1F497D"/>
                          </a:solidFill>
                          <a:effectLst/>
                          <a:latin typeface="+mn-lt"/>
                        </a:rPr>
                        <a:t>papillomaviruses, many bacteriophages</a:t>
                      </a:r>
                    </a:p>
                  </a:txBody>
                  <a:tcPr anchor="ctr"/>
                </a:tc>
                <a:extLst>
                  <a:ext uri="{0D108BD9-81ED-4DB2-BD59-A6C34878D82A}">
                    <a16:rowId xmlns:a16="http://schemas.microsoft.com/office/drawing/2014/main" val="1574701268"/>
                  </a:ext>
                </a:extLst>
              </a:tr>
              <a:tr h="691617">
                <a:tc>
                  <a:txBody>
                    <a:bodyPr/>
                    <a:lstStyle/>
                    <a:p>
                      <a:r>
                        <a:rPr lang="en-IN" sz="2000" b="0" dirty="0">
                          <a:solidFill>
                            <a:srgbClr val="1F497D"/>
                          </a:solidFill>
                          <a:effectLst/>
                          <a:latin typeface="+mn-lt"/>
                        </a:rPr>
                        <a:t>non-segmented: genome consists of a single segment of genetic material</a:t>
                      </a:r>
                    </a:p>
                  </a:txBody>
                  <a:tcPr anchor="ctr"/>
                </a:tc>
                <a:tc>
                  <a:txBody>
                    <a:bodyPr/>
                    <a:lstStyle/>
                    <a:p>
                      <a:r>
                        <a:rPr lang="en-IN" sz="2000" b="0" dirty="0">
                          <a:solidFill>
                            <a:srgbClr val="1F497D"/>
                          </a:solidFill>
                          <a:effectLst/>
                          <a:latin typeface="+mn-lt"/>
                        </a:rPr>
                        <a:t>parainfluenza viruses</a:t>
                      </a:r>
                    </a:p>
                  </a:txBody>
                  <a:tcPr anchor="ctr"/>
                </a:tc>
                <a:extLst>
                  <a:ext uri="{0D108BD9-81ED-4DB2-BD59-A6C34878D82A}">
                    <a16:rowId xmlns:a16="http://schemas.microsoft.com/office/drawing/2014/main" val="2102353720"/>
                  </a:ext>
                </a:extLst>
              </a:tr>
              <a:tr h="691617">
                <a:tc>
                  <a:txBody>
                    <a:bodyPr/>
                    <a:lstStyle/>
                    <a:p>
                      <a:r>
                        <a:rPr lang="en-IN" sz="2000" b="0" dirty="0">
                          <a:solidFill>
                            <a:srgbClr val="1F497D"/>
                          </a:solidFill>
                          <a:effectLst/>
                          <a:latin typeface="+mn-lt"/>
                        </a:rPr>
                        <a:t>segmented: genome is divided into multiple segments</a:t>
                      </a:r>
                    </a:p>
                  </a:txBody>
                  <a:tcPr anchor="ctr"/>
                </a:tc>
                <a:tc>
                  <a:txBody>
                    <a:bodyPr/>
                    <a:lstStyle/>
                    <a:p>
                      <a:r>
                        <a:rPr lang="en-IN" sz="2000" b="0" dirty="0">
                          <a:solidFill>
                            <a:srgbClr val="1F497D"/>
                          </a:solidFill>
                          <a:effectLst/>
                          <a:latin typeface="+mn-lt"/>
                        </a:rPr>
                        <a:t>influenza viruses</a:t>
                      </a:r>
                    </a:p>
                  </a:txBody>
                  <a:tcPr anchor="ctr"/>
                </a:tc>
                <a:extLst>
                  <a:ext uri="{0D108BD9-81ED-4DB2-BD59-A6C34878D82A}">
                    <a16:rowId xmlns:a16="http://schemas.microsoft.com/office/drawing/2014/main" val="3692146868"/>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EAEA-7F5D-B920-F169-DD9C2F23988A}"/>
              </a:ext>
            </a:extLst>
          </p:cNvPr>
          <p:cNvSpPr>
            <a:spLocks noGrp="1"/>
          </p:cNvSpPr>
          <p:nvPr>
            <p:ph type="title"/>
          </p:nvPr>
        </p:nvSpPr>
        <p:spPr/>
        <p:txBody>
          <a:bodyPr/>
          <a:lstStyle/>
          <a:p>
            <a:r>
              <a:rPr lang="en-US" dirty="0"/>
              <a:t>Viruses Can Be Classified by Their Capsids</a:t>
            </a:r>
          </a:p>
        </p:txBody>
      </p:sp>
      <p:sp>
        <p:nvSpPr>
          <p:cNvPr id="3" name="Content Placeholder 2">
            <a:extLst>
              <a:ext uri="{FF2B5EF4-FFF2-40B4-BE49-F238E27FC236}">
                <a16:creationId xmlns:a16="http://schemas.microsoft.com/office/drawing/2014/main" id="{A0F32407-3226-F8AD-0B8D-E4FD46A3BB1D}"/>
              </a:ext>
            </a:extLst>
          </p:cNvPr>
          <p:cNvSpPr>
            <a:spLocks noGrp="1"/>
          </p:cNvSpPr>
          <p:nvPr>
            <p:ph idx="1"/>
          </p:nvPr>
        </p:nvSpPr>
        <p:spPr/>
        <p:txBody>
          <a:bodyPr/>
          <a:lstStyle/>
          <a:p>
            <a:r>
              <a:rPr lang="en-US" dirty="0"/>
              <a:t>Viruses can be classified by the design of their capsids as:</a:t>
            </a:r>
          </a:p>
          <a:p>
            <a:pPr lvl="1"/>
            <a:r>
              <a:rPr lang="en-US" dirty="0"/>
              <a:t>Naked icosahedral</a:t>
            </a:r>
          </a:p>
          <a:p>
            <a:pPr lvl="1"/>
            <a:r>
              <a:rPr lang="en-US" dirty="0"/>
              <a:t>Enveloped icosahedral</a:t>
            </a:r>
          </a:p>
          <a:p>
            <a:pPr lvl="1"/>
            <a:r>
              <a:rPr lang="en-US" dirty="0"/>
              <a:t>Enveloped helical</a:t>
            </a:r>
          </a:p>
          <a:p>
            <a:pPr lvl="1"/>
            <a:r>
              <a:rPr lang="en-US" dirty="0"/>
              <a:t>Naked helical</a:t>
            </a:r>
          </a:p>
          <a:p>
            <a:pPr lvl="1"/>
            <a:r>
              <a:rPr lang="en-US" dirty="0"/>
              <a:t>Complex</a:t>
            </a:r>
          </a:p>
        </p:txBody>
      </p:sp>
    </p:spTree>
    <p:extLst>
      <p:ext uri="{BB962C8B-B14F-4D97-AF65-F5344CB8AC3E}">
        <p14:creationId xmlns:p14="http://schemas.microsoft.com/office/powerpoint/2010/main" val="205952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0714190-2A17-5D3D-852D-0E2E7E093208}"/>
              </a:ext>
            </a:extLst>
          </p:cNvPr>
          <p:cNvSpPr>
            <a:spLocks noGrp="1"/>
          </p:cNvSpPr>
          <p:nvPr>
            <p:ph type="title"/>
          </p:nvPr>
        </p:nvSpPr>
        <p:spPr>
          <a:xfrm>
            <a:off x="457200" y="228600"/>
            <a:ext cx="8229600" cy="914400"/>
          </a:xfrm>
        </p:spPr>
        <p:txBody>
          <a:bodyPr/>
          <a:lstStyle/>
          <a:p>
            <a:r>
              <a:rPr lang="en-US" dirty="0"/>
              <a:t>21.1 Figure 8</a:t>
            </a:r>
          </a:p>
        </p:txBody>
      </p:sp>
      <p:sp>
        <p:nvSpPr>
          <p:cNvPr id="3" name="TextBox 2">
            <a:extLst>
              <a:ext uri="{FF2B5EF4-FFF2-40B4-BE49-F238E27FC236}">
                <a16:creationId xmlns:a16="http://schemas.microsoft.com/office/drawing/2014/main" id="{3FFEA049-7275-4AF2-821C-1D1B73ADA062}"/>
              </a:ext>
            </a:extLst>
          </p:cNvPr>
          <p:cNvSpPr txBox="1"/>
          <p:nvPr/>
        </p:nvSpPr>
        <p:spPr>
          <a:xfrm>
            <a:off x="1295400" y="5514201"/>
            <a:ext cx="6553200" cy="553998"/>
          </a:xfrm>
          <a:prstGeom prst="rect">
            <a:avLst/>
          </a:prstGeom>
          <a:noFill/>
        </p:spPr>
        <p:txBody>
          <a:bodyPr wrap="square">
            <a:spAutoFit/>
          </a:bodyPr>
          <a:lstStyle/>
          <a:p>
            <a:pPr algn="ctr"/>
            <a:r>
              <a:rPr lang="en-US" sz="1000" dirty="0"/>
              <a:t>CDC on Wikimedia Commons. "Smallpox virus virions."</a:t>
            </a:r>
          </a:p>
          <a:p>
            <a:pPr algn="ctr"/>
            <a:r>
              <a:rPr lang="en-US" sz="1000" dirty="0"/>
              <a:t>www.scientificanimations.com/wiki-images/ on Wikimedia Commons. "Rabies virus structure."</a:t>
            </a:r>
          </a:p>
          <a:p>
            <a:pPr algn="ctr"/>
            <a:r>
              <a:rPr lang="en-US" sz="1000" dirty="0"/>
              <a:t>CDC on Wikimedia Commons. "Child with smallpox."</a:t>
            </a:r>
          </a:p>
        </p:txBody>
      </p:sp>
      <p:pic>
        <p:nvPicPr>
          <p:cNvPr id="6" name="Content Placeholder 4" descr="Image (a) is an illustration of the rabies virus, which is bullet shaped. R N A is coiled inside a capsid, which is encased in a matrix protein lined viral envelope studded with glycoproteins. To the right is a micrograph of a cluster of bullet shaped rabies viruses. Image (b) is a micrograph of variola virus, which has D N A encased in a bow shaped capsid. An oval matrix protein-lined envelope surrounds the capsid. Image (c) shows irregular, bumpy lesions on the arms and legs of a person with smallpox.">
            <a:extLst>
              <a:ext uri="{FF2B5EF4-FFF2-40B4-BE49-F238E27FC236}">
                <a16:creationId xmlns:a16="http://schemas.microsoft.com/office/drawing/2014/main" id="{BCA487BF-5E41-9DD7-6F87-905F0AE1AB44}"/>
              </a:ext>
            </a:extLst>
          </p:cNvPr>
          <p:cNvPicPr>
            <a:picLocks noGrp="1" noChangeAspect="1"/>
          </p:cNvPicPr>
          <p:nvPr>
            <p:ph idx="1"/>
          </p:nvPr>
        </p:nvPicPr>
        <p:blipFill>
          <a:blip r:embed="rId3"/>
          <a:srcRect l="18519" t="5332" r="18519" b="4668"/>
          <a:stretch/>
        </p:blipFill>
        <p:spPr>
          <a:xfrm>
            <a:off x="1981200" y="1271200"/>
            <a:ext cx="5181600" cy="4114800"/>
          </a:xfrm>
        </p:spPr>
      </p:pic>
    </p:spTree>
    <p:extLst>
      <p:ext uri="{BB962C8B-B14F-4D97-AF65-F5344CB8AC3E}">
        <p14:creationId xmlns:p14="http://schemas.microsoft.com/office/powerpoint/2010/main" val="3748427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2: Virus Classification by Capsid Structure</a:t>
            </a:r>
          </a:p>
        </p:txBody>
      </p:sp>
      <p:graphicFrame>
        <p:nvGraphicFramePr>
          <p:cNvPr id="4" name="Content Placeholder 3" descr="Table 2: Virus classification by capsid structure. Hepatitis A virus and polioviruses are examples of viruses with naked icosahedral capsids. Epstein-Barr virus, herpes simplex virus, rubella virus, yellow fever virus, and H I V-1 are examples of viruses with an enveloped icosahedral capsid. Influenza viruses, mumps virus, measles virus, and rabies virus are examples of viruses with an enveloped helical capsid. Tabacco mosaic virus is an example of a virus with a naked helical capsid. Herpesviruses, smallpox virus, hepatitis B virus, and T 4 bacteriophages are examples of viruses that have a complex with many proteins, some have combinations of icosahedral and helical capsid structure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2891372372"/>
              </p:ext>
            </p:extLst>
          </p:nvPr>
        </p:nvGraphicFramePr>
        <p:xfrm>
          <a:off x="457200" y="1066801"/>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22627793"/>
                    </a:ext>
                  </a:extLst>
                </a:gridCol>
                <a:gridCol w="4114800">
                  <a:extLst>
                    <a:ext uri="{9D8B030D-6E8A-4147-A177-3AD203B41FA5}">
                      <a16:colId xmlns:a16="http://schemas.microsoft.com/office/drawing/2014/main" val="4293862904"/>
                    </a:ext>
                  </a:extLst>
                </a:gridCol>
              </a:tblGrid>
              <a:tr h="422066">
                <a:tc>
                  <a:txBody>
                    <a:bodyPr/>
                    <a:lstStyle/>
                    <a:p>
                      <a:pPr algn="l"/>
                      <a:r>
                        <a:rPr lang="en-IN" sz="2200" b="0" dirty="0">
                          <a:solidFill>
                            <a:schemeClr val="bg1"/>
                          </a:solidFill>
                          <a:effectLst/>
                          <a:latin typeface="+mn-lt"/>
                        </a:rPr>
                        <a:t>Capsid Classification</a:t>
                      </a:r>
                    </a:p>
                  </a:txBody>
                  <a:tcPr anchor="ctr"/>
                </a:tc>
                <a:tc>
                  <a:txBody>
                    <a:bodyPr/>
                    <a:lstStyle/>
                    <a:p>
                      <a:pPr algn="l"/>
                      <a:r>
                        <a:rPr lang="en-IN" sz="2200" b="0" dirty="0">
                          <a:solidFill>
                            <a:schemeClr val="bg1"/>
                          </a:solidFill>
                          <a:effectLst/>
                          <a:latin typeface="+mn-lt"/>
                        </a:rPr>
                        <a:t>Examples</a:t>
                      </a:r>
                    </a:p>
                  </a:txBody>
                  <a:tcPr anchor="ctr"/>
                </a:tc>
                <a:extLst>
                  <a:ext uri="{0D108BD9-81ED-4DB2-BD59-A6C34878D82A}">
                    <a16:rowId xmlns:a16="http://schemas.microsoft.com/office/drawing/2014/main" val="1420373151"/>
                  </a:ext>
                </a:extLst>
              </a:tr>
              <a:tr h="422066">
                <a:tc>
                  <a:txBody>
                    <a:bodyPr/>
                    <a:lstStyle/>
                    <a:p>
                      <a:r>
                        <a:rPr lang="en-IN" sz="2200" b="0" dirty="0">
                          <a:solidFill>
                            <a:srgbClr val="1F497D"/>
                          </a:solidFill>
                          <a:effectLst/>
                          <a:latin typeface="+mn-lt"/>
                        </a:rPr>
                        <a:t>naked icosahedral</a:t>
                      </a:r>
                    </a:p>
                  </a:txBody>
                  <a:tcPr anchor="ctr"/>
                </a:tc>
                <a:tc>
                  <a:txBody>
                    <a:bodyPr/>
                    <a:lstStyle/>
                    <a:p>
                      <a:r>
                        <a:rPr lang="en-IN" sz="2200" b="0" dirty="0">
                          <a:solidFill>
                            <a:srgbClr val="1F497D"/>
                          </a:solidFill>
                          <a:effectLst/>
                          <a:latin typeface="+mn-lt"/>
                        </a:rPr>
                        <a:t>hepatitis A virus, polioviruses</a:t>
                      </a:r>
                    </a:p>
                  </a:txBody>
                  <a:tcPr anchor="ctr"/>
                </a:tc>
                <a:extLst>
                  <a:ext uri="{0D108BD9-81ED-4DB2-BD59-A6C34878D82A}">
                    <a16:rowId xmlns:a16="http://schemas.microsoft.com/office/drawing/2014/main" val="3412931234"/>
                  </a:ext>
                </a:extLst>
              </a:tr>
              <a:tr h="422066">
                <a:tc>
                  <a:txBody>
                    <a:bodyPr/>
                    <a:lstStyle/>
                    <a:p>
                      <a:r>
                        <a:rPr lang="en-IN" sz="2200" b="0" dirty="0">
                          <a:solidFill>
                            <a:srgbClr val="1F497D"/>
                          </a:solidFill>
                          <a:effectLst/>
                          <a:latin typeface="+mn-lt"/>
                        </a:rPr>
                        <a:t>enveloped icosahedral</a:t>
                      </a:r>
                    </a:p>
                  </a:txBody>
                  <a:tcPr anchor="ctr"/>
                </a:tc>
                <a:tc>
                  <a:txBody>
                    <a:bodyPr/>
                    <a:lstStyle/>
                    <a:p>
                      <a:r>
                        <a:rPr lang="en-IN" sz="2200" b="0" dirty="0">
                          <a:solidFill>
                            <a:srgbClr val="1F497D"/>
                          </a:solidFill>
                          <a:effectLst/>
                          <a:latin typeface="+mn-lt"/>
                        </a:rPr>
                        <a:t>Epstein-Barr virus, herpes simplex virus, rubella virus, yellow fever virus, HIV-1</a:t>
                      </a:r>
                    </a:p>
                  </a:txBody>
                  <a:tcPr anchor="ctr"/>
                </a:tc>
                <a:extLst>
                  <a:ext uri="{0D108BD9-81ED-4DB2-BD59-A6C34878D82A}">
                    <a16:rowId xmlns:a16="http://schemas.microsoft.com/office/drawing/2014/main" val="1548708678"/>
                  </a:ext>
                </a:extLst>
              </a:tr>
              <a:tr h="422066">
                <a:tc>
                  <a:txBody>
                    <a:bodyPr/>
                    <a:lstStyle/>
                    <a:p>
                      <a:r>
                        <a:rPr lang="en-IN" sz="2200" b="0" dirty="0">
                          <a:solidFill>
                            <a:srgbClr val="1F497D"/>
                          </a:solidFill>
                          <a:effectLst/>
                          <a:latin typeface="+mn-lt"/>
                        </a:rPr>
                        <a:t>enveloped helical</a:t>
                      </a:r>
                    </a:p>
                  </a:txBody>
                  <a:tcPr anchor="ctr"/>
                </a:tc>
                <a:tc>
                  <a:txBody>
                    <a:bodyPr/>
                    <a:lstStyle/>
                    <a:p>
                      <a:r>
                        <a:rPr lang="en-IN" sz="2200" b="0" dirty="0">
                          <a:solidFill>
                            <a:srgbClr val="1F497D"/>
                          </a:solidFill>
                          <a:effectLst/>
                          <a:latin typeface="+mn-lt"/>
                        </a:rPr>
                        <a:t>influenza viruses, mumps virus, measles virus, rabies virus</a:t>
                      </a:r>
                    </a:p>
                  </a:txBody>
                  <a:tcPr anchor="ctr"/>
                </a:tc>
                <a:extLst>
                  <a:ext uri="{0D108BD9-81ED-4DB2-BD59-A6C34878D82A}">
                    <a16:rowId xmlns:a16="http://schemas.microsoft.com/office/drawing/2014/main" val="2157668464"/>
                  </a:ext>
                </a:extLst>
              </a:tr>
              <a:tr h="422066">
                <a:tc>
                  <a:txBody>
                    <a:bodyPr/>
                    <a:lstStyle/>
                    <a:p>
                      <a:r>
                        <a:rPr lang="en-IN" sz="2200" b="0" dirty="0">
                          <a:solidFill>
                            <a:srgbClr val="1F497D"/>
                          </a:solidFill>
                          <a:effectLst/>
                          <a:latin typeface="+mn-lt"/>
                        </a:rPr>
                        <a:t>naked helical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b="0" dirty="0">
                          <a:solidFill>
                            <a:srgbClr val="1F497D"/>
                          </a:solidFill>
                          <a:effectLst/>
                          <a:latin typeface="+mn-lt"/>
                        </a:rPr>
                        <a:t>tobacco mosaic virus</a:t>
                      </a:r>
                    </a:p>
                  </a:txBody>
                  <a:tcPr anchor="ctr"/>
                </a:tc>
                <a:extLst>
                  <a:ext uri="{0D108BD9-81ED-4DB2-BD59-A6C34878D82A}">
                    <a16:rowId xmlns:a16="http://schemas.microsoft.com/office/drawing/2014/main" val="236598913"/>
                  </a:ext>
                </a:extLst>
              </a:tr>
              <a:tr h="691617">
                <a:tc>
                  <a:txBody>
                    <a:bodyPr/>
                    <a:lstStyle/>
                    <a:p>
                      <a:r>
                        <a:rPr lang="en-IN" sz="2200" b="0" dirty="0">
                          <a:solidFill>
                            <a:srgbClr val="1F497D"/>
                          </a:solidFill>
                          <a:effectLst/>
                          <a:latin typeface="+mn-lt"/>
                        </a:rPr>
                        <a:t>complex with many proteins, some have combinations of icosahedral and helical capsid structure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b="0" dirty="0">
                          <a:solidFill>
                            <a:srgbClr val="1F497D"/>
                          </a:solidFill>
                          <a:effectLst/>
                          <a:latin typeface="+mn-lt"/>
                        </a:rPr>
                        <a:t>herpesviruses, smallpox virus, hepatitis B virus, T4 bacteriophage</a:t>
                      </a:r>
                    </a:p>
                  </a:txBody>
                  <a:tcPr anchor="ctr"/>
                </a:tc>
                <a:extLst>
                  <a:ext uri="{0D108BD9-81ED-4DB2-BD59-A6C34878D82A}">
                    <a16:rowId xmlns:a16="http://schemas.microsoft.com/office/drawing/2014/main" val="2256847136"/>
                  </a:ext>
                </a:extLst>
              </a:tr>
            </a:tbl>
          </a:graphicData>
        </a:graphic>
      </p:graphicFrame>
    </p:spTree>
    <p:extLst>
      <p:ext uri="{BB962C8B-B14F-4D97-AF65-F5344CB8AC3E}">
        <p14:creationId xmlns:p14="http://schemas.microsoft.com/office/powerpoint/2010/main" val="3311151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0714190-2A17-5D3D-852D-0E2E7E093208}"/>
              </a:ext>
            </a:extLst>
          </p:cNvPr>
          <p:cNvSpPr>
            <a:spLocks noGrp="1"/>
          </p:cNvSpPr>
          <p:nvPr>
            <p:ph type="title"/>
          </p:nvPr>
        </p:nvSpPr>
        <p:spPr>
          <a:xfrm>
            <a:off x="457200" y="228600"/>
            <a:ext cx="8229600" cy="914400"/>
          </a:xfrm>
        </p:spPr>
        <p:txBody>
          <a:bodyPr/>
          <a:lstStyle/>
          <a:p>
            <a:r>
              <a:rPr lang="en-US" dirty="0"/>
              <a:t>21.1 Figure 9</a:t>
            </a:r>
          </a:p>
        </p:txBody>
      </p:sp>
      <p:sp>
        <p:nvSpPr>
          <p:cNvPr id="3" name="TextBox 2">
            <a:extLst>
              <a:ext uri="{FF2B5EF4-FFF2-40B4-BE49-F238E27FC236}">
                <a16:creationId xmlns:a16="http://schemas.microsoft.com/office/drawing/2014/main" id="{97DF6536-6763-0CC6-98B2-29C914124630}"/>
              </a:ext>
            </a:extLst>
          </p:cNvPr>
          <p:cNvSpPr txBox="1"/>
          <p:nvPr/>
        </p:nvSpPr>
        <p:spPr>
          <a:xfrm>
            <a:off x="2286000" y="5334000"/>
            <a:ext cx="4572000" cy="707886"/>
          </a:xfrm>
          <a:prstGeom prst="rect">
            <a:avLst/>
          </a:prstGeom>
          <a:noFill/>
        </p:spPr>
        <p:txBody>
          <a:bodyPr wrap="square">
            <a:spAutoFit/>
          </a:bodyPr>
          <a:lstStyle/>
          <a:p>
            <a:pPr algn="ctr"/>
            <a:r>
              <a:rPr lang="en-US" sz="800" dirty="0"/>
              <a:t>CDC on Wikimedia Commons. "Poliovirus."</a:t>
            </a:r>
          </a:p>
          <a:p>
            <a:pPr algn="ctr"/>
            <a:r>
              <a:rPr lang="en-US" sz="800" dirty="0"/>
              <a:t>Liza Gross on Wikimedia Commons. "Epstein Barr virus virions."</a:t>
            </a:r>
          </a:p>
          <a:p>
            <a:pPr algn="ctr"/>
            <a:r>
              <a:rPr lang="en-US" sz="800" dirty="0"/>
              <a:t>CDC on Wikimedia Commons. "Mumps virus."</a:t>
            </a:r>
          </a:p>
          <a:p>
            <a:pPr algn="ctr"/>
            <a:r>
              <a:rPr lang="en-US" sz="800" dirty="0"/>
              <a:t>Unknown author on Wikimedia Commons. "Tobacco mosaic virus (TMV)."</a:t>
            </a:r>
          </a:p>
          <a:p>
            <a:pPr algn="ctr"/>
            <a:r>
              <a:rPr lang="en-US" sz="800" dirty="0"/>
              <a:t>CDC on Wikimedia Commons. "Herpes simplex virus."</a:t>
            </a:r>
          </a:p>
        </p:txBody>
      </p:sp>
      <p:pic>
        <p:nvPicPr>
          <p:cNvPr id="6" name="Content Placeholder 4" descr="Five micrographs of various viruses demonstrating their diverse shapes.">
            <a:extLst>
              <a:ext uri="{FF2B5EF4-FFF2-40B4-BE49-F238E27FC236}">
                <a16:creationId xmlns:a16="http://schemas.microsoft.com/office/drawing/2014/main" id="{43E8CEF5-1DB3-1FC3-A1B4-590359773DA3}"/>
              </a:ext>
            </a:extLst>
          </p:cNvPr>
          <p:cNvPicPr>
            <a:picLocks noGrp="1" noChangeAspect="1"/>
          </p:cNvPicPr>
          <p:nvPr>
            <p:ph idx="1"/>
          </p:nvPr>
        </p:nvPicPr>
        <p:blipFill>
          <a:blip r:embed="rId3"/>
          <a:srcRect l="16667" t="6999" r="15741" b="8001"/>
          <a:stretch/>
        </p:blipFill>
        <p:spPr>
          <a:xfrm>
            <a:off x="1790700" y="1447800"/>
            <a:ext cx="5562600" cy="3886200"/>
          </a:xfrm>
        </p:spPr>
      </p:pic>
    </p:spTree>
    <p:extLst>
      <p:ext uri="{BB962C8B-B14F-4D97-AF65-F5344CB8AC3E}">
        <p14:creationId xmlns:p14="http://schemas.microsoft.com/office/powerpoint/2010/main" val="3896885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153400" cy="4846320"/>
          </a:xfrm>
        </p:spPr>
        <p:txBody>
          <a:bodyPr>
            <a:normAutofit/>
          </a:bodyPr>
          <a:lstStyle/>
          <a:p>
            <a:r>
              <a:rPr lang="en-US" sz="2400" dirty="0"/>
              <a:t>Let's revisit modes of nucleic acid production in host cells, so we can better understand how viruses use the structure of their host cells to replicate. Fill in the table with the process and enzyme associated with the listed nucleic acid synthesis. </a:t>
            </a:r>
          </a:p>
          <a:p>
            <a:pPr marL="342900" indent="-342900">
              <a:buFont typeface="Arial" panose="020B0604020202020204" pitchFamily="34" charset="0"/>
              <a:buChar char="•"/>
            </a:pPr>
            <a:r>
              <a:rPr lang="en-US" sz="2400" dirty="0"/>
              <a:t>Synthesize DNA by reading genomic DNA</a:t>
            </a:r>
          </a:p>
          <a:p>
            <a:pPr marL="342900" indent="-342900">
              <a:buFont typeface="Arial" panose="020B0604020202020204" pitchFamily="34" charset="0"/>
              <a:buChar char="•"/>
            </a:pPr>
            <a:r>
              <a:rPr lang="en-IN" sz="2400" b="0" dirty="0">
                <a:effectLst/>
                <a:latin typeface="+mn-lt"/>
              </a:rPr>
              <a:t>Synthesize mRNA by reading DNA</a:t>
            </a:r>
          </a:p>
          <a:p>
            <a:pPr marL="342900" indent="-342900">
              <a:buFont typeface="Arial" panose="020B0604020202020204" pitchFamily="34" charset="0"/>
              <a:buChar char="•"/>
            </a:pPr>
            <a:r>
              <a:rPr lang="en-US" sz="2400" dirty="0"/>
              <a:t>S</a:t>
            </a:r>
            <a:r>
              <a:rPr lang="en-US" sz="2400" b="0" dirty="0">
                <a:effectLst/>
                <a:latin typeface="+mn-lt"/>
              </a:rPr>
              <a:t>ynthesize proteins by reading mRNA</a:t>
            </a:r>
          </a:p>
          <a:p>
            <a:pPr marL="342900" indent="-342900">
              <a:buFont typeface="Arial" panose="020B0604020202020204" pitchFamily="34" charset="0"/>
              <a:buChar char="•"/>
            </a:pPr>
            <a:endParaRPr lang="en-IN" sz="2400" b="0" dirty="0">
              <a:effectLst/>
              <a:latin typeface="+mn-lt"/>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974777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35CF-5874-54BF-C93D-B743CB908C4D}"/>
              </a:ext>
            </a:extLst>
          </p:cNvPr>
          <p:cNvSpPr>
            <a:spLocks noGrp="1"/>
          </p:cNvSpPr>
          <p:nvPr>
            <p:ph type="title"/>
          </p:nvPr>
        </p:nvSpPr>
        <p:spPr/>
        <p:txBody>
          <a:bodyPr/>
          <a:lstStyle/>
          <a:p>
            <a:r>
              <a:rPr lang="en-US" dirty="0"/>
              <a:t>Baltimore Classification Is the Most Common System Used to Classify Viruses</a:t>
            </a:r>
            <a:r>
              <a:rPr lang="en-US" sz="1400" baseline="-25000" dirty="0"/>
              <a:t>1</a:t>
            </a:r>
            <a:endParaRPr lang="en-US" dirty="0"/>
          </a:p>
        </p:txBody>
      </p:sp>
      <p:sp>
        <p:nvSpPr>
          <p:cNvPr id="3" name="Content Placeholder 2">
            <a:extLst>
              <a:ext uri="{FF2B5EF4-FFF2-40B4-BE49-F238E27FC236}">
                <a16:creationId xmlns:a16="http://schemas.microsoft.com/office/drawing/2014/main" id="{BA3F2C0C-62E6-2FC4-DEC6-5542AC8935B6}"/>
              </a:ext>
            </a:extLst>
          </p:cNvPr>
          <p:cNvSpPr>
            <a:spLocks noGrp="1"/>
          </p:cNvSpPr>
          <p:nvPr>
            <p:ph idx="1"/>
          </p:nvPr>
        </p:nvSpPr>
        <p:spPr>
          <a:xfrm>
            <a:off x="457200" y="990600"/>
            <a:ext cx="8229600" cy="5227320"/>
          </a:xfrm>
        </p:spPr>
        <p:txBody>
          <a:bodyPr>
            <a:normAutofit fontScale="92500" lnSpcReduction="10000"/>
          </a:bodyPr>
          <a:lstStyle/>
          <a:p>
            <a:r>
              <a:rPr lang="en-US" dirty="0"/>
              <a:t>The Baltimore classification system for viruses was developed by David Baltimore in the early 1970s.</a:t>
            </a:r>
          </a:p>
          <a:p>
            <a:r>
              <a:rPr lang="en-US" dirty="0"/>
              <a:t>This system groups viruses by how their mRNA is produced during the virus's replicative cycle.</a:t>
            </a:r>
          </a:p>
          <a:p>
            <a:pPr lvl="1"/>
            <a:r>
              <a:rPr lang="en-US" b="1" dirty="0"/>
              <a:t>Group I</a:t>
            </a:r>
            <a:r>
              <a:rPr lang="en-US" dirty="0"/>
              <a:t> viruses contain dsDNA as their genome; their mRNA is produced by transcription as in host cells.</a:t>
            </a:r>
          </a:p>
          <a:p>
            <a:pPr lvl="1"/>
            <a:r>
              <a:rPr lang="en-US" b="1" dirty="0"/>
              <a:t>Group II </a:t>
            </a:r>
            <a:r>
              <a:rPr lang="en-US" dirty="0"/>
              <a:t>viruses have ssDNA as their genome; they convert their ss genomes into a dsDNA intermediate before transcription can occur.</a:t>
            </a:r>
          </a:p>
          <a:p>
            <a:pPr lvl="1"/>
            <a:r>
              <a:rPr lang="en-US" b="1" dirty="0"/>
              <a:t>Group III </a:t>
            </a:r>
            <a:r>
              <a:rPr lang="en-US" dirty="0"/>
              <a:t>viruses use dsRNA as their genome; the strands separate, and one is used as a template for the generation of mRNA using the RNA-dependent RNA polymerase encoded by the virus.</a:t>
            </a:r>
          </a:p>
        </p:txBody>
      </p:sp>
    </p:spTree>
    <p:extLst>
      <p:ext uri="{BB962C8B-B14F-4D97-AF65-F5344CB8AC3E}">
        <p14:creationId xmlns:p14="http://schemas.microsoft.com/office/powerpoint/2010/main" val="3846487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35CF-5874-54BF-C93D-B743CB908C4D}"/>
              </a:ext>
            </a:extLst>
          </p:cNvPr>
          <p:cNvSpPr>
            <a:spLocks noGrp="1"/>
          </p:cNvSpPr>
          <p:nvPr>
            <p:ph type="title"/>
          </p:nvPr>
        </p:nvSpPr>
        <p:spPr/>
        <p:txBody>
          <a:bodyPr/>
          <a:lstStyle/>
          <a:p>
            <a:r>
              <a:rPr lang="en-US" dirty="0"/>
              <a:t>Baltimore Classification Is the Most Common System Used to Classify Viruses</a:t>
            </a:r>
            <a:r>
              <a:rPr lang="en-US" sz="1400" baseline="-25000" dirty="0"/>
              <a:t>2</a:t>
            </a:r>
            <a:endParaRPr lang="en-US" dirty="0"/>
          </a:p>
        </p:txBody>
      </p:sp>
      <p:sp>
        <p:nvSpPr>
          <p:cNvPr id="3" name="Content Placeholder 2">
            <a:extLst>
              <a:ext uri="{FF2B5EF4-FFF2-40B4-BE49-F238E27FC236}">
                <a16:creationId xmlns:a16="http://schemas.microsoft.com/office/drawing/2014/main" id="{BA3F2C0C-62E6-2FC4-DEC6-5542AC8935B6}"/>
              </a:ext>
            </a:extLst>
          </p:cNvPr>
          <p:cNvSpPr>
            <a:spLocks noGrp="1"/>
          </p:cNvSpPr>
          <p:nvPr>
            <p:ph idx="1"/>
          </p:nvPr>
        </p:nvSpPr>
        <p:spPr>
          <a:xfrm>
            <a:off x="457200" y="990600"/>
            <a:ext cx="8229600" cy="5227320"/>
          </a:xfrm>
        </p:spPr>
        <p:txBody>
          <a:bodyPr>
            <a:normAutofit fontScale="70000" lnSpcReduction="20000"/>
          </a:bodyPr>
          <a:lstStyle/>
          <a:p>
            <a:r>
              <a:rPr lang="en-US" dirty="0"/>
              <a:t>This system groups viruses by how their mRNA is produced during the virus's replicative cycle.</a:t>
            </a:r>
          </a:p>
          <a:p>
            <a:pPr lvl="1"/>
            <a:r>
              <a:rPr lang="en-US" b="1" dirty="0"/>
              <a:t>Group IV </a:t>
            </a:r>
            <a:r>
              <a:rPr lang="en-US" dirty="0"/>
              <a:t>viruses have ssRNA as their genome with a </a:t>
            </a:r>
            <a:r>
              <a:rPr lang="en-US" b="1" i="1" dirty="0"/>
              <a:t>positive polarity</a:t>
            </a:r>
            <a:r>
              <a:rPr lang="en-US" dirty="0"/>
              <a:t>, which means that the genomic RNA can serve directly as mRNA. </a:t>
            </a:r>
          </a:p>
          <a:p>
            <a:pPr lvl="2"/>
            <a:r>
              <a:rPr lang="en-US" sz="2900" dirty="0"/>
              <a:t>Intermediates of dsRNA, called </a:t>
            </a:r>
            <a:r>
              <a:rPr lang="en-US" sz="2900" b="1" i="1" dirty="0"/>
              <a:t>replicative intermediates</a:t>
            </a:r>
            <a:r>
              <a:rPr lang="en-US" sz="2900" dirty="0"/>
              <a:t>, are made in the process of copying the genomic RNA. </a:t>
            </a:r>
          </a:p>
          <a:p>
            <a:pPr lvl="2"/>
            <a:r>
              <a:rPr lang="en-US" sz="2900" dirty="0"/>
              <a:t>Multiple, full-length RNA strands of </a:t>
            </a:r>
            <a:r>
              <a:rPr lang="en-US" sz="2900" b="1" i="1" dirty="0"/>
              <a:t>negative polarity </a:t>
            </a:r>
            <a:r>
              <a:rPr lang="en-US" sz="2900" dirty="0"/>
              <a:t>(complementary to the positive-stranded genomic RNA) are formed from these intermediates, which may then serve as templates for the production of RNA with positive polarity, including both full-length genomic RNA and shorter viral mRNAs.</a:t>
            </a:r>
          </a:p>
          <a:p>
            <a:pPr lvl="1"/>
            <a:r>
              <a:rPr lang="en-US" b="1" dirty="0"/>
              <a:t>Group V </a:t>
            </a:r>
            <a:r>
              <a:rPr lang="en-US" dirty="0"/>
              <a:t>viruses contain ssRNA genomes with a negative polarity, meaning that their sequence is complementary to the mRNA. </a:t>
            </a:r>
          </a:p>
          <a:p>
            <a:pPr lvl="2"/>
            <a:r>
              <a:rPr lang="en-US" sz="2900" dirty="0"/>
              <a:t>dsRNA intermediates are used to make copies of the genome and produce mRNA, but the negative-stranded genome can be converted directly to mRNA. </a:t>
            </a:r>
          </a:p>
          <a:p>
            <a:pPr lvl="2"/>
            <a:r>
              <a:rPr lang="en-US" sz="2900" dirty="0"/>
              <a:t>Full-length positive RNA strands are made to serve as templates for the production of the negative-stranded genome.</a:t>
            </a:r>
          </a:p>
        </p:txBody>
      </p:sp>
    </p:spTree>
    <p:extLst>
      <p:ext uri="{BB962C8B-B14F-4D97-AF65-F5344CB8AC3E}">
        <p14:creationId xmlns:p14="http://schemas.microsoft.com/office/powerpoint/2010/main" val="2795644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35CF-5874-54BF-C93D-B743CB908C4D}"/>
              </a:ext>
            </a:extLst>
          </p:cNvPr>
          <p:cNvSpPr>
            <a:spLocks noGrp="1"/>
          </p:cNvSpPr>
          <p:nvPr>
            <p:ph type="title"/>
          </p:nvPr>
        </p:nvSpPr>
        <p:spPr/>
        <p:txBody>
          <a:bodyPr/>
          <a:lstStyle/>
          <a:p>
            <a:r>
              <a:rPr lang="en-US" dirty="0"/>
              <a:t>Baltimore Classification Is the Most Common System Used to Classify Viruses</a:t>
            </a:r>
            <a:r>
              <a:rPr lang="en-US" sz="1400" baseline="-25000" dirty="0"/>
              <a:t>3</a:t>
            </a:r>
            <a:endParaRPr lang="en-US" dirty="0"/>
          </a:p>
        </p:txBody>
      </p:sp>
      <p:sp>
        <p:nvSpPr>
          <p:cNvPr id="3" name="Content Placeholder 2">
            <a:extLst>
              <a:ext uri="{FF2B5EF4-FFF2-40B4-BE49-F238E27FC236}">
                <a16:creationId xmlns:a16="http://schemas.microsoft.com/office/drawing/2014/main" id="{BA3F2C0C-62E6-2FC4-DEC6-5542AC8935B6}"/>
              </a:ext>
            </a:extLst>
          </p:cNvPr>
          <p:cNvSpPr>
            <a:spLocks noGrp="1"/>
          </p:cNvSpPr>
          <p:nvPr>
            <p:ph idx="1"/>
          </p:nvPr>
        </p:nvSpPr>
        <p:spPr>
          <a:xfrm>
            <a:off x="457200" y="914400"/>
            <a:ext cx="8229600" cy="5334000"/>
          </a:xfrm>
        </p:spPr>
        <p:txBody>
          <a:bodyPr>
            <a:normAutofit lnSpcReduction="10000"/>
          </a:bodyPr>
          <a:lstStyle/>
          <a:p>
            <a:r>
              <a:rPr lang="en-US" dirty="0"/>
              <a:t>This system groups viruses by how their mRNA is produced during the virus's replicative cycle.</a:t>
            </a:r>
          </a:p>
          <a:p>
            <a:pPr lvl="1"/>
            <a:r>
              <a:rPr lang="en-US" b="1" dirty="0"/>
              <a:t>Group VI </a:t>
            </a:r>
            <a:r>
              <a:rPr lang="en-US" dirty="0"/>
              <a:t>viruses have diploid (two copies) ssRNA genomes that must be converted to dsDNA, using the enzyme reverse transcriptase.</a:t>
            </a:r>
          </a:p>
          <a:p>
            <a:pPr lvl="2"/>
            <a:r>
              <a:rPr lang="en-US" dirty="0"/>
              <a:t>The dsDNA is then transported to the nucleus and inserted into the host genome. </a:t>
            </a:r>
          </a:p>
          <a:p>
            <a:pPr lvl="2"/>
            <a:r>
              <a:rPr lang="en-US" dirty="0"/>
              <a:t>Then, mRNA can be produced by transcription of the viral DNA that was integrated into the host genome.</a:t>
            </a:r>
          </a:p>
          <a:p>
            <a:pPr lvl="1"/>
            <a:r>
              <a:rPr lang="en-US" b="1" dirty="0"/>
              <a:t>Group VII </a:t>
            </a:r>
            <a:r>
              <a:rPr lang="en-US" dirty="0"/>
              <a:t>viruses have partial dsDNA genomes and make ssRNA intermediates that act as mRNA but are also converted back into dsDNA genomes by reverse transcriptase.</a:t>
            </a:r>
          </a:p>
        </p:txBody>
      </p:sp>
    </p:spTree>
    <p:extLst>
      <p:ext uri="{BB962C8B-B14F-4D97-AF65-F5344CB8AC3E}">
        <p14:creationId xmlns:p14="http://schemas.microsoft.com/office/powerpoint/2010/main" val="3077474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1645920"/>
          </a:xfrm>
        </p:spPr>
        <p:txBody>
          <a:bodyPr>
            <a:normAutofit/>
          </a:bodyPr>
          <a:lstStyle/>
          <a:p>
            <a:pPr marL="342900" indent="-342900">
              <a:buFont typeface="Arial" panose="020B0604020202020204" pitchFamily="34" charset="0"/>
              <a:buChar char="•"/>
            </a:pPr>
            <a:r>
              <a:rPr lang="en-US" dirty="0"/>
              <a:t>How does mRNA production in a Group III virus differ from mRNA production in a Group VI virus? </a:t>
            </a:r>
          </a:p>
          <a:p>
            <a:pPr marL="342900" indent="-342900">
              <a:buFont typeface="Arial" panose="020B0604020202020204" pitchFamily="34" charset="0"/>
              <a:buChar char="•"/>
            </a:pPr>
            <a:r>
              <a:rPr lang="en-US" dirty="0"/>
              <a:t>In what way are these processes similar?</a:t>
            </a:r>
          </a:p>
        </p:txBody>
      </p:sp>
    </p:spTree>
    <p:extLst>
      <p:ext uri="{BB962C8B-B14F-4D97-AF65-F5344CB8AC3E}">
        <p14:creationId xmlns:p14="http://schemas.microsoft.com/office/powerpoint/2010/main" val="220782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21.1 Figure 1</a:t>
            </a:r>
            <a:endParaRPr lang="en-US" sz="3200" dirty="0">
              <a:solidFill>
                <a:schemeClr val="accent1"/>
              </a:solidFill>
            </a:endParaRPr>
          </a:p>
        </p:txBody>
      </p:sp>
      <p:sp>
        <p:nvSpPr>
          <p:cNvPr id="4" name="TextBox 3">
            <a:extLst>
              <a:ext uri="{FF2B5EF4-FFF2-40B4-BE49-F238E27FC236}">
                <a16:creationId xmlns:a16="http://schemas.microsoft.com/office/drawing/2014/main" id="{06264299-934B-ED50-32A0-72F95E431182}"/>
              </a:ext>
            </a:extLst>
          </p:cNvPr>
          <p:cNvSpPr txBox="1"/>
          <p:nvPr/>
        </p:nvSpPr>
        <p:spPr>
          <a:xfrm>
            <a:off x="2285659" y="5257800"/>
            <a:ext cx="4572000" cy="553998"/>
          </a:xfrm>
          <a:prstGeom prst="rect">
            <a:avLst/>
          </a:prstGeom>
          <a:noFill/>
        </p:spPr>
        <p:txBody>
          <a:bodyPr wrap="square">
            <a:spAutoFit/>
          </a:bodyPr>
          <a:lstStyle/>
          <a:p>
            <a:pPr algn="ctr"/>
            <a:r>
              <a:rPr lang="en-US" sz="1000" dirty="0"/>
              <a:t>Unknown author on Wikimedia Commons. "Tobacco mosaic virus (TMV)."</a:t>
            </a:r>
          </a:p>
          <a:p>
            <a:pPr algn="ctr"/>
            <a:r>
              <a:rPr lang="en-US" sz="1000" dirty="0"/>
              <a:t>Department of Plant Pathology Archive North Carolina State University on Wikimedia Commons. "Orchid leaves with tobacco mosaic virus."</a:t>
            </a:r>
          </a:p>
        </p:txBody>
      </p:sp>
      <p:pic>
        <p:nvPicPr>
          <p:cNvPr id="6" name="Content Placeholder 5" descr="Two images: (left) shows a micrograph of the tobacco mosaic virus; (right) shows four leaves with tobacco mosaic virus.">
            <a:extLst>
              <a:ext uri="{FF2B5EF4-FFF2-40B4-BE49-F238E27FC236}">
                <a16:creationId xmlns:a16="http://schemas.microsoft.com/office/drawing/2014/main" id="{31BEDD8B-C284-6BF7-7084-E5D6AE4FDC17}"/>
              </a:ext>
            </a:extLst>
          </p:cNvPr>
          <p:cNvPicPr>
            <a:picLocks noGrp="1" noChangeAspect="1"/>
          </p:cNvPicPr>
          <p:nvPr>
            <p:ph idx="1"/>
          </p:nvPr>
        </p:nvPicPr>
        <p:blipFill>
          <a:blip r:embed="rId3"/>
          <a:srcRect l="1852" t="6999" r="2777" b="26334"/>
          <a:stretch/>
        </p:blipFill>
        <p:spPr>
          <a:xfrm>
            <a:off x="647359" y="1653540"/>
            <a:ext cx="7848600" cy="3048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3: Characteristics and Examples of Each Group in the Baltimore Classification</a:t>
            </a:r>
          </a:p>
        </p:txBody>
      </p:sp>
      <p:graphicFrame>
        <p:nvGraphicFramePr>
          <p:cNvPr id="4" name="Content Placeholder 3" descr="Table 3 characteristics and examples of each group in the Baltimore classification. Group 1 is double-stranded D N A that has m R N A transcribed directly from the D N A template. An example is herpes simplex (herpesvirus). Group 2 has single-stranded D N A. The D N A is converted to double-stranded form before R N A is transcribed. The canine parvovirus is an example of a group 2 virus. Group 3 viruses have double-stranded RNA. The m R N A is transcribed from the R N A genome. An example is childhood gastroenteritis (rotavirus). Group 4 contains positive single-stranded R N A and the genome functions as m R N A. An example is the common cold (picornavirus). Group 5 has negative single-stranded R N A. The m R N A is transcribed from the R N A genome. An example is rabies (rhabdoviru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2812066656"/>
              </p:ext>
            </p:extLst>
          </p:nvPr>
        </p:nvGraphicFramePr>
        <p:xfrm>
          <a:off x="457200" y="1173480"/>
          <a:ext cx="8229600" cy="451104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522627793"/>
                    </a:ext>
                  </a:extLst>
                </a:gridCol>
                <a:gridCol w="2438400">
                  <a:extLst>
                    <a:ext uri="{9D8B030D-6E8A-4147-A177-3AD203B41FA5}">
                      <a16:colId xmlns:a16="http://schemas.microsoft.com/office/drawing/2014/main" val="4293862904"/>
                    </a:ext>
                  </a:extLst>
                </a:gridCol>
                <a:gridCol w="3200400">
                  <a:extLst>
                    <a:ext uri="{9D8B030D-6E8A-4147-A177-3AD203B41FA5}">
                      <a16:colId xmlns:a16="http://schemas.microsoft.com/office/drawing/2014/main" val="4060718270"/>
                    </a:ext>
                  </a:extLst>
                </a:gridCol>
                <a:gridCol w="1752600">
                  <a:extLst>
                    <a:ext uri="{9D8B030D-6E8A-4147-A177-3AD203B41FA5}">
                      <a16:colId xmlns:a16="http://schemas.microsoft.com/office/drawing/2014/main" val="3332631525"/>
                    </a:ext>
                  </a:extLst>
                </a:gridCol>
              </a:tblGrid>
              <a:tr h="346284">
                <a:tc>
                  <a:txBody>
                    <a:bodyPr/>
                    <a:lstStyle/>
                    <a:p>
                      <a:pPr algn="l"/>
                      <a:r>
                        <a:rPr lang="en-IN" sz="2000" b="0" dirty="0">
                          <a:solidFill>
                            <a:schemeClr val="bg1"/>
                          </a:solidFill>
                          <a:effectLst/>
                          <a:latin typeface="+mn-lt"/>
                        </a:rPr>
                        <a:t>Group</a:t>
                      </a:r>
                    </a:p>
                  </a:txBody>
                  <a:tcPr anchor="ctr"/>
                </a:tc>
                <a:tc>
                  <a:txBody>
                    <a:bodyPr/>
                    <a:lstStyle/>
                    <a:p>
                      <a:pPr algn="l"/>
                      <a:r>
                        <a:rPr lang="en-IN" sz="2000" b="0" dirty="0">
                          <a:solidFill>
                            <a:schemeClr val="bg1"/>
                          </a:solidFill>
                          <a:effectLst/>
                          <a:latin typeface="+mn-lt"/>
                        </a:rPr>
                        <a:t>Characteristics</a:t>
                      </a:r>
                    </a:p>
                  </a:txBody>
                  <a:tcPr anchor="ctr"/>
                </a:tc>
                <a:tc>
                  <a:txBody>
                    <a:bodyPr/>
                    <a:lstStyle/>
                    <a:p>
                      <a:pPr algn="l"/>
                      <a:r>
                        <a:rPr lang="en-IN" sz="2000" b="0" dirty="0">
                          <a:solidFill>
                            <a:schemeClr val="bg1"/>
                          </a:solidFill>
                          <a:effectLst/>
                          <a:latin typeface="+mn-lt"/>
                        </a:rPr>
                        <a:t>Mode of mRNA Production</a:t>
                      </a:r>
                    </a:p>
                  </a:txBody>
                  <a:tcPr anchor="ctr"/>
                </a:tc>
                <a:tc>
                  <a:txBody>
                    <a:bodyPr/>
                    <a:lstStyle/>
                    <a:p>
                      <a:pPr algn="l"/>
                      <a:r>
                        <a:rPr lang="en-IN" sz="2000" b="0" dirty="0">
                          <a:solidFill>
                            <a:schemeClr val="bg1"/>
                          </a:solidFill>
                          <a:effectLst/>
                          <a:latin typeface="+mn-lt"/>
                        </a:rPr>
                        <a:t>Example</a:t>
                      </a:r>
                    </a:p>
                  </a:txBody>
                  <a:tcPr anchor="ctr"/>
                </a:tc>
                <a:extLst>
                  <a:ext uri="{0D108BD9-81ED-4DB2-BD59-A6C34878D82A}">
                    <a16:rowId xmlns:a16="http://schemas.microsoft.com/office/drawing/2014/main" val="1420373151"/>
                  </a:ext>
                </a:extLst>
              </a:tr>
              <a:tr h="605998">
                <a:tc>
                  <a:txBody>
                    <a:bodyPr/>
                    <a:lstStyle/>
                    <a:p>
                      <a:r>
                        <a:rPr lang="en-IN" sz="2000" b="0" dirty="0">
                          <a:solidFill>
                            <a:srgbClr val="1F497D"/>
                          </a:solidFill>
                          <a:effectLst/>
                          <a:latin typeface="+mn-lt"/>
                        </a:rPr>
                        <a:t>I</a:t>
                      </a:r>
                    </a:p>
                  </a:txBody>
                  <a:tcPr anchor="ctr"/>
                </a:tc>
                <a:tc>
                  <a:txBody>
                    <a:bodyPr/>
                    <a:lstStyle/>
                    <a:p>
                      <a:r>
                        <a:rPr lang="en-IN" sz="2000" b="0" dirty="0">
                          <a:solidFill>
                            <a:srgbClr val="1F497D"/>
                          </a:solidFill>
                          <a:effectLst/>
                          <a:latin typeface="+mn-lt"/>
                        </a:rPr>
                        <a:t>double-stranded DNA</a:t>
                      </a:r>
                    </a:p>
                  </a:txBody>
                  <a:tcPr anchor="ctr"/>
                </a:tc>
                <a:tc>
                  <a:txBody>
                    <a:bodyPr/>
                    <a:lstStyle/>
                    <a:p>
                      <a:r>
                        <a:rPr lang="en-IN" sz="2000" b="0" dirty="0">
                          <a:solidFill>
                            <a:srgbClr val="1F497D"/>
                          </a:solidFill>
                          <a:effectLst/>
                          <a:latin typeface="+mn-lt"/>
                        </a:rPr>
                        <a:t>mRNA is transcribed directly from the DNA template.</a:t>
                      </a:r>
                    </a:p>
                  </a:txBody>
                  <a:tcPr anchor="ctr"/>
                </a:tc>
                <a:tc>
                  <a:txBody>
                    <a:bodyPr/>
                    <a:lstStyle/>
                    <a:p>
                      <a:r>
                        <a:rPr lang="en-US" sz="2000" b="0" i="0" u="none" strike="noStrike" kern="1200" dirty="0">
                          <a:solidFill>
                            <a:srgbClr val="1F497D"/>
                          </a:solidFill>
                          <a:effectLst/>
                          <a:latin typeface="+mn-lt"/>
                          <a:ea typeface="+mn-ea"/>
                          <a:cs typeface="+mn-cs"/>
                        </a:rPr>
                        <a:t>herpes simplex (herpesvirus)</a:t>
                      </a:r>
                      <a:endParaRPr lang="en-IN" sz="2000" b="0" dirty="0">
                        <a:solidFill>
                          <a:srgbClr val="1F497D"/>
                        </a:solidFill>
                        <a:effectLst/>
                        <a:latin typeface="+mn-lt"/>
                      </a:endParaRPr>
                    </a:p>
                  </a:txBody>
                  <a:tcPr anchor="ctr"/>
                </a:tc>
                <a:extLst>
                  <a:ext uri="{0D108BD9-81ED-4DB2-BD59-A6C34878D82A}">
                    <a16:rowId xmlns:a16="http://schemas.microsoft.com/office/drawing/2014/main" val="3412931234"/>
                  </a:ext>
                </a:extLst>
              </a:tr>
              <a:tr h="865711">
                <a:tc>
                  <a:txBody>
                    <a:bodyPr/>
                    <a:lstStyle/>
                    <a:p>
                      <a:r>
                        <a:rPr lang="en-IN" sz="2000" b="0" dirty="0">
                          <a:solidFill>
                            <a:srgbClr val="1F497D"/>
                          </a:solidFill>
                          <a:effectLst/>
                          <a:latin typeface="+mn-lt"/>
                        </a:rPr>
                        <a:t>II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single-stranded DNA</a:t>
                      </a:r>
                    </a:p>
                  </a:txBody>
                  <a:tcPr anchor="ctr"/>
                </a:tc>
                <a:tc>
                  <a:txBody>
                    <a:bodyPr/>
                    <a:lstStyle/>
                    <a:p>
                      <a:r>
                        <a:rPr lang="en-IN" sz="2000" b="0" dirty="0">
                          <a:solidFill>
                            <a:srgbClr val="1F497D"/>
                          </a:solidFill>
                          <a:effectLst/>
                          <a:latin typeface="+mn-lt"/>
                        </a:rPr>
                        <a:t>DNA is converted to double-stranded form before RNA is transcribed.</a:t>
                      </a:r>
                    </a:p>
                  </a:txBody>
                  <a:tcPr anchor="ctr"/>
                </a:tc>
                <a:tc>
                  <a:txBody>
                    <a:bodyPr/>
                    <a:lstStyle/>
                    <a:p>
                      <a:r>
                        <a:rPr lang="en-US" sz="2000" b="0" i="0" u="none" strike="noStrike" kern="1200" dirty="0">
                          <a:solidFill>
                            <a:srgbClr val="1F497D"/>
                          </a:solidFill>
                          <a:effectLst/>
                          <a:latin typeface="+mn-lt"/>
                          <a:ea typeface="+mn-ea"/>
                          <a:cs typeface="+mn-cs"/>
                        </a:rPr>
                        <a:t>canine parvovirus (parvovirus)</a:t>
                      </a:r>
                      <a:endParaRPr lang="en-IN" sz="2000" b="0" dirty="0">
                        <a:solidFill>
                          <a:srgbClr val="1F497D"/>
                        </a:solidFill>
                        <a:effectLst/>
                        <a:latin typeface="+mn-lt"/>
                      </a:endParaRPr>
                    </a:p>
                  </a:txBody>
                  <a:tcPr anchor="ctr"/>
                </a:tc>
                <a:extLst>
                  <a:ext uri="{0D108BD9-81ED-4DB2-BD59-A6C34878D82A}">
                    <a16:rowId xmlns:a16="http://schemas.microsoft.com/office/drawing/2014/main" val="1548708678"/>
                  </a:ext>
                </a:extLst>
              </a:tr>
              <a:tr h="605998">
                <a:tc>
                  <a:txBody>
                    <a:bodyPr/>
                    <a:lstStyle/>
                    <a:p>
                      <a:r>
                        <a:rPr lang="en-IN" sz="2000" b="0" dirty="0">
                          <a:solidFill>
                            <a:srgbClr val="1F497D"/>
                          </a:solidFill>
                          <a:effectLst/>
                          <a:latin typeface="+mn-lt"/>
                        </a:rPr>
                        <a:t>III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double-stranded RNA</a:t>
                      </a:r>
                    </a:p>
                  </a:txBody>
                  <a:tcPr anchor="ctr"/>
                </a:tc>
                <a:tc>
                  <a:txBody>
                    <a:bodyPr/>
                    <a:lstStyle/>
                    <a:p>
                      <a:r>
                        <a:rPr lang="en-IN" sz="2000" b="0" dirty="0">
                          <a:solidFill>
                            <a:srgbClr val="1F497D"/>
                          </a:solidFill>
                          <a:effectLst/>
                          <a:latin typeface="+mn-lt"/>
                        </a:rPr>
                        <a:t>mRNA is transcribed from the RNA genome.</a:t>
                      </a:r>
                    </a:p>
                  </a:txBody>
                  <a:tcPr anchor="ctr"/>
                </a:tc>
                <a:tc>
                  <a:txBody>
                    <a:bodyPr/>
                    <a:lstStyle/>
                    <a:p>
                      <a:r>
                        <a:rPr lang="en-US" sz="2000" b="0" i="0" u="none" strike="noStrike" kern="1200" dirty="0">
                          <a:solidFill>
                            <a:srgbClr val="1F497D"/>
                          </a:solidFill>
                          <a:effectLst/>
                          <a:latin typeface="+mn-lt"/>
                          <a:ea typeface="+mn-ea"/>
                          <a:cs typeface="+mn-cs"/>
                        </a:rPr>
                        <a:t>childhood gastroenteritis (rotavirus)</a:t>
                      </a:r>
                      <a:endParaRPr lang="en-IN" sz="2000" b="0" dirty="0">
                        <a:solidFill>
                          <a:srgbClr val="1F497D"/>
                        </a:solidFill>
                        <a:effectLst/>
                        <a:latin typeface="+mn-lt"/>
                      </a:endParaRPr>
                    </a:p>
                  </a:txBody>
                  <a:tcPr anchor="ctr"/>
                </a:tc>
                <a:extLst>
                  <a:ext uri="{0D108BD9-81ED-4DB2-BD59-A6C34878D82A}">
                    <a16:rowId xmlns:a16="http://schemas.microsoft.com/office/drawing/2014/main" val="2157668464"/>
                  </a:ext>
                </a:extLst>
              </a:tr>
              <a:tr h="346284">
                <a:tc>
                  <a:txBody>
                    <a:bodyPr/>
                    <a:lstStyle/>
                    <a:p>
                      <a:r>
                        <a:rPr lang="en-IN" sz="2000" b="0" dirty="0">
                          <a:solidFill>
                            <a:srgbClr val="1F497D"/>
                          </a:solidFill>
                          <a:effectLst/>
                          <a:latin typeface="+mn-lt"/>
                        </a:rPr>
                        <a:t>IV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single-stranded RNA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The genome functions as mRNA.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1F497D"/>
                          </a:solidFill>
                          <a:effectLst/>
                          <a:latin typeface="+mn-lt"/>
                          <a:ea typeface="+mn-ea"/>
                          <a:cs typeface="+mn-cs"/>
                        </a:rPr>
                        <a:t>common cold (picornavirus)</a:t>
                      </a:r>
                      <a:endParaRPr lang="en-IN" sz="2000" b="0" dirty="0">
                        <a:solidFill>
                          <a:srgbClr val="1F497D"/>
                        </a:solidFill>
                        <a:effectLst/>
                        <a:latin typeface="+mn-lt"/>
                      </a:endParaRPr>
                    </a:p>
                  </a:txBody>
                  <a:tcPr anchor="ctr"/>
                </a:tc>
                <a:extLst>
                  <a:ext uri="{0D108BD9-81ED-4DB2-BD59-A6C34878D82A}">
                    <a16:rowId xmlns:a16="http://schemas.microsoft.com/office/drawing/2014/main" val="236598913"/>
                  </a:ext>
                </a:extLst>
              </a:tr>
              <a:tr h="346284">
                <a:tc>
                  <a:txBody>
                    <a:bodyPr/>
                    <a:lstStyle/>
                    <a:p>
                      <a:r>
                        <a:rPr lang="en-IN" sz="2000" b="0" dirty="0">
                          <a:solidFill>
                            <a:srgbClr val="1F497D"/>
                          </a:solidFill>
                          <a:effectLst/>
                          <a:latin typeface="+mn-lt"/>
                        </a:rPr>
                        <a:t>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single-stranded RNA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mRNA is transcribed from the RNA genome.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1F497D"/>
                          </a:solidFill>
                          <a:effectLst/>
                          <a:latin typeface="+mn-lt"/>
                          <a:ea typeface="+mn-ea"/>
                          <a:cs typeface="+mn-cs"/>
                        </a:rPr>
                        <a:t>rabies (rhabdovirus)</a:t>
                      </a:r>
                      <a:endParaRPr lang="en-IN" sz="2000" b="0" dirty="0">
                        <a:solidFill>
                          <a:srgbClr val="1F497D"/>
                        </a:solidFill>
                        <a:effectLst/>
                        <a:latin typeface="+mn-lt"/>
                      </a:endParaRPr>
                    </a:p>
                  </a:txBody>
                  <a:tcPr anchor="ctr"/>
                </a:tc>
                <a:extLst>
                  <a:ext uri="{0D108BD9-81ED-4DB2-BD59-A6C34878D82A}">
                    <a16:rowId xmlns:a16="http://schemas.microsoft.com/office/drawing/2014/main" val="2053544585"/>
                  </a:ext>
                </a:extLst>
              </a:tr>
            </a:tbl>
          </a:graphicData>
        </a:graphic>
      </p:graphicFrame>
    </p:spTree>
    <p:extLst>
      <p:ext uri="{BB962C8B-B14F-4D97-AF65-F5344CB8AC3E}">
        <p14:creationId xmlns:p14="http://schemas.microsoft.com/office/powerpoint/2010/main" val="1988774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3: Characteristics and Examples of Each Group in the Baltimore Classification (Cont.)</a:t>
            </a:r>
          </a:p>
        </p:txBody>
      </p:sp>
      <p:graphicFrame>
        <p:nvGraphicFramePr>
          <p:cNvPr id="3" name="Content Placeholder 3" descr="Table 3: Characteristics and Examples of Each Group in the Baltimore Classification (Continued) Group 6 has single-stranded R N A viruses with reverse transcriptase. Reverse transcriptase makes D N A from the R N A genome; D N A is then incorporated in the host genome; mRNA is transcribed from the incorporated D N A. An example is the human immunodeficiency virus (H I V). Group 7 has double-stranded D N A viruses with reverse transcriptase. The viral genome is double-stranded D N A, but viral D N A is replicated through an R N A intermediate; the R N A may serve directly as m R N A or as a template to make m R N A. An example is hepatitis B virus (hepadnavirus).&#10;">
            <a:extLst>
              <a:ext uri="{FF2B5EF4-FFF2-40B4-BE49-F238E27FC236}">
                <a16:creationId xmlns:a16="http://schemas.microsoft.com/office/drawing/2014/main" id="{5CEF8862-D375-3E31-BE2A-D04D4EB76511}"/>
              </a:ext>
            </a:extLst>
          </p:cNvPr>
          <p:cNvGraphicFramePr>
            <a:graphicFrameLocks/>
          </p:cNvGraphicFramePr>
          <p:nvPr>
            <p:extLst>
              <p:ext uri="{D42A27DB-BD31-4B8C-83A1-F6EECF244321}">
                <p14:modId xmlns:p14="http://schemas.microsoft.com/office/powerpoint/2010/main" val="2786099238"/>
              </p:ext>
            </p:extLst>
          </p:nvPr>
        </p:nvGraphicFramePr>
        <p:xfrm>
          <a:off x="457200" y="1081181"/>
          <a:ext cx="8229600" cy="423672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1522627793"/>
                    </a:ext>
                  </a:extLst>
                </a:gridCol>
                <a:gridCol w="2057400">
                  <a:extLst>
                    <a:ext uri="{9D8B030D-6E8A-4147-A177-3AD203B41FA5}">
                      <a16:colId xmlns:a16="http://schemas.microsoft.com/office/drawing/2014/main" val="4293862904"/>
                    </a:ext>
                  </a:extLst>
                </a:gridCol>
                <a:gridCol w="3200400">
                  <a:extLst>
                    <a:ext uri="{9D8B030D-6E8A-4147-A177-3AD203B41FA5}">
                      <a16:colId xmlns:a16="http://schemas.microsoft.com/office/drawing/2014/main" val="4060718270"/>
                    </a:ext>
                  </a:extLst>
                </a:gridCol>
                <a:gridCol w="2133600">
                  <a:extLst>
                    <a:ext uri="{9D8B030D-6E8A-4147-A177-3AD203B41FA5}">
                      <a16:colId xmlns:a16="http://schemas.microsoft.com/office/drawing/2014/main" val="3332631525"/>
                    </a:ext>
                  </a:extLst>
                </a:gridCol>
              </a:tblGrid>
              <a:tr h="395086">
                <a:tc>
                  <a:txBody>
                    <a:bodyPr/>
                    <a:lstStyle/>
                    <a:p>
                      <a:pPr algn="l"/>
                      <a:r>
                        <a:rPr lang="en-IN" sz="2000" b="0" dirty="0">
                          <a:solidFill>
                            <a:schemeClr val="bg1"/>
                          </a:solidFill>
                          <a:effectLst/>
                          <a:latin typeface="+mn-lt"/>
                        </a:rPr>
                        <a:t>Group</a:t>
                      </a:r>
                    </a:p>
                  </a:txBody>
                  <a:tcPr anchor="ctr"/>
                </a:tc>
                <a:tc>
                  <a:txBody>
                    <a:bodyPr/>
                    <a:lstStyle/>
                    <a:p>
                      <a:pPr algn="l"/>
                      <a:r>
                        <a:rPr lang="en-IN" sz="2000" b="0" dirty="0">
                          <a:solidFill>
                            <a:schemeClr val="bg1"/>
                          </a:solidFill>
                          <a:effectLst/>
                          <a:latin typeface="+mn-lt"/>
                        </a:rPr>
                        <a:t>Characteristics</a:t>
                      </a:r>
                    </a:p>
                  </a:txBody>
                  <a:tcPr anchor="ctr"/>
                </a:tc>
                <a:tc>
                  <a:txBody>
                    <a:bodyPr/>
                    <a:lstStyle/>
                    <a:p>
                      <a:pPr algn="l"/>
                      <a:r>
                        <a:rPr lang="en-IN" sz="2000" b="0" dirty="0">
                          <a:solidFill>
                            <a:schemeClr val="bg1"/>
                          </a:solidFill>
                          <a:effectLst/>
                          <a:latin typeface="+mn-lt"/>
                        </a:rPr>
                        <a:t>Mode of mRNA Production</a:t>
                      </a:r>
                    </a:p>
                  </a:txBody>
                  <a:tcPr anchor="ctr"/>
                </a:tc>
                <a:tc>
                  <a:txBody>
                    <a:bodyPr/>
                    <a:lstStyle/>
                    <a:p>
                      <a:pPr algn="l"/>
                      <a:r>
                        <a:rPr lang="en-IN" sz="2000" b="0" dirty="0">
                          <a:solidFill>
                            <a:schemeClr val="bg1"/>
                          </a:solidFill>
                          <a:effectLst/>
                          <a:latin typeface="+mn-lt"/>
                        </a:rPr>
                        <a:t>Example</a:t>
                      </a:r>
                    </a:p>
                  </a:txBody>
                  <a:tcPr anchor="ctr"/>
                </a:tc>
                <a:extLst>
                  <a:ext uri="{0D108BD9-81ED-4DB2-BD59-A6C34878D82A}">
                    <a16:rowId xmlns:a16="http://schemas.microsoft.com/office/drawing/2014/main" val="1420373151"/>
                  </a:ext>
                </a:extLst>
              </a:tr>
              <a:tr h="1914647">
                <a:tc>
                  <a:txBody>
                    <a:bodyPr/>
                    <a:lstStyle/>
                    <a:p>
                      <a:r>
                        <a:rPr lang="en-IN" sz="2000" b="0" dirty="0">
                          <a:solidFill>
                            <a:srgbClr val="1F497D"/>
                          </a:solidFill>
                          <a:effectLst/>
                          <a:latin typeface="+mn-lt"/>
                        </a:rPr>
                        <a:t>VI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single-stranded RNA viruses with reverse transcriptase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Reverse transcriptase makes DNA from the RNA genome; DNA is then incorporated in the host genome; mRNA is transcribed from the incorporated DNA.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1F497D"/>
                          </a:solidFill>
                          <a:effectLst/>
                          <a:latin typeface="+mn-lt"/>
                          <a:ea typeface="+mn-ea"/>
                          <a:cs typeface="+mn-cs"/>
                        </a:rPr>
                        <a:t>human immunodeficiency virus (</a:t>
                      </a:r>
                      <a:r>
                        <a:rPr lang="en-US" sz="2000" dirty="0">
                          <a:solidFill>
                            <a:srgbClr val="1F497D"/>
                          </a:solidFill>
                        </a:rPr>
                        <a:t>HIV</a:t>
                      </a:r>
                      <a:r>
                        <a:rPr lang="en-US" sz="2000" b="0" i="0" u="none" strike="noStrike" kern="1200" dirty="0">
                          <a:solidFill>
                            <a:srgbClr val="1F497D"/>
                          </a:solidFill>
                          <a:effectLst/>
                          <a:latin typeface="+mn-lt"/>
                          <a:ea typeface="+mn-ea"/>
                          <a:cs typeface="+mn-cs"/>
                        </a:rPr>
                        <a:t>)</a:t>
                      </a:r>
                      <a:endParaRPr lang="en-IN" sz="2000" b="0" dirty="0">
                        <a:solidFill>
                          <a:srgbClr val="1F497D"/>
                        </a:solidFill>
                        <a:effectLst/>
                        <a:latin typeface="+mn-lt"/>
                      </a:endParaRPr>
                    </a:p>
                  </a:txBody>
                  <a:tcPr anchor="ctr"/>
                </a:tc>
                <a:extLst>
                  <a:ext uri="{0D108BD9-81ED-4DB2-BD59-A6C34878D82A}">
                    <a16:rowId xmlns:a16="http://schemas.microsoft.com/office/drawing/2014/main" val="3026816324"/>
                  </a:ext>
                </a:extLst>
              </a:tr>
              <a:tr h="1914647">
                <a:tc>
                  <a:txBody>
                    <a:bodyPr/>
                    <a:lstStyle/>
                    <a:p>
                      <a:r>
                        <a:rPr lang="en-IN" sz="2000" b="0" dirty="0">
                          <a:solidFill>
                            <a:srgbClr val="1F497D"/>
                          </a:solidFill>
                          <a:effectLst/>
                          <a:latin typeface="+mn-lt"/>
                        </a:rPr>
                        <a:t>VII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double-stranded DNA viruses with reverse transcriptase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dirty="0">
                          <a:solidFill>
                            <a:srgbClr val="1F497D"/>
                          </a:solidFill>
                          <a:effectLst/>
                          <a:latin typeface="+mn-lt"/>
                        </a:rPr>
                        <a:t>The viral genome is double-stranded DNA, but viral DNA is replicated through an RNA intermediate; the RNA may serve directly as mRNA or as a template to make mRNA.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rgbClr val="1F497D"/>
                          </a:solidFill>
                          <a:effectLst/>
                          <a:latin typeface="+mn-lt"/>
                          <a:ea typeface="+mn-ea"/>
                          <a:cs typeface="+mn-cs"/>
                        </a:rPr>
                        <a:t>hepatitis B virus (hepadnavirus)</a:t>
                      </a:r>
                      <a:endParaRPr lang="en-IN" sz="2000" b="0" dirty="0">
                        <a:solidFill>
                          <a:srgbClr val="1F497D"/>
                        </a:solidFill>
                        <a:effectLst/>
                        <a:latin typeface="+mn-lt"/>
                      </a:endParaRPr>
                    </a:p>
                  </a:txBody>
                  <a:tcPr anchor="ctr"/>
                </a:tc>
                <a:extLst>
                  <a:ext uri="{0D108BD9-81ED-4DB2-BD59-A6C34878D82A}">
                    <a16:rowId xmlns:a16="http://schemas.microsoft.com/office/drawing/2014/main" val="3371455534"/>
                  </a:ext>
                </a:extLst>
              </a:tr>
            </a:tbl>
          </a:graphicData>
        </a:graphic>
      </p:graphicFrame>
    </p:spTree>
    <p:extLst>
      <p:ext uri="{BB962C8B-B14F-4D97-AF65-F5344CB8AC3E}">
        <p14:creationId xmlns:p14="http://schemas.microsoft.com/office/powerpoint/2010/main" val="2021438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Form groups of three to four students. Choose one of the groups of the Baltimore Classification and find an example of a virus in that group, other than the ones given in Table 3. Research how this virus infects its host and its specific structure and morphology. Present your findings to the class.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As a group, discuss whether viruses are considered living organisms. Provide evidence by comparing and contrasting with other living unicellular organisms, such as bacteria or fungi.</a:t>
            </a:r>
          </a:p>
        </p:txBody>
      </p:sp>
    </p:spTree>
    <p:extLst>
      <p:ext uri="{BB962C8B-B14F-4D97-AF65-F5344CB8AC3E}">
        <p14:creationId xmlns:p14="http://schemas.microsoft.com/office/powerpoint/2010/main" val="2069639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3D72-936F-0D3F-BC7B-4086658DCB0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B99613E-0CEF-B5A9-FA73-30A036A6F416}"/>
              </a:ext>
            </a:extLst>
          </p:cNvPr>
          <p:cNvSpPr>
            <a:spLocks noGrp="1"/>
          </p:cNvSpPr>
          <p:nvPr>
            <p:ph idx="1"/>
          </p:nvPr>
        </p:nvSpPr>
        <p:spPr>
          <a:xfrm>
            <a:off x="457200" y="1066800"/>
            <a:ext cx="8229600" cy="4998720"/>
          </a:xfrm>
        </p:spPr>
        <p:txBody>
          <a:bodyPr>
            <a:normAutofit fontScale="85000" lnSpcReduction="20000"/>
          </a:bodyPr>
          <a:lstStyle/>
          <a:p>
            <a:r>
              <a:rPr lang="en-US" dirty="0"/>
              <a:t>Viruses are tiny acellular entities only visible with an electron microscope.</a:t>
            </a:r>
          </a:p>
          <a:p>
            <a:r>
              <a:rPr lang="en-US" dirty="0"/>
              <a:t>Viral genomes can be either DNA or RNA (never both).</a:t>
            </a:r>
          </a:p>
          <a:p>
            <a:pPr lvl="1"/>
            <a:r>
              <a:rPr lang="en-US" dirty="0"/>
              <a:t>They replicate using either the host’s replication proteins or those encoded in the viral genome.</a:t>
            </a:r>
          </a:p>
          <a:p>
            <a:r>
              <a:rPr lang="en-US" dirty="0"/>
              <a:t>Viruses are diverse and can infect all forms of life: archaea, bacteria, fungi, plants, and animals.</a:t>
            </a:r>
          </a:p>
          <a:p>
            <a:r>
              <a:rPr lang="en-US" dirty="0"/>
              <a:t>Viruses each consist of a nucleic acid core surrounded by a protein capsid with or without an outer envelope.</a:t>
            </a:r>
          </a:p>
          <a:p>
            <a:r>
              <a:rPr lang="en-US" dirty="0"/>
              <a:t>Viruses can be classified based upon their capsid shape and structure, the presence or absence of an envelope, and their nucleic acid core composition.</a:t>
            </a:r>
          </a:p>
          <a:p>
            <a:r>
              <a:rPr lang="en-US" dirty="0"/>
              <a:t>The Baltimore classification system is the most commonly used classification system and categorizes viruses based on how they produce their mRNA.</a:t>
            </a:r>
          </a:p>
        </p:txBody>
      </p:sp>
    </p:spTree>
    <p:extLst>
      <p:ext uri="{BB962C8B-B14F-4D97-AF65-F5344CB8AC3E}">
        <p14:creationId xmlns:p14="http://schemas.microsoft.com/office/powerpoint/2010/main" val="1969274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C317-30EB-04BC-D755-CB757BA3E41F}"/>
              </a:ext>
            </a:extLst>
          </p:cNvPr>
          <p:cNvSpPr>
            <a:spLocks noGrp="1"/>
          </p:cNvSpPr>
          <p:nvPr>
            <p:ph type="title"/>
          </p:nvPr>
        </p:nvSpPr>
        <p:spPr/>
        <p:txBody>
          <a:bodyPr/>
          <a:lstStyle/>
          <a:p>
            <a:r>
              <a:rPr lang="en-US" dirty="0"/>
              <a:t>Viruses Are Diverse</a:t>
            </a:r>
          </a:p>
        </p:txBody>
      </p:sp>
      <p:sp>
        <p:nvSpPr>
          <p:cNvPr id="3" name="Content Placeholder 2">
            <a:extLst>
              <a:ext uri="{FF2B5EF4-FFF2-40B4-BE49-F238E27FC236}">
                <a16:creationId xmlns:a16="http://schemas.microsoft.com/office/drawing/2014/main" id="{2FBC48FF-9A4D-C4E2-5F48-DE51BE4B75EB}"/>
              </a:ext>
            </a:extLst>
          </p:cNvPr>
          <p:cNvSpPr>
            <a:spLocks noGrp="1"/>
          </p:cNvSpPr>
          <p:nvPr>
            <p:ph idx="1"/>
          </p:nvPr>
        </p:nvSpPr>
        <p:spPr/>
        <p:txBody>
          <a:bodyPr/>
          <a:lstStyle/>
          <a:p>
            <a:r>
              <a:rPr lang="en-US" dirty="0"/>
              <a:t>Viruses vary in</a:t>
            </a:r>
          </a:p>
          <a:p>
            <a:pPr lvl="1"/>
            <a:r>
              <a:rPr lang="en-US" dirty="0"/>
              <a:t>Structure</a:t>
            </a:r>
          </a:p>
          <a:p>
            <a:pPr lvl="1"/>
            <a:r>
              <a:rPr lang="en-US" dirty="0"/>
              <a:t>Their methods of replication</a:t>
            </a:r>
          </a:p>
          <a:p>
            <a:pPr lvl="1"/>
            <a:r>
              <a:rPr lang="en-US" dirty="0"/>
              <a:t>The hosts they infect</a:t>
            </a:r>
          </a:p>
          <a:p>
            <a:r>
              <a:rPr lang="en-US" dirty="0"/>
              <a:t>All forms of life, from bacteria to archaea to eukaryotes (including plants, animals, and fungi) have viruses that can infect them.</a:t>
            </a:r>
          </a:p>
          <a:p>
            <a:r>
              <a:rPr lang="en-US" dirty="0"/>
              <a:t>Much about the origins and evolution of viruses remains unknown.</a:t>
            </a:r>
          </a:p>
        </p:txBody>
      </p:sp>
    </p:spTree>
    <p:extLst>
      <p:ext uri="{BB962C8B-B14F-4D97-AF65-F5344CB8AC3E}">
        <p14:creationId xmlns:p14="http://schemas.microsoft.com/office/powerpoint/2010/main" val="175297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21.1 Figure 2</a:t>
            </a:r>
            <a:endParaRPr lang="en-US" sz="3200" dirty="0">
              <a:solidFill>
                <a:schemeClr val="accent1"/>
              </a:solidFill>
            </a:endParaRPr>
          </a:p>
        </p:txBody>
      </p:sp>
      <p:sp>
        <p:nvSpPr>
          <p:cNvPr id="3" name="TextBox 2">
            <a:extLst>
              <a:ext uri="{FF2B5EF4-FFF2-40B4-BE49-F238E27FC236}">
                <a16:creationId xmlns:a16="http://schemas.microsoft.com/office/drawing/2014/main" id="{E5CA77D2-10F6-C08D-2BFA-F35C42660279}"/>
              </a:ext>
            </a:extLst>
          </p:cNvPr>
          <p:cNvSpPr txBox="1"/>
          <p:nvPr/>
        </p:nvSpPr>
        <p:spPr>
          <a:xfrm>
            <a:off x="266700" y="5762358"/>
            <a:ext cx="8610600" cy="246221"/>
          </a:xfrm>
          <a:prstGeom prst="rect">
            <a:avLst/>
          </a:prstGeom>
          <a:noFill/>
        </p:spPr>
        <p:txBody>
          <a:bodyPr wrap="square">
            <a:spAutoFit/>
          </a:bodyPr>
          <a:lstStyle/>
          <a:p>
            <a:pPr algn="ctr"/>
            <a:r>
              <a:rPr lang="en-US" sz="1000" dirty="0"/>
              <a:t>Mohammadali Khan Mirzaei, Harald Eriksson, Kie Kasuga, Elisabeth Haggård-Ljungquist, Anders S. Nilsson on Wikimedia Commons. "Bacterial cells."</a:t>
            </a:r>
          </a:p>
        </p:txBody>
      </p:sp>
      <p:pic>
        <p:nvPicPr>
          <p:cNvPr id="6" name="Content Placeholder 4" descr="Micrograph (a) shows a bacteriophage, a virus with a hexagonal head that stands on thin, bent legs. The virus sits on the surface of a cell that is so large that only a small fraction of its surface is visible. Micrograph (b) shows phage empty capsids attached to the bacterial surface receptors. Their genomes are injected into the host. Phage heads are standing side by side in the bacterial cytoplasm and forming a honeycomb shape structure.">
            <a:extLst>
              <a:ext uri="{FF2B5EF4-FFF2-40B4-BE49-F238E27FC236}">
                <a16:creationId xmlns:a16="http://schemas.microsoft.com/office/drawing/2014/main" id="{EE2EA8C3-9ADD-DA69-AD3A-A00208DBCFAE}"/>
              </a:ext>
            </a:extLst>
          </p:cNvPr>
          <p:cNvPicPr>
            <a:picLocks noGrp="1" noChangeAspect="1"/>
          </p:cNvPicPr>
          <p:nvPr>
            <p:ph idx="1"/>
          </p:nvPr>
        </p:nvPicPr>
        <p:blipFill>
          <a:blip r:embed="rId3"/>
          <a:srcRect l="926" t="5332" r="926" b="4668"/>
          <a:stretch/>
        </p:blipFill>
        <p:spPr>
          <a:xfrm>
            <a:off x="533400" y="1371600"/>
            <a:ext cx="8077200" cy="4114800"/>
          </a:xfrm>
        </p:spPr>
      </p:pic>
    </p:spTree>
    <p:extLst>
      <p:ext uri="{BB962C8B-B14F-4D97-AF65-F5344CB8AC3E}">
        <p14:creationId xmlns:p14="http://schemas.microsoft.com/office/powerpoint/2010/main" val="281797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D221-9058-1F15-B842-14319D972982}"/>
              </a:ext>
            </a:extLst>
          </p:cNvPr>
          <p:cNvSpPr>
            <a:spLocks noGrp="1"/>
          </p:cNvSpPr>
          <p:nvPr>
            <p:ph type="title"/>
          </p:nvPr>
        </p:nvSpPr>
        <p:spPr/>
        <p:txBody>
          <a:bodyPr/>
          <a:lstStyle/>
          <a:p>
            <a:r>
              <a:rPr lang="en-US" dirty="0"/>
              <a:t>Viruses Were Discovered As "Filterable" Agents</a:t>
            </a:r>
          </a:p>
        </p:txBody>
      </p:sp>
      <p:sp>
        <p:nvSpPr>
          <p:cNvPr id="3" name="Content Placeholder 2">
            <a:extLst>
              <a:ext uri="{FF2B5EF4-FFF2-40B4-BE49-F238E27FC236}">
                <a16:creationId xmlns:a16="http://schemas.microsoft.com/office/drawing/2014/main" id="{2B1B5776-B8B6-B1B8-ACE3-1906E08CC943}"/>
              </a:ext>
            </a:extLst>
          </p:cNvPr>
          <p:cNvSpPr>
            <a:spLocks noGrp="1"/>
          </p:cNvSpPr>
          <p:nvPr>
            <p:ph idx="1"/>
          </p:nvPr>
        </p:nvSpPr>
        <p:spPr/>
        <p:txBody>
          <a:bodyPr/>
          <a:lstStyle/>
          <a:p>
            <a:r>
              <a:rPr lang="en-US" dirty="0"/>
              <a:t>Viruses were discovered in 1892 by Dmitri Ivanowski.</a:t>
            </a:r>
          </a:p>
          <a:p>
            <a:pPr lvl="1"/>
            <a:r>
              <a:rPr lang="en-US" dirty="0"/>
              <a:t>When he filtered an extract from a diseased plant with tobacco mosaic disease through a porcelain Chamberland-Pasteur filter to remove bacteria, the extract still contained a "filterable" infectious agent that could cause disease in a healthy plant.</a:t>
            </a:r>
          </a:p>
          <a:p>
            <a:pPr lvl="1"/>
            <a:r>
              <a:rPr lang="en-US" dirty="0"/>
              <a:t>It was still many years until the filterable agent was determined to not be very small bacteria.</a:t>
            </a:r>
          </a:p>
        </p:txBody>
      </p:sp>
    </p:spTree>
    <p:extLst>
      <p:ext uri="{BB962C8B-B14F-4D97-AF65-F5344CB8AC3E}">
        <p14:creationId xmlns:p14="http://schemas.microsoft.com/office/powerpoint/2010/main" val="221683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EDDD-B7DD-D61E-AE71-6EB28D4318E7}"/>
              </a:ext>
            </a:extLst>
          </p:cNvPr>
          <p:cNvSpPr>
            <a:spLocks noGrp="1"/>
          </p:cNvSpPr>
          <p:nvPr>
            <p:ph type="title"/>
          </p:nvPr>
        </p:nvSpPr>
        <p:spPr/>
        <p:txBody>
          <a:bodyPr/>
          <a:lstStyle/>
          <a:p>
            <a:r>
              <a:rPr lang="en-US" dirty="0"/>
              <a:t>The Sizes and Structures of Viruses Can Be Determined Microscopically</a:t>
            </a:r>
          </a:p>
        </p:txBody>
      </p:sp>
      <p:sp>
        <p:nvSpPr>
          <p:cNvPr id="3" name="Content Placeholder 2">
            <a:extLst>
              <a:ext uri="{FF2B5EF4-FFF2-40B4-BE49-F238E27FC236}">
                <a16:creationId xmlns:a16="http://schemas.microsoft.com/office/drawing/2014/main" id="{FB455B3B-4822-B229-46D8-91891D97A9C6}"/>
              </a:ext>
            </a:extLst>
          </p:cNvPr>
          <p:cNvSpPr>
            <a:spLocks noGrp="1"/>
          </p:cNvSpPr>
          <p:nvPr>
            <p:ph idx="1"/>
          </p:nvPr>
        </p:nvSpPr>
        <p:spPr>
          <a:xfrm>
            <a:off x="457200" y="1097280"/>
            <a:ext cx="8229600" cy="4998720"/>
          </a:xfrm>
        </p:spPr>
        <p:txBody>
          <a:bodyPr>
            <a:normAutofit fontScale="92500" lnSpcReduction="10000"/>
          </a:bodyPr>
          <a:lstStyle/>
          <a:p>
            <a:r>
              <a:rPr lang="en-US" dirty="0"/>
              <a:t>A </a:t>
            </a:r>
            <a:r>
              <a:rPr lang="en-US" b="1" dirty="0"/>
              <a:t>virion</a:t>
            </a:r>
            <a:r>
              <a:rPr lang="en-US" dirty="0"/>
              <a:t> is a single virus particle.</a:t>
            </a:r>
          </a:p>
          <a:p>
            <a:r>
              <a:rPr lang="en-US" dirty="0"/>
              <a:t>Virions range in size from 20–250 nanometers in diameter, with some newly discovered viruses being as large as 1,000 nanometers in diameter.</a:t>
            </a:r>
          </a:p>
          <a:p>
            <a:r>
              <a:rPr lang="en-US" dirty="0"/>
              <a:t>Most viruses (except large virions like poxvirus) cannot be seen with a light microscope.</a:t>
            </a:r>
          </a:p>
          <a:p>
            <a:pPr lvl="1"/>
            <a:r>
              <a:rPr lang="en-US" dirty="0"/>
              <a:t>The development of the electron microscope in the 1930s allowed for the first view of viral structure.</a:t>
            </a:r>
          </a:p>
          <a:p>
            <a:pPr lvl="1"/>
            <a:r>
              <a:rPr lang="en-US" dirty="0"/>
              <a:t>TEM can be used to observe both virion surface structure and internal structures.</a:t>
            </a:r>
          </a:p>
          <a:p>
            <a:pPr lvl="1"/>
            <a:r>
              <a:rPr lang="en-US" dirty="0"/>
              <a:t>SEM can be used only to observe a virion’s surface structure.</a:t>
            </a:r>
          </a:p>
        </p:txBody>
      </p:sp>
    </p:spTree>
    <p:extLst>
      <p:ext uri="{BB962C8B-B14F-4D97-AF65-F5344CB8AC3E}">
        <p14:creationId xmlns:p14="http://schemas.microsoft.com/office/powerpoint/2010/main" val="137533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5020-D770-73CC-D9BF-1E2A946180A1}"/>
              </a:ext>
            </a:extLst>
          </p:cNvPr>
          <p:cNvSpPr>
            <a:spLocks noGrp="1"/>
          </p:cNvSpPr>
          <p:nvPr>
            <p:ph type="title"/>
          </p:nvPr>
        </p:nvSpPr>
        <p:spPr/>
        <p:txBody>
          <a:bodyPr/>
          <a:lstStyle/>
          <a:p>
            <a:r>
              <a:rPr lang="en-US" dirty="0"/>
              <a:t>The Origin of Viruses Remains Unknown</a:t>
            </a:r>
          </a:p>
        </p:txBody>
      </p:sp>
      <p:sp>
        <p:nvSpPr>
          <p:cNvPr id="3" name="Content Placeholder 2">
            <a:extLst>
              <a:ext uri="{FF2B5EF4-FFF2-40B4-BE49-F238E27FC236}">
                <a16:creationId xmlns:a16="http://schemas.microsoft.com/office/drawing/2014/main" id="{54D23737-C1A5-3C9D-3B0F-C121AFBCF7D8}"/>
              </a:ext>
            </a:extLst>
          </p:cNvPr>
          <p:cNvSpPr>
            <a:spLocks noGrp="1"/>
          </p:cNvSpPr>
          <p:nvPr>
            <p:ph idx="1"/>
          </p:nvPr>
        </p:nvSpPr>
        <p:spPr>
          <a:xfrm>
            <a:off x="457200" y="1097280"/>
            <a:ext cx="8229600" cy="4998720"/>
          </a:xfrm>
        </p:spPr>
        <p:txBody>
          <a:bodyPr/>
          <a:lstStyle/>
          <a:p>
            <a:r>
              <a:rPr lang="en-US" dirty="0"/>
              <a:t>While scientists can study present-day viruses to see how they mutate and adapt, they cannot study ancient viruses.</a:t>
            </a:r>
          </a:p>
          <a:p>
            <a:pPr lvl="1"/>
            <a:r>
              <a:rPr lang="en-US" dirty="0"/>
              <a:t>Viruses do not fossilize.</a:t>
            </a:r>
          </a:p>
          <a:p>
            <a:r>
              <a:rPr lang="en-US" dirty="0"/>
              <a:t>Scientists draw conclusions about viral evolution from studying today’s viruses:</a:t>
            </a:r>
          </a:p>
          <a:p>
            <a:pPr lvl="1"/>
            <a:r>
              <a:rPr lang="en-US" dirty="0"/>
              <a:t>Biochemical information</a:t>
            </a:r>
          </a:p>
          <a:p>
            <a:pPr lvl="1"/>
            <a:r>
              <a:rPr lang="en-US" dirty="0"/>
              <a:t>Genetic Information</a:t>
            </a:r>
          </a:p>
        </p:txBody>
      </p:sp>
    </p:spTree>
    <p:extLst>
      <p:ext uri="{BB962C8B-B14F-4D97-AF65-F5344CB8AC3E}">
        <p14:creationId xmlns:p14="http://schemas.microsoft.com/office/powerpoint/2010/main" val="214469428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4445</TotalTime>
  <Words>3526</Words>
  <Application>Microsoft Office PowerPoint</Application>
  <PresentationFormat>On-screen Show (4:3)</PresentationFormat>
  <Paragraphs>335</Paragraphs>
  <Slides>44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Century Gothic</vt:lpstr>
      <vt:lpstr>Aptos</vt:lpstr>
      <vt:lpstr>Open Sans</vt:lpstr>
      <vt:lpstr>Office Theme</vt:lpstr>
      <vt:lpstr>Lesson 21.1</vt:lpstr>
      <vt:lpstr>Objectives</vt:lpstr>
      <vt:lpstr>Viruses Are Acellular Parasites</vt:lpstr>
      <vt:lpstr>21.1 Figure 1</vt:lpstr>
      <vt:lpstr>Viruses Are Diverse</vt:lpstr>
      <vt:lpstr>21.1 Figure 2</vt:lpstr>
      <vt:lpstr>Viruses Were Discovered As "Filterable" Agents</vt:lpstr>
      <vt:lpstr>The Sizes and Structures of Viruses Can Be Determined Microscopically</vt:lpstr>
      <vt:lpstr>The Origin of Viruses Remains Unknown</vt:lpstr>
      <vt:lpstr>Scientists Have Proposed Multiple Hypotheses for Viral Origins</vt:lpstr>
      <vt:lpstr>Reflection Question1</vt:lpstr>
      <vt:lpstr>Viral Structure Is Quite Simple</vt:lpstr>
      <vt:lpstr>21.1 Figure 3</vt:lpstr>
      <vt:lpstr>Viral Morphology Varies By Viral Family</vt:lpstr>
      <vt:lpstr>21.1 Figure 4</vt:lpstr>
      <vt:lpstr>Many Viruses Have Surface Glycoproteins to Attach to Viral Receptors on Host Cells</vt:lpstr>
      <vt:lpstr>21.1 Figure 5</vt:lpstr>
      <vt:lpstr>21.1 Figure 6</vt:lpstr>
      <vt:lpstr>Think It Through1</vt:lpstr>
      <vt:lpstr>The T4 Bacteriophage is a Complex Virion</vt:lpstr>
      <vt:lpstr>Nonenveloped Viruses Lack Membrane Layers</vt:lpstr>
      <vt:lpstr>Enveloped Viruses Have Membrane Layers Containing Viral Proteins</vt:lpstr>
      <vt:lpstr>Nonenveloped and Enveloped Viruses Differ In Structure</vt:lpstr>
      <vt:lpstr>The Presence or Absence of an Envelope Is Largely Useful Only for Classification</vt:lpstr>
      <vt:lpstr>Viruses Vary in Their Genome Composition and Structure</vt:lpstr>
      <vt:lpstr>A DNA Virus Directs the Host Cell to Replicate Its DNA and Make Its Proteins</vt:lpstr>
      <vt:lpstr>An RNA Virus Must Encode Its Own Enzyme to Replicate Its Genome</vt:lpstr>
      <vt:lpstr>Reflection Question2</vt:lpstr>
      <vt:lpstr>Viruses Are Difficult to Classify</vt:lpstr>
      <vt:lpstr>Table 1: Virus Classification by Genome Structure</vt:lpstr>
      <vt:lpstr>Viruses Can Be Classified by Their Capsids</vt:lpstr>
      <vt:lpstr>21.1 Figure 8</vt:lpstr>
      <vt:lpstr>Table 2: Virus Classification by Capsid Structure</vt:lpstr>
      <vt:lpstr>21.1 Figure 9</vt:lpstr>
      <vt:lpstr>Think It Through2</vt:lpstr>
      <vt:lpstr>Baltimore Classification Is the Most Common System Used to Classify Viruses1</vt:lpstr>
      <vt:lpstr>Baltimore Classification Is the Most Common System Used to Classify Viruses2</vt:lpstr>
      <vt:lpstr>Baltimore Classification Is the Most Common System Used to Classify Viruses3</vt:lpstr>
      <vt:lpstr>Think It Through3</vt:lpstr>
      <vt:lpstr>Table 3: Characteristics and Examples of Each Group in the Baltimore Classification</vt:lpstr>
      <vt:lpstr>Table 3: Characteristics and Examples of Each Group in the Baltimore Classification (Cont.)</vt:lpstr>
      <vt:lpstr>Group Activity</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203</cp:revision>
  <dcterms:created xsi:type="dcterms:W3CDTF">2013-04-26T14:43:13Z</dcterms:created>
  <dcterms:modified xsi:type="dcterms:W3CDTF">2024-10-09T18:58:14Z</dcterms:modified>
</cp:coreProperties>
</file>