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0"/>
  </p:notesMasterIdLst>
  <p:handoutMasterIdLst>
    <p:handoutMasterId r:id="rId41"/>
  </p:handoutMasterIdLst>
  <p:sldIdLst>
    <p:sldId id="272" r:id="rId2"/>
    <p:sldId id="264" r:id="rId3"/>
    <p:sldId id="265" r:id="rId4"/>
    <p:sldId id="277" r:id="rId5"/>
    <p:sldId id="278" r:id="rId6"/>
    <p:sldId id="279" r:id="rId7"/>
    <p:sldId id="280" r:id="rId8"/>
    <p:sldId id="281" r:id="rId9"/>
    <p:sldId id="267" r:id="rId10"/>
    <p:sldId id="283" r:id="rId11"/>
    <p:sldId id="282" r:id="rId12"/>
    <p:sldId id="268" r:id="rId13"/>
    <p:sldId id="284" r:id="rId14"/>
    <p:sldId id="276" r:id="rId15"/>
    <p:sldId id="285" r:id="rId16"/>
    <p:sldId id="286" r:id="rId17"/>
    <p:sldId id="271" r:id="rId18"/>
    <p:sldId id="287" r:id="rId19"/>
    <p:sldId id="288" r:id="rId20"/>
    <p:sldId id="289" r:id="rId21"/>
    <p:sldId id="290" r:id="rId22"/>
    <p:sldId id="291" r:id="rId23"/>
    <p:sldId id="292" r:id="rId24"/>
    <p:sldId id="275" r:id="rId25"/>
    <p:sldId id="296" r:id="rId26"/>
    <p:sldId id="293" r:id="rId27"/>
    <p:sldId id="294" r:id="rId28"/>
    <p:sldId id="270" r:id="rId29"/>
    <p:sldId id="295" r:id="rId30"/>
    <p:sldId id="297" r:id="rId31"/>
    <p:sldId id="298" r:id="rId32"/>
    <p:sldId id="299" r:id="rId33"/>
    <p:sldId id="300" r:id="rId34"/>
    <p:sldId id="302" r:id="rId35"/>
    <p:sldId id="301" r:id="rId36"/>
    <p:sldId id="303" r:id="rId37"/>
    <p:sldId id="274" r:id="rId38"/>
    <p:sldId id="304" r:id="rId39"/>
  </p:sldIdLst>
  <p:sldSz cx="9144000" cy="6858000" type="screen4x3"/>
  <p:notesSz cx="6858000" cy="9144000"/>
  <p:embeddedFontLst>
    <p:embeddedFont>
      <p:font typeface="Century Gothic" panose="020B0502020202020204" pitchFamily="3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1" autoAdjust="0"/>
  </p:normalViewPr>
  <p:slideViewPr>
    <p:cSldViewPr>
      <p:cViewPr varScale="1">
        <p:scale>
          <a:sx n="95" d="100"/>
          <a:sy n="95" d="100"/>
        </p:scale>
        <p:origin x="1386" y="114"/>
      </p:cViewPr>
      <p:guideLst>
        <p:guide orient="horz" pos="2160"/>
        <p:guide pos="2880"/>
      </p:guideLst>
    </p:cSldViewPr>
  </p:slideViewPr>
  <p:outlineViewPr>
    <p:cViewPr>
      <p:scale>
        <a:sx n="33" d="100"/>
        <a:sy n="33" d="100"/>
      </p:scale>
      <p:origin x="0" y="-191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21.2 Figure 1: </a:t>
            </a:r>
            <a:r>
              <a:rPr lang="en-US" b="0" i="0" u="none" strike="noStrike" dirty="0">
                <a:solidFill>
                  <a:srgbClr val="4D4D4D"/>
                </a:solidFill>
                <a:effectLst/>
                <a:latin typeface="Open Sans" panose="020B0606030504020204" pitchFamily="34" charset="0"/>
              </a:rPr>
              <a:t>Entry of a coronavirus (the spiked ball) by endocytosis is dependent on interaction of the viral spike protein with the viral receptor expressed by the host, known as </a:t>
            </a:r>
            <a:r>
              <a:rPr lang="en-US" dirty="0"/>
              <a:t>ACE2</a:t>
            </a:r>
            <a:r>
              <a:rPr lang="en-US" b="0" i="0" u="none" strike="noStrike" dirty="0">
                <a:solidFill>
                  <a:srgbClr val="4D4D4D"/>
                </a:solidFill>
                <a:effectLst/>
                <a:latin typeface="Open Sans" panose="020B0606030504020204" pitchFamily="34" charset="0"/>
              </a:rPr>
              <a:t> (the spike penetrating the outside layer).</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192034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21.2 Figure 8: HPV</a:t>
            </a:r>
            <a:r>
              <a:rPr lang="en-US" b="0" i="0" u="none" strike="noStrike" dirty="0">
                <a:solidFill>
                  <a:srgbClr val="4D4D4D"/>
                </a:solidFill>
                <a:effectLst/>
                <a:latin typeface="Open Sans" panose="020B0606030504020204" pitchFamily="34" charset="0"/>
              </a:rPr>
              <a:t>, or human papillomavirus, has a naked icosahedral capsid (visible in this transmission electron micrograph) and a double-stranded </a:t>
            </a:r>
            <a:r>
              <a:rPr lang="en-US" dirty="0"/>
              <a:t>DNA</a:t>
            </a:r>
            <a:r>
              <a:rPr lang="en-US" b="0" i="0" u="none" strike="noStrike" dirty="0">
                <a:solidFill>
                  <a:srgbClr val="4D4D4D"/>
                </a:solidFill>
                <a:effectLst/>
                <a:latin typeface="Open Sans" panose="020B0606030504020204" pitchFamily="34" charset="0"/>
              </a:rPr>
              <a:t> genome that is incorporated into the host </a:t>
            </a:r>
            <a:r>
              <a:rPr lang="en-US" dirty="0"/>
              <a:t>DNA</a:t>
            </a:r>
            <a:r>
              <a:rPr lang="en-US" b="0" i="0" u="none" strike="noStrike" dirty="0">
                <a:solidFill>
                  <a:srgbClr val="4D4D4D"/>
                </a:solidFill>
                <a:effectLst/>
                <a:latin typeface="Open Sans" panose="020B0606030504020204" pitchFamily="34" charset="0"/>
              </a:rPr>
              <a:t>. The virus, which is sexually transmitted, is oncogenic and can lead to cervical cancer.</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34</a:t>
            </a:fld>
            <a:endParaRPr lang="en-US" dirty="0"/>
          </a:p>
        </p:txBody>
      </p:sp>
    </p:spTree>
    <p:extLst>
      <p:ext uri="{BB962C8B-B14F-4D97-AF65-F5344CB8AC3E}">
        <p14:creationId xmlns:p14="http://schemas.microsoft.com/office/powerpoint/2010/main" val="227134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35</a:t>
            </a:fld>
            <a:endParaRPr lang="en-US" dirty="0"/>
          </a:p>
        </p:txBody>
      </p:sp>
    </p:spTree>
    <p:extLst>
      <p:ext uri="{BB962C8B-B14F-4D97-AF65-F5344CB8AC3E}">
        <p14:creationId xmlns:p14="http://schemas.microsoft.com/office/powerpoint/2010/main" val="212574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36</a:t>
            </a:fld>
            <a:endParaRPr lang="en-US" dirty="0"/>
          </a:p>
        </p:txBody>
      </p:sp>
    </p:spTree>
    <p:extLst>
      <p:ext uri="{BB962C8B-B14F-4D97-AF65-F5344CB8AC3E}">
        <p14:creationId xmlns:p14="http://schemas.microsoft.com/office/powerpoint/2010/main" val="419946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00168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34176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21.2 Figure 5: </a:t>
            </a:r>
            <a:r>
              <a:rPr lang="en-US" b="0" i="0" u="none" strike="noStrike" dirty="0">
                <a:solidFill>
                  <a:srgbClr val="4D4D4D"/>
                </a:solidFill>
                <a:effectLst/>
                <a:latin typeface="Open Sans" panose="020B0606030504020204" pitchFamily="34" charset="0"/>
              </a:rPr>
              <a:t>A temperate bacteriophage has both lytic and lysogenic cycles. In the lytic cycle, the phage replicates and lyses the host cell. In the lysogenic cycle, phage </a:t>
            </a:r>
            <a:r>
              <a:rPr lang="en-US" dirty="0"/>
              <a:t>DNA</a:t>
            </a:r>
            <a:r>
              <a:rPr lang="en-US" b="0" i="0" u="none" strike="noStrike" dirty="0">
                <a:solidFill>
                  <a:srgbClr val="4D4D4D"/>
                </a:solidFill>
                <a:effectLst/>
                <a:latin typeface="Open Sans" panose="020B0606030504020204" pitchFamily="34" charset="0"/>
              </a:rPr>
              <a:t> is incorporated into the host genome, where it is passed on to subsequent generations. Environmental stressors, such as starvation or exposure to toxic chemicals, may cause the prophage to excise and enter the lytic cycle.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139396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51603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21.2 Figure 6: </a:t>
            </a:r>
            <a:r>
              <a:rPr lang="en-US" b="0" i="0" u="none" strike="noStrike" dirty="0">
                <a:solidFill>
                  <a:srgbClr val="4D4D4D"/>
                </a:solidFill>
                <a:effectLst/>
                <a:latin typeface="Open Sans" panose="020B0606030504020204" pitchFamily="34" charset="0"/>
              </a:rPr>
              <a:t>Illustration of a leaf covered in galls</a:t>
            </a:r>
            <a:r>
              <a:rPr lang="en-US" dirty="0"/>
              <a:t> </a:t>
            </a:r>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1730492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6133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21.2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Virus Infections and Hosts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45AB-99C2-47A0-2FD0-37710D463ED2}"/>
              </a:ext>
            </a:extLst>
          </p:cNvPr>
          <p:cNvSpPr>
            <a:spLocks noGrp="1"/>
          </p:cNvSpPr>
          <p:nvPr>
            <p:ph type="title"/>
          </p:nvPr>
        </p:nvSpPr>
        <p:spPr/>
        <p:txBody>
          <a:bodyPr/>
          <a:lstStyle/>
          <a:p>
            <a:r>
              <a:rPr lang="en-US" dirty="0"/>
              <a:t>Viral Replication Depends On Genome Structure</a:t>
            </a:r>
            <a:r>
              <a:rPr lang="en-US" sz="1400" baseline="-25000" dirty="0"/>
              <a:t>1</a:t>
            </a:r>
            <a:endParaRPr lang="en-US" dirty="0"/>
          </a:p>
        </p:txBody>
      </p:sp>
      <p:sp>
        <p:nvSpPr>
          <p:cNvPr id="3" name="Content Placeholder 2">
            <a:extLst>
              <a:ext uri="{FF2B5EF4-FFF2-40B4-BE49-F238E27FC236}">
                <a16:creationId xmlns:a16="http://schemas.microsoft.com/office/drawing/2014/main" id="{F615C209-4522-6605-D0CF-87EBC408FB9D}"/>
              </a:ext>
            </a:extLst>
          </p:cNvPr>
          <p:cNvSpPr>
            <a:spLocks noGrp="1"/>
          </p:cNvSpPr>
          <p:nvPr>
            <p:ph idx="1"/>
          </p:nvPr>
        </p:nvSpPr>
        <p:spPr>
          <a:xfrm>
            <a:off x="457200" y="990600"/>
            <a:ext cx="8229600" cy="5867400"/>
          </a:xfrm>
        </p:spPr>
        <p:txBody>
          <a:bodyPr>
            <a:normAutofit/>
          </a:bodyPr>
          <a:lstStyle/>
          <a:p>
            <a:pPr marL="0" indent="0">
              <a:buNone/>
            </a:pPr>
            <a:r>
              <a:rPr lang="en-US" dirty="0"/>
              <a:t>Viral replication mechanisms depend on their genome structure:</a:t>
            </a:r>
          </a:p>
          <a:p>
            <a:r>
              <a:rPr lang="en-US" dirty="0"/>
              <a:t>DNA viruses use host-cell machinery to:</a:t>
            </a:r>
          </a:p>
          <a:p>
            <a:pPr lvl="1"/>
            <a:r>
              <a:rPr lang="en-US" dirty="0"/>
              <a:t>Replicate the viral DNA</a:t>
            </a:r>
          </a:p>
          <a:p>
            <a:pPr lvl="1"/>
            <a:r>
              <a:rPr lang="en-US" dirty="0"/>
              <a:t>Transcribe it to make viral mRNA</a:t>
            </a:r>
          </a:p>
          <a:p>
            <a:pPr lvl="1"/>
            <a:r>
              <a:rPr lang="en-US" dirty="0"/>
              <a:t>Make viral proteins</a:t>
            </a:r>
          </a:p>
          <a:p>
            <a:r>
              <a:rPr lang="en-US" dirty="0"/>
              <a:t>RNA viruses use the RNA genome to make:</a:t>
            </a:r>
          </a:p>
          <a:p>
            <a:pPr lvl="1"/>
            <a:r>
              <a:rPr lang="en-US" dirty="0"/>
              <a:t>More viral genomic DNA</a:t>
            </a:r>
          </a:p>
          <a:p>
            <a:pPr lvl="1"/>
            <a:r>
              <a:rPr lang="en-US" dirty="0"/>
              <a:t>Viral mRNA (which is used to make viral enzymes and capsid proteins)</a:t>
            </a:r>
          </a:p>
        </p:txBody>
      </p:sp>
    </p:spTree>
    <p:extLst>
      <p:ext uri="{BB962C8B-B14F-4D97-AF65-F5344CB8AC3E}">
        <p14:creationId xmlns:p14="http://schemas.microsoft.com/office/powerpoint/2010/main" val="306932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45AB-99C2-47A0-2FD0-37710D463ED2}"/>
              </a:ext>
            </a:extLst>
          </p:cNvPr>
          <p:cNvSpPr>
            <a:spLocks noGrp="1"/>
          </p:cNvSpPr>
          <p:nvPr>
            <p:ph type="title"/>
          </p:nvPr>
        </p:nvSpPr>
        <p:spPr/>
        <p:txBody>
          <a:bodyPr/>
          <a:lstStyle/>
          <a:p>
            <a:r>
              <a:rPr lang="en-US" dirty="0"/>
              <a:t>Viral Replication Depends On Genome Structure</a:t>
            </a:r>
            <a:r>
              <a:rPr lang="en-US" sz="1400" baseline="-25000" dirty="0"/>
              <a:t>2</a:t>
            </a:r>
            <a:endParaRPr lang="en-US" dirty="0"/>
          </a:p>
        </p:txBody>
      </p:sp>
      <p:sp>
        <p:nvSpPr>
          <p:cNvPr id="3" name="Content Placeholder 2">
            <a:extLst>
              <a:ext uri="{FF2B5EF4-FFF2-40B4-BE49-F238E27FC236}">
                <a16:creationId xmlns:a16="http://schemas.microsoft.com/office/drawing/2014/main" id="{F615C209-4522-6605-D0CF-87EBC408FB9D}"/>
              </a:ext>
            </a:extLst>
          </p:cNvPr>
          <p:cNvSpPr>
            <a:spLocks noGrp="1"/>
          </p:cNvSpPr>
          <p:nvPr>
            <p:ph idx="1"/>
          </p:nvPr>
        </p:nvSpPr>
        <p:spPr>
          <a:xfrm>
            <a:off x="457200" y="914400"/>
            <a:ext cx="8229600" cy="5867400"/>
          </a:xfrm>
        </p:spPr>
        <p:txBody>
          <a:bodyPr>
            <a:normAutofit/>
          </a:bodyPr>
          <a:lstStyle/>
          <a:p>
            <a:pPr marL="0" indent="0">
              <a:buNone/>
            </a:pPr>
            <a:r>
              <a:rPr lang="en-US" dirty="0"/>
              <a:t>Viral replication mechanisms depend on their genome structure:</a:t>
            </a:r>
          </a:p>
          <a:p>
            <a:r>
              <a:rPr lang="en-US" dirty="0"/>
              <a:t>If the host cell lacks an enzyme for viral replication, one or more viral genes must encode an enzyme for that function.</a:t>
            </a:r>
          </a:p>
          <a:p>
            <a:pPr lvl="1"/>
            <a:r>
              <a:rPr lang="en-US" dirty="0"/>
              <a:t>Retroviruses must encode reverse transcriptase to convert the RNA genome into DNA, which is then incorporated into the host cell's genome.</a:t>
            </a:r>
          </a:p>
          <a:p>
            <a:pPr lvl="1"/>
            <a:r>
              <a:rPr lang="en-US" dirty="0"/>
              <a:t>These can be targets for drug development.</a:t>
            </a:r>
          </a:p>
          <a:p>
            <a:pPr lvl="1"/>
            <a:r>
              <a:rPr lang="en-US" dirty="0"/>
              <a:t>Example: This approach has been used to develop drugs that target HIV.</a:t>
            </a:r>
          </a:p>
        </p:txBody>
      </p:sp>
    </p:spTree>
    <p:extLst>
      <p:ext uri="{BB962C8B-B14F-4D97-AF65-F5344CB8AC3E}">
        <p14:creationId xmlns:p14="http://schemas.microsoft.com/office/powerpoint/2010/main" val="280638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3596640"/>
          </a:xfrm>
        </p:spPr>
        <p:txBody>
          <a:bodyPr/>
          <a:lstStyle/>
          <a:p>
            <a:r>
              <a:rPr lang="en-US" dirty="0"/>
              <a:t>A major group of drugs used to treat HIV are known as antiretrovirals, which block the activity of the enzyme reverse transcriptase. While these drugs are successful at blocking viral replication, once a person has been infected with HIV, it is very difficult to eradicate completely. In a group, discuss aspects of HIV replication that make it nearly impossible to eradicate from infected host cells.</a:t>
            </a:r>
          </a:p>
        </p:txBody>
      </p:sp>
    </p:spTree>
    <p:extLst>
      <p:ext uri="{BB962C8B-B14F-4D97-AF65-F5344CB8AC3E}">
        <p14:creationId xmlns:p14="http://schemas.microsoft.com/office/powerpoint/2010/main" val="206963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8680-11F8-9764-A0EE-F45DF807DAAC}"/>
              </a:ext>
            </a:extLst>
          </p:cNvPr>
          <p:cNvSpPr>
            <a:spLocks noGrp="1"/>
          </p:cNvSpPr>
          <p:nvPr>
            <p:ph type="title"/>
          </p:nvPr>
        </p:nvSpPr>
        <p:spPr/>
        <p:txBody>
          <a:bodyPr/>
          <a:lstStyle/>
          <a:p>
            <a:r>
              <a:rPr lang="en-US" dirty="0"/>
              <a:t>Viral Release from Host Cells Is Required for Continuation of Replication Cycle</a:t>
            </a:r>
          </a:p>
        </p:txBody>
      </p:sp>
      <p:sp>
        <p:nvSpPr>
          <p:cNvPr id="3" name="Content Placeholder 2">
            <a:extLst>
              <a:ext uri="{FF2B5EF4-FFF2-40B4-BE49-F238E27FC236}">
                <a16:creationId xmlns:a16="http://schemas.microsoft.com/office/drawing/2014/main" id="{E73ED28E-DB59-2E54-EF11-94EC32E6DCAD}"/>
              </a:ext>
            </a:extLst>
          </p:cNvPr>
          <p:cNvSpPr>
            <a:spLocks noGrp="1"/>
          </p:cNvSpPr>
          <p:nvPr>
            <p:ph idx="1"/>
          </p:nvPr>
        </p:nvSpPr>
        <p:spPr/>
        <p:txBody>
          <a:bodyPr/>
          <a:lstStyle/>
          <a:p>
            <a:pPr marL="0" indent="0">
              <a:buNone/>
            </a:pPr>
            <a:r>
              <a:rPr lang="en-US" dirty="0"/>
              <a:t>After viral assembly, the release of new virions must occur so that they can infect adjacent cells and repeat the replication cycle.</a:t>
            </a:r>
          </a:p>
          <a:p>
            <a:r>
              <a:rPr lang="en-US" dirty="0"/>
              <a:t>Some viruses are released upon cell death (lysis or apoptosis).</a:t>
            </a:r>
          </a:p>
          <a:p>
            <a:r>
              <a:rPr lang="en-US" dirty="0"/>
              <a:t>Other viruses leave by budding.</a:t>
            </a:r>
          </a:p>
        </p:txBody>
      </p:sp>
    </p:spTree>
    <p:extLst>
      <p:ext uri="{BB962C8B-B14F-4D97-AF65-F5344CB8AC3E}">
        <p14:creationId xmlns:p14="http://schemas.microsoft.com/office/powerpoint/2010/main" val="78452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1</a:t>
            </a:r>
            <a:endParaRPr lang="en-US"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754880"/>
          </a:xfrm>
        </p:spPr>
        <p:txBody>
          <a:bodyPr>
            <a:normAutofit fontScale="85000" lnSpcReduction="10000"/>
          </a:bodyPr>
          <a:lstStyle/>
          <a:p>
            <a:r>
              <a:rPr lang="en-US" dirty="0"/>
              <a:t>How Antibodies to Viruses Commonly Prevent Infection</a:t>
            </a:r>
          </a:p>
          <a:p>
            <a:pPr marL="457200" indent="-457200">
              <a:buFont typeface="Arial" panose="020B0604020202020204" pitchFamily="34" charset="0"/>
              <a:buChar char="•"/>
            </a:pPr>
            <a:r>
              <a:rPr lang="en-US" dirty="0"/>
              <a:t>After a viral infection, the immune system produces antibodies that are specific to the virus-specific molecules. </a:t>
            </a:r>
          </a:p>
          <a:p>
            <a:pPr marL="457200" indent="-457200">
              <a:buFont typeface="Arial" panose="020B0604020202020204" pitchFamily="34" charset="0"/>
              <a:buChar char="•"/>
            </a:pPr>
            <a:r>
              <a:rPr lang="en-US" dirty="0"/>
              <a:t>Neutralizing antibodies block a stage of viral replication, usually attachment, entry, or egress. </a:t>
            </a:r>
          </a:p>
          <a:p>
            <a:pPr marL="1200150" lvl="1" indent="-457200">
              <a:buFont typeface="Arial" panose="020B0604020202020204" pitchFamily="34" charset="0"/>
              <a:buChar char="•"/>
            </a:pPr>
            <a:r>
              <a:rPr lang="en-US" dirty="0">
                <a:solidFill>
                  <a:schemeClr val="bg1"/>
                </a:solidFill>
              </a:rPr>
              <a:t>Neutralizing antibodies to SARS-CoV-2 (the virus that causes COVID-19) are generally specific to the viral spike protein, blocking interaction of the virus with the receptor, ACE2, expressed on the host cell surface (Figure 2). This blocks entry of the virus to the host cell. </a:t>
            </a:r>
          </a:p>
          <a:p>
            <a:pPr marL="1200150" lvl="1" indent="-457200">
              <a:buFont typeface="Arial" panose="020B0604020202020204" pitchFamily="34" charset="0"/>
              <a:buChar char="•"/>
            </a:pPr>
            <a:r>
              <a:rPr lang="en-US" dirty="0">
                <a:solidFill>
                  <a:schemeClr val="bg1"/>
                </a:solidFill>
              </a:rPr>
              <a:t>Successful vaccines increase the production of broadly neutralizing antibodies that can recognize various mutants present in a viral population.</a:t>
            </a:r>
          </a:p>
        </p:txBody>
      </p:sp>
    </p:spTree>
    <p:extLst>
      <p:ext uri="{BB962C8B-B14F-4D97-AF65-F5344CB8AC3E}">
        <p14:creationId xmlns:p14="http://schemas.microsoft.com/office/powerpoint/2010/main" val="114602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2</a:t>
            </a:r>
            <a:endParaRPr lang="en-US"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754880"/>
          </a:xfrm>
        </p:spPr>
        <p:txBody>
          <a:bodyPr>
            <a:normAutofit/>
          </a:bodyPr>
          <a:lstStyle/>
          <a:p>
            <a:r>
              <a:rPr lang="en-US" sz="1400" dirty="0">
                <a:solidFill>
                  <a:schemeClr val="bg1"/>
                </a:solidFill>
              </a:rPr>
              <a:t> </a:t>
            </a:r>
          </a:p>
        </p:txBody>
      </p:sp>
      <p:sp>
        <p:nvSpPr>
          <p:cNvPr id="7" name="TextBox 6">
            <a:extLst>
              <a:ext uri="{FF2B5EF4-FFF2-40B4-BE49-F238E27FC236}">
                <a16:creationId xmlns:a16="http://schemas.microsoft.com/office/drawing/2014/main" id="{05E46288-3534-A22D-814A-80CE6042CBFE}"/>
              </a:ext>
            </a:extLst>
          </p:cNvPr>
          <p:cNvSpPr txBox="1"/>
          <p:nvPr/>
        </p:nvSpPr>
        <p:spPr>
          <a:xfrm>
            <a:off x="2012324" y="5257800"/>
            <a:ext cx="5150476" cy="307777"/>
          </a:xfrm>
          <a:prstGeom prst="rect">
            <a:avLst/>
          </a:prstGeom>
          <a:noFill/>
        </p:spPr>
        <p:txBody>
          <a:bodyPr wrap="square" rtlCol="0">
            <a:spAutoFit/>
          </a:bodyPr>
          <a:lstStyle/>
          <a:p>
            <a:pPr algn="ctr"/>
            <a:r>
              <a:rPr lang="en-US" sz="1400" b="1" dirty="0">
                <a:solidFill>
                  <a:schemeClr val="bg1"/>
                </a:solidFill>
              </a:rPr>
              <a:t>21.2 Figure 2:</a:t>
            </a:r>
            <a:r>
              <a:rPr lang="en-US" sz="1400" dirty="0">
                <a:solidFill>
                  <a:schemeClr val="bg1"/>
                </a:solidFill>
              </a:rPr>
              <a:t> Antibodies to SARS-CoV-2 block viral attachment.</a:t>
            </a:r>
            <a:endParaRPr lang="en-US" sz="1400" b="1" dirty="0">
              <a:solidFill>
                <a:schemeClr val="bg1"/>
              </a:solidFill>
            </a:endParaRPr>
          </a:p>
        </p:txBody>
      </p:sp>
      <p:pic>
        <p:nvPicPr>
          <p:cNvPr id="4" name="Content Placeholder 4" descr="The image displays neutralizing antibodies binding to spike proteins to prevent the virus from binding and entering the human cell.">
            <a:extLst>
              <a:ext uri="{FF2B5EF4-FFF2-40B4-BE49-F238E27FC236}">
                <a16:creationId xmlns:a16="http://schemas.microsoft.com/office/drawing/2014/main" id="{F131DDE3-16E6-FF6D-96C1-B589CAA30A1C}"/>
              </a:ext>
            </a:extLst>
          </p:cNvPr>
          <p:cNvPicPr>
            <a:picLocks noChangeAspect="1"/>
          </p:cNvPicPr>
          <p:nvPr/>
        </p:nvPicPr>
        <p:blipFill>
          <a:blip r:embed="rId3"/>
          <a:srcRect l="19444" t="7000" r="19444" b="4668"/>
          <a:stretch/>
        </p:blipFill>
        <p:spPr>
          <a:xfrm>
            <a:off x="2057400" y="1188385"/>
            <a:ext cx="5029200" cy="4038600"/>
          </a:xfrm>
          <a:prstGeom prst="rect">
            <a:avLst/>
          </a:prstGeom>
          <a:solidFill>
            <a:schemeClr val="accent1"/>
          </a:solidFill>
        </p:spPr>
      </p:pic>
    </p:spTree>
    <p:extLst>
      <p:ext uri="{BB962C8B-B14F-4D97-AF65-F5344CB8AC3E}">
        <p14:creationId xmlns:p14="http://schemas.microsoft.com/office/powerpoint/2010/main" val="155111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754880"/>
          </a:xfrm>
        </p:spPr>
        <p:txBody>
          <a:bodyPr>
            <a:normAutofit/>
          </a:bodyPr>
          <a:lstStyle/>
          <a:p>
            <a:r>
              <a:rPr lang="en-US" sz="2400" dirty="0"/>
              <a:t> </a:t>
            </a:r>
          </a:p>
        </p:txBody>
      </p:sp>
      <p:pic>
        <p:nvPicPr>
          <p:cNvPr id="4" name="Content Placeholder 4" descr="The illustration shows the steps of an influenza virus infection in a target epithelial cell. In the first step, the influenza virus becomes attached to a target epithelial cell. In the second step, the cell engulfs the virus by endocytosis, and the virus becomes encased in the cell's plasma membrane. In the third step, the membrane dissolves, and the viral contents are released into the cytoplasm. Viral m R N A enters the nucleus, where it is replicated by viral R N A polymerase. In the fourth step, viral m R N A exits to the cytoplasm, where it is used to make viral proteins. In the last step, new viral particles are released into the extracellular fluid. The cell, which is not killed in the process, continues to make new virus.">
            <a:extLst>
              <a:ext uri="{FF2B5EF4-FFF2-40B4-BE49-F238E27FC236}">
                <a16:creationId xmlns:a16="http://schemas.microsoft.com/office/drawing/2014/main" id="{4D3AEA1F-F173-B7A8-103C-DA1C455ECD8B}"/>
              </a:ext>
            </a:extLst>
          </p:cNvPr>
          <p:cNvPicPr>
            <a:picLocks noChangeAspect="1"/>
          </p:cNvPicPr>
          <p:nvPr/>
        </p:nvPicPr>
        <p:blipFill>
          <a:blip r:embed="rId3"/>
          <a:srcRect l="15741" t="5126" r="14815" b="4693"/>
          <a:stretch/>
        </p:blipFill>
        <p:spPr>
          <a:xfrm>
            <a:off x="1724461" y="1145418"/>
            <a:ext cx="5715000" cy="4123065"/>
          </a:xfrm>
          <a:prstGeom prst="rect">
            <a:avLst/>
          </a:prstGeom>
          <a:solidFill>
            <a:srgbClr val="1F497D"/>
          </a:solidFill>
        </p:spPr>
      </p:pic>
      <p:sp>
        <p:nvSpPr>
          <p:cNvPr id="7" name="TextBox 6">
            <a:extLst>
              <a:ext uri="{FF2B5EF4-FFF2-40B4-BE49-F238E27FC236}">
                <a16:creationId xmlns:a16="http://schemas.microsoft.com/office/drawing/2014/main" id="{8824472A-AFB6-1AF2-4714-A85B110B221B}"/>
              </a:ext>
            </a:extLst>
          </p:cNvPr>
          <p:cNvSpPr txBox="1"/>
          <p:nvPr/>
        </p:nvSpPr>
        <p:spPr>
          <a:xfrm>
            <a:off x="1043642" y="5220344"/>
            <a:ext cx="7076638" cy="523220"/>
          </a:xfrm>
          <a:prstGeom prst="rect">
            <a:avLst/>
          </a:prstGeom>
          <a:noFill/>
        </p:spPr>
        <p:txBody>
          <a:bodyPr wrap="square">
            <a:spAutoFit/>
          </a:bodyPr>
          <a:lstStyle/>
          <a:p>
            <a:pPr algn="ctr"/>
            <a:r>
              <a:rPr lang="en-US" sz="1400" b="1" dirty="0">
                <a:solidFill>
                  <a:schemeClr val="bg1"/>
                </a:solidFill>
              </a:rPr>
              <a:t>21.2 Figure 3:</a:t>
            </a:r>
            <a:r>
              <a:rPr lang="en-US" sz="1400" dirty="0">
                <a:solidFill>
                  <a:schemeClr val="bg1"/>
                </a:solidFill>
              </a:rPr>
              <a:t> During the influenza viral replication cycle, viruses enter by endocytosis and are released by budding.</a:t>
            </a:r>
            <a:endParaRPr lang="en-US" sz="1400" b="1" dirty="0">
              <a:solidFill>
                <a:schemeClr val="bg1"/>
              </a:solidFill>
            </a:endParaRPr>
          </a:p>
        </p:txBody>
      </p:sp>
      <p:sp>
        <p:nvSpPr>
          <p:cNvPr id="6" name="TextBox 5">
            <a:extLst>
              <a:ext uri="{FF2B5EF4-FFF2-40B4-BE49-F238E27FC236}">
                <a16:creationId xmlns:a16="http://schemas.microsoft.com/office/drawing/2014/main" id="{EAC04AF5-F03E-D21A-EAF7-7A4BCDD951C1}"/>
              </a:ext>
            </a:extLst>
          </p:cNvPr>
          <p:cNvSpPr txBox="1"/>
          <p:nvPr/>
        </p:nvSpPr>
        <p:spPr>
          <a:xfrm>
            <a:off x="2295962" y="5637609"/>
            <a:ext cx="4572000" cy="246221"/>
          </a:xfrm>
          <a:prstGeom prst="rect">
            <a:avLst/>
          </a:prstGeom>
          <a:noFill/>
        </p:spPr>
        <p:txBody>
          <a:bodyPr wrap="square">
            <a:spAutoFit/>
          </a:bodyPr>
          <a:lstStyle/>
          <a:p>
            <a:pPr algn="ctr"/>
            <a:r>
              <a:rPr lang="en-US" sz="1000" dirty="0">
                <a:solidFill>
                  <a:schemeClr val="bg1"/>
                </a:solidFill>
              </a:rPr>
              <a:t>CNX OpenStax on Wikimedia Commons. "Influenza infection." Modified. </a:t>
            </a:r>
          </a:p>
        </p:txBody>
      </p:sp>
    </p:spTree>
    <p:extLst>
      <p:ext uri="{BB962C8B-B14F-4D97-AF65-F5344CB8AC3E}">
        <p14:creationId xmlns:p14="http://schemas.microsoft.com/office/powerpoint/2010/main" val="11390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2331720"/>
          </a:xfrm>
        </p:spPr>
        <p:txBody>
          <a:bodyPr>
            <a:normAutofit/>
          </a:bodyPr>
          <a:lstStyle/>
          <a:p>
            <a:r>
              <a:rPr lang="en-US" dirty="0"/>
              <a:t>Influenza virus is packaged in a viral envelope that fuses with the plasma membrane. Because of this, the virus can exit the host cell without killing it. </a:t>
            </a:r>
          </a:p>
          <a:p>
            <a:pPr marL="457200" indent="-457200">
              <a:buFont typeface="Arial" panose="020B0604020202020204" pitchFamily="34" charset="0"/>
              <a:buChar char="•"/>
            </a:pPr>
            <a:r>
              <a:rPr lang="en-US" dirty="0"/>
              <a:t>What advantage does the virus gain by keeping the host cell alive?</a:t>
            </a:r>
          </a:p>
        </p:txBody>
      </p:sp>
    </p:spTree>
    <p:extLst>
      <p:ext uri="{BB962C8B-B14F-4D97-AF65-F5344CB8AC3E}">
        <p14:creationId xmlns:p14="http://schemas.microsoft.com/office/powerpoint/2010/main" val="193357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4FAE-62D1-83A4-E29C-F521C3D18BE8}"/>
              </a:ext>
            </a:extLst>
          </p:cNvPr>
          <p:cNvSpPr>
            <a:spLocks noGrp="1"/>
          </p:cNvSpPr>
          <p:nvPr>
            <p:ph type="title"/>
          </p:nvPr>
        </p:nvSpPr>
        <p:spPr/>
        <p:txBody>
          <a:bodyPr/>
          <a:lstStyle/>
          <a:p>
            <a:r>
              <a:rPr lang="en-US" dirty="0"/>
              <a:t>All Types of Life Can Be Infected By Viruses</a:t>
            </a:r>
          </a:p>
        </p:txBody>
      </p:sp>
      <p:sp>
        <p:nvSpPr>
          <p:cNvPr id="3" name="Content Placeholder 2">
            <a:extLst>
              <a:ext uri="{FF2B5EF4-FFF2-40B4-BE49-F238E27FC236}">
                <a16:creationId xmlns:a16="http://schemas.microsoft.com/office/drawing/2014/main" id="{0BBD5B2D-2D85-6ED3-261D-50B20583D723}"/>
              </a:ext>
            </a:extLst>
          </p:cNvPr>
          <p:cNvSpPr>
            <a:spLocks noGrp="1"/>
          </p:cNvSpPr>
          <p:nvPr>
            <p:ph idx="1"/>
          </p:nvPr>
        </p:nvSpPr>
        <p:spPr>
          <a:xfrm>
            <a:off x="457200" y="1066800"/>
            <a:ext cx="3429000" cy="4953000"/>
          </a:xfrm>
        </p:spPr>
        <p:txBody>
          <a:bodyPr>
            <a:normAutofit/>
          </a:bodyPr>
          <a:lstStyle/>
          <a:p>
            <a:r>
              <a:rPr lang="en-US" sz="2400" dirty="0"/>
              <a:t>While each virus infects only specific hosts and cells within the host, nearly every organism has its own set of viruses that can infect it.</a:t>
            </a:r>
          </a:p>
          <a:p>
            <a:r>
              <a:rPr lang="en-US" sz="2400" dirty="0"/>
              <a:t>Viruses that infect bacteria are called </a:t>
            </a:r>
            <a:r>
              <a:rPr lang="en-US" sz="2400" b="1" dirty="0"/>
              <a:t>bacteriophages</a:t>
            </a:r>
            <a:r>
              <a:rPr lang="en-US" sz="2400" dirty="0"/>
              <a:t>.</a:t>
            </a:r>
          </a:p>
          <a:p>
            <a:r>
              <a:rPr lang="en-US" sz="2400" dirty="0"/>
              <a:t>Archaea have their own viruses too.</a:t>
            </a:r>
          </a:p>
          <a:p>
            <a:pPr marL="0" indent="0">
              <a:buNone/>
            </a:pPr>
            <a:endParaRPr lang="en-US" dirty="0"/>
          </a:p>
        </p:txBody>
      </p:sp>
      <p:sp>
        <p:nvSpPr>
          <p:cNvPr id="5" name="TextBox 4">
            <a:extLst>
              <a:ext uri="{FF2B5EF4-FFF2-40B4-BE49-F238E27FC236}">
                <a16:creationId xmlns:a16="http://schemas.microsoft.com/office/drawing/2014/main" id="{5D5E95C3-503A-E88E-31BB-27EE2AFC1888}"/>
              </a:ext>
            </a:extLst>
          </p:cNvPr>
          <p:cNvSpPr txBox="1"/>
          <p:nvPr/>
        </p:nvSpPr>
        <p:spPr>
          <a:xfrm>
            <a:off x="5382205" y="1548526"/>
            <a:ext cx="1905000" cy="307777"/>
          </a:xfrm>
          <a:prstGeom prst="rect">
            <a:avLst/>
          </a:prstGeom>
          <a:noFill/>
        </p:spPr>
        <p:txBody>
          <a:bodyPr wrap="square" rtlCol="0">
            <a:spAutoFit/>
          </a:bodyPr>
          <a:lstStyle/>
          <a:p>
            <a:pPr algn="ctr"/>
            <a:r>
              <a:rPr lang="en-US" sz="1400" b="1" dirty="0"/>
              <a:t>21.2 Figure 4</a:t>
            </a:r>
          </a:p>
        </p:txBody>
      </p:sp>
      <p:pic>
        <p:nvPicPr>
          <p:cNvPr id="6" name="Content Placeholder 4" descr="The micrograph shows hexagonal bacteriophage capsids attached to a host bacterial cell by slender stalks. The tails of the bacteriophage allow for the transmission of the phage genome into the host cell.">
            <a:extLst>
              <a:ext uri="{FF2B5EF4-FFF2-40B4-BE49-F238E27FC236}">
                <a16:creationId xmlns:a16="http://schemas.microsoft.com/office/drawing/2014/main" id="{1E70CFFD-AABF-D954-172E-C0E1A13EFAA0}"/>
              </a:ext>
            </a:extLst>
          </p:cNvPr>
          <p:cNvPicPr>
            <a:picLocks noChangeAspect="1"/>
          </p:cNvPicPr>
          <p:nvPr/>
        </p:nvPicPr>
        <p:blipFill>
          <a:blip r:embed="rId2"/>
          <a:srcRect l="13889" t="6999" r="15740" b="8001"/>
          <a:stretch/>
        </p:blipFill>
        <p:spPr>
          <a:xfrm>
            <a:off x="3895535" y="1856303"/>
            <a:ext cx="4878340" cy="3273623"/>
          </a:xfrm>
          <a:prstGeom prst="rect">
            <a:avLst/>
          </a:prstGeom>
        </p:spPr>
      </p:pic>
      <p:sp>
        <p:nvSpPr>
          <p:cNvPr id="7" name="TextBox 6">
            <a:extLst>
              <a:ext uri="{FF2B5EF4-FFF2-40B4-BE49-F238E27FC236}">
                <a16:creationId xmlns:a16="http://schemas.microsoft.com/office/drawing/2014/main" id="{E64BC105-2EFD-5C66-8BEC-5A9744A845EC}"/>
              </a:ext>
            </a:extLst>
          </p:cNvPr>
          <p:cNvSpPr txBox="1"/>
          <p:nvPr/>
        </p:nvSpPr>
        <p:spPr>
          <a:xfrm>
            <a:off x="4048705" y="5186363"/>
            <a:ext cx="4572000" cy="246221"/>
          </a:xfrm>
          <a:prstGeom prst="rect">
            <a:avLst/>
          </a:prstGeom>
          <a:noFill/>
        </p:spPr>
        <p:txBody>
          <a:bodyPr wrap="square">
            <a:spAutoFit/>
          </a:bodyPr>
          <a:lstStyle/>
          <a:p>
            <a:pPr algn="ctr"/>
            <a:r>
              <a:rPr lang="en-US" sz="1000" dirty="0"/>
              <a:t>Emily Brown on Wikimedia Commons. "Bacteriophages."</a:t>
            </a:r>
          </a:p>
        </p:txBody>
      </p:sp>
    </p:spTree>
    <p:extLst>
      <p:ext uri="{BB962C8B-B14F-4D97-AF65-F5344CB8AC3E}">
        <p14:creationId xmlns:p14="http://schemas.microsoft.com/office/powerpoint/2010/main" val="76478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F538-7543-9EF3-A2FD-950DBE8AB27A}"/>
              </a:ext>
            </a:extLst>
          </p:cNvPr>
          <p:cNvSpPr>
            <a:spLocks noGrp="1"/>
          </p:cNvSpPr>
          <p:nvPr>
            <p:ph type="title"/>
          </p:nvPr>
        </p:nvSpPr>
        <p:spPr/>
        <p:txBody>
          <a:bodyPr/>
          <a:lstStyle/>
          <a:p>
            <a:r>
              <a:rPr lang="en-US" dirty="0"/>
              <a:t>Bacteriophages Can Replicate By Either a Lytic or a Lysogenic Cycle </a:t>
            </a:r>
          </a:p>
        </p:txBody>
      </p:sp>
      <p:sp>
        <p:nvSpPr>
          <p:cNvPr id="3" name="Content Placeholder 2">
            <a:extLst>
              <a:ext uri="{FF2B5EF4-FFF2-40B4-BE49-F238E27FC236}">
                <a16:creationId xmlns:a16="http://schemas.microsoft.com/office/drawing/2014/main" id="{77150FE5-E595-FAA3-AC35-259DFA605F18}"/>
              </a:ext>
            </a:extLst>
          </p:cNvPr>
          <p:cNvSpPr>
            <a:spLocks noGrp="1"/>
          </p:cNvSpPr>
          <p:nvPr>
            <p:ph idx="1"/>
          </p:nvPr>
        </p:nvSpPr>
        <p:spPr>
          <a:xfrm>
            <a:off x="381000" y="990600"/>
            <a:ext cx="8382000" cy="5105400"/>
          </a:xfrm>
        </p:spPr>
        <p:txBody>
          <a:bodyPr>
            <a:normAutofit fontScale="70000" lnSpcReduction="20000"/>
          </a:bodyPr>
          <a:lstStyle/>
          <a:p>
            <a:pPr marL="0" indent="0">
              <a:buNone/>
            </a:pPr>
            <a:r>
              <a:rPr lang="en-US" sz="3100" dirty="0"/>
              <a:t>Bacteriophage infection inserts the viral genome into a host cell.</a:t>
            </a:r>
          </a:p>
          <a:p>
            <a:r>
              <a:rPr lang="en-US" sz="3100" dirty="0"/>
              <a:t>Tails of complex bacteriophages aid in getting the viral genomes across the prokaryotic cell wall.</a:t>
            </a:r>
          </a:p>
          <a:p>
            <a:pPr marL="0" indent="0">
              <a:buNone/>
            </a:pPr>
            <a:r>
              <a:rPr lang="en-US" sz="3100" dirty="0"/>
              <a:t>Bacteriophage infections resulting in the production of new virions are called </a:t>
            </a:r>
            <a:r>
              <a:rPr lang="en-US" sz="3100" b="1" dirty="0"/>
              <a:t>productive</a:t>
            </a:r>
            <a:r>
              <a:rPr lang="en-US" sz="3100" dirty="0"/>
              <a:t>.</a:t>
            </a:r>
          </a:p>
          <a:p>
            <a:r>
              <a:rPr lang="en-US" sz="3100" dirty="0"/>
              <a:t>If virions are released by cell lysis, the virus is said to be replicating via a </a:t>
            </a:r>
            <a:r>
              <a:rPr lang="en-US" sz="3100" b="1" dirty="0"/>
              <a:t>lytic cycle</a:t>
            </a:r>
            <a:r>
              <a:rPr lang="en-US" sz="3100" dirty="0"/>
              <a:t>.</a:t>
            </a:r>
          </a:p>
          <a:p>
            <a:pPr lvl="1"/>
            <a:r>
              <a:rPr lang="en-US" sz="3200" dirty="0"/>
              <a:t>Example: Bacteriophage T4 of </a:t>
            </a:r>
            <a:r>
              <a:rPr lang="en-US" sz="3200" i="1" dirty="0"/>
              <a:t>Escherichia coli</a:t>
            </a:r>
          </a:p>
          <a:p>
            <a:r>
              <a:rPr lang="en-US" sz="3100" dirty="0"/>
              <a:t>If the viral genome incorporates into the host cell genome, the virus is said to be replicating via a </a:t>
            </a:r>
            <a:r>
              <a:rPr lang="en-US" sz="3100" b="1" dirty="0"/>
              <a:t>lysogenic cycle</a:t>
            </a:r>
            <a:r>
              <a:rPr lang="en-US" sz="3100" dirty="0"/>
              <a:t>.</a:t>
            </a:r>
          </a:p>
          <a:p>
            <a:pPr lvl="1"/>
            <a:r>
              <a:rPr lang="en-US" sz="3200" dirty="0"/>
              <a:t>A temperate phage can transition between the lysogenic and lytic cycles.</a:t>
            </a:r>
            <a:endParaRPr lang="en-US" sz="3100" dirty="0"/>
          </a:p>
          <a:p>
            <a:pPr lvl="2"/>
            <a:r>
              <a:rPr lang="en-US" sz="3100" dirty="0"/>
              <a:t>Environmental stress often stimulates entry into the lytic cycle.</a:t>
            </a:r>
          </a:p>
          <a:p>
            <a:pPr lvl="2"/>
            <a:r>
              <a:rPr lang="en-US" sz="3100" dirty="0"/>
              <a:t>Example: Bacteriophage lambda (</a:t>
            </a:r>
            <a:r>
              <a:rPr lang="el-GR" sz="3100" dirty="0"/>
              <a:t>λ</a:t>
            </a:r>
            <a:r>
              <a:rPr lang="en-US" sz="3100" dirty="0"/>
              <a:t>) of </a:t>
            </a:r>
            <a:r>
              <a:rPr lang="en-US" sz="3100" i="1" dirty="0"/>
              <a:t>E. coli</a:t>
            </a:r>
            <a:endParaRPr lang="en-US" sz="3100" dirty="0"/>
          </a:p>
          <a:p>
            <a:pPr lvl="1"/>
            <a:r>
              <a:rPr lang="en-US" sz="3200" dirty="0"/>
              <a:t>A </a:t>
            </a:r>
            <a:r>
              <a:rPr lang="en-US" sz="3200" b="1" dirty="0"/>
              <a:t>prophage</a:t>
            </a:r>
            <a:r>
              <a:rPr lang="en-US" sz="3200" dirty="0"/>
              <a:t> is a phage incorporated into the host cell DNA.</a:t>
            </a:r>
          </a:p>
        </p:txBody>
      </p:sp>
    </p:spTree>
    <p:extLst>
      <p:ext uri="{BB962C8B-B14F-4D97-AF65-F5344CB8AC3E}">
        <p14:creationId xmlns:p14="http://schemas.microsoft.com/office/powerpoint/2010/main" val="414236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79796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lytic and lysogenic cycles of virus replication.</a:t>
            </a:r>
          </a:p>
          <a:p>
            <a:pPr marL="457200" indent="-457200">
              <a:buFont typeface="Arial" panose="020B0604020202020204" pitchFamily="34" charset="0"/>
              <a:buChar char="•"/>
              <a:tabLst>
                <a:tab pos="457200" algn="l"/>
              </a:tabLst>
            </a:pPr>
            <a:r>
              <a:rPr lang="en-US" b="1" dirty="0"/>
              <a:t>Discuss</a:t>
            </a:r>
            <a:r>
              <a:rPr lang="en-US" dirty="0"/>
              <a:t> some of the diseases caused by plant and animal viruses and their economic impact.</a:t>
            </a:r>
          </a:p>
          <a:p>
            <a:pPr marL="457200" indent="-457200">
              <a:buFont typeface="Arial" panose="020B0604020202020204" pitchFamily="34" charset="0"/>
              <a:buChar char="•"/>
              <a:tabLst>
                <a:tab pos="457200" algn="l"/>
              </a:tabLst>
            </a:pPr>
            <a:r>
              <a:rPr lang="en-US" b="1" dirty="0"/>
              <a:t>Explain</a:t>
            </a:r>
            <a:r>
              <a:rPr lang="en-US" dirty="0"/>
              <a:t> the transmission of plant and animal viruses.</a:t>
            </a:r>
          </a:p>
          <a:p>
            <a:pPr marL="457200" indent="-457200">
              <a:buFont typeface="Arial" panose="020B0604020202020204" pitchFamily="34" charset="0"/>
              <a:buChar char="•"/>
              <a:tabLst>
                <a:tab pos="457200" algn="l"/>
              </a:tabLst>
            </a:pPr>
            <a:r>
              <a:rPr lang="en-US" b="1" dirty="0"/>
              <a:t>List</a:t>
            </a:r>
            <a:r>
              <a:rPr lang="en-US" dirty="0"/>
              <a:t> the steps of replication and explain what occurs at each step.</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7730-CB65-98DF-3055-301C2F24BFA2}"/>
              </a:ext>
            </a:extLst>
          </p:cNvPr>
          <p:cNvSpPr>
            <a:spLocks noGrp="1"/>
          </p:cNvSpPr>
          <p:nvPr>
            <p:ph type="title"/>
          </p:nvPr>
        </p:nvSpPr>
        <p:spPr/>
        <p:txBody>
          <a:bodyPr/>
          <a:lstStyle/>
          <a:p>
            <a:r>
              <a:rPr lang="en-US" dirty="0"/>
              <a:t>21.2 Figure 5</a:t>
            </a:r>
          </a:p>
        </p:txBody>
      </p:sp>
      <p:sp>
        <p:nvSpPr>
          <p:cNvPr id="5" name="TextBox 4">
            <a:extLst>
              <a:ext uri="{FF2B5EF4-FFF2-40B4-BE49-F238E27FC236}">
                <a16:creationId xmlns:a16="http://schemas.microsoft.com/office/drawing/2014/main" id="{7D4753A5-5E58-3EA1-4900-0EEECA0AB048}"/>
              </a:ext>
            </a:extLst>
          </p:cNvPr>
          <p:cNvSpPr txBox="1"/>
          <p:nvPr/>
        </p:nvSpPr>
        <p:spPr>
          <a:xfrm>
            <a:off x="2302329" y="5791200"/>
            <a:ext cx="4572000" cy="246221"/>
          </a:xfrm>
          <a:prstGeom prst="rect">
            <a:avLst/>
          </a:prstGeom>
          <a:noFill/>
        </p:spPr>
        <p:txBody>
          <a:bodyPr wrap="square">
            <a:spAutoFit/>
          </a:bodyPr>
          <a:lstStyle/>
          <a:p>
            <a:pPr algn="ctr"/>
            <a:r>
              <a:rPr lang="en-US" sz="1000" dirty="0"/>
              <a:t>CNX OpenStax on Wikimedia Commons. "Lytic cycle." Modified. </a:t>
            </a:r>
          </a:p>
        </p:txBody>
      </p:sp>
      <p:pic>
        <p:nvPicPr>
          <p:cNvPr id="7" name="Content Placeholder 4" descr="The bacteriophage lytic cycle begins when the phage attaches via a slender stalk to the host cell. Linear D N A from the viral head is injected into the host cell. The phage D N A circularizes, remaining separate from the host D N A. The phage D N A replicates, and new phage proteins are made. New phage particles are assembled. The cell lyses, releasing the phage. The bacteriophage lysogenic cycle begins the same way as the lytic cycle, with phage infecting a host cell. However, the phage D N A becomes incorporated into the host genome. The cell divides, and phage D N A is passed on to daughter cells. Under stressful conditions, the phage D N A is excised from the bacterial chromosome and enters the lytic cycle.">
            <a:extLst>
              <a:ext uri="{FF2B5EF4-FFF2-40B4-BE49-F238E27FC236}">
                <a16:creationId xmlns:a16="http://schemas.microsoft.com/office/drawing/2014/main" id="{4BCF9AFA-C216-3B2D-9DBD-288F810EBFC6}"/>
              </a:ext>
            </a:extLst>
          </p:cNvPr>
          <p:cNvPicPr>
            <a:picLocks noGrp="1" noChangeAspect="1"/>
          </p:cNvPicPr>
          <p:nvPr>
            <p:ph idx="1"/>
          </p:nvPr>
        </p:nvPicPr>
        <p:blipFill>
          <a:blip r:embed="rId3"/>
          <a:srcRect l="14815" t="5332" r="14815" b="4668"/>
          <a:stretch/>
        </p:blipFill>
        <p:spPr>
          <a:xfrm>
            <a:off x="1301044" y="1143000"/>
            <a:ext cx="6541911" cy="4648200"/>
          </a:xfrm>
        </p:spPr>
      </p:pic>
    </p:spTree>
    <p:extLst>
      <p:ext uri="{BB962C8B-B14F-4D97-AF65-F5344CB8AC3E}">
        <p14:creationId xmlns:p14="http://schemas.microsoft.com/office/powerpoint/2010/main" val="4263023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693920"/>
          </a:xfrm>
        </p:spPr>
        <p:txBody>
          <a:bodyPr>
            <a:normAutofit fontScale="92500" lnSpcReduction="20000"/>
          </a:bodyPr>
          <a:lstStyle/>
          <a:p>
            <a:r>
              <a:rPr lang="en-US" dirty="0"/>
              <a:t>Which of the following statements is false? </a:t>
            </a:r>
          </a:p>
          <a:p>
            <a:endParaRPr lang="en-US" dirty="0"/>
          </a:p>
          <a:p>
            <a:pPr marL="457200" indent="-457200">
              <a:buFont typeface="Arial" panose="020B0604020202020204" pitchFamily="34" charset="0"/>
              <a:buChar char="•"/>
            </a:pPr>
            <a:r>
              <a:rPr lang="en-US" dirty="0"/>
              <a:t>In the lytic cycle, new phages are produced and released into the environment.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In the lysogenic cycle, phage DNA is incorporated into the host genome.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An environmental stressor can cause the phage to initiate the lysogenic cycle.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Cell lysis only occurs in the lytic cycle.</a:t>
            </a:r>
          </a:p>
        </p:txBody>
      </p:sp>
    </p:spTree>
    <p:extLst>
      <p:ext uri="{BB962C8B-B14F-4D97-AF65-F5344CB8AC3E}">
        <p14:creationId xmlns:p14="http://schemas.microsoft.com/office/powerpoint/2010/main" val="260510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A2EF-F995-F114-999E-55727665B860}"/>
              </a:ext>
            </a:extLst>
          </p:cNvPr>
          <p:cNvSpPr>
            <a:spLocks noGrp="1"/>
          </p:cNvSpPr>
          <p:nvPr>
            <p:ph type="title"/>
          </p:nvPr>
        </p:nvSpPr>
        <p:spPr/>
        <p:txBody>
          <a:bodyPr/>
          <a:lstStyle/>
          <a:p>
            <a:r>
              <a:rPr lang="en-US" dirty="0"/>
              <a:t>Some Animal and Plant Viruses Can Be Latent</a:t>
            </a:r>
          </a:p>
        </p:txBody>
      </p:sp>
      <p:sp>
        <p:nvSpPr>
          <p:cNvPr id="3" name="Content Placeholder 2">
            <a:extLst>
              <a:ext uri="{FF2B5EF4-FFF2-40B4-BE49-F238E27FC236}">
                <a16:creationId xmlns:a16="http://schemas.microsoft.com/office/drawing/2014/main" id="{6CF0DAD4-097F-0EB1-E74D-FD0F8265458C}"/>
              </a:ext>
            </a:extLst>
          </p:cNvPr>
          <p:cNvSpPr>
            <a:spLocks noGrp="1"/>
          </p:cNvSpPr>
          <p:nvPr>
            <p:ph idx="1"/>
          </p:nvPr>
        </p:nvSpPr>
        <p:spPr/>
        <p:txBody>
          <a:bodyPr/>
          <a:lstStyle/>
          <a:p>
            <a:pPr marL="0" indent="0">
              <a:buNone/>
            </a:pPr>
            <a:r>
              <a:rPr lang="en-US" dirty="0"/>
              <a:t>Some </a:t>
            </a:r>
            <a:r>
              <a:rPr lang="en-US" b="1" dirty="0"/>
              <a:t>latent</a:t>
            </a:r>
            <a:r>
              <a:rPr lang="en-US" dirty="0"/>
              <a:t> animal and plant viruses can infect host cells but not produce virions for a long time.</a:t>
            </a:r>
          </a:p>
          <a:p>
            <a:r>
              <a:rPr lang="en-US" dirty="0"/>
              <a:t>Herpesviruses (including herpes simplex viruses, the cause of oral and genital herpes) can exist in nerve tissue for a long time</a:t>
            </a:r>
          </a:p>
          <a:p>
            <a:pPr lvl="1"/>
            <a:r>
              <a:rPr lang="en-US" dirty="0"/>
              <a:t>These viruses leave periodically, causing lesions.</a:t>
            </a:r>
          </a:p>
          <a:p>
            <a:pPr marL="0" indent="0">
              <a:buNone/>
            </a:pPr>
            <a:r>
              <a:rPr lang="en-US" dirty="0"/>
              <a:t>While latency and lysogeny are similar, the term lysogeny is reserved for bacteriophages.</a:t>
            </a:r>
          </a:p>
        </p:txBody>
      </p:sp>
    </p:spTree>
    <p:extLst>
      <p:ext uri="{BB962C8B-B14F-4D97-AF65-F5344CB8AC3E}">
        <p14:creationId xmlns:p14="http://schemas.microsoft.com/office/powerpoint/2010/main" val="244270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D750-BC4F-F665-4563-2C85EBC780FF}"/>
              </a:ext>
            </a:extLst>
          </p:cNvPr>
          <p:cNvSpPr>
            <a:spLocks noGrp="1"/>
          </p:cNvSpPr>
          <p:nvPr>
            <p:ph type="title"/>
          </p:nvPr>
        </p:nvSpPr>
        <p:spPr/>
        <p:txBody>
          <a:bodyPr/>
          <a:lstStyle/>
          <a:p>
            <a:r>
              <a:rPr lang="en-US" dirty="0"/>
              <a:t>Plants Can Be Infected By Viruses</a:t>
            </a:r>
          </a:p>
        </p:txBody>
      </p:sp>
      <p:sp>
        <p:nvSpPr>
          <p:cNvPr id="3" name="Content Placeholder 2">
            <a:extLst>
              <a:ext uri="{FF2B5EF4-FFF2-40B4-BE49-F238E27FC236}">
                <a16:creationId xmlns:a16="http://schemas.microsoft.com/office/drawing/2014/main" id="{97CFB7E2-8506-BBC9-C44C-A2CE2947CC28}"/>
              </a:ext>
            </a:extLst>
          </p:cNvPr>
          <p:cNvSpPr>
            <a:spLocks noGrp="1"/>
          </p:cNvSpPr>
          <p:nvPr>
            <p:ph idx="1"/>
          </p:nvPr>
        </p:nvSpPr>
        <p:spPr>
          <a:xfrm>
            <a:off x="457200" y="1066800"/>
            <a:ext cx="8229600" cy="5227320"/>
          </a:xfrm>
        </p:spPr>
        <p:txBody>
          <a:bodyPr>
            <a:normAutofit fontScale="77500" lnSpcReduction="20000"/>
          </a:bodyPr>
          <a:lstStyle/>
          <a:p>
            <a:r>
              <a:rPr lang="en-US" dirty="0"/>
              <a:t>Most plant viruses have single-stranded (+) RNA genomes.</a:t>
            </a:r>
          </a:p>
          <a:p>
            <a:r>
              <a:rPr lang="en-US" dirty="0"/>
              <a:t>Common modes of </a:t>
            </a:r>
            <a:r>
              <a:rPr lang="en-US" b="1" dirty="0"/>
              <a:t>horizontal transmission </a:t>
            </a:r>
            <a:r>
              <a:rPr lang="en-US" dirty="0"/>
              <a:t>of plant viruses from one plant to another may involve:</a:t>
            </a:r>
          </a:p>
          <a:p>
            <a:pPr lvl="1"/>
            <a:r>
              <a:rPr lang="en-US" dirty="0"/>
              <a:t>A plant's contact with infected sap</a:t>
            </a:r>
          </a:p>
          <a:p>
            <a:pPr lvl="1"/>
            <a:r>
              <a:rPr lang="en-US" dirty="0"/>
              <a:t>Spread through an insect or nematode</a:t>
            </a:r>
          </a:p>
          <a:p>
            <a:pPr lvl="1"/>
            <a:r>
              <a:rPr lang="en-US" dirty="0"/>
              <a:t>Spread through infected pollen</a:t>
            </a:r>
          </a:p>
          <a:p>
            <a:r>
              <a:rPr lang="en-US" dirty="0"/>
              <a:t>Plant viruses cross plant cell walls by mechanical damage:</a:t>
            </a:r>
          </a:p>
          <a:p>
            <a:pPr lvl="1"/>
            <a:r>
              <a:rPr lang="en-US" dirty="0"/>
              <a:t>Weather</a:t>
            </a:r>
          </a:p>
          <a:p>
            <a:pPr lvl="1"/>
            <a:r>
              <a:rPr lang="en-US" dirty="0"/>
              <a:t>Insects</a:t>
            </a:r>
          </a:p>
          <a:p>
            <a:pPr lvl="1"/>
            <a:r>
              <a:rPr lang="en-US" dirty="0"/>
              <a:t>Animals</a:t>
            </a:r>
          </a:p>
          <a:p>
            <a:pPr lvl="1"/>
            <a:r>
              <a:rPr lang="en-US" dirty="0"/>
              <a:t>Fire</a:t>
            </a:r>
          </a:p>
          <a:p>
            <a:pPr lvl="1"/>
            <a:r>
              <a:rPr lang="en-US" dirty="0"/>
              <a:t>Human activities</a:t>
            </a:r>
          </a:p>
          <a:p>
            <a:r>
              <a:rPr lang="en-US" dirty="0"/>
              <a:t>Viruses may modify plasmodesmata, aiding in cell-to-cell spread.</a:t>
            </a:r>
          </a:p>
          <a:p>
            <a:r>
              <a:rPr lang="en-US" dirty="0"/>
              <a:t>Through </a:t>
            </a:r>
            <a:r>
              <a:rPr lang="en-US" b="1" dirty="0"/>
              <a:t>vertical transmission</a:t>
            </a:r>
            <a:r>
              <a:rPr lang="en-US" dirty="0"/>
              <a:t>, offspring can inherit a viral infection from their parent.</a:t>
            </a:r>
          </a:p>
        </p:txBody>
      </p:sp>
    </p:spTree>
    <p:extLst>
      <p:ext uri="{BB962C8B-B14F-4D97-AF65-F5344CB8AC3E}">
        <p14:creationId xmlns:p14="http://schemas.microsoft.com/office/powerpoint/2010/main" val="279808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Some Common Symptoms of Plant Viral Diseases</a:t>
            </a:r>
          </a:p>
        </p:txBody>
      </p:sp>
      <p:graphicFrame>
        <p:nvGraphicFramePr>
          <p:cNvPr id="4" name="Content Placeholder 3" descr="Table 1: Some common symptoms of plant viral diseases. Hyperplasia appears as galls (tumors). Hypoplasia appears as thinned, yellow splotches on leaves. Cell necrosis appears as dead, blackened stems, leaves, or fruit. Abnormal growth patterns appears as malformed stems, leaves, or fruit. Discoloration appears as yellow, red, or black lines or rings in stems, leaves, or fruit.">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100879447"/>
              </p:ext>
            </p:extLst>
          </p:nvPr>
        </p:nvGraphicFramePr>
        <p:xfrm>
          <a:off x="457200" y="1143000"/>
          <a:ext cx="8229600" cy="467137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22627793"/>
                    </a:ext>
                  </a:extLst>
                </a:gridCol>
                <a:gridCol w="5486400">
                  <a:extLst>
                    <a:ext uri="{9D8B030D-6E8A-4147-A177-3AD203B41FA5}">
                      <a16:colId xmlns:a16="http://schemas.microsoft.com/office/drawing/2014/main" val="4293862904"/>
                    </a:ext>
                  </a:extLst>
                </a:gridCol>
              </a:tblGrid>
              <a:tr h="612246">
                <a:tc>
                  <a:txBody>
                    <a:bodyPr/>
                    <a:lstStyle/>
                    <a:p>
                      <a:pPr algn="l"/>
                      <a:r>
                        <a:rPr lang="en-IN" sz="2800" b="0" dirty="0">
                          <a:solidFill>
                            <a:schemeClr val="bg1"/>
                          </a:solidFill>
                          <a:effectLst/>
                          <a:latin typeface="+mn-lt"/>
                        </a:rPr>
                        <a:t>Symptom</a:t>
                      </a:r>
                    </a:p>
                  </a:txBody>
                  <a:tcPr anchor="ctr"/>
                </a:tc>
                <a:tc>
                  <a:txBody>
                    <a:bodyPr/>
                    <a:lstStyle/>
                    <a:p>
                      <a:pPr algn="l"/>
                      <a:r>
                        <a:rPr lang="en-IN" sz="2800" b="0" dirty="0">
                          <a:solidFill>
                            <a:schemeClr val="bg1"/>
                          </a:solidFill>
                          <a:effectLst/>
                          <a:latin typeface="+mn-lt"/>
                        </a:rPr>
                        <a:t>Appears as</a:t>
                      </a:r>
                    </a:p>
                  </a:txBody>
                  <a:tcPr anchor="ctr"/>
                </a:tc>
                <a:extLst>
                  <a:ext uri="{0D108BD9-81ED-4DB2-BD59-A6C34878D82A}">
                    <a16:rowId xmlns:a16="http://schemas.microsoft.com/office/drawing/2014/main" val="1420373151"/>
                  </a:ext>
                </a:extLst>
              </a:tr>
              <a:tr h="612246">
                <a:tc>
                  <a:txBody>
                    <a:bodyPr/>
                    <a:lstStyle/>
                    <a:p>
                      <a:r>
                        <a:rPr lang="en-IN" sz="2800" b="1" dirty="0">
                          <a:solidFill>
                            <a:srgbClr val="1F497D"/>
                          </a:solidFill>
                          <a:effectLst/>
                          <a:latin typeface="+mn-lt"/>
                        </a:rPr>
                        <a:t>hyperplasia</a:t>
                      </a:r>
                    </a:p>
                  </a:txBody>
                  <a:tcPr anchor="ctr"/>
                </a:tc>
                <a:tc>
                  <a:txBody>
                    <a:bodyPr/>
                    <a:lstStyle/>
                    <a:p>
                      <a:r>
                        <a:rPr lang="en-IN" sz="2800" b="1" dirty="0">
                          <a:solidFill>
                            <a:srgbClr val="1F497D"/>
                          </a:solidFill>
                          <a:effectLst/>
                          <a:latin typeface="+mn-lt"/>
                        </a:rPr>
                        <a:t>galls</a:t>
                      </a:r>
                      <a:r>
                        <a:rPr lang="en-IN" sz="2800" b="0" dirty="0">
                          <a:solidFill>
                            <a:srgbClr val="1F497D"/>
                          </a:solidFill>
                          <a:effectLst/>
                          <a:latin typeface="+mn-lt"/>
                        </a:rPr>
                        <a:t> (tumors)</a:t>
                      </a:r>
                    </a:p>
                  </a:txBody>
                  <a:tcPr anchor="ctr"/>
                </a:tc>
                <a:extLst>
                  <a:ext uri="{0D108BD9-81ED-4DB2-BD59-A6C34878D82A}">
                    <a16:rowId xmlns:a16="http://schemas.microsoft.com/office/drawing/2014/main" val="3412931234"/>
                  </a:ext>
                </a:extLst>
              </a:tr>
              <a:tr h="612246">
                <a:tc>
                  <a:txBody>
                    <a:bodyPr/>
                    <a:lstStyle/>
                    <a:p>
                      <a:r>
                        <a:rPr lang="en-IN" sz="2800" b="1" dirty="0">
                          <a:solidFill>
                            <a:srgbClr val="1F497D"/>
                          </a:solidFill>
                          <a:effectLst/>
                          <a:latin typeface="+mn-lt"/>
                        </a:rPr>
                        <a:t>hypoplasia</a:t>
                      </a:r>
                    </a:p>
                  </a:txBody>
                  <a:tcPr anchor="ctr"/>
                </a:tc>
                <a:tc>
                  <a:txBody>
                    <a:bodyPr/>
                    <a:lstStyle/>
                    <a:p>
                      <a:r>
                        <a:rPr lang="en-IN" sz="2800" b="0" dirty="0">
                          <a:solidFill>
                            <a:srgbClr val="1F497D"/>
                          </a:solidFill>
                          <a:effectLst/>
                          <a:latin typeface="+mn-lt"/>
                        </a:rPr>
                        <a:t>thinned, yellow splotches on leaves</a:t>
                      </a:r>
                    </a:p>
                  </a:txBody>
                  <a:tcPr anchor="ctr"/>
                </a:tc>
                <a:extLst>
                  <a:ext uri="{0D108BD9-81ED-4DB2-BD59-A6C34878D82A}">
                    <a16:rowId xmlns:a16="http://schemas.microsoft.com/office/drawing/2014/main" val="1548708678"/>
                  </a:ext>
                </a:extLst>
              </a:tr>
              <a:tr h="612246">
                <a:tc>
                  <a:txBody>
                    <a:bodyPr/>
                    <a:lstStyle/>
                    <a:p>
                      <a:r>
                        <a:rPr lang="en-IN" sz="2800" b="1" dirty="0">
                          <a:solidFill>
                            <a:srgbClr val="1F497D"/>
                          </a:solidFill>
                          <a:effectLst/>
                          <a:latin typeface="+mn-lt"/>
                        </a:rPr>
                        <a:t>cell necrosis</a:t>
                      </a:r>
                    </a:p>
                  </a:txBody>
                  <a:tcPr anchor="ctr"/>
                </a:tc>
                <a:tc>
                  <a:txBody>
                    <a:bodyPr/>
                    <a:lstStyle/>
                    <a:p>
                      <a:r>
                        <a:rPr lang="en-IN" sz="2800" b="0" dirty="0">
                          <a:solidFill>
                            <a:srgbClr val="1F497D"/>
                          </a:solidFill>
                          <a:effectLst/>
                          <a:latin typeface="+mn-lt"/>
                        </a:rPr>
                        <a:t>dead, blackened stems, leaves, or fruit</a:t>
                      </a:r>
                    </a:p>
                  </a:txBody>
                  <a:tcPr anchor="ctr"/>
                </a:tc>
                <a:extLst>
                  <a:ext uri="{0D108BD9-81ED-4DB2-BD59-A6C34878D82A}">
                    <a16:rowId xmlns:a16="http://schemas.microsoft.com/office/drawing/2014/main" val="2157668464"/>
                  </a:ext>
                </a:extLst>
              </a:tr>
              <a:tr h="612246">
                <a:tc>
                  <a:txBody>
                    <a:bodyPr/>
                    <a:lstStyle/>
                    <a:p>
                      <a:r>
                        <a:rPr lang="en-IN" sz="2800" b="0" dirty="0">
                          <a:solidFill>
                            <a:srgbClr val="1F497D"/>
                          </a:solidFill>
                          <a:effectLst/>
                          <a:latin typeface="+mn-lt"/>
                        </a:rPr>
                        <a:t>abnormal growth patterns</a:t>
                      </a:r>
                    </a:p>
                  </a:txBody>
                  <a:tcPr anchor="ctr"/>
                </a:tc>
                <a:tc>
                  <a:txBody>
                    <a:bodyPr/>
                    <a:lstStyle/>
                    <a:p>
                      <a:r>
                        <a:rPr lang="en-IN" sz="2800" b="0" dirty="0">
                          <a:solidFill>
                            <a:srgbClr val="1F497D"/>
                          </a:solidFill>
                          <a:effectLst/>
                          <a:latin typeface="+mn-lt"/>
                        </a:rPr>
                        <a:t>malformed stems, leaves, or fruit</a:t>
                      </a:r>
                    </a:p>
                  </a:txBody>
                  <a:tcPr anchor="ctr"/>
                </a:tc>
                <a:extLst>
                  <a:ext uri="{0D108BD9-81ED-4DB2-BD59-A6C34878D82A}">
                    <a16:rowId xmlns:a16="http://schemas.microsoft.com/office/drawing/2014/main" val="236598913"/>
                  </a:ext>
                </a:extLst>
              </a:tr>
              <a:tr h="432012">
                <a:tc>
                  <a:txBody>
                    <a:bodyPr/>
                    <a:lstStyle/>
                    <a:p>
                      <a:r>
                        <a:rPr lang="en-IN" sz="2800" b="0" dirty="0">
                          <a:solidFill>
                            <a:srgbClr val="1F497D"/>
                          </a:solidFill>
                          <a:effectLst/>
                          <a:latin typeface="+mn-lt"/>
                        </a:rPr>
                        <a:t>discoloration</a:t>
                      </a:r>
                    </a:p>
                  </a:txBody>
                  <a:tcPr anchor="ctr"/>
                </a:tc>
                <a:tc>
                  <a:txBody>
                    <a:bodyPr/>
                    <a:lstStyle/>
                    <a:p>
                      <a:r>
                        <a:rPr lang="en-IN" sz="2800" b="0" dirty="0">
                          <a:solidFill>
                            <a:srgbClr val="1F497D"/>
                          </a:solidFill>
                          <a:effectLst/>
                          <a:latin typeface="+mn-lt"/>
                        </a:rPr>
                        <a:t>yellow, red, or black lines or rings in stems, leaves, or fruit</a:t>
                      </a:r>
                    </a:p>
                  </a:txBody>
                  <a:tcPr anchor="ctr"/>
                </a:tc>
                <a:extLst>
                  <a:ext uri="{0D108BD9-81ED-4DB2-BD59-A6C34878D82A}">
                    <a16:rowId xmlns:a16="http://schemas.microsoft.com/office/drawing/2014/main" val="1212425011"/>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B7DD-F17F-0C63-17DE-0AD8450365D2}"/>
              </a:ext>
            </a:extLst>
          </p:cNvPr>
          <p:cNvSpPr>
            <a:spLocks noGrp="1"/>
          </p:cNvSpPr>
          <p:nvPr>
            <p:ph type="title"/>
          </p:nvPr>
        </p:nvSpPr>
        <p:spPr/>
        <p:txBody>
          <a:bodyPr/>
          <a:lstStyle/>
          <a:p>
            <a:r>
              <a:rPr lang="en-US" dirty="0"/>
              <a:t>21.2 Figure 6</a:t>
            </a:r>
          </a:p>
        </p:txBody>
      </p:sp>
      <p:sp>
        <p:nvSpPr>
          <p:cNvPr id="5" name="TextBox 4">
            <a:extLst>
              <a:ext uri="{FF2B5EF4-FFF2-40B4-BE49-F238E27FC236}">
                <a16:creationId xmlns:a16="http://schemas.microsoft.com/office/drawing/2014/main" id="{5EB09C8E-8B54-9304-4B74-B7AB25F62C07}"/>
              </a:ext>
            </a:extLst>
          </p:cNvPr>
          <p:cNvSpPr txBox="1"/>
          <p:nvPr/>
        </p:nvSpPr>
        <p:spPr>
          <a:xfrm>
            <a:off x="2286000" y="5791200"/>
            <a:ext cx="4572000" cy="246221"/>
          </a:xfrm>
          <a:prstGeom prst="rect">
            <a:avLst/>
          </a:prstGeom>
          <a:noFill/>
        </p:spPr>
        <p:txBody>
          <a:bodyPr wrap="square">
            <a:spAutoFit/>
          </a:bodyPr>
          <a:lstStyle/>
          <a:p>
            <a:pPr algn="ctr"/>
            <a:r>
              <a:rPr lang="en-US" sz="1000" dirty="0"/>
              <a:t>Popular Science Monthly Volume 5 on Wikimedia Commons. "Leaf galls."</a:t>
            </a:r>
          </a:p>
        </p:txBody>
      </p:sp>
      <p:pic>
        <p:nvPicPr>
          <p:cNvPr id="7" name="Content Placeholder 6" descr="An illustration of a leaf covered in tumors">
            <a:extLst>
              <a:ext uri="{FF2B5EF4-FFF2-40B4-BE49-F238E27FC236}">
                <a16:creationId xmlns:a16="http://schemas.microsoft.com/office/drawing/2014/main" id="{2FDB27E5-EF18-8B86-7A57-E99D37BDD92A}"/>
              </a:ext>
            </a:extLst>
          </p:cNvPr>
          <p:cNvPicPr>
            <a:picLocks noGrp="1" noChangeAspect="1"/>
          </p:cNvPicPr>
          <p:nvPr>
            <p:ph idx="1"/>
          </p:nvPr>
        </p:nvPicPr>
        <p:blipFill>
          <a:blip r:embed="rId3"/>
          <a:srcRect l="25000" t="7000" r="24999" b="6334"/>
          <a:stretch/>
        </p:blipFill>
        <p:spPr>
          <a:xfrm>
            <a:off x="2514600" y="1447800"/>
            <a:ext cx="4114800" cy="3962400"/>
          </a:xfrm>
        </p:spPr>
      </p:pic>
    </p:spTree>
    <p:extLst>
      <p:ext uri="{BB962C8B-B14F-4D97-AF65-F5344CB8AC3E}">
        <p14:creationId xmlns:p14="http://schemas.microsoft.com/office/powerpoint/2010/main" val="1584534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ED5C-CBB5-4B38-2B13-E2D3CF6652F7}"/>
              </a:ext>
            </a:extLst>
          </p:cNvPr>
          <p:cNvSpPr>
            <a:spLocks noGrp="1"/>
          </p:cNvSpPr>
          <p:nvPr>
            <p:ph type="title"/>
          </p:nvPr>
        </p:nvSpPr>
        <p:spPr/>
        <p:txBody>
          <a:bodyPr/>
          <a:lstStyle/>
          <a:p>
            <a:r>
              <a:rPr lang="en-US" dirty="0"/>
              <a:t>Plant Viruses Can Have Significant Impacts</a:t>
            </a:r>
          </a:p>
        </p:txBody>
      </p:sp>
      <p:sp>
        <p:nvSpPr>
          <p:cNvPr id="3" name="Content Placeholder 2">
            <a:extLst>
              <a:ext uri="{FF2B5EF4-FFF2-40B4-BE49-F238E27FC236}">
                <a16:creationId xmlns:a16="http://schemas.microsoft.com/office/drawing/2014/main" id="{E920E547-A417-BDF3-B080-204A13A39391}"/>
              </a:ext>
            </a:extLst>
          </p:cNvPr>
          <p:cNvSpPr>
            <a:spLocks noGrp="1"/>
          </p:cNvSpPr>
          <p:nvPr>
            <p:ph idx="1"/>
          </p:nvPr>
        </p:nvSpPr>
        <p:spPr/>
        <p:txBody>
          <a:bodyPr>
            <a:normAutofit/>
          </a:bodyPr>
          <a:lstStyle/>
          <a:p>
            <a:pPr marL="0" indent="0">
              <a:buNone/>
            </a:pPr>
            <a:r>
              <a:rPr lang="en-US" dirty="0"/>
              <a:t>Plant viruses can disrupt crop growth and development, affecting the food supply and causing huge economic losses.</a:t>
            </a:r>
          </a:p>
          <a:p>
            <a:r>
              <a:rPr lang="en-US" dirty="0"/>
              <a:t>Examples: 	Tomato spotted wilt virus</a:t>
            </a:r>
          </a:p>
          <a:p>
            <a:pPr marL="0" indent="0">
              <a:buNone/>
            </a:pPr>
            <a:r>
              <a:rPr lang="en-US" dirty="0"/>
              <a:t>			Bean common mosaic virus</a:t>
            </a:r>
          </a:p>
          <a:p>
            <a:pPr marL="0" indent="0">
              <a:buNone/>
            </a:pPr>
            <a:r>
              <a:rPr lang="en-US" dirty="0"/>
              <a:t>			Cucumber mosaic virus</a:t>
            </a:r>
          </a:p>
          <a:p>
            <a:pPr marL="0" indent="0">
              <a:buNone/>
            </a:pPr>
            <a:r>
              <a:rPr lang="en-US" dirty="0"/>
              <a:t>Plant viruses can damage plants used for landscaping.</a:t>
            </a:r>
          </a:p>
          <a:p>
            <a:r>
              <a:rPr lang="en-US" dirty="0"/>
              <a:t>Examples:	Peony ring spot</a:t>
            </a:r>
          </a:p>
          <a:p>
            <a:pPr marL="0" indent="0">
              <a:buNone/>
            </a:pPr>
            <a:r>
              <a:rPr lang="en-US" dirty="0"/>
              <a:t>			Rose mosaic virus</a:t>
            </a:r>
          </a:p>
          <a:p>
            <a:pPr marL="457200" lvl="1" indent="0">
              <a:buNone/>
            </a:pPr>
            <a:endParaRPr lang="en-US" dirty="0"/>
          </a:p>
        </p:txBody>
      </p:sp>
    </p:spTree>
    <p:extLst>
      <p:ext uri="{BB962C8B-B14F-4D97-AF65-F5344CB8AC3E}">
        <p14:creationId xmlns:p14="http://schemas.microsoft.com/office/powerpoint/2010/main" val="1043493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6E3A-8B18-757C-28D5-0BABF3C4CE71}"/>
              </a:ext>
            </a:extLst>
          </p:cNvPr>
          <p:cNvSpPr>
            <a:spLocks noGrp="1"/>
          </p:cNvSpPr>
          <p:nvPr>
            <p:ph type="title"/>
          </p:nvPr>
        </p:nvSpPr>
        <p:spPr/>
        <p:txBody>
          <a:bodyPr/>
          <a:lstStyle/>
          <a:p>
            <a:r>
              <a:rPr lang="en-US" dirty="0"/>
              <a:t>Animals Can Be Infected By Viruses </a:t>
            </a:r>
          </a:p>
        </p:txBody>
      </p:sp>
      <p:sp>
        <p:nvSpPr>
          <p:cNvPr id="3" name="Content Placeholder 2">
            <a:extLst>
              <a:ext uri="{FF2B5EF4-FFF2-40B4-BE49-F238E27FC236}">
                <a16:creationId xmlns:a16="http://schemas.microsoft.com/office/drawing/2014/main" id="{DABEA153-D4FE-D5CE-3720-B87A4DECAD84}"/>
              </a:ext>
            </a:extLst>
          </p:cNvPr>
          <p:cNvSpPr>
            <a:spLocks noGrp="1"/>
          </p:cNvSpPr>
          <p:nvPr>
            <p:ph idx="1"/>
          </p:nvPr>
        </p:nvSpPr>
        <p:spPr/>
        <p:txBody>
          <a:bodyPr>
            <a:normAutofit fontScale="92500" lnSpcReduction="20000"/>
          </a:bodyPr>
          <a:lstStyle/>
          <a:p>
            <a:r>
              <a:rPr lang="en-US" dirty="0"/>
              <a:t>Animal viruses do not need to penetrate cell walls.</a:t>
            </a:r>
          </a:p>
          <a:p>
            <a:r>
              <a:rPr lang="en-US" dirty="0"/>
              <a:t>Nonenveloped viruses enter in one of 2 ways:</a:t>
            </a:r>
          </a:p>
          <a:p>
            <a:pPr lvl="1"/>
            <a:r>
              <a:rPr lang="en-US" dirty="0"/>
              <a:t>The virus binds to its host cell receptor, stimulating </a:t>
            </a:r>
            <a:r>
              <a:rPr lang="en-US" i="1" dirty="0"/>
              <a:t>receptor-mediated endocytosis</a:t>
            </a:r>
            <a:r>
              <a:rPr lang="en-US" dirty="0"/>
              <a:t>.</a:t>
            </a:r>
          </a:p>
          <a:p>
            <a:pPr lvl="1"/>
            <a:r>
              <a:rPr lang="en-US" dirty="0"/>
              <a:t>The virus binds to its host cell receptor, causing a shape change in the capsid proteins and forming channels through the host cell membrane through which the viral genome is "injected"</a:t>
            </a:r>
          </a:p>
          <a:p>
            <a:r>
              <a:rPr lang="en-US" dirty="0"/>
              <a:t>Enveloped viruses enter in one of 2 ways after binding to their receptors:</a:t>
            </a:r>
          </a:p>
          <a:p>
            <a:pPr lvl="1"/>
            <a:r>
              <a:rPr lang="en-US" dirty="0"/>
              <a:t>Receptor-mediated endocytosis</a:t>
            </a:r>
          </a:p>
          <a:p>
            <a:pPr lvl="1"/>
            <a:r>
              <a:rPr lang="en-US" b="1" dirty="0"/>
              <a:t>Fusion</a:t>
            </a:r>
            <a:r>
              <a:rPr lang="en-US" dirty="0"/>
              <a:t> of envelope with host cell plasma membrane</a:t>
            </a:r>
          </a:p>
        </p:txBody>
      </p:sp>
    </p:spTree>
    <p:extLst>
      <p:ext uri="{BB962C8B-B14F-4D97-AF65-F5344CB8AC3E}">
        <p14:creationId xmlns:p14="http://schemas.microsoft.com/office/powerpoint/2010/main" val="146352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20241"/>
          </a:xfrm>
        </p:spPr>
        <p:txBody>
          <a:bodyPr/>
          <a:lstStyle/>
          <a:p>
            <a:r>
              <a:rPr lang="en-US" dirty="0"/>
              <a:t>Compare and contrast how animal viruses and plant and bacteria viruses enter the host cell. </a:t>
            </a:r>
          </a:p>
          <a:p>
            <a:pPr marL="457200" indent="-457200">
              <a:buFont typeface="Arial" panose="020B0604020202020204" pitchFamily="34" charset="0"/>
              <a:buChar char="•"/>
            </a:pPr>
            <a:r>
              <a:rPr lang="en-US" dirty="0"/>
              <a:t>What features in how they enter the cell make them specific to their hosts?</a:t>
            </a:r>
          </a:p>
        </p:txBody>
      </p:sp>
    </p:spTree>
    <p:extLst>
      <p:ext uri="{BB962C8B-B14F-4D97-AF65-F5344CB8AC3E}">
        <p14:creationId xmlns:p14="http://schemas.microsoft.com/office/powerpoint/2010/main" val="302916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E64F-D2ED-C59E-4A11-3B4946CD1ADA}"/>
              </a:ext>
            </a:extLst>
          </p:cNvPr>
          <p:cNvSpPr>
            <a:spLocks noGrp="1"/>
          </p:cNvSpPr>
          <p:nvPr>
            <p:ph type="title"/>
          </p:nvPr>
        </p:nvSpPr>
        <p:spPr/>
        <p:txBody>
          <a:bodyPr/>
          <a:lstStyle/>
          <a:p>
            <a:r>
              <a:rPr lang="en-US" dirty="0"/>
              <a:t>Animal Viruses Can Cause Many Human Diseases</a:t>
            </a:r>
          </a:p>
        </p:txBody>
      </p:sp>
      <p:sp>
        <p:nvSpPr>
          <p:cNvPr id="3" name="Content Placeholder 2">
            <a:extLst>
              <a:ext uri="{FF2B5EF4-FFF2-40B4-BE49-F238E27FC236}">
                <a16:creationId xmlns:a16="http://schemas.microsoft.com/office/drawing/2014/main" id="{3A21FB07-E601-32BF-45D6-AF4B67BDD7D9}"/>
              </a:ext>
            </a:extLst>
          </p:cNvPr>
          <p:cNvSpPr>
            <a:spLocks noGrp="1"/>
          </p:cNvSpPr>
          <p:nvPr>
            <p:ph idx="1"/>
          </p:nvPr>
        </p:nvSpPr>
        <p:spPr>
          <a:xfrm>
            <a:off x="457200" y="1097280"/>
            <a:ext cx="8229600" cy="5151120"/>
          </a:xfrm>
        </p:spPr>
        <p:txBody>
          <a:bodyPr>
            <a:normAutofit fontScale="85000" lnSpcReduction="20000"/>
          </a:bodyPr>
          <a:lstStyle/>
          <a:p>
            <a:pPr marL="0" indent="0">
              <a:buNone/>
            </a:pPr>
            <a:r>
              <a:rPr lang="en-US" dirty="0"/>
              <a:t>For an </a:t>
            </a:r>
            <a:r>
              <a:rPr lang="en-US" b="1" dirty="0"/>
              <a:t>acute disease</a:t>
            </a:r>
            <a:r>
              <a:rPr lang="en-US" dirty="0"/>
              <a:t>, symptoms get increasingly worse quickly and then resolve when the virus is eliminated from the body by the immune system.</a:t>
            </a:r>
          </a:p>
          <a:p>
            <a:r>
              <a:rPr lang="en-US" dirty="0"/>
              <a:t>Examples: common cold, influenza</a:t>
            </a:r>
          </a:p>
          <a:p>
            <a:pPr marL="0" indent="0">
              <a:buNone/>
            </a:pPr>
            <a:r>
              <a:rPr lang="en-US" dirty="0"/>
              <a:t>For a </a:t>
            </a:r>
            <a:r>
              <a:rPr lang="en-US" b="1" dirty="0"/>
              <a:t>chronic infection</a:t>
            </a:r>
            <a:r>
              <a:rPr lang="en-US" dirty="0"/>
              <a:t>, the virus persists in the body for a long time.</a:t>
            </a:r>
          </a:p>
          <a:p>
            <a:r>
              <a:rPr lang="en-US" dirty="0"/>
              <a:t>Example: hepatitis C</a:t>
            </a:r>
          </a:p>
          <a:p>
            <a:pPr marL="0" indent="0">
              <a:buNone/>
            </a:pPr>
            <a:r>
              <a:rPr lang="en-US" dirty="0"/>
              <a:t>Some viruses cause </a:t>
            </a:r>
            <a:r>
              <a:rPr lang="en-US" b="1" dirty="0"/>
              <a:t>intermittent symptoms</a:t>
            </a:r>
            <a:r>
              <a:rPr lang="en-US" dirty="0"/>
              <a:t> that occur periodically.</a:t>
            </a:r>
          </a:p>
          <a:p>
            <a:r>
              <a:rPr lang="en-US" dirty="0"/>
              <a:t>Example: herpes simplex virus</a:t>
            </a:r>
          </a:p>
          <a:p>
            <a:pPr marL="0" indent="0">
              <a:buNone/>
            </a:pPr>
            <a:r>
              <a:rPr lang="en-US" dirty="0"/>
              <a:t>For an </a:t>
            </a:r>
            <a:r>
              <a:rPr lang="en-US" b="1" dirty="0"/>
              <a:t>asymptomatic infection</a:t>
            </a:r>
            <a:r>
              <a:rPr lang="en-US" dirty="0"/>
              <a:t>, a virus successfully causes productive infection without causing symptoms.</a:t>
            </a:r>
          </a:p>
          <a:p>
            <a:r>
              <a:rPr lang="en-US" dirty="0"/>
              <a:t>Examples: human herpesviruses 6 and 7 (which can cause minor childhood roseola in some people)</a:t>
            </a:r>
          </a:p>
        </p:txBody>
      </p:sp>
    </p:spTree>
    <p:extLst>
      <p:ext uri="{BB962C8B-B14F-4D97-AF65-F5344CB8AC3E}">
        <p14:creationId xmlns:p14="http://schemas.microsoft.com/office/powerpoint/2010/main" val="112159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Viruses Must Bind to Viral Receptors on Host Cells to Infect Them</a:t>
            </a:r>
            <a:endParaRPr lang="en-US" sz="3200" dirty="0">
              <a:solidFill>
                <a:schemeClr val="accent1"/>
              </a:solidFill>
            </a:endParaRPr>
          </a:p>
        </p:txBody>
      </p:sp>
      <p:sp>
        <p:nvSpPr>
          <p:cNvPr id="11267" name="Rectangle 3"/>
          <p:cNvSpPr>
            <a:spLocks noGrp="1"/>
          </p:cNvSpPr>
          <p:nvPr>
            <p:ph idx="1"/>
          </p:nvPr>
        </p:nvSpPr>
        <p:spPr>
          <a:xfrm>
            <a:off x="457200" y="1066800"/>
            <a:ext cx="8229600" cy="5074920"/>
          </a:xfrm>
          <a:prstGeom prst="rect">
            <a:avLst/>
          </a:prstGeom>
        </p:spPr>
        <p:txBody>
          <a:bodyPr>
            <a:normAutofit fontScale="85000" lnSpcReduction="20000"/>
          </a:bodyPr>
          <a:lstStyle/>
          <a:p>
            <a:pPr marL="0" indent="0">
              <a:buNone/>
              <a:tabLst>
                <a:tab pos="461963" algn="l"/>
              </a:tabLst>
            </a:pPr>
            <a:r>
              <a:rPr lang="en-US" dirty="0">
                <a:solidFill>
                  <a:schemeClr val="tx1"/>
                </a:solidFill>
              </a:rPr>
              <a:t>Viruses are obligate intracellular parasites.</a:t>
            </a:r>
          </a:p>
          <a:p>
            <a:pPr marL="457200" indent="-457200">
              <a:buFont typeface="Arial" panose="020B0604020202020204" pitchFamily="34" charset="0"/>
              <a:buChar char="•"/>
              <a:tabLst>
                <a:tab pos="461963" algn="l"/>
              </a:tabLst>
            </a:pPr>
            <a:r>
              <a:rPr lang="en-US" i="1" dirty="0">
                <a:solidFill>
                  <a:schemeClr val="tx1"/>
                </a:solidFill>
              </a:rPr>
              <a:t>Obligate</a:t>
            </a:r>
            <a:r>
              <a:rPr lang="en-US" i="0" dirty="0">
                <a:solidFill>
                  <a:schemeClr val="tx1"/>
                </a:solidFill>
              </a:rPr>
              <a:t> means there is no alternative.</a:t>
            </a:r>
          </a:p>
          <a:p>
            <a:pPr marL="457200" indent="-457200">
              <a:buFont typeface="Arial" panose="020B0604020202020204" pitchFamily="34" charset="0"/>
              <a:buChar char="•"/>
              <a:tabLst>
                <a:tab pos="461963" algn="l"/>
              </a:tabLst>
            </a:pPr>
            <a:r>
              <a:rPr lang="en-US" i="1" dirty="0">
                <a:solidFill>
                  <a:schemeClr val="tx1"/>
                </a:solidFill>
              </a:rPr>
              <a:t>Facultative</a:t>
            </a:r>
            <a:r>
              <a:rPr lang="en-US" dirty="0">
                <a:solidFill>
                  <a:schemeClr val="tx1"/>
                </a:solidFill>
              </a:rPr>
              <a:t> means that there are alternatives.</a:t>
            </a:r>
          </a:p>
          <a:p>
            <a:pPr marL="0" indent="0">
              <a:buNone/>
              <a:tabLst>
                <a:tab pos="461963" algn="l"/>
              </a:tabLst>
            </a:pPr>
            <a:r>
              <a:rPr lang="en-US" i="0" dirty="0">
                <a:solidFill>
                  <a:schemeClr val="tx1"/>
                </a:solidFill>
              </a:rPr>
              <a:t>To infect a cell, a virus must bind to a specific </a:t>
            </a:r>
            <a:r>
              <a:rPr lang="en-US" i="1" dirty="0">
                <a:solidFill>
                  <a:schemeClr val="tx1"/>
                </a:solidFill>
              </a:rPr>
              <a:t>viral receptor </a:t>
            </a:r>
            <a:r>
              <a:rPr lang="en-US" i="0" dirty="0">
                <a:solidFill>
                  <a:schemeClr val="tx1"/>
                </a:solidFill>
              </a:rPr>
              <a:t>on the host cell's surface.</a:t>
            </a:r>
          </a:p>
          <a:p>
            <a:pPr marL="457200" indent="-457200">
              <a:buFont typeface="Arial" panose="020B0604020202020204" pitchFamily="34" charset="0"/>
              <a:buChar char="•"/>
              <a:tabLst>
                <a:tab pos="461963" algn="l"/>
              </a:tabLst>
            </a:pPr>
            <a:r>
              <a:rPr lang="en-US" dirty="0">
                <a:solidFill>
                  <a:schemeClr val="tx1"/>
                </a:solidFill>
              </a:rPr>
              <a:t>A virus can infect only certain host species and often only certain cells within it.</a:t>
            </a:r>
          </a:p>
          <a:p>
            <a:pPr lvl="1">
              <a:tabLst>
                <a:tab pos="461963" algn="l"/>
              </a:tabLst>
            </a:pPr>
            <a:r>
              <a:rPr lang="en-US" dirty="0">
                <a:solidFill>
                  <a:schemeClr val="tx1"/>
                </a:solidFill>
              </a:rPr>
              <a:t>These specific host cells that a virus must use to replicate are called </a:t>
            </a:r>
            <a:r>
              <a:rPr lang="en-US" b="1" dirty="0">
                <a:solidFill>
                  <a:schemeClr val="tx1"/>
                </a:solidFill>
              </a:rPr>
              <a:t>permissive</a:t>
            </a:r>
            <a:r>
              <a:rPr lang="en-US" dirty="0">
                <a:solidFill>
                  <a:schemeClr val="tx1"/>
                </a:solidFill>
              </a:rPr>
              <a:t>.</a:t>
            </a:r>
          </a:p>
          <a:p>
            <a:pPr lvl="1">
              <a:tabLst>
                <a:tab pos="461963" algn="l"/>
              </a:tabLst>
            </a:pPr>
            <a:r>
              <a:rPr lang="en-US" dirty="0">
                <a:solidFill>
                  <a:schemeClr val="tx1"/>
                </a:solidFill>
              </a:rPr>
              <a:t>The cell specificity within an organism may result from differences in metabolism and host-cell immune responses in different host cells.</a:t>
            </a:r>
          </a:p>
          <a:p>
            <a:pPr marL="0" indent="0">
              <a:buNone/>
              <a:tabLst>
                <a:tab pos="461963" algn="l"/>
              </a:tabLst>
            </a:pPr>
            <a:r>
              <a:rPr lang="en-US" dirty="0">
                <a:solidFill>
                  <a:schemeClr val="tx1"/>
                </a:solidFill>
              </a:rPr>
              <a:t>After penetration of the host cell, the virus copies its genome and makes its own proteins, and the progeny must then exit/escape the host cell.</a:t>
            </a: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7D87-32F6-FBEC-7286-B9A381ACE57E}"/>
              </a:ext>
            </a:extLst>
          </p:cNvPr>
          <p:cNvSpPr>
            <a:spLocks noGrp="1"/>
          </p:cNvSpPr>
          <p:nvPr>
            <p:ph type="title"/>
          </p:nvPr>
        </p:nvSpPr>
        <p:spPr/>
        <p:txBody>
          <a:bodyPr/>
          <a:lstStyle/>
          <a:p>
            <a:r>
              <a:rPr lang="en-US" dirty="0"/>
              <a:t>Hepatitis C Chronically Infects the Liver</a:t>
            </a:r>
          </a:p>
        </p:txBody>
      </p:sp>
      <p:sp>
        <p:nvSpPr>
          <p:cNvPr id="3" name="Content Placeholder 2">
            <a:extLst>
              <a:ext uri="{FF2B5EF4-FFF2-40B4-BE49-F238E27FC236}">
                <a16:creationId xmlns:a16="http://schemas.microsoft.com/office/drawing/2014/main" id="{7832577B-1FA1-573D-33FF-F9DEA4F3911B}"/>
              </a:ext>
            </a:extLst>
          </p:cNvPr>
          <p:cNvSpPr>
            <a:spLocks noGrp="1"/>
          </p:cNvSpPr>
          <p:nvPr>
            <p:ph idx="1"/>
          </p:nvPr>
        </p:nvSpPr>
        <p:spPr/>
        <p:txBody>
          <a:bodyPr/>
          <a:lstStyle/>
          <a:p>
            <a:r>
              <a:rPr lang="en-US" dirty="0"/>
              <a:t>The hepatitis C viruses grows and reproduces in liver cells, causing low amounts of damage.</a:t>
            </a:r>
          </a:p>
          <a:p>
            <a:pPr lvl="1"/>
            <a:r>
              <a:rPr lang="en-US" dirty="0"/>
              <a:t>Those infected are often unaware.</a:t>
            </a:r>
          </a:p>
          <a:p>
            <a:r>
              <a:rPr lang="en-US" dirty="0"/>
              <a:t>The virus escapes elimination by the immune system for many years, producing low numbers of progeny.</a:t>
            </a:r>
          </a:p>
          <a:p>
            <a:r>
              <a:rPr lang="en-US" dirty="0"/>
              <a:t>Chronic infection leads to an increased chance for developing liver cancer as much as 30 years later.</a:t>
            </a:r>
          </a:p>
        </p:txBody>
      </p:sp>
    </p:spTree>
    <p:extLst>
      <p:ext uri="{BB962C8B-B14F-4D97-AF65-F5344CB8AC3E}">
        <p14:creationId xmlns:p14="http://schemas.microsoft.com/office/powerpoint/2010/main" val="3118944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4282-D898-5D50-6CA1-7EB6254E7303}"/>
              </a:ext>
            </a:extLst>
          </p:cNvPr>
          <p:cNvSpPr>
            <a:spLocks noGrp="1"/>
          </p:cNvSpPr>
          <p:nvPr>
            <p:ph type="title"/>
          </p:nvPr>
        </p:nvSpPr>
        <p:spPr/>
        <p:txBody>
          <a:bodyPr/>
          <a:lstStyle/>
          <a:p>
            <a:r>
              <a:rPr lang="en-US" dirty="0"/>
              <a:t>Herpesviruses Cause Latent Infections</a:t>
            </a:r>
          </a:p>
        </p:txBody>
      </p:sp>
      <p:sp>
        <p:nvSpPr>
          <p:cNvPr id="3" name="Content Placeholder 2">
            <a:extLst>
              <a:ext uri="{FF2B5EF4-FFF2-40B4-BE49-F238E27FC236}">
                <a16:creationId xmlns:a16="http://schemas.microsoft.com/office/drawing/2014/main" id="{316F6D90-5DB1-6B21-AF59-E4C9C0E78B58}"/>
              </a:ext>
            </a:extLst>
          </p:cNvPr>
          <p:cNvSpPr>
            <a:spLocks noGrp="1"/>
          </p:cNvSpPr>
          <p:nvPr>
            <p:ph idx="1"/>
          </p:nvPr>
        </p:nvSpPr>
        <p:spPr>
          <a:xfrm>
            <a:off x="457200" y="990600"/>
            <a:ext cx="8229600" cy="5227320"/>
          </a:xfrm>
        </p:spPr>
        <p:txBody>
          <a:bodyPr>
            <a:normAutofit lnSpcReduction="10000"/>
          </a:bodyPr>
          <a:lstStyle/>
          <a:p>
            <a:r>
              <a:rPr lang="en-US" dirty="0"/>
              <a:t>Herpes simplex virus can be latent in nervous tissue for months and years.</a:t>
            </a:r>
          </a:p>
          <a:p>
            <a:pPr lvl="1"/>
            <a:r>
              <a:rPr lang="en-US" dirty="0"/>
              <a:t>During latency, it produces few if any viral proteins, so there is no immune response and immunity to the virus declines.</a:t>
            </a:r>
          </a:p>
          <a:p>
            <a:r>
              <a:rPr lang="en-US" dirty="0"/>
              <a:t>Under physical or psychological stress, the latent virus is reactivated to undergo a lytic cycle in the skin, causing lesions.</a:t>
            </a:r>
          </a:p>
          <a:p>
            <a:pPr lvl="1"/>
            <a:r>
              <a:rPr lang="en-US" dirty="0"/>
              <a:t>The immune response is stimulated to resolve skin lesions in a few day or weeks.</a:t>
            </a:r>
          </a:p>
          <a:p>
            <a:r>
              <a:rPr lang="en-US" dirty="0"/>
              <a:t>This results in outbreaks of cold sores or genital herpes (depending on type of herpesvirus).</a:t>
            </a:r>
          </a:p>
        </p:txBody>
      </p:sp>
    </p:spTree>
    <p:extLst>
      <p:ext uri="{BB962C8B-B14F-4D97-AF65-F5344CB8AC3E}">
        <p14:creationId xmlns:p14="http://schemas.microsoft.com/office/powerpoint/2010/main" val="3484653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4918-DDBB-9D7D-5539-49278AC00C60}"/>
              </a:ext>
            </a:extLst>
          </p:cNvPr>
          <p:cNvSpPr>
            <a:spLocks noGrp="1"/>
          </p:cNvSpPr>
          <p:nvPr>
            <p:ph type="title"/>
          </p:nvPr>
        </p:nvSpPr>
        <p:spPr/>
        <p:txBody>
          <a:bodyPr/>
          <a:lstStyle/>
          <a:p>
            <a:r>
              <a:rPr lang="en-US" dirty="0"/>
              <a:t>Varicella-Zoster Virus Causes Chicken Pox and Shingles</a:t>
            </a:r>
          </a:p>
        </p:txBody>
      </p:sp>
      <p:sp>
        <p:nvSpPr>
          <p:cNvPr id="3" name="Content Placeholder 2">
            <a:extLst>
              <a:ext uri="{FF2B5EF4-FFF2-40B4-BE49-F238E27FC236}">
                <a16:creationId xmlns:a16="http://schemas.microsoft.com/office/drawing/2014/main" id="{A573E12D-A90E-EC89-1AEF-C4521C2669B6}"/>
              </a:ext>
            </a:extLst>
          </p:cNvPr>
          <p:cNvSpPr>
            <a:spLocks noGrp="1"/>
          </p:cNvSpPr>
          <p:nvPr>
            <p:ph idx="1"/>
          </p:nvPr>
        </p:nvSpPr>
        <p:spPr>
          <a:xfrm>
            <a:off x="457200" y="990600"/>
            <a:ext cx="8229600" cy="4572000"/>
          </a:xfrm>
        </p:spPr>
        <p:txBody>
          <a:bodyPr/>
          <a:lstStyle/>
          <a:p>
            <a:pPr marL="0" indent="0">
              <a:buNone/>
            </a:pPr>
            <a:r>
              <a:rPr lang="en-US" sz="2400" dirty="0"/>
              <a:t>Chicken pox is caused by a herpesvirus (varicella-zoster virus).</a:t>
            </a:r>
          </a:p>
          <a:p>
            <a:r>
              <a:rPr lang="en-US" sz="2400" dirty="0"/>
              <a:t>After chicken pox in childhood, the virus can remain latent and reactivate in adults as "shingles."</a:t>
            </a:r>
          </a:p>
          <a:p>
            <a:endParaRPr lang="en-US" dirty="0"/>
          </a:p>
        </p:txBody>
      </p:sp>
      <p:sp>
        <p:nvSpPr>
          <p:cNvPr id="5" name="TextBox 4">
            <a:extLst>
              <a:ext uri="{FF2B5EF4-FFF2-40B4-BE49-F238E27FC236}">
                <a16:creationId xmlns:a16="http://schemas.microsoft.com/office/drawing/2014/main" id="{82C9BBA0-4D07-A84D-4270-098FA24D9268}"/>
              </a:ext>
            </a:extLst>
          </p:cNvPr>
          <p:cNvSpPr txBox="1"/>
          <p:nvPr/>
        </p:nvSpPr>
        <p:spPr>
          <a:xfrm>
            <a:off x="354973" y="2503231"/>
            <a:ext cx="1128066" cy="307777"/>
          </a:xfrm>
          <a:prstGeom prst="rect">
            <a:avLst/>
          </a:prstGeom>
          <a:noFill/>
        </p:spPr>
        <p:txBody>
          <a:bodyPr wrap="none" rtlCol="0">
            <a:spAutoFit/>
          </a:bodyPr>
          <a:lstStyle/>
          <a:p>
            <a:r>
              <a:rPr lang="en-US" sz="1400" b="1" dirty="0"/>
              <a:t>21.2 Figure 7</a:t>
            </a:r>
          </a:p>
        </p:txBody>
      </p:sp>
      <p:sp>
        <p:nvSpPr>
          <p:cNvPr id="7" name="TextBox 6">
            <a:extLst>
              <a:ext uri="{FF2B5EF4-FFF2-40B4-BE49-F238E27FC236}">
                <a16:creationId xmlns:a16="http://schemas.microsoft.com/office/drawing/2014/main" id="{ED9291D1-05BD-1A41-0D3E-905F7E810472}"/>
              </a:ext>
            </a:extLst>
          </p:cNvPr>
          <p:cNvSpPr txBox="1"/>
          <p:nvPr/>
        </p:nvSpPr>
        <p:spPr>
          <a:xfrm>
            <a:off x="2667000" y="5678231"/>
            <a:ext cx="4572000" cy="400110"/>
          </a:xfrm>
          <a:prstGeom prst="rect">
            <a:avLst/>
          </a:prstGeom>
          <a:noFill/>
        </p:spPr>
        <p:txBody>
          <a:bodyPr wrap="square">
            <a:spAutoFit/>
          </a:bodyPr>
          <a:lstStyle/>
          <a:p>
            <a:pPr algn="ctr"/>
            <a:r>
              <a:rPr lang="en-US" sz="1000" dirty="0"/>
              <a:t>CDC on Wikimedia Commons. "Chickenpox virus."</a:t>
            </a:r>
          </a:p>
          <a:p>
            <a:pPr algn="ctr"/>
            <a:r>
              <a:rPr lang="en-US" sz="1000" dirty="0"/>
              <a:t>Yesyouisnot on Wikimedia Commons. "Shingles."</a:t>
            </a:r>
          </a:p>
        </p:txBody>
      </p:sp>
      <p:pic>
        <p:nvPicPr>
          <p:cNvPr id="6" name="Content Placeholder 6" descr="Two images: (left) shows a close up illustration of the virus; (right) shows a photograph of a shingle's rash.">
            <a:extLst>
              <a:ext uri="{FF2B5EF4-FFF2-40B4-BE49-F238E27FC236}">
                <a16:creationId xmlns:a16="http://schemas.microsoft.com/office/drawing/2014/main" id="{4F210932-2D16-AA14-5437-8FD70A18812D}"/>
              </a:ext>
            </a:extLst>
          </p:cNvPr>
          <p:cNvPicPr>
            <a:picLocks noChangeAspect="1"/>
          </p:cNvPicPr>
          <p:nvPr/>
        </p:nvPicPr>
        <p:blipFill>
          <a:blip r:embed="rId2"/>
          <a:srcRect t="7000" b="9667"/>
          <a:stretch/>
        </p:blipFill>
        <p:spPr>
          <a:xfrm>
            <a:off x="1628740" y="2503231"/>
            <a:ext cx="6858000" cy="3175000"/>
          </a:xfrm>
          <a:prstGeom prst="rect">
            <a:avLst/>
          </a:prstGeom>
        </p:spPr>
      </p:pic>
    </p:spTree>
    <p:extLst>
      <p:ext uri="{BB962C8B-B14F-4D97-AF65-F5344CB8AC3E}">
        <p14:creationId xmlns:p14="http://schemas.microsoft.com/office/powerpoint/2010/main" val="1197305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7622-7BF5-D55F-1DFE-2D7A11F251C9}"/>
              </a:ext>
            </a:extLst>
          </p:cNvPr>
          <p:cNvSpPr>
            <a:spLocks noGrp="1"/>
          </p:cNvSpPr>
          <p:nvPr>
            <p:ph type="title"/>
          </p:nvPr>
        </p:nvSpPr>
        <p:spPr/>
        <p:txBody>
          <a:bodyPr/>
          <a:lstStyle/>
          <a:p>
            <a:r>
              <a:rPr lang="en-US" dirty="0"/>
              <a:t>Some Viruses Can Cause Cancer</a:t>
            </a:r>
          </a:p>
        </p:txBody>
      </p:sp>
      <p:sp>
        <p:nvSpPr>
          <p:cNvPr id="3" name="Content Placeholder 2">
            <a:extLst>
              <a:ext uri="{FF2B5EF4-FFF2-40B4-BE49-F238E27FC236}">
                <a16:creationId xmlns:a16="http://schemas.microsoft.com/office/drawing/2014/main" id="{1B5B058F-9A94-6207-718F-EDA94A5FC27C}"/>
              </a:ext>
            </a:extLst>
          </p:cNvPr>
          <p:cNvSpPr>
            <a:spLocks noGrp="1"/>
          </p:cNvSpPr>
          <p:nvPr>
            <p:ph idx="1"/>
          </p:nvPr>
        </p:nvSpPr>
        <p:spPr>
          <a:xfrm>
            <a:off x="457200" y="1097280"/>
            <a:ext cx="8229600" cy="5074920"/>
          </a:xfrm>
        </p:spPr>
        <p:txBody>
          <a:bodyPr>
            <a:normAutofit fontScale="85000" lnSpcReduction="10000"/>
          </a:bodyPr>
          <a:lstStyle/>
          <a:p>
            <a:pPr marL="0" indent="0">
              <a:buNone/>
            </a:pPr>
            <a:r>
              <a:rPr lang="en-US" b="1" dirty="0"/>
              <a:t>Oncogenic viruses</a:t>
            </a:r>
            <a:r>
              <a:rPr lang="en-US" dirty="0"/>
              <a:t> can cause cancer.</a:t>
            </a:r>
          </a:p>
          <a:p>
            <a:r>
              <a:rPr lang="en-US" dirty="0"/>
              <a:t>They interfere with host cell cycle regulation by</a:t>
            </a:r>
          </a:p>
          <a:p>
            <a:pPr lvl="1"/>
            <a:r>
              <a:rPr lang="en-US" dirty="0"/>
              <a:t>Introducing genes (oncogenes) that stimulate unregulated cell growth OR</a:t>
            </a:r>
          </a:p>
          <a:p>
            <a:pPr lvl="1"/>
            <a:r>
              <a:rPr lang="en-US" dirty="0"/>
              <a:t>Interfering with the expression of genes that inhibit cell growth</a:t>
            </a:r>
          </a:p>
          <a:p>
            <a:r>
              <a:rPr lang="en-US" dirty="0"/>
              <a:t>They can be either DNA or RNA viruses.</a:t>
            </a:r>
          </a:p>
          <a:p>
            <a:r>
              <a:rPr lang="en-US" dirty="0"/>
              <a:t>Examples:</a:t>
            </a:r>
          </a:p>
          <a:p>
            <a:pPr lvl="1"/>
            <a:r>
              <a:rPr lang="en-US" dirty="0"/>
              <a:t>Cervical cancer is caused by human papillomavirus (HPV).</a:t>
            </a:r>
          </a:p>
          <a:p>
            <a:pPr lvl="1"/>
            <a:r>
              <a:rPr lang="en-US" dirty="0"/>
              <a:t>Liver cancer can be result from infection with the hepatitis B or C viruses.</a:t>
            </a:r>
          </a:p>
          <a:p>
            <a:pPr lvl="1"/>
            <a:r>
              <a:rPr lang="en-US" dirty="0"/>
              <a:t>T cell leukemia and some lymphomas may result from viral infections.</a:t>
            </a:r>
          </a:p>
        </p:txBody>
      </p:sp>
    </p:spTree>
    <p:extLst>
      <p:ext uri="{BB962C8B-B14F-4D97-AF65-F5344CB8AC3E}">
        <p14:creationId xmlns:p14="http://schemas.microsoft.com/office/powerpoint/2010/main" val="1718551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8070-46CF-5D3B-D64D-8401C3B1EF59}"/>
              </a:ext>
            </a:extLst>
          </p:cNvPr>
          <p:cNvSpPr>
            <a:spLocks noGrp="1"/>
          </p:cNvSpPr>
          <p:nvPr>
            <p:ph type="title"/>
          </p:nvPr>
        </p:nvSpPr>
        <p:spPr/>
        <p:txBody>
          <a:bodyPr/>
          <a:lstStyle/>
          <a:p>
            <a:r>
              <a:rPr lang="en-US" dirty="0"/>
              <a:t>21.2 Figure 8</a:t>
            </a:r>
          </a:p>
        </p:txBody>
      </p:sp>
      <p:sp>
        <p:nvSpPr>
          <p:cNvPr id="5" name="TextBox 4">
            <a:extLst>
              <a:ext uri="{FF2B5EF4-FFF2-40B4-BE49-F238E27FC236}">
                <a16:creationId xmlns:a16="http://schemas.microsoft.com/office/drawing/2014/main" id="{B4734EE4-FCE3-81D1-65A4-20AEF882E129}"/>
              </a:ext>
            </a:extLst>
          </p:cNvPr>
          <p:cNvSpPr txBox="1"/>
          <p:nvPr/>
        </p:nvSpPr>
        <p:spPr>
          <a:xfrm>
            <a:off x="2286000" y="5797899"/>
            <a:ext cx="4572000" cy="246221"/>
          </a:xfrm>
          <a:prstGeom prst="rect">
            <a:avLst/>
          </a:prstGeom>
          <a:noFill/>
        </p:spPr>
        <p:txBody>
          <a:bodyPr wrap="square">
            <a:spAutoFit/>
          </a:bodyPr>
          <a:lstStyle/>
          <a:p>
            <a:pPr algn="ctr"/>
            <a:r>
              <a:rPr lang="en-US" sz="1000" dirty="0"/>
              <a:t>Laboratory of Tumor Virus Biology on Wikimedia Commons. "HPV."</a:t>
            </a:r>
          </a:p>
        </p:txBody>
      </p:sp>
      <p:pic>
        <p:nvPicPr>
          <p:cNvPr id="7" name="Content Placeholder 4" descr="A micrograph of H P V shown as a rough sphere">
            <a:extLst>
              <a:ext uri="{FF2B5EF4-FFF2-40B4-BE49-F238E27FC236}">
                <a16:creationId xmlns:a16="http://schemas.microsoft.com/office/drawing/2014/main" id="{5D762D42-6F99-9038-C2B2-A4AF96593A3E}"/>
              </a:ext>
            </a:extLst>
          </p:cNvPr>
          <p:cNvPicPr>
            <a:picLocks noGrp="1" noChangeAspect="1"/>
          </p:cNvPicPr>
          <p:nvPr>
            <p:ph idx="1"/>
          </p:nvPr>
        </p:nvPicPr>
        <p:blipFill>
          <a:blip r:embed="rId3"/>
          <a:srcRect l="24999" t="7000" r="24075" b="6334"/>
          <a:stretch/>
        </p:blipFill>
        <p:spPr>
          <a:xfrm>
            <a:off x="2190750" y="1177636"/>
            <a:ext cx="4762500" cy="4502727"/>
          </a:xfrm>
        </p:spPr>
      </p:pic>
    </p:spTree>
    <p:extLst>
      <p:ext uri="{BB962C8B-B14F-4D97-AF65-F5344CB8AC3E}">
        <p14:creationId xmlns:p14="http://schemas.microsoft.com/office/powerpoint/2010/main" val="145566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4</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2331720"/>
          </a:xfrm>
        </p:spPr>
        <p:txBody>
          <a:bodyPr>
            <a:normAutofit/>
          </a:bodyPr>
          <a:lstStyle/>
          <a:p>
            <a:r>
              <a:rPr lang="en-US" dirty="0"/>
              <a:t>One mechanism by which viral infections persist in the host is through a process known as immune evasion, thereby preventing its elimination from the host. </a:t>
            </a:r>
          </a:p>
          <a:p>
            <a:pPr marL="457200" indent="-457200">
              <a:buFont typeface="Arial" panose="020B0604020202020204" pitchFamily="34" charset="0"/>
              <a:buChar char="•"/>
            </a:pPr>
            <a:r>
              <a:rPr lang="en-US" dirty="0"/>
              <a:t>What are some of the ways that viruses evade the immune system?</a:t>
            </a:r>
          </a:p>
        </p:txBody>
      </p:sp>
    </p:spTree>
    <p:extLst>
      <p:ext uri="{BB962C8B-B14F-4D97-AF65-F5344CB8AC3E}">
        <p14:creationId xmlns:p14="http://schemas.microsoft.com/office/powerpoint/2010/main" val="2092707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r>
              <a:rPr lang="en-US" sz="1400" baseline="-25000" dirty="0"/>
              <a:t>3</a:t>
            </a:r>
            <a:endParaRPr lang="en-US" dirty="0"/>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754880"/>
          </a:xfrm>
        </p:spPr>
        <p:txBody>
          <a:bodyPr>
            <a:normAutofit fontScale="92500" lnSpcReduction="20000"/>
          </a:bodyPr>
          <a:lstStyle/>
          <a:p>
            <a:r>
              <a:rPr lang="en-US" dirty="0"/>
              <a:t>Many of the viruses discussed in this section are fairly common in human populations:</a:t>
            </a:r>
          </a:p>
          <a:p>
            <a:endParaRPr lang="en-US" dirty="0"/>
          </a:p>
          <a:p>
            <a:pPr marL="457200" indent="-457200">
              <a:buFont typeface="Arial" panose="020B0604020202020204" pitchFamily="34" charset="0"/>
              <a:buChar char="•"/>
            </a:pPr>
            <a:r>
              <a:rPr lang="en-US" dirty="0"/>
              <a:t>95% of adults in the United States have been infected with the chicken pox, caused by the varicella-zoster virus.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42% of adults in the United States carry the human papilloma virus (HPV), which is a sexually transmitted infection.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50–80% of adults in the United States have the oral form of the herpes simplex virus (HSV-1).</a:t>
            </a:r>
            <a:endParaRPr lang="en-US" dirty="0">
              <a:solidFill>
                <a:schemeClr val="bg1"/>
              </a:solidFill>
            </a:endParaRPr>
          </a:p>
        </p:txBody>
      </p:sp>
    </p:spTree>
    <p:extLst>
      <p:ext uri="{BB962C8B-B14F-4D97-AF65-F5344CB8AC3E}">
        <p14:creationId xmlns:p14="http://schemas.microsoft.com/office/powerpoint/2010/main" val="3405318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990600"/>
            <a:ext cx="8229600" cy="5105400"/>
          </a:xfrm>
        </p:spPr>
        <p:txBody>
          <a:bodyPr>
            <a:normAutofit fontScale="85000" lnSpcReduction="20000"/>
          </a:bodyPr>
          <a:lstStyle/>
          <a:p>
            <a:pPr marL="457200" indent="-457200">
              <a:buFont typeface="Arial" panose="020B0604020202020204" pitchFamily="34" charset="0"/>
              <a:buChar char="•"/>
            </a:pPr>
            <a:r>
              <a:rPr lang="en-US" dirty="0"/>
              <a:t>Plant viruses:</a:t>
            </a:r>
          </a:p>
          <a:p>
            <a:pPr marL="1200150" lvl="1" indent="-457200">
              <a:buFont typeface="Arial" panose="020B0604020202020204" pitchFamily="34" charset="0"/>
              <a:buChar char="•"/>
            </a:pPr>
            <a:r>
              <a:rPr lang="en-US" dirty="0"/>
              <a:t>May be transmitted either:</a:t>
            </a:r>
          </a:p>
          <a:p>
            <a:pPr marL="1600200" lvl="2" indent="-457200"/>
            <a:r>
              <a:rPr lang="en-US" dirty="0"/>
              <a:t>Vertically (from parent reproductive cells to offspring)</a:t>
            </a:r>
          </a:p>
          <a:p>
            <a:pPr marL="1600200" lvl="2" indent="-457200"/>
            <a:r>
              <a:rPr lang="en-US" dirty="0"/>
              <a:t>Horizontally (through damaged plant tissues)</a:t>
            </a:r>
          </a:p>
          <a:p>
            <a:pPr marL="1200150" lvl="1" indent="-457200">
              <a:buFont typeface="Arial" panose="020B0604020202020204" pitchFamily="34" charset="0"/>
              <a:buChar char="•"/>
            </a:pPr>
            <a:r>
              <a:rPr lang="en-US" dirty="0"/>
              <a:t>Impact both crops and landscaping plants</a:t>
            </a:r>
          </a:p>
          <a:p>
            <a:pPr marL="457200" indent="-457200">
              <a:buFont typeface="Arial" panose="020B0604020202020204" pitchFamily="34" charset="0"/>
              <a:buChar char="•"/>
            </a:pPr>
            <a:r>
              <a:rPr lang="en-US" dirty="0"/>
              <a:t>Animal viruses:</a:t>
            </a:r>
          </a:p>
          <a:p>
            <a:pPr marL="1200150" lvl="1" indent="-457200">
              <a:buFont typeface="Arial" panose="020B0604020202020204" pitchFamily="34" charset="0"/>
              <a:buChar char="•"/>
            </a:pPr>
            <a:r>
              <a:rPr lang="en-US" dirty="0"/>
              <a:t>May enter host cells in a number of ways</a:t>
            </a:r>
          </a:p>
          <a:p>
            <a:pPr marL="1200150" lvl="1" indent="-457200">
              <a:buFont typeface="Arial" panose="020B0604020202020204" pitchFamily="34" charset="0"/>
              <a:buChar char="•"/>
            </a:pPr>
            <a:r>
              <a:rPr lang="en-US" dirty="0"/>
              <a:t>May cause infections that are either:</a:t>
            </a:r>
          </a:p>
          <a:p>
            <a:pPr marL="1600200" lvl="2" indent="-457200"/>
            <a:r>
              <a:rPr lang="en-US" dirty="0"/>
              <a:t>Acute (causing a brief period of symptoms)</a:t>
            </a:r>
          </a:p>
          <a:p>
            <a:pPr marL="1600200" lvl="2" indent="-457200"/>
            <a:r>
              <a:rPr lang="en-US" dirty="0"/>
              <a:t>Chronic (the infection persists)</a:t>
            </a:r>
          </a:p>
          <a:p>
            <a:pPr marL="1200150" lvl="1" indent="-457200">
              <a:buFont typeface="Arial" panose="020B0604020202020204" pitchFamily="34" charset="0"/>
              <a:buChar char="•"/>
            </a:pPr>
            <a:r>
              <a:rPr lang="en-US" dirty="0"/>
              <a:t>May cause persistent infections that are either:	</a:t>
            </a:r>
          </a:p>
          <a:p>
            <a:pPr marL="1600200" lvl="2" indent="-457200"/>
            <a:r>
              <a:rPr lang="en-US" dirty="0"/>
              <a:t>Symptomatic (such as hepatitis C)</a:t>
            </a:r>
          </a:p>
          <a:p>
            <a:pPr marL="1600200" lvl="2" indent="-457200"/>
            <a:r>
              <a:rPr lang="en-US" dirty="0"/>
              <a:t>Intermittently symptomatic (such as herpes simplex virus 1)</a:t>
            </a:r>
          </a:p>
          <a:p>
            <a:pPr marL="1600200" lvl="2" indent="-457200"/>
            <a:r>
              <a:rPr lang="en-US" dirty="0"/>
              <a:t>Asymptomatic (such as herpesviruses 6 and 7)</a:t>
            </a:r>
          </a:p>
          <a:p>
            <a:pPr marL="1200150" lvl="1" indent="-457200">
              <a:buFont typeface="Arial" panose="020B0604020202020204" pitchFamily="34" charset="0"/>
              <a:buChar char="•"/>
            </a:pPr>
            <a:r>
              <a:rPr lang="en-US" dirty="0"/>
              <a:t>May be oncogenic.</a:t>
            </a:r>
          </a:p>
        </p:txBody>
      </p:sp>
    </p:spTree>
    <p:extLst>
      <p:ext uri="{BB962C8B-B14F-4D97-AF65-F5344CB8AC3E}">
        <p14:creationId xmlns:p14="http://schemas.microsoft.com/office/powerpoint/2010/main" val="2900955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D47F-DE5B-FD64-0975-1827BDE8C8B5}"/>
              </a:ext>
            </a:extLst>
          </p:cNvPr>
          <p:cNvSpPr>
            <a:spLocks noGrp="1"/>
          </p:cNvSpPr>
          <p:nvPr>
            <p:ph type="title"/>
          </p:nvPr>
        </p:nvSpPr>
        <p:spPr/>
        <p:txBody>
          <a:bodyPr/>
          <a:lstStyle/>
          <a:p>
            <a:r>
              <a:rPr lang="en-US" dirty="0"/>
              <a:t>Viruses Affect the Host Cells They Infect</a:t>
            </a:r>
            <a:r>
              <a:rPr lang="en-US" sz="1400" baseline="-25000" dirty="0"/>
              <a:t>1</a:t>
            </a:r>
            <a:endParaRPr lang="en-US" dirty="0"/>
          </a:p>
        </p:txBody>
      </p:sp>
      <p:sp>
        <p:nvSpPr>
          <p:cNvPr id="3" name="Content Placeholder 2">
            <a:extLst>
              <a:ext uri="{FF2B5EF4-FFF2-40B4-BE49-F238E27FC236}">
                <a16:creationId xmlns:a16="http://schemas.microsoft.com/office/drawing/2014/main" id="{2854584A-93C6-04EA-B96C-C0FEA7A70047}"/>
              </a:ext>
            </a:extLst>
          </p:cNvPr>
          <p:cNvSpPr>
            <a:spLocks noGrp="1"/>
          </p:cNvSpPr>
          <p:nvPr>
            <p:ph idx="1"/>
          </p:nvPr>
        </p:nvSpPr>
        <p:spPr>
          <a:xfrm>
            <a:off x="457200" y="1097280"/>
            <a:ext cx="8229600" cy="4922520"/>
          </a:xfrm>
        </p:spPr>
        <p:txBody>
          <a:bodyPr>
            <a:normAutofit fontScale="92500" lnSpcReduction="10000"/>
          </a:bodyPr>
          <a:lstStyle/>
          <a:p>
            <a:pPr marL="0" indent="0">
              <a:buNone/>
            </a:pPr>
            <a:r>
              <a:rPr lang="en-US" dirty="0"/>
              <a:t>Viruses use their host cells to replicate, often impacting their host cells.</a:t>
            </a:r>
          </a:p>
          <a:p>
            <a:r>
              <a:rPr lang="en-US" b="1" dirty="0"/>
              <a:t>Cytopathic effects</a:t>
            </a:r>
            <a:r>
              <a:rPr lang="en-US" dirty="0"/>
              <a:t> are those that can change cell functions, even destroying the cell.</a:t>
            </a:r>
          </a:p>
          <a:p>
            <a:pPr lvl="1"/>
            <a:r>
              <a:rPr lang="en-US" dirty="0"/>
              <a:t>Some viral infections result in cellular </a:t>
            </a:r>
            <a:r>
              <a:rPr lang="en-US" b="1" dirty="0"/>
              <a:t>lysis</a:t>
            </a:r>
            <a:r>
              <a:rPr lang="en-US" dirty="0"/>
              <a:t> (bursting) to release progeny virions.</a:t>
            </a:r>
          </a:p>
          <a:p>
            <a:pPr lvl="1"/>
            <a:r>
              <a:rPr lang="en-US" dirty="0"/>
              <a:t>Other viral infections result in </a:t>
            </a:r>
            <a:r>
              <a:rPr lang="en-US" b="1" dirty="0"/>
              <a:t>apoptosis</a:t>
            </a:r>
            <a:r>
              <a:rPr lang="en-US" dirty="0"/>
              <a:t> (programmed cell death) to release progeny virions.</a:t>
            </a:r>
          </a:p>
          <a:p>
            <a:pPr marL="0" indent="0">
              <a:buNone/>
            </a:pPr>
            <a:r>
              <a:rPr lang="en-US" dirty="0"/>
              <a:t>Symptoms of viral diseases are due to both:</a:t>
            </a:r>
          </a:p>
          <a:p>
            <a:r>
              <a:rPr lang="en-US" dirty="0"/>
              <a:t>Cell damage</a:t>
            </a:r>
          </a:p>
          <a:p>
            <a:r>
              <a:rPr lang="en-US" dirty="0"/>
              <a:t>The immune response to the virus</a:t>
            </a:r>
          </a:p>
          <a:p>
            <a:pPr marL="0" indent="0">
              <a:buNone/>
            </a:pPr>
            <a:endParaRPr lang="en-US" dirty="0"/>
          </a:p>
        </p:txBody>
      </p:sp>
    </p:spTree>
    <p:extLst>
      <p:ext uri="{BB962C8B-B14F-4D97-AF65-F5344CB8AC3E}">
        <p14:creationId xmlns:p14="http://schemas.microsoft.com/office/powerpoint/2010/main" val="56016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D47F-DE5B-FD64-0975-1827BDE8C8B5}"/>
              </a:ext>
            </a:extLst>
          </p:cNvPr>
          <p:cNvSpPr>
            <a:spLocks noGrp="1"/>
          </p:cNvSpPr>
          <p:nvPr>
            <p:ph type="title"/>
          </p:nvPr>
        </p:nvSpPr>
        <p:spPr/>
        <p:txBody>
          <a:bodyPr/>
          <a:lstStyle/>
          <a:p>
            <a:r>
              <a:rPr lang="en-US" dirty="0"/>
              <a:t>Viruses Affect the Host Cells They Infect</a:t>
            </a:r>
            <a:r>
              <a:rPr lang="en-US" sz="1400" baseline="-25000" dirty="0"/>
              <a:t>2</a:t>
            </a:r>
            <a:endParaRPr lang="en-US" dirty="0"/>
          </a:p>
        </p:txBody>
      </p:sp>
      <p:sp>
        <p:nvSpPr>
          <p:cNvPr id="3" name="Content Placeholder 2">
            <a:extLst>
              <a:ext uri="{FF2B5EF4-FFF2-40B4-BE49-F238E27FC236}">
                <a16:creationId xmlns:a16="http://schemas.microsoft.com/office/drawing/2014/main" id="{2854584A-93C6-04EA-B96C-C0FEA7A70047}"/>
              </a:ext>
            </a:extLst>
          </p:cNvPr>
          <p:cNvSpPr>
            <a:spLocks noGrp="1"/>
          </p:cNvSpPr>
          <p:nvPr>
            <p:ph idx="1"/>
          </p:nvPr>
        </p:nvSpPr>
        <p:spPr>
          <a:xfrm>
            <a:off x="457200" y="1097280"/>
            <a:ext cx="8229600" cy="4922520"/>
          </a:xfrm>
        </p:spPr>
        <p:txBody>
          <a:bodyPr>
            <a:normAutofit/>
          </a:bodyPr>
          <a:lstStyle/>
          <a:p>
            <a:pPr marL="0" indent="0">
              <a:buNone/>
            </a:pPr>
            <a:r>
              <a:rPr lang="en-US" dirty="0"/>
              <a:t>Some animal viruses leave the host cell one-by-one by </a:t>
            </a:r>
            <a:r>
              <a:rPr lang="en-US" b="1" dirty="0"/>
              <a:t>budding</a:t>
            </a:r>
            <a:r>
              <a:rPr lang="en-US" dirty="0"/>
              <a:t>.</a:t>
            </a:r>
          </a:p>
          <a:p>
            <a:r>
              <a:rPr lang="en-US" dirty="0"/>
              <a:t>The host cell is not immediately killed.</a:t>
            </a:r>
          </a:p>
          <a:p>
            <a:r>
              <a:rPr lang="en-US" dirty="0"/>
              <a:t>The viral damage to the cell still makes it impossible for the cell to function normally even though it remains alive for a while.</a:t>
            </a:r>
          </a:p>
          <a:p>
            <a:r>
              <a:rPr lang="en-US" dirty="0"/>
              <a:t>Example: HIV (human immunodeficiency virus)</a:t>
            </a:r>
          </a:p>
          <a:p>
            <a:pPr marL="0" indent="0">
              <a:buNone/>
            </a:pPr>
            <a:endParaRPr lang="en-US" dirty="0"/>
          </a:p>
        </p:txBody>
      </p:sp>
    </p:spTree>
    <p:extLst>
      <p:ext uri="{BB962C8B-B14F-4D97-AF65-F5344CB8AC3E}">
        <p14:creationId xmlns:p14="http://schemas.microsoft.com/office/powerpoint/2010/main" val="333355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2D65-1CD9-5BFC-17E9-42264D818F92}"/>
              </a:ext>
            </a:extLst>
          </p:cNvPr>
          <p:cNvSpPr>
            <a:spLocks noGrp="1"/>
          </p:cNvSpPr>
          <p:nvPr>
            <p:ph type="title"/>
          </p:nvPr>
        </p:nvSpPr>
        <p:spPr/>
        <p:txBody>
          <a:bodyPr/>
          <a:lstStyle/>
          <a:p>
            <a:r>
              <a:rPr lang="en-US" dirty="0"/>
              <a:t>The Viral Replication Cycle Involves Six Steps</a:t>
            </a:r>
          </a:p>
        </p:txBody>
      </p:sp>
      <p:sp>
        <p:nvSpPr>
          <p:cNvPr id="3" name="Content Placeholder 2">
            <a:extLst>
              <a:ext uri="{FF2B5EF4-FFF2-40B4-BE49-F238E27FC236}">
                <a16:creationId xmlns:a16="http://schemas.microsoft.com/office/drawing/2014/main" id="{8DCA8B21-EF53-9D06-80E5-0E3B7BFE4A60}"/>
              </a:ext>
            </a:extLst>
          </p:cNvPr>
          <p:cNvSpPr>
            <a:spLocks noGrp="1"/>
          </p:cNvSpPr>
          <p:nvPr>
            <p:ph idx="1"/>
          </p:nvPr>
        </p:nvSpPr>
        <p:spPr/>
        <p:txBody>
          <a:bodyPr/>
          <a:lstStyle/>
          <a:p>
            <a:pPr marL="0" indent="0">
              <a:buNone/>
            </a:pPr>
            <a:r>
              <a:rPr lang="en-US" dirty="0"/>
              <a:t>Most productive viral infections follow similar steps in the virus replication cycle:</a:t>
            </a:r>
          </a:p>
          <a:p>
            <a:r>
              <a:rPr lang="en-US" dirty="0"/>
              <a:t>Attachment</a:t>
            </a:r>
          </a:p>
          <a:p>
            <a:r>
              <a:rPr lang="en-US" dirty="0"/>
              <a:t>Penetration</a:t>
            </a:r>
          </a:p>
          <a:p>
            <a:r>
              <a:rPr lang="en-US" dirty="0"/>
              <a:t>Uncoating</a:t>
            </a:r>
          </a:p>
          <a:p>
            <a:r>
              <a:rPr lang="en-US" dirty="0"/>
              <a:t>Replication</a:t>
            </a:r>
          </a:p>
          <a:p>
            <a:r>
              <a:rPr lang="en-US" dirty="0"/>
              <a:t>Assembly</a:t>
            </a:r>
          </a:p>
          <a:p>
            <a:r>
              <a:rPr lang="en-US" dirty="0"/>
              <a:t>Release (Egress)</a:t>
            </a:r>
          </a:p>
        </p:txBody>
      </p:sp>
    </p:spTree>
    <p:extLst>
      <p:ext uri="{BB962C8B-B14F-4D97-AF65-F5344CB8AC3E}">
        <p14:creationId xmlns:p14="http://schemas.microsoft.com/office/powerpoint/2010/main" val="154811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D9FA-4A62-685A-F76B-2747B12019D7}"/>
              </a:ext>
            </a:extLst>
          </p:cNvPr>
          <p:cNvSpPr>
            <a:spLocks noGrp="1"/>
          </p:cNvSpPr>
          <p:nvPr>
            <p:ph type="title"/>
          </p:nvPr>
        </p:nvSpPr>
        <p:spPr/>
        <p:txBody>
          <a:bodyPr/>
          <a:lstStyle/>
          <a:p>
            <a:r>
              <a:rPr lang="en-US" dirty="0"/>
              <a:t>A Virus Attaches To a Host Cell Receptor Via Attachment Proteins</a:t>
            </a:r>
          </a:p>
        </p:txBody>
      </p:sp>
      <p:sp>
        <p:nvSpPr>
          <p:cNvPr id="3" name="Content Placeholder 2">
            <a:extLst>
              <a:ext uri="{FF2B5EF4-FFF2-40B4-BE49-F238E27FC236}">
                <a16:creationId xmlns:a16="http://schemas.microsoft.com/office/drawing/2014/main" id="{AAA8F1B4-9746-8A91-58D0-1D1B52547AC5}"/>
              </a:ext>
            </a:extLst>
          </p:cNvPr>
          <p:cNvSpPr>
            <a:spLocks noGrp="1"/>
          </p:cNvSpPr>
          <p:nvPr>
            <p:ph idx="1"/>
          </p:nvPr>
        </p:nvSpPr>
        <p:spPr/>
        <p:txBody>
          <a:bodyPr/>
          <a:lstStyle/>
          <a:p>
            <a:pPr marL="0" indent="0">
              <a:buNone/>
            </a:pPr>
            <a:r>
              <a:rPr lang="en-US" dirty="0"/>
              <a:t>A virus attaches to a specific receptor on the host cell's surface via viral attachment proteins that can be either</a:t>
            </a:r>
          </a:p>
          <a:p>
            <a:r>
              <a:rPr lang="en-US" dirty="0"/>
              <a:t>Capsid proteins</a:t>
            </a:r>
          </a:p>
          <a:p>
            <a:r>
              <a:rPr lang="en-US" dirty="0"/>
              <a:t>Glycoprotein spikes embedded in the viral envelope</a:t>
            </a:r>
          </a:p>
          <a:p>
            <a:pPr marL="0" indent="0">
              <a:buNone/>
            </a:pPr>
            <a:r>
              <a:rPr lang="en-US" dirty="0"/>
              <a:t>The specificity between the viral attachment protein and the host cell receptor determines</a:t>
            </a:r>
          </a:p>
          <a:p>
            <a:r>
              <a:rPr lang="en-US" dirty="0"/>
              <a:t>Which host will be infected</a:t>
            </a:r>
          </a:p>
          <a:p>
            <a:r>
              <a:rPr lang="en-US" dirty="0"/>
              <a:t>Which cells within the host will be infected</a:t>
            </a:r>
          </a:p>
        </p:txBody>
      </p:sp>
    </p:spTree>
    <p:extLst>
      <p:ext uri="{BB962C8B-B14F-4D97-AF65-F5344CB8AC3E}">
        <p14:creationId xmlns:p14="http://schemas.microsoft.com/office/powerpoint/2010/main" val="282913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EA3B-D12A-B688-9759-E1EDE8370990}"/>
              </a:ext>
            </a:extLst>
          </p:cNvPr>
          <p:cNvSpPr>
            <a:spLocks noGrp="1"/>
          </p:cNvSpPr>
          <p:nvPr>
            <p:ph type="title"/>
          </p:nvPr>
        </p:nvSpPr>
        <p:spPr/>
        <p:txBody>
          <a:bodyPr/>
          <a:lstStyle/>
          <a:p>
            <a:r>
              <a:rPr lang="en-US" dirty="0"/>
              <a:t>There Are Different Modes of Viral Entry</a:t>
            </a:r>
          </a:p>
        </p:txBody>
      </p:sp>
      <p:sp>
        <p:nvSpPr>
          <p:cNvPr id="3" name="Content Placeholder 2">
            <a:extLst>
              <a:ext uri="{FF2B5EF4-FFF2-40B4-BE49-F238E27FC236}">
                <a16:creationId xmlns:a16="http://schemas.microsoft.com/office/drawing/2014/main" id="{D693C818-34D5-4BA1-02EC-CBC14ADBE24C}"/>
              </a:ext>
            </a:extLst>
          </p:cNvPr>
          <p:cNvSpPr>
            <a:spLocks noGrp="1"/>
          </p:cNvSpPr>
          <p:nvPr>
            <p:ph idx="1"/>
          </p:nvPr>
        </p:nvSpPr>
        <p:spPr>
          <a:xfrm>
            <a:off x="457200" y="1097280"/>
            <a:ext cx="8229600" cy="4922520"/>
          </a:xfrm>
        </p:spPr>
        <p:txBody>
          <a:bodyPr>
            <a:normAutofit lnSpcReduction="10000"/>
          </a:bodyPr>
          <a:lstStyle/>
          <a:p>
            <a:pPr marL="0" indent="0">
              <a:buNone/>
            </a:pPr>
            <a:r>
              <a:rPr lang="en-US" dirty="0"/>
              <a:t>Viruses may enter a host cell with or without the viral capsid.</a:t>
            </a:r>
          </a:p>
          <a:p>
            <a:r>
              <a:rPr lang="en-US" dirty="0"/>
              <a:t>Bacteriophages: The nucleic acid enters the host cell "naked," without the capsid.</a:t>
            </a:r>
          </a:p>
          <a:p>
            <a:r>
              <a:rPr lang="en-US" dirty="0"/>
              <a:t>Plant and animal viruses: </a:t>
            </a:r>
          </a:p>
          <a:p>
            <a:pPr lvl="1"/>
            <a:r>
              <a:rPr lang="en-US" dirty="0"/>
              <a:t>These often enter by endocytosis.</a:t>
            </a:r>
          </a:p>
          <a:p>
            <a:pPr lvl="1"/>
            <a:r>
              <a:rPr lang="en-US" dirty="0"/>
              <a:t>Some enveloped viruses enter when the viral envelope fuses with the host cell's membrane.</a:t>
            </a:r>
          </a:p>
          <a:p>
            <a:pPr lvl="1"/>
            <a:r>
              <a:rPr lang="en-US" dirty="0"/>
              <a:t>Uncoating: Once inside, the capsid degrades, leaving the viral nucleic acid available for replication and transcription.</a:t>
            </a:r>
          </a:p>
        </p:txBody>
      </p:sp>
    </p:spTree>
    <p:extLst>
      <p:ext uri="{BB962C8B-B14F-4D97-AF65-F5344CB8AC3E}">
        <p14:creationId xmlns:p14="http://schemas.microsoft.com/office/powerpoint/2010/main" val="390641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21.2 Figure 1</a:t>
            </a:r>
            <a:endParaRPr lang="en-US" sz="3200" dirty="0">
              <a:solidFill>
                <a:schemeClr val="accent1"/>
              </a:solidFill>
            </a:endParaRPr>
          </a:p>
        </p:txBody>
      </p:sp>
      <p:sp>
        <p:nvSpPr>
          <p:cNvPr id="4" name="TextBox 3">
            <a:extLst>
              <a:ext uri="{FF2B5EF4-FFF2-40B4-BE49-F238E27FC236}">
                <a16:creationId xmlns:a16="http://schemas.microsoft.com/office/drawing/2014/main" id="{49057AF3-BB50-E5CB-E1AA-30E4E58F05C1}"/>
              </a:ext>
            </a:extLst>
          </p:cNvPr>
          <p:cNvSpPr txBox="1"/>
          <p:nvPr/>
        </p:nvSpPr>
        <p:spPr>
          <a:xfrm>
            <a:off x="2300117" y="5501773"/>
            <a:ext cx="4572000" cy="246221"/>
          </a:xfrm>
          <a:prstGeom prst="rect">
            <a:avLst/>
          </a:prstGeom>
          <a:noFill/>
        </p:spPr>
        <p:txBody>
          <a:bodyPr wrap="square">
            <a:spAutoFit/>
          </a:bodyPr>
          <a:lstStyle/>
          <a:p>
            <a:pPr algn="ctr"/>
            <a:r>
              <a:rPr lang="en-US" sz="1000" dirty="0"/>
              <a:t>Alexey Solodovnikov on Wikimedia Commons. "Coronavirus endocytosis."</a:t>
            </a:r>
          </a:p>
        </p:txBody>
      </p:sp>
      <p:pic>
        <p:nvPicPr>
          <p:cNvPr id="6" name="Content Placeholder 6" descr="The first image shows the coronavirus embedding itself in the outer layer with the outer layer wrapping around the virus. There is a spike embedded through the outer layer. The second image shows much the same, but the coronavirus is not as deeply embedded as the first.">
            <a:extLst>
              <a:ext uri="{FF2B5EF4-FFF2-40B4-BE49-F238E27FC236}">
                <a16:creationId xmlns:a16="http://schemas.microsoft.com/office/drawing/2014/main" id="{EA470723-E792-ADD0-B41F-0EAE699D1144}"/>
              </a:ext>
            </a:extLst>
          </p:cNvPr>
          <p:cNvPicPr>
            <a:picLocks noGrp="1" noChangeAspect="1"/>
          </p:cNvPicPr>
          <p:nvPr>
            <p:ph idx="1"/>
          </p:nvPr>
        </p:nvPicPr>
        <p:blipFill>
          <a:blip r:embed="rId3"/>
          <a:srcRect l="3702" t="7000" r="2778" b="46334"/>
          <a:stretch/>
        </p:blipFill>
        <p:spPr>
          <a:xfrm>
            <a:off x="311603" y="2247900"/>
            <a:ext cx="8520793" cy="2362200"/>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TotalTime>
  <Words>2732</Words>
  <Application>Microsoft Office PowerPoint</Application>
  <PresentationFormat>On-screen Show (4:3)</PresentationFormat>
  <Paragraphs>263</Paragraphs>
  <Slides>38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Aptos</vt:lpstr>
      <vt:lpstr>Open Sans</vt:lpstr>
      <vt:lpstr>Office Theme</vt:lpstr>
      <vt:lpstr>Lesson 21.2</vt:lpstr>
      <vt:lpstr>Objectives</vt:lpstr>
      <vt:lpstr>Viruses Must Bind to Viral Receptors on Host Cells to Infect Them</vt:lpstr>
      <vt:lpstr>Viruses Affect the Host Cells They Infect1</vt:lpstr>
      <vt:lpstr>Viruses Affect the Host Cells They Infect2</vt:lpstr>
      <vt:lpstr>The Viral Replication Cycle Involves Six Steps</vt:lpstr>
      <vt:lpstr>A Virus Attaches To a Host Cell Receptor Via Attachment Proteins</vt:lpstr>
      <vt:lpstr>There Are Different Modes of Viral Entry</vt:lpstr>
      <vt:lpstr>21.2 Figure 1</vt:lpstr>
      <vt:lpstr>Viral Replication Depends On Genome Structure1</vt:lpstr>
      <vt:lpstr>Viral Replication Depends On Genome Structure2</vt:lpstr>
      <vt:lpstr>Group Activity</vt:lpstr>
      <vt:lpstr>Viral Release from Host Cells Is Required for Continuation of Replication Cycle</vt:lpstr>
      <vt:lpstr>Science and You1</vt:lpstr>
      <vt:lpstr>Science and You2</vt:lpstr>
      <vt:lpstr>Think It Through1</vt:lpstr>
      <vt:lpstr>Think It Through2</vt:lpstr>
      <vt:lpstr>All Types of Life Can Be Infected By Viruses</vt:lpstr>
      <vt:lpstr>Bacteriophages Can Replicate By Either a Lytic or a Lysogenic Cycle </vt:lpstr>
      <vt:lpstr>21.2 Figure 5</vt:lpstr>
      <vt:lpstr>Think It Through3</vt:lpstr>
      <vt:lpstr>Some Animal and Plant Viruses Can Be Latent</vt:lpstr>
      <vt:lpstr>Plants Can Be Infected By Viruses</vt:lpstr>
      <vt:lpstr>Table 1: Some Common Symptoms of Plant Viral Diseases</vt:lpstr>
      <vt:lpstr>21.2 Figure 6</vt:lpstr>
      <vt:lpstr>Plant Viruses Can Have Significant Impacts</vt:lpstr>
      <vt:lpstr>Animals Can Be Infected By Viruses </vt:lpstr>
      <vt:lpstr>Reflection Question</vt:lpstr>
      <vt:lpstr>Animal Viruses Can Cause Many Human Diseases</vt:lpstr>
      <vt:lpstr>Hepatitis C Chronically Infects the Liver</vt:lpstr>
      <vt:lpstr>Herpesviruses Cause Latent Infections</vt:lpstr>
      <vt:lpstr>Varicella-Zoster Virus Causes Chicken Pox and Shingles</vt:lpstr>
      <vt:lpstr>Some Viruses Can Cause Cancer</vt:lpstr>
      <vt:lpstr>21.2 Figure 8</vt:lpstr>
      <vt:lpstr>Think It Through4</vt:lpstr>
      <vt:lpstr>Science and You3</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203</cp:revision>
  <dcterms:created xsi:type="dcterms:W3CDTF">2013-04-26T14:43:13Z</dcterms:created>
  <dcterms:modified xsi:type="dcterms:W3CDTF">2024-10-09T19:16:09Z</dcterms:modified>
</cp:coreProperties>
</file>