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5"/>
  </p:notesMasterIdLst>
  <p:handoutMasterIdLst>
    <p:handoutMasterId r:id="rId26"/>
  </p:handoutMasterIdLst>
  <p:sldIdLst>
    <p:sldId id="272" r:id="rId2"/>
    <p:sldId id="264" r:id="rId3"/>
    <p:sldId id="288" r:id="rId4"/>
    <p:sldId id="265" r:id="rId5"/>
    <p:sldId id="275" r:id="rId6"/>
    <p:sldId id="274" r:id="rId7"/>
    <p:sldId id="273" r:id="rId8"/>
    <p:sldId id="291" r:id="rId9"/>
    <p:sldId id="271" r:id="rId10"/>
    <p:sldId id="289" r:id="rId11"/>
    <p:sldId id="277" r:id="rId12"/>
    <p:sldId id="292" r:id="rId13"/>
    <p:sldId id="268" r:id="rId14"/>
    <p:sldId id="293" r:id="rId15"/>
    <p:sldId id="267" r:id="rId16"/>
    <p:sldId id="294" r:id="rId17"/>
    <p:sldId id="297" r:id="rId18"/>
    <p:sldId id="295" r:id="rId19"/>
    <p:sldId id="296" r:id="rId20"/>
    <p:sldId id="276" r:id="rId21"/>
    <p:sldId id="298" r:id="rId22"/>
    <p:sldId id="290" r:id="rId23"/>
    <p:sldId id="280" r:id="rId24"/>
  </p:sldIdLst>
  <p:sldSz cx="9144000" cy="6858000" type="screen4x3"/>
  <p:notesSz cx="6858000" cy="9144000"/>
  <p:embeddedFontLst>
    <p:embeddedFont>
      <p:font typeface="Century Gothic" panose="020B050202020202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3" autoAdjust="0"/>
    <p:restoredTop sz="86410" autoAdjust="0"/>
  </p:normalViewPr>
  <p:slideViewPr>
    <p:cSldViewPr>
      <p:cViewPr varScale="1">
        <p:scale>
          <a:sx n="95" d="100"/>
          <a:sy n="95" d="100"/>
        </p:scale>
        <p:origin x="1386" y="114"/>
      </p:cViewPr>
      <p:guideLst>
        <p:guide orient="horz" pos="2160"/>
        <p:guide pos="2880"/>
      </p:guideLst>
    </p:cSldViewPr>
  </p:slideViewPr>
  <p:outlineViewPr>
    <p:cViewPr>
      <p:scale>
        <a:sx n="33" d="100"/>
        <a:sy n="33" d="100"/>
      </p:scale>
      <p:origin x="0" y="-294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10/9/2024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10/9/2024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 Viruses can cause dozens of ailments in humans, ranging from mild illnesses to serious diseases.</a:t>
            </a:r>
          </a:p>
        </p:txBody>
      </p:sp>
      <p:sp>
        <p:nvSpPr>
          <p:cNvPr id="4" name="Slide Number Placeholder 3"/>
          <p:cNvSpPr>
            <a:spLocks noGrp="1"/>
          </p:cNvSpPr>
          <p:nvPr>
            <p:ph type="sldNum" sz="quarter" idx="5"/>
          </p:nvPr>
        </p:nvSpPr>
        <p:spPr/>
        <p:txBody>
          <a:bodyPr/>
          <a:lstStyle/>
          <a:p>
            <a:fld id="{7115ED13-301A-4C0A-8C7F-A4982DED9D67}" type="slidenum">
              <a:rPr lang="en-US" smtClean="0"/>
              <a:pPr/>
              <a:t>3</a:t>
            </a:fld>
            <a:endParaRPr lang="en-US" dirty="0"/>
          </a:p>
        </p:txBody>
      </p:sp>
    </p:spTree>
    <p:extLst>
      <p:ext uri="{BB962C8B-B14F-4D97-AF65-F5344CB8AC3E}">
        <p14:creationId xmlns:p14="http://schemas.microsoft.com/office/powerpoint/2010/main" val="2040121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21</a:t>
            </a:fld>
            <a:endParaRPr lang="en-US" dirty="0"/>
          </a:p>
        </p:txBody>
      </p:sp>
    </p:spTree>
    <p:extLst>
      <p:ext uri="{BB962C8B-B14F-4D97-AF65-F5344CB8AC3E}">
        <p14:creationId xmlns:p14="http://schemas.microsoft.com/office/powerpoint/2010/main" val="2104564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9</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10</a:t>
            </a:fld>
            <a:endParaRPr lang="en-US" dirty="0"/>
          </a:p>
        </p:txBody>
      </p:sp>
    </p:spTree>
    <p:extLst>
      <p:ext uri="{BB962C8B-B14F-4D97-AF65-F5344CB8AC3E}">
        <p14:creationId xmlns:p14="http://schemas.microsoft.com/office/powerpoint/2010/main" val="3533290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11</a:t>
            </a:fld>
            <a:endParaRPr lang="en-US" dirty="0"/>
          </a:p>
        </p:txBody>
      </p:sp>
    </p:spTree>
    <p:extLst>
      <p:ext uri="{BB962C8B-B14F-4D97-AF65-F5344CB8AC3E}">
        <p14:creationId xmlns:p14="http://schemas.microsoft.com/office/powerpoint/2010/main" val="1613450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13</a:t>
            </a:fld>
            <a:endParaRPr lang="en-US" dirty="0"/>
          </a:p>
        </p:txBody>
      </p:sp>
    </p:spTree>
    <p:extLst>
      <p:ext uri="{BB962C8B-B14F-4D97-AF65-F5344CB8AC3E}">
        <p14:creationId xmlns:p14="http://schemas.microsoft.com/office/powerpoint/2010/main" val="3342089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 The active chemical compound in Tamiflu inhibits a viral enzyme called neuraminidase (NA) found in the influenza viral envelope. Neuraminidase cleaves the connection between viral hemagglutinin (HA), also found in the viral envelope, and glycoproteins on the host cell surface. Inhibition of neuraminidase prevents the virus from detaching from the host cell, thereby blocking further infection.</a:t>
            </a:r>
          </a:p>
        </p:txBody>
      </p:sp>
      <p:sp>
        <p:nvSpPr>
          <p:cNvPr id="4" name="Slide Number Placeholder 3"/>
          <p:cNvSpPr>
            <a:spLocks noGrp="1"/>
          </p:cNvSpPr>
          <p:nvPr>
            <p:ph type="sldNum" sz="quarter" idx="5"/>
          </p:nvPr>
        </p:nvSpPr>
        <p:spPr/>
        <p:txBody>
          <a:bodyPr/>
          <a:lstStyle/>
          <a:p>
            <a:fld id="{7115ED13-301A-4C0A-8C7F-A4982DED9D67}" type="slidenum">
              <a:rPr lang="en-US" smtClean="0"/>
              <a:pPr/>
              <a:t>16</a:t>
            </a:fld>
            <a:endParaRPr lang="en-US" dirty="0"/>
          </a:p>
        </p:txBody>
      </p:sp>
    </p:spTree>
    <p:extLst>
      <p:ext uri="{BB962C8B-B14F-4D97-AF65-F5344CB8AC3E}">
        <p14:creationId xmlns:p14="http://schemas.microsoft.com/office/powerpoint/2010/main" val="2795625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6: HIV, an enveloped icosahedral virus, attaches to the CD4 receptor of an immune cell and fuses with the cell membrane. Viral contents are released into the cell, where viral enzymes convert the single-stranded RNA genome into DNA and incorporate it into the host genome.</a:t>
            </a:r>
          </a:p>
        </p:txBody>
      </p:sp>
      <p:sp>
        <p:nvSpPr>
          <p:cNvPr id="4" name="Slide Number Placeholder 3"/>
          <p:cNvSpPr>
            <a:spLocks noGrp="1"/>
          </p:cNvSpPr>
          <p:nvPr>
            <p:ph type="sldNum" sz="quarter" idx="5"/>
          </p:nvPr>
        </p:nvSpPr>
        <p:spPr/>
        <p:txBody>
          <a:bodyPr/>
          <a:lstStyle/>
          <a:p>
            <a:fld id="{7115ED13-301A-4C0A-8C7F-A4982DED9D67}" type="slidenum">
              <a:rPr lang="en-US" smtClean="0"/>
              <a:pPr/>
              <a:t>17</a:t>
            </a:fld>
            <a:endParaRPr lang="en-US" dirty="0"/>
          </a:p>
        </p:txBody>
      </p:sp>
    </p:spTree>
    <p:extLst>
      <p:ext uri="{BB962C8B-B14F-4D97-AF65-F5344CB8AC3E}">
        <p14:creationId xmlns:p14="http://schemas.microsoft.com/office/powerpoint/2010/main" val="850825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19</a:t>
            </a:fld>
            <a:endParaRPr lang="en-US" dirty="0"/>
          </a:p>
        </p:txBody>
      </p:sp>
    </p:spTree>
    <p:extLst>
      <p:ext uri="{BB962C8B-B14F-4D97-AF65-F5344CB8AC3E}">
        <p14:creationId xmlns:p14="http://schemas.microsoft.com/office/powerpoint/2010/main" val="1931984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20</a:t>
            </a:fld>
            <a:endParaRPr lang="en-US" dirty="0"/>
          </a:p>
        </p:txBody>
      </p:sp>
    </p:spTree>
    <p:extLst>
      <p:ext uri="{BB962C8B-B14F-4D97-AF65-F5344CB8AC3E}">
        <p14:creationId xmlns:p14="http://schemas.microsoft.com/office/powerpoint/2010/main" val="2104564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73467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21.3</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Prevention and Treatment of Viral Infections </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2</a:t>
            </a:r>
          </a:p>
        </p:txBody>
      </p:sp>
      <p:sp>
        <p:nvSpPr>
          <p:cNvPr id="7" name="Content Placeholder 6">
            <a:extLst>
              <a:ext uri="{FF2B5EF4-FFF2-40B4-BE49-F238E27FC236}">
                <a16:creationId xmlns:a16="http://schemas.microsoft.com/office/drawing/2014/main" id="{1830B55F-2AA1-11D4-38F2-BAF3B227301B}"/>
              </a:ext>
              <a:ext uri="{C183D7F6-B498-43B3-948B-1728B52AA6E4}">
                <adec:decorative xmlns:adec="http://schemas.microsoft.com/office/drawing/2017/decorative" val="1"/>
              </a:ext>
            </a:extLst>
          </p:cNvPr>
          <p:cNvSpPr>
            <a:spLocks noGrp="1"/>
          </p:cNvSpPr>
          <p:nvPr>
            <p:ph idx="1"/>
          </p:nvPr>
        </p:nvSpPr>
        <p:spPr/>
        <p:txBody>
          <a:bodyPr/>
          <a:lstStyle/>
          <a:p>
            <a:endParaRPr lang="en-US" dirty="0"/>
          </a:p>
        </p:txBody>
      </p:sp>
      <p:sp>
        <p:nvSpPr>
          <p:cNvPr id="6" name="TextBox 5">
            <a:extLst>
              <a:ext uri="{FF2B5EF4-FFF2-40B4-BE49-F238E27FC236}">
                <a16:creationId xmlns:a16="http://schemas.microsoft.com/office/drawing/2014/main" id="{95DDA284-6437-9FDC-7040-F4505741CF23}"/>
              </a:ext>
            </a:extLst>
          </p:cNvPr>
          <p:cNvSpPr txBox="1"/>
          <p:nvPr/>
        </p:nvSpPr>
        <p:spPr>
          <a:xfrm>
            <a:off x="3619500" y="1219200"/>
            <a:ext cx="1905000" cy="307777"/>
          </a:xfrm>
          <a:prstGeom prst="rect">
            <a:avLst/>
          </a:prstGeom>
          <a:noFill/>
        </p:spPr>
        <p:txBody>
          <a:bodyPr wrap="square" rtlCol="0">
            <a:spAutoFit/>
          </a:bodyPr>
          <a:lstStyle/>
          <a:p>
            <a:pPr algn="ctr"/>
            <a:r>
              <a:rPr lang="en-US" sz="1400" b="1" dirty="0">
                <a:solidFill>
                  <a:schemeClr val="bg1"/>
                </a:solidFill>
              </a:rPr>
              <a:t>21.3 Figure 3 </a:t>
            </a:r>
          </a:p>
        </p:txBody>
      </p:sp>
      <p:pic>
        <p:nvPicPr>
          <p:cNvPr id="11" name="Content Placeholder 4" descr="The image displays the reassortment of the strains of influenza A virus. The genome of the influenza A virus consists of eight distinct segments of R N A. Viruses with multiple genome segments can undergo a process called reassortment. During reassortment, when different strains of the virus infect the same host cell, specific segments of the genome unique to each strain can be exchanged, resulting in the production of new viruses. These novel strains can evade host immune systems as they possess genetic combinations that have not been encountered before.">
            <a:extLst>
              <a:ext uri="{FF2B5EF4-FFF2-40B4-BE49-F238E27FC236}">
                <a16:creationId xmlns:a16="http://schemas.microsoft.com/office/drawing/2014/main" id="{6B28061C-9416-8141-CD96-135AB12D715C}"/>
              </a:ext>
            </a:extLst>
          </p:cNvPr>
          <p:cNvPicPr>
            <a:picLocks noChangeAspect="1"/>
          </p:cNvPicPr>
          <p:nvPr/>
        </p:nvPicPr>
        <p:blipFill>
          <a:blip r:embed="rId3"/>
          <a:srcRect l="21296" t="5333" r="22222" b="4720"/>
          <a:stretch/>
        </p:blipFill>
        <p:spPr>
          <a:xfrm>
            <a:off x="2247900" y="1524000"/>
            <a:ext cx="4648200" cy="4112419"/>
          </a:xfrm>
          <a:prstGeom prst="rect">
            <a:avLst/>
          </a:prstGeom>
          <a:solidFill>
            <a:srgbClr val="1F497D"/>
          </a:solidFill>
        </p:spPr>
      </p:pic>
      <p:sp>
        <p:nvSpPr>
          <p:cNvPr id="4" name="TextBox 3">
            <a:extLst>
              <a:ext uri="{FF2B5EF4-FFF2-40B4-BE49-F238E27FC236}">
                <a16:creationId xmlns:a16="http://schemas.microsoft.com/office/drawing/2014/main" id="{9DAD04A2-2621-1FC4-AF99-8639D4996693}"/>
              </a:ext>
            </a:extLst>
          </p:cNvPr>
          <p:cNvSpPr txBox="1"/>
          <p:nvPr/>
        </p:nvSpPr>
        <p:spPr>
          <a:xfrm>
            <a:off x="2286000" y="5636419"/>
            <a:ext cx="4572000" cy="246221"/>
          </a:xfrm>
          <a:prstGeom prst="rect">
            <a:avLst/>
          </a:prstGeom>
          <a:noFill/>
        </p:spPr>
        <p:txBody>
          <a:bodyPr wrap="square">
            <a:spAutoFit/>
          </a:bodyPr>
          <a:lstStyle/>
          <a:p>
            <a:pPr algn="ctr"/>
            <a:r>
              <a:rPr lang="en-US" sz="1000" dirty="0">
                <a:solidFill>
                  <a:schemeClr val="bg1"/>
                </a:solidFill>
              </a:rPr>
              <a:t>Lithium57 on Wikimedia Commons. "Influenza mutation."</a:t>
            </a:r>
          </a:p>
        </p:txBody>
      </p:sp>
    </p:spTree>
    <p:extLst>
      <p:ext uri="{BB962C8B-B14F-4D97-AF65-F5344CB8AC3E}">
        <p14:creationId xmlns:p14="http://schemas.microsoft.com/office/powerpoint/2010/main" val="2105987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Group Activity</a:t>
            </a:r>
            <a:r>
              <a:rPr lang="en-US" sz="1400" baseline="-25000" dirty="0"/>
              <a:t>1</a:t>
            </a:r>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a:xfrm>
            <a:off x="457200" y="1280160"/>
            <a:ext cx="8229600" cy="1920240"/>
          </a:xfrm>
        </p:spPr>
        <p:txBody>
          <a:bodyPr/>
          <a:lstStyle/>
          <a:p>
            <a:r>
              <a:rPr lang="en-US" dirty="0"/>
              <a:t>Where did the misconception that vaccines cause autism come from? </a:t>
            </a:r>
          </a:p>
          <a:p>
            <a:r>
              <a:rPr lang="en-US" dirty="0"/>
              <a:t>In groups of two or three, investigate the history of this misconception and the studies associated with it.</a:t>
            </a:r>
          </a:p>
        </p:txBody>
      </p:sp>
    </p:spTree>
    <p:extLst>
      <p:ext uri="{BB962C8B-B14F-4D97-AF65-F5344CB8AC3E}">
        <p14:creationId xmlns:p14="http://schemas.microsoft.com/office/powerpoint/2010/main" val="2871973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F49BC-1FA8-1990-D386-24740CBE52AA}"/>
              </a:ext>
            </a:extLst>
          </p:cNvPr>
          <p:cNvSpPr>
            <a:spLocks noGrp="1"/>
          </p:cNvSpPr>
          <p:nvPr>
            <p:ph type="title"/>
          </p:nvPr>
        </p:nvSpPr>
        <p:spPr/>
        <p:txBody>
          <a:bodyPr/>
          <a:lstStyle/>
          <a:p>
            <a:r>
              <a:rPr lang="en-US" dirty="0"/>
              <a:t>Vaccines for Treatment </a:t>
            </a:r>
          </a:p>
        </p:txBody>
      </p:sp>
      <p:sp>
        <p:nvSpPr>
          <p:cNvPr id="3" name="Content Placeholder 2">
            <a:extLst>
              <a:ext uri="{FF2B5EF4-FFF2-40B4-BE49-F238E27FC236}">
                <a16:creationId xmlns:a16="http://schemas.microsoft.com/office/drawing/2014/main" id="{AFD0D1D4-3DEF-C596-3826-2CF8C7FE83F9}"/>
              </a:ext>
            </a:extLst>
          </p:cNvPr>
          <p:cNvSpPr>
            <a:spLocks noGrp="1"/>
          </p:cNvSpPr>
          <p:nvPr>
            <p:ph idx="1"/>
          </p:nvPr>
        </p:nvSpPr>
        <p:spPr/>
        <p:txBody>
          <a:bodyPr/>
          <a:lstStyle/>
          <a:p>
            <a:r>
              <a:rPr lang="en-US" b="1" dirty="0"/>
              <a:t>Vaccines</a:t>
            </a:r>
            <a:r>
              <a:rPr lang="en-US" dirty="0"/>
              <a:t> can be used to treat an active viral infection to boost immunity without adding additional disease-causing virus. </a:t>
            </a:r>
          </a:p>
          <a:p>
            <a:r>
              <a:rPr lang="en-US" dirty="0"/>
              <a:t>Used to treat rabies and Ebola.</a:t>
            </a:r>
          </a:p>
        </p:txBody>
      </p:sp>
      <p:sp>
        <p:nvSpPr>
          <p:cNvPr id="7" name="TextBox 6">
            <a:extLst>
              <a:ext uri="{FF2B5EF4-FFF2-40B4-BE49-F238E27FC236}">
                <a16:creationId xmlns:a16="http://schemas.microsoft.com/office/drawing/2014/main" id="{1CD57F0B-DB47-CEC1-A6D3-27EA66A56488}"/>
              </a:ext>
            </a:extLst>
          </p:cNvPr>
          <p:cNvSpPr txBox="1"/>
          <p:nvPr/>
        </p:nvSpPr>
        <p:spPr>
          <a:xfrm>
            <a:off x="5715000" y="1402061"/>
            <a:ext cx="1676400" cy="307777"/>
          </a:xfrm>
          <a:prstGeom prst="rect">
            <a:avLst/>
          </a:prstGeom>
          <a:noFill/>
        </p:spPr>
        <p:txBody>
          <a:bodyPr wrap="square" rtlCol="0">
            <a:spAutoFit/>
          </a:bodyPr>
          <a:lstStyle/>
          <a:p>
            <a:pPr algn="ctr"/>
            <a:r>
              <a:rPr lang="en-US" sz="1400" b="1" dirty="0"/>
              <a:t>21.3 Figure 4</a:t>
            </a:r>
          </a:p>
        </p:txBody>
      </p:sp>
      <p:pic>
        <p:nvPicPr>
          <p:cNvPr id="9" name="Content Placeholder 6" descr="The first image shows a micrograph of a long, twisted strand on the Ebola virus. The second image is a map of Africa with the distribution of different Ebola virus species. They are as follows: Tai Forest shows a relatively small outbreak of Ebola Cote d'Ivoire. Tandala and Johannesburg both have very small outbreaks of Ebola Zaire. Mayibout, Mekouka, Booue, Mbomo, Border ROC/Gabon all have small but slightly larger outbreaks of Ebola Zaire. Libreville and Luebo have slightly larger outbreaks of Ebola Zaire. Kikwit and Yambuku have the largest outbreaks of Ebola Zaire. Bundibugyo has a relatively small outbreak of Ebola Bundibugyo. In order from smallest to largest, the following areas have outbreaks of Ebola Sudan: Nzara, Nzara, Yambio, and Gulu. ">
            <a:extLst>
              <a:ext uri="{FF2B5EF4-FFF2-40B4-BE49-F238E27FC236}">
                <a16:creationId xmlns:a16="http://schemas.microsoft.com/office/drawing/2014/main" id="{2D994918-B8C6-4677-ACC4-94D9F01F90A0}"/>
              </a:ext>
            </a:extLst>
          </p:cNvPr>
          <p:cNvPicPr>
            <a:picLocks noChangeAspect="1"/>
          </p:cNvPicPr>
          <p:nvPr/>
        </p:nvPicPr>
        <p:blipFill>
          <a:blip r:embed="rId2"/>
          <a:srcRect l="16667" t="7000" r="15741" b="6001"/>
          <a:stretch/>
        </p:blipFill>
        <p:spPr>
          <a:xfrm>
            <a:off x="4343400" y="1734446"/>
            <a:ext cx="4419600" cy="3160317"/>
          </a:xfrm>
          <a:prstGeom prst="rect">
            <a:avLst/>
          </a:prstGeom>
        </p:spPr>
      </p:pic>
      <p:sp>
        <p:nvSpPr>
          <p:cNvPr id="5" name="TextBox 4">
            <a:extLst>
              <a:ext uri="{FF2B5EF4-FFF2-40B4-BE49-F238E27FC236}">
                <a16:creationId xmlns:a16="http://schemas.microsoft.com/office/drawing/2014/main" id="{13B04AB5-3A04-B1BD-8CB9-2779270C16C5}"/>
              </a:ext>
            </a:extLst>
          </p:cNvPr>
          <p:cNvSpPr txBox="1"/>
          <p:nvPr/>
        </p:nvSpPr>
        <p:spPr>
          <a:xfrm>
            <a:off x="4267200" y="4919372"/>
            <a:ext cx="4572000" cy="400110"/>
          </a:xfrm>
          <a:prstGeom prst="rect">
            <a:avLst/>
          </a:prstGeom>
          <a:noFill/>
        </p:spPr>
        <p:txBody>
          <a:bodyPr wrap="square">
            <a:spAutoFit/>
          </a:bodyPr>
          <a:lstStyle/>
          <a:p>
            <a:pPr algn="ctr"/>
            <a:r>
              <a:rPr lang="en-US" sz="1000" dirty="0"/>
              <a:t>CDC on Wikimedia Commons. "Ebola virus."</a:t>
            </a:r>
          </a:p>
          <a:p>
            <a:pPr algn="ctr"/>
            <a:r>
              <a:rPr lang="en-US" sz="1000" dirty="0"/>
              <a:t>CDC on Wikimedia Commons. "Ebola hemorrhagic fever distribution map."</a:t>
            </a:r>
          </a:p>
        </p:txBody>
      </p:sp>
    </p:spTree>
    <p:extLst>
      <p:ext uri="{BB962C8B-B14F-4D97-AF65-F5344CB8AC3E}">
        <p14:creationId xmlns:p14="http://schemas.microsoft.com/office/powerpoint/2010/main" val="832255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Group Activity</a:t>
            </a:r>
            <a:r>
              <a:rPr lang="en-US" sz="1400" baseline="-25000" dirty="0"/>
              <a:t>2</a:t>
            </a:r>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a:xfrm>
            <a:off x="457200" y="1280160"/>
            <a:ext cx="8229600" cy="3291840"/>
          </a:xfrm>
        </p:spPr>
        <p:txBody>
          <a:bodyPr/>
          <a:lstStyle/>
          <a:p>
            <a:r>
              <a:rPr lang="en-US" dirty="0"/>
              <a:t>Highly lethal viruses, such as Ebola, make it difficult for the virus to cause global pandemics. In addition, it can only be transmitted through direct contact with bodily fluids. Therefore, Ebola is rarely seen outside of a few countries in Africa. </a:t>
            </a:r>
          </a:p>
          <a:p>
            <a:endParaRPr lang="en-US" dirty="0"/>
          </a:p>
          <a:p>
            <a:r>
              <a:rPr lang="en-US" dirty="0"/>
              <a:t>As a group, discuss why this is.</a:t>
            </a:r>
          </a:p>
        </p:txBody>
      </p:sp>
    </p:spTree>
    <p:extLst>
      <p:ext uri="{BB962C8B-B14F-4D97-AF65-F5344CB8AC3E}">
        <p14:creationId xmlns:p14="http://schemas.microsoft.com/office/powerpoint/2010/main" val="2069639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B8BB5-2558-3708-B98D-7B9FD15E9D34}"/>
              </a:ext>
            </a:extLst>
          </p:cNvPr>
          <p:cNvSpPr>
            <a:spLocks noGrp="1"/>
          </p:cNvSpPr>
          <p:nvPr>
            <p:ph type="title"/>
          </p:nvPr>
        </p:nvSpPr>
        <p:spPr/>
        <p:txBody>
          <a:bodyPr/>
          <a:lstStyle/>
          <a:p>
            <a:r>
              <a:rPr lang="en-US" dirty="0"/>
              <a:t>Antiviral Drugs for Treatment</a:t>
            </a:r>
            <a:r>
              <a:rPr lang="en-US" sz="1400" baseline="-25000" dirty="0"/>
              <a:t>1</a:t>
            </a:r>
            <a:r>
              <a:rPr lang="en-US" dirty="0"/>
              <a:t> </a:t>
            </a:r>
          </a:p>
        </p:txBody>
      </p:sp>
      <p:sp>
        <p:nvSpPr>
          <p:cNvPr id="5" name="Content Placeholder 4">
            <a:extLst>
              <a:ext uri="{FF2B5EF4-FFF2-40B4-BE49-F238E27FC236}">
                <a16:creationId xmlns:a16="http://schemas.microsoft.com/office/drawing/2014/main" id="{D96B2224-8488-3936-DB5E-FC254F41AAD3}"/>
              </a:ext>
            </a:extLst>
          </p:cNvPr>
          <p:cNvSpPr>
            <a:spLocks noGrp="1"/>
          </p:cNvSpPr>
          <p:nvPr>
            <p:ph idx="1"/>
          </p:nvPr>
        </p:nvSpPr>
        <p:spPr/>
        <p:txBody>
          <a:bodyPr/>
          <a:lstStyle/>
          <a:p>
            <a:r>
              <a:rPr lang="en-US" dirty="0"/>
              <a:t>Currently, not many antiviral drugs are available due to difficulty in creating a drug to prevent viral production without damaging the host. </a:t>
            </a:r>
          </a:p>
          <a:p>
            <a:pPr marL="457200" indent="-457200">
              <a:buFont typeface="Arial" panose="020B0604020202020204" pitchFamily="34" charset="0"/>
              <a:buChar char="•"/>
            </a:pPr>
            <a:r>
              <a:rPr lang="en-US" dirty="0"/>
              <a:t>Gertrude Elion developed drugs to target viral DNA replication. </a:t>
            </a:r>
          </a:p>
          <a:p>
            <a:pPr marL="457200" indent="-457200">
              <a:buFont typeface="Arial" panose="020B0604020202020204" pitchFamily="34" charset="0"/>
              <a:buChar char="•"/>
            </a:pPr>
            <a:r>
              <a:rPr lang="en-US" dirty="0"/>
              <a:t>Other drugs block the actions of one or more of the viral proteins.</a:t>
            </a:r>
          </a:p>
          <a:p>
            <a:pPr marL="1200150" lvl="1" indent="-457200">
              <a:buFont typeface="Arial" panose="020B0604020202020204" pitchFamily="34" charset="0"/>
              <a:buChar char="•"/>
            </a:pPr>
            <a:r>
              <a:rPr lang="en-US" dirty="0"/>
              <a:t>This drug target must be viral specific and NOT present in the healthy host cell. </a:t>
            </a:r>
          </a:p>
          <a:p>
            <a:endParaRPr lang="en-US" dirty="0"/>
          </a:p>
        </p:txBody>
      </p:sp>
    </p:spTree>
    <p:extLst>
      <p:ext uri="{BB962C8B-B14F-4D97-AF65-F5344CB8AC3E}">
        <p14:creationId xmlns:p14="http://schemas.microsoft.com/office/powerpoint/2010/main" val="2998359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Antiviral Drugs for Treatment</a:t>
            </a:r>
            <a:r>
              <a:rPr lang="en-US" sz="1400" baseline="-25000" dirty="0"/>
              <a:t>2</a:t>
            </a:r>
            <a:endParaRPr lang="en-US" sz="1400" baseline="-25000" dirty="0">
              <a:solidFill>
                <a:schemeClr val="accent1"/>
              </a:solidFill>
            </a:endParaRPr>
          </a:p>
        </p:txBody>
      </p:sp>
      <p:sp>
        <p:nvSpPr>
          <p:cNvPr id="13315" name="Rectangle 3"/>
          <p:cNvSpPr>
            <a:spLocks noGrp="1"/>
          </p:cNvSpPr>
          <p:nvPr>
            <p:ph idx="1"/>
          </p:nvPr>
        </p:nvSpPr>
        <p:spPr>
          <a:prstGeom prst="rect">
            <a:avLst/>
          </a:prstGeom>
        </p:spPr>
        <p:txBody>
          <a:bodyPr>
            <a:normAutofit lnSpcReduction="10000"/>
          </a:bodyPr>
          <a:lstStyle/>
          <a:p>
            <a:pPr>
              <a:tabLst>
                <a:tab pos="461963" algn="l"/>
              </a:tabLst>
            </a:pPr>
            <a:r>
              <a:rPr lang="en-US" i="0" dirty="0">
                <a:solidFill>
                  <a:schemeClr val="tx1"/>
                </a:solidFill>
              </a:rPr>
              <a:t>Antivirals have been developed for the treatment of genital herpes (herpes simplex II) and influenza. </a:t>
            </a:r>
          </a:p>
          <a:p>
            <a:pPr>
              <a:tabLst>
                <a:tab pos="461963" algn="l"/>
              </a:tabLst>
            </a:pPr>
            <a:r>
              <a:rPr lang="en-US" i="0" dirty="0">
                <a:solidFill>
                  <a:schemeClr val="tx1"/>
                </a:solidFill>
              </a:rPr>
              <a:t>For genital herpes, the drugs can reduce the number of skin lesions and duration of outbreaks but can not cure disease. </a:t>
            </a:r>
          </a:p>
          <a:p>
            <a:pPr>
              <a:tabLst>
                <a:tab pos="461963" algn="l"/>
              </a:tabLst>
            </a:pPr>
            <a:r>
              <a:rPr lang="en-US" dirty="0">
                <a:solidFill>
                  <a:schemeClr val="tx1"/>
                </a:solidFill>
              </a:rPr>
              <a:t>For influenza, drugs like Tamiflu can reduce how long flu symptoms are felt but can’t prevent symptoms entirely.</a:t>
            </a:r>
          </a:p>
          <a:p>
            <a:pPr lvl="1">
              <a:tabLst>
                <a:tab pos="461963" algn="l"/>
              </a:tabLst>
            </a:pPr>
            <a:r>
              <a:rPr lang="en-US" dirty="0">
                <a:solidFill>
                  <a:schemeClr val="tx1"/>
                </a:solidFill>
              </a:rPr>
              <a:t>Tamiflu works by inhibiting enzyme needed to allow virions to leave infected cells.  </a:t>
            </a:r>
            <a:r>
              <a:rPr lang="en-US" i="0" dirty="0">
                <a:solidFill>
                  <a:schemeClr val="tx1"/>
                </a:solidFill>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B5516-6C80-406A-8C34-15B498C0101D}"/>
              </a:ext>
            </a:extLst>
          </p:cNvPr>
          <p:cNvSpPr>
            <a:spLocks noGrp="1"/>
          </p:cNvSpPr>
          <p:nvPr>
            <p:ph type="title"/>
          </p:nvPr>
        </p:nvSpPr>
        <p:spPr/>
        <p:txBody>
          <a:bodyPr/>
          <a:lstStyle/>
          <a:p>
            <a:r>
              <a:rPr lang="en-US" dirty="0"/>
              <a:t>Lesson 21.3 Figure 5</a:t>
            </a:r>
            <a:endParaRPr lang="en-IN" dirty="0"/>
          </a:p>
        </p:txBody>
      </p:sp>
      <p:sp>
        <p:nvSpPr>
          <p:cNvPr id="4" name="TextBox 3">
            <a:extLst>
              <a:ext uri="{FF2B5EF4-FFF2-40B4-BE49-F238E27FC236}">
                <a16:creationId xmlns:a16="http://schemas.microsoft.com/office/drawing/2014/main" id="{84649AF4-4165-FD65-C721-E1690D324448}"/>
              </a:ext>
            </a:extLst>
          </p:cNvPr>
          <p:cNvSpPr txBox="1"/>
          <p:nvPr/>
        </p:nvSpPr>
        <p:spPr>
          <a:xfrm>
            <a:off x="2285318" y="5050134"/>
            <a:ext cx="4572000" cy="400110"/>
          </a:xfrm>
          <a:prstGeom prst="rect">
            <a:avLst/>
          </a:prstGeom>
          <a:noFill/>
        </p:spPr>
        <p:txBody>
          <a:bodyPr wrap="square">
            <a:spAutoFit/>
          </a:bodyPr>
          <a:lstStyle/>
          <a:p>
            <a:pPr algn="ctr"/>
            <a:r>
              <a:rPr lang="en-US" sz="1000" dirty="0"/>
              <a:t>BartVL71 on Wikimedia Commons. "Tamiflu chemical structure."</a:t>
            </a:r>
          </a:p>
          <a:p>
            <a:pPr algn="ctr"/>
            <a:r>
              <a:rPr lang="en-US" sz="1000" dirty="0"/>
              <a:t>Snowyowls on Wikimedia Commons. "Neuraminidase."</a:t>
            </a:r>
          </a:p>
        </p:txBody>
      </p:sp>
      <p:pic>
        <p:nvPicPr>
          <p:cNvPr id="7" name="Content Placeholder 6" descr="The neuraminidase inhibitor in Tamiflu works by targeting and inhibiting the neuraminidase enzyme present on the surface of the influenza virus. Neuraminidase plays a crucial role in the viral life cycle by facilitating the release of newly formed viral particles from infected host cells.">
            <a:extLst>
              <a:ext uri="{FF2B5EF4-FFF2-40B4-BE49-F238E27FC236}">
                <a16:creationId xmlns:a16="http://schemas.microsoft.com/office/drawing/2014/main" id="{1A11CBE5-6C3B-3F05-1A1D-6D85D721D825}"/>
              </a:ext>
            </a:extLst>
          </p:cNvPr>
          <p:cNvPicPr>
            <a:picLocks noGrp="1" noChangeAspect="1"/>
          </p:cNvPicPr>
          <p:nvPr>
            <p:ph idx="1"/>
          </p:nvPr>
        </p:nvPicPr>
        <p:blipFill>
          <a:blip r:embed="rId3"/>
          <a:srcRect l="926" t="5333" b="29667"/>
          <a:stretch/>
        </p:blipFill>
        <p:spPr>
          <a:xfrm>
            <a:off x="495300" y="1876380"/>
            <a:ext cx="8153400" cy="2971800"/>
          </a:xfrm>
        </p:spPr>
      </p:pic>
    </p:spTree>
    <p:extLst>
      <p:ext uri="{BB962C8B-B14F-4D97-AF65-F5344CB8AC3E}">
        <p14:creationId xmlns:p14="http://schemas.microsoft.com/office/powerpoint/2010/main" val="261749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EABEA-305E-54FE-3BF6-236EC9DF1BAF}"/>
              </a:ext>
            </a:extLst>
          </p:cNvPr>
          <p:cNvSpPr>
            <a:spLocks noGrp="1"/>
          </p:cNvSpPr>
          <p:nvPr>
            <p:ph type="title"/>
          </p:nvPr>
        </p:nvSpPr>
        <p:spPr/>
        <p:txBody>
          <a:bodyPr/>
          <a:lstStyle/>
          <a:p>
            <a:r>
              <a:rPr lang="en-US" dirty="0"/>
              <a:t>Lesson 21.3 Figure 6</a:t>
            </a:r>
            <a:endParaRPr lang="en-IN" dirty="0"/>
          </a:p>
        </p:txBody>
      </p:sp>
      <p:pic>
        <p:nvPicPr>
          <p:cNvPr id="6" name="Content Placeholder 4" descr="The image displays the H I V replication cycle. Attachment is step 1. In this step the H I V virus fuses to the host cell surface. Fusion is step 2. In this step H I V R N A, reverse transcriptase, integrase, and other viral proteins enter the host cell. During step 3, reverse transcription, viral D N A is formed by reverse transcription. In step 4, integration, viral D N A is transported across the nucleus and integrates into the host D N A. In step 5, assembly, the new viral D N A is used as genomic R N A to make viral proteins. In the last step, maturation, new viral R N A and proteins move to the cell surface and a new, immature H I V forms.">
            <a:extLst>
              <a:ext uri="{FF2B5EF4-FFF2-40B4-BE49-F238E27FC236}">
                <a16:creationId xmlns:a16="http://schemas.microsoft.com/office/drawing/2014/main" id="{B0BAC66C-977D-EE95-D56C-9ED16F1695E1}"/>
              </a:ext>
            </a:extLst>
          </p:cNvPr>
          <p:cNvPicPr>
            <a:picLocks noGrp="1" noChangeAspect="1"/>
          </p:cNvPicPr>
          <p:nvPr>
            <p:ph idx="1"/>
          </p:nvPr>
        </p:nvPicPr>
        <p:blipFill>
          <a:blip r:embed="rId3"/>
          <a:srcRect l="12037" t="6999" r="11111" b="4667"/>
          <a:stretch/>
        </p:blipFill>
        <p:spPr>
          <a:xfrm>
            <a:off x="1021871" y="1162050"/>
            <a:ext cx="7100258" cy="4533900"/>
          </a:xfrm>
        </p:spPr>
      </p:pic>
    </p:spTree>
    <p:extLst>
      <p:ext uri="{BB962C8B-B14F-4D97-AF65-F5344CB8AC3E}">
        <p14:creationId xmlns:p14="http://schemas.microsoft.com/office/powerpoint/2010/main" val="2657591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D1B82-34A0-54BB-B958-F5C13762026B}"/>
              </a:ext>
            </a:extLst>
          </p:cNvPr>
          <p:cNvSpPr>
            <a:spLocks noGrp="1"/>
          </p:cNvSpPr>
          <p:nvPr>
            <p:ph type="title"/>
          </p:nvPr>
        </p:nvSpPr>
        <p:spPr/>
        <p:txBody>
          <a:bodyPr/>
          <a:lstStyle/>
          <a:p>
            <a:r>
              <a:rPr lang="en-US" dirty="0"/>
              <a:t>HIV Treatment </a:t>
            </a:r>
          </a:p>
        </p:txBody>
      </p:sp>
      <p:sp>
        <p:nvSpPr>
          <p:cNvPr id="3" name="Content Placeholder 2">
            <a:extLst>
              <a:ext uri="{FF2B5EF4-FFF2-40B4-BE49-F238E27FC236}">
                <a16:creationId xmlns:a16="http://schemas.microsoft.com/office/drawing/2014/main" id="{3CA0EA84-AFED-1DEB-88F2-BB049A48A368}"/>
              </a:ext>
            </a:extLst>
          </p:cNvPr>
          <p:cNvSpPr>
            <a:spLocks noGrp="1"/>
          </p:cNvSpPr>
          <p:nvPr>
            <p:ph idx="1"/>
          </p:nvPr>
        </p:nvSpPr>
        <p:spPr/>
        <p:txBody>
          <a:bodyPr/>
          <a:lstStyle/>
          <a:p>
            <a:r>
              <a:rPr lang="en-US" dirty="0"/>
              <a:t>HIV has high mutation rate, allowing it to easily mutate and develop drug resistance. </a:t>
            </a:r>
          </a:p>
          <a:p>
            <a:r>
              <a:rPr lang="en-US" dirty="0"/>
              <a:t>HAART (highly active antiretroviral therapy) was a breakthrough in HIV treatment. </a:t>
            </a:r>
          </a:p>
          <a:p>
            <a:pPr lvl="1"/>
            <a:r>
              <a:rPr lang="en-US" dirty="0"/>
              <a:t>HAART is a drug cocktail—a mixture of different drugs which attack the virus at different stages in its lifecycle. </a:t>
            </a:r>
          </a:p>
          <a:p>
            <a:pPr lvl="1"/>
            <a:r>
              <a:rPr lang="en-US" dirty="0"/>
              <a:t>Even with HAART, drug resistance happens, so antivirals are continually being developed. </a:t>
            </a:r>
          </a:p>
        </p:txBody>
      </p:sp>
    </p:spTree>
    <p:extLst>
      <p:ext uri="{BB962C8B-B14F-4D97-AF65-F5344CB8AC3E}">
        <p14:creationId xmlns:p14="http://schemas.microsoft.com/office/powerpoint/2010/main" val="4115506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3</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p:txBody>
          <a:bodyPr>
            <a:normAutofit/>
          </a:bodyPr>
          <a:lstStyle/>
          <a:p>
            <a:r>
              <a:rPr lang="en-US" dirty="0"/>
              <a:t>HIV is a retrovirus, meaning it incorporates its genome into the host genome by reverse transcription of its RNA genome and integration of the viral DNA into the host DNA. Antiretroviral drugs can be highly effective and lead to undetectable levels of HIV in the blood.</a:t>
            </a:r>
          </a:p>
          <a:p>
            <a:endParaRPr lang="en-US" dirty="0"/>
          </a:p>
          <a:p>
            <a:r>
              <a:rPr lang="en-US" dirty="0"/>
              <a:t>Why must patients continue to take these drugs even when the virus is undetectable?</a:t>
            </a:r>
          </a:p>
        </p:txBody>
      </p:sp>
    </p:spTree>
    <p:extLst>
      <p:ext uri="{BB962C8B-B14F-4D97-AF65-F5344CB8AC3E}">
        <p14:creationId xmlns:p14="http://schemas.microsoft.com/office/powerpoint/2010/main" val="1971376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3564053"/>
          </a:xfrm>
          <a:prstGeom prst="rect">
            <a:avLst/>
          </a:prstGeom>
          <a:noFill/>
        </p:spPr>
        <p:txBody>
          <a:bodyPr>
            <a:spAutoFit/>
          </a:bodyPr>
          <a:lstStyle/>
          <a:p>
            <a:pPr>
              <a:spcBef>
                <a:spcPts val="0"/>
              </a:spcBef>
            </a:pPr>
            <a:r>
              <a:rPr lang="en-US" sz="3200" b="1" dirty="0">
                <a:effectLst/>
                <a:ea typeface="Times New Roman" panose="02020603050405020304" pitchFamily="18" charset="0"/>
                <a:cs typeface="Aptos" panose="020B0004020202020204" pitchFamily="34" charset="0"/>
              </a:rPr>
              <a:t>Compare </a:t>
            </a:r>
            <a:r>
              <a:rPr lang="en-US" sz="3200" dirty="0">
                <a:effectLst/>
                <a:ea typeface="Times New Roman" panose="02020603050405020304" pitchFamily="18" charset="0"/>
                <a:cs typeface="Aptos" panose="020B0004020202020204" pitchFamily="34" charset="0"/>
              </a:rPr>
              <a:t>vaccinations and antiviral drugs as medical approaches to viruses.</a:t>
            </a:r>
            <a:endParaRPr lang="en-US" sz="3200" dirty="0">
              <a:effectLst/>
              <a:ea typeface="Calibri" panose="020F0502020204030204" pitchFamily="34" charset="0"/>
              <a:cs typeface="Aptos" panose="020B0004020202020204" pitchFamily="34" charset="0"/>
            </a:endParaRPr>
          </a:p>
          <a:p>
            <a:pPr>
              <a:spcBef>
                <a:spcPts val="0"/>
              </a:spcBef>
            </a:pPr>
            <a:r>
              <a:rPr lang="en-US" sz="3200" b="1" dirty="0">
                <a:effectLst/>
                <a:ea typeface="Times New Roman" panose="02020603050405020304" pitchFamily="18" charset="0"/>
                <a:cs typeface="Aptos" panose="020B0004020202020204" pitchFamily="34" charset="0"/>
              </a:rPr>
              <a:t>Identify</a:t>
            </a:r>
            <a:r>
              <a:rPr lang="en-US" sz="3200" dirty="0">
                <a:effectLst/>
                <a:ea typeface="Times New Roman" panose="02020603050405020304" pitchFamily="18" charset="0"/>
                <a:cs typeface="Aptos" panose="020B0004020202020204" pitchFamily="34" charset="0"/>
              </a:rPr>
              <a:t> major viral illnesses that affect humans.</a:t>
            </a:r>
            <a:endParaRPr lang="en-US" sz="3200" dirty="0">
              <a:effectLst/>
              <a:ea typeface="Calibri" panose="020F0502020204030204" pitchFamily="34" charset="0"/>
              <a:cs typeface="Aptos" panose="020B0004020202020204" pitchFamily="34" charset="0"/>
            </a:endParaRPr>
          </a:p>
          <a:p>
            <a:pPr>
              <a:spcBef>
                <a:spcPts val="0"/>
              </a:spcBef>
            </a:pPr>
            <a:r>
              <a:rPr lang="en-US" sz="3200" b="1" dirty="0">
                <a:effectLst/>
                <a:ea typeface="Times New Roman" panose="02020603050405020304" pitchFamily="18" charset="0"/>
                <a:cs typeface="Aptos" panose="020B0004020202020204" pitchFamily="34" charset="0"/>
              </a:rPr>
              <a:t>Discuss</a:t>
            </a:r>
            <a:r>
              <a:rPr lang="en-US" sz="3200" dirty="0">
                <a:effectLst/>
                <a:ea typeface="Times New Roman" panose="02020603050405020304" pitchFamily="18" charset="0"/>
                <a:cs typeface="Aptos" panose="020B0004020202020204" pitchFamily="34" charset="0"/>
              </a:rPr>
              <a:t> virology applications used to treat nonviral diseases.</a:t>
            </a:r>
            <a:endParaRPr lang="en-US" sz="3200" dirty="0">
              <a:effectLst/>
              <a:ea typeface="Calibri" panose="020F0502020204030204" pitchFamily="34" charset="0"/>
              <a:cs typeface="Aptos" panose="020B0004020202020204" pitchFamily="34" charset="0"/>
            </a:endParaRPr>
          </a:p>
          <a:p>
            <a:pPr lvl="1" indent="-457200">
              <a:buFont typeface="Arial" panose="020B0604020202020204" pitchFamily="34" charset="0"/>
              <a:buChar char="•"/>
              <a:tabLst>
                <a:tab pos="457200" algn="l"/>
              </a:tabLst>
            </a:pPr>
            <a:endParaRPr lang="en-US" i="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285-5CB0-174E-014C-EE0E32FC90D6}"/>
              </a:ext>
            </a:extLst>
          </p:cNvPr>
          <p:cNvSpPr>
            <a:spLocks noGrp="1"/>
          </p:cNvSpPr>
          <p:nvPr>
            <p:ph type="title"/>
          </p:nvPr>
        </p:nvSpPr>
        <p:spPr/>
        <p:txBody>
          <a:bodyPr/>
          <a:lstStyle/>
          <a:p>
            <a:r>
              <a:rPr lang="en-US" dirty="0"/>
              <a:t>Science and You</a:t>
            </a:r>
            <a:r>
              <a:rPr lang="en-US" sz="1400" baseline="-25000" dirty="0"/>
              <a:t>1</a:t>
            </a:r>
          </a:p>
        </p:txBody>
      </p:sp>
      <p:sp>
        <p:nvSpPr>
          <p:cNvPr id="3" name="Content Placeholder 2">
            <a:extLst>
              <a:ext uri="{FF2B5EF4-FFF2-40B4-BE49-F238E27FC236}">
                <a16:creationId xmlns:a16="http://schemas.microsoft.com/office/drawing/2014/main" id="{0D54836E-1DE3-02CC-70C3-EB5C16CF3F62}"/>
              </a:ext>
            </a:extLst>
          </p:cNvPr>
          <p:cNvSpPr>
            <a:spLocks noGrp="1"/>
          </p:cNvSpPr>
          <p:nvPr>
            <p:ph idx="1"/>
          </p:nvPr>
        </p:nvSpPr>
        <p:spPr/>
        <p:txBody>
          <a:bodyPr>
            <a:normAutofit fontScale="92500" lnSpcReduction="10000"/>
          </a:bodyPr>
          <a:lstStyle/>
          <a:p>
            <a:r>
              <a:rPr lang="en-US" dirty="0"/>
              <a:t>Applied Virology </a:t>
            </a:r>
          </a:p>
          <a:p>
            <a:r>
              <a:rPr lang="en-US" dirty="0"/>
              <a:t>The study of viruses has led to the development of ways to treat nonviral diseases.</a:t>
            </a:r>
          </a:p>
          <a:p>
            <a:pPr marL="457200" indent="-457200">
              <a:buFont typeface="Arial" panose="020B0604020202020204" pitchFamily="34" charset="0"/>
              <a:buChar char="•"/>
            </a:pPr>
            <a:r>
              <a:rPr lang="en-US" b="1" dirty="0"/>
              <a:t>Gene therapy: </a:t>
            </a:r>
            <a:r>
              <a:rPr lang="en-US" dirty="0"/>
              <a:t>the treatment of diseases by adding new genes, uses modified viruses to insert the new genes into the patient cells. </a:t>
            </a:r>
          </a:p>
          <a:p>
            <a:pPr marL="457200" indent="-457200">
              <a:buFont typeface="Arial" panose="020B0604020202020204" pitchFamily="34" charset="0"/>
              <a:buChar char="•"/>
            </a:pPr>
            <a:r>
              <a:rPr lang="en-US" b="1" dirty="0"/>
              <a:t>Oncolytic viruses </a:t>
            </a:r>
            <a:r>
              <a:rPr lang="en-US" dirty="0"/>
              <a:t>are engineered to specifically attack and kills cancer cells without damaging normal cells. </a:t>
            </a:r>
          </a:p>
          <a:p>
            <a:pPr marL="457200" indent="-457200">
              <a:buFont typeface="Arial" panose="020B0604020202020204" pitchFamily="34" charset="0"/>
              <a:buChar char="•"/>
            </a:pPr>
            <a:r>
              <a:rPr lang="en-US" b="1" dirty="0"/>
              <a:t>Phage therapy: </a:t>
            </a:r>
            <a:r>
              <a:rPr lang="en-US" dirty="0"/>
              <a:t>the treatment of bacterial diseases by using bacteriophage viruses. These viruses only infect bacterial cells and do not interact with eukaryotic cells. </a:t>
            </a:r>
          </a:p>
        </p:txBody>
      </p:sp>
    </p:spTree>
    <p:extLst>
      <p:ext uri="{BB962C8B-B14F-4D97-AF65-F5344CB8AC3E}">
        <p14:creationId xmlns:p14="http://schemas.microsoft.com/office/powerpoint/2010/main" val="1146028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285-5CB0-174E-014C-EE0E32FC90D6}"/>
              </a:ext>
            </a:extLst>
          </p:cNvPr>
          <p:cNvSpPr>
            <a:spLocks noGrp="1"/>
          </p:cNvSpPr>
          <p:nvPr>
            <p:ph type="title"/>
          </p:nvPr>
        </p:nvSpPr>
        <p:spPr/>
        <p:txBody>
          <a:bodyPr/>
          <a:lstStyle/>
          <a:p>
            <a:r>
              <a:rPr lang="en-US" dirty="0"/>
              <a:t>Science and You</a:t>
            </a:r>
            <a:r>
              <a:rPr lang="en-US" sz="1400" baseline="-25000" dirty="0"/>
              <a:t>2</a:t>
            </a:r>
          </a:p>
        </p:txBody>
      </p:sp>
      <p:sp>
        <p:nvSpPr>
          <p:cNvPr id="3" name="Content Placeholder 2">
            <a:extLst>
              <a:ext uri="{FF2B5EF4-FFF2-40B4-BE49-F238E27FC236}">
                <a16:creationId xmlns:a16="http://schemas.microsoft.com/office/drawing/2014/main" id="{0D54836E-1DE3-02CC-70C3-EB5C16CF3F62}"/>
              </a:ext>
              <a:ext uri="{C183D7F6-B498-43B3-948B-1728B52AA6E4}">
                <adec:decorative xmlns:adec="http://schemas.microsoft.com/office/drawing/2017/decorative" val="1"/>
              </a:ext>
            </a:extLst>
          </p:cNvPr>
          <p:cNvSpPr>
            <a:spLocks noGrp="1"/>
          </p:cNvSpPr>
          <p:nvPr>
            <p:ph idx="1"/>
          </p:nvPr>
        </p:nvSpPr>
        <p:spPr/>
        <p:txBody>
          <a:bodyPr>
            <a:normAutofit/>
          </a:bodyPr>
          <a:lstStyle/>
          <a:p>
            <a:r>
              <a:rPr lang="en-US" dirty="0"/>
              <a:t> </a:t>
            </a:r>
          </a:p>
        </p:txBody>
      </p:sp>
      <p:sp>
        <p:nvSpPr>
          <p:cNvPr id="6" name="TextBox 5">
            <a:extLst>
              <a:ext uri="{FF2B5EF4-FFF2-40B4-BE49-F238E27FC236}">
                <a16:creationId xmlns:a16="http://schemas.microsoft.com/office/drawing/2014/main" id="{D2691751-F8E6-EAAD-50F1-1246794F4BFA}"/>
              </a:ext>
            </a:extLst>
          </p:cNvPr>
          <p:cNvSpPr txBox="1"/>
          <p:nvPr/>
        </p:nvSpPr>
        <p:spPr>
          <a:xfrm>
            <a:off x="472272" y="1272624"/>
            <a:ext cx="4252128" cy="4462760"/>
          </a:xfrm>
          <a:prstGeom prst="rect">
            <a:avLst/>
          </a:prstGeom>
          <a:noFill/>
        </p:spPr>
        <p:txBody>
          <a:bodyPr wrap="square">
            <a:spAutoFit/>
          </a:bodyPr>
          <a:lstStyle/>
          <a:p>
            <a:r>
              <a:rPr lang="en-US" sz="2200" dirty="0">
                <a:solidFill>
                  <a:schemeClr val="bg1"/>
                </a:solidFill>
              </a:rPr>
              <a:t>Pandemics</a:t>
            </a:r>
          </a:p>
          <a:p>
            <a:r>
              <a:rPr lang="en-US" sz="2000" dirty="0">
                <a:solidFill>
                  <a:schemeClr val="bg1"/>
                </a:solidFill>
              </a:rPr>
              <a:t>Pandemics occur when viral infections spread through human populations across the globe. </a:t>
            </a:r>
          </a:p>
          <a:p>
            <a:r>
              <a:rPr lang="en-US" sz="2000" dirty="0">
                <a:solidFill>
                  <a:schemeClr val="bg1"/>
                </a:solidFill>
              </a:rPr>
              <a:t>Pandemics have occurred several times in recent history. </a:t>
            </a:r>
          </a:p>
          <a:p>
            <a:pPr marL="457200" indent="-457200">
              <a:buFont typeface="Arial" panose="020B0604020202020204" pitchFamily="34" charset="0"/>
              <a:buChar char="•"/>
            </a:pPr>
            <a:r>
              <a:rPr lang="en-US" sz="2000" dirty="0">
                <a:solidFill>
                  <a:schemeClr val="bg1"/>
                </a:solidFill>
              </a:rPr>
              <a:t>1918: Spanish Flu pandemic killed an estimated 50 million people.</a:t>
            </a:r>
          </a:p>
          <a:p>
            <a:pPr marL="457200" indent="-457200">
              <a:buFont typeface="Arial" panose="020B0604020202020204" pitchFamily="34" charset="0"/>
              <a:buChar char="•"/>
            </a:pPr>
            <a:r>
              <a:rPr lang="en-US" sz="2000" dirty="0">
                <a:solidFill>
                  <a:schemeClr val="bg1"/>
                </a:solidFill>
              </a:rPr>
              <a:t>1981: Emergence of HIV lead to ongoing global pandemic, killing an estimated 36 million. </a:t>
            </a:r>
          </a:p>
          <a:p>
            <a:pPr marL="457200" indent="-457200">
              <a:buFont typeface="Arial" panose="020B0604020202020204" pitchFamily="34" charset="0"/>
              <a:buChar char="•"/>
            </a:pPr>
            <a:r>
              <a:rPr lang="en-US" sz="2000" dirty="0">
                <a:solidFill>
                  <a:schemeClr val="bg1"/>
                </a:solidFill>
              </a:rPr>
              <a:t>2020: SARS-COV2 (coronavirus) has infected over 441 million, killing almost 6 million</a:t>
            </a:r>
            <a:r>
              <a:rPr lang="en-US" sz="2200" dirty="0">
                <a:solidFill>
                  <a:schemeClr val="bg1"/>
                </a:solidFill>
              </a:rPr>
              <a:t>. </a:t>
            </a:r>
          </a:p>
        </p:txBody>
      </p:sp>
      <p:pic>
        <p:nvPicPr>
          <p:cNvPr id="4" name="Content Placeholder 4" descr="Two images: (left) shows a nurse wearing a medical mask; (right) shows a whole family wearing medical masks.">
            <a:extLst>
              <a:ext uri="{FF2B5EF4-FFF2-40B4-BE49-F238E27FC236}">
                <a16:creationId xmlns:a16="http://schemas.microsoft.com/office/drawing/2014/main" id="{C178F1DF-4A09-1111-4173-7478ACA517B8}"/>
              </a:ext>
            </a:extLst>
          </p:cNvPr>
          <p:cNvPicPr>
            <a:picLocks noChangeAspect="1"/>
          </p:cNvPicPr>
          <p:nvPr/>
        </p:nvPicPr>
        <p:blipFill>
          <a:blip r:embed="rId3"/>
          <a:srcRect l="926" t="7000" r="926" b="11335"/>
          <a:stretch/>
        </p:blipFill>
        <p:spPr>
          <a:xfrm>
            <a:off x="4704251" y="2007530"/>
            <a:ext cx="3875531" cy="1791519"/>
          </a:xfrm>
          <a:prstGeom prst="rect">
            <a:avLst/>
          </a:prstGeom>
          <a:solidFill>
            <a:schemeClr val="accent1"/>
          </a:solidFill>
        </p:spPr>
      </p:pic>
      <p:sp>
        <p:nvSpPr>
          <p:cNvPr id="7" name="TextBox 6">
            <a:extLst>
              <a:ext uri="{FF2B5EF4-FFF2-40B4-BE49-F238E27FC236}">
                <a16:creationId xmlns:a16="http://schemas.microsoft.com/office/drawing/2014/main" id="{F04A2CE3-09BC-D8B8-FF25-F55FD1D39BE4}"/>
              </a:ext>
            </a:extLst>
          </p:cNvPr>
          <p:cNvSpPr txBox="1"/>
          <p:nvPr/>
        </p:nvSpPr>
        <p:spPr>
          <a:xfrm>
            <a:off x="5003717" y="3814427"/>
            <a:ext cx="3276600" cy="523220"/>
          </a:xfrm>
          <a:prstGeom prst="rect">
            <a:avLst/>
          </a:prstGeom>
          <a:noFill/>
        </p:spPr>
        <p:txBody>
          <a:bodyPr wrap="square" rtlCol="0">
            <a:spAutoFit/>
          </a:bodyPr>
          <a:lstStyle/>
          <a:p>
            <a:pPr algn="ctr"/>
            <a:r>
              <a:rPr lang="en-US" sz="1400" b="1" dirty="0">
                <a:solidFill>
                  <a:schemeClr val="bg1"/>
                </a:solidFill>
              </a:rPr>
              <a:t>21.3 Figure 7: </a:t>
            </a:r>
            <a:r>
              <a:rPr lang="en-US" sz="1400" dirty="0">
                <a:solidFill>
                  <a:schemeClr val="bg1"/>
                </a:solidFill>
              </a:rPr>
              <a:t>People wearing masks during the 1918 Spanish flu pandemic.</a:t>
            </a:r>
          </a:p>
        </p:txBody>
      </p:sp>
      <p:sp>
        <p:nvSpPr>
          <p:cNvPr id="9" name="TextBox 8">
            <a:extLst>
              <a:ext uri="{FF2B5EF4-FFF2-40B4-BE49-F238E27FC236}">
                <a16:creationId xmlns:a16="http://schemas.microsoft.com/office/drawing/2014/main" id="{342DA7DE-94AF-9A6F-CCBC-E25EDDBE18C3}"/>
              </a:ext>
            </a:extLst>
          </p:cNvPr>
          <p:cNvSpPr txBox="1"/>
          <p:nvPr/>
        </p:nvSpPr>
        <p:spPr>
          <a:xfrm>
            <a:off x="5232317" y="4298690"/>
            <a:ext cx="2819400" cy="461665"/>
          </a:xfrm>
          <a:prstGeom prst="rect">
            <a:avLst/>
          </a:prstGeom>
          <a:noFill/>
        </p:spPr>
        <p:txBody>
          <a:bodyPr wrap="square">
            <a:spAutoFit/>
          </a:bodyPr>
          <a:lstStyle/>
          <a:p>
            <a:pPr algn="ctr"/>
            <a:r>
              <a:rPr lang="en-US" sz="800" dirty="0">
                <a:solidFill>
                  <a:schemeClr val="bg1"/>
                </a:solidFill>
              </a:rPr>
              <a:t>National Photo Company at the Library of Congress on Wikimedia Commons. "1918 flu outbreak."</a:t>
            </a:r>
          </a:p>
          <a:p>
            <a:pPr algn="ctr"/>
            <a:r>
              <a:rPr lang="en-US" sz="800" dirty="0">
                <a:solidFill>
                  <a:schemeClr val="bg1"/>
                </a:solidFill>
              </a:rPr>
              <a:t>Unknown author on Wikimedia Commons. "1918 Spanish flu."</a:t>
            </a:r>
          </a:p>
        </p:txBody>
      </p:sp>
    </p:spTree>
    <p:extLst>
      <p:ext uri="{BB962C8B-B14F-4D97-AF65-F5344CB8AC3E}">
        <p14:creationId xmlns:p14="http://schemas.microsoft.com/office/powerpoint/2010/main" val="146923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E1E727-C17F-3BC3-8A98-E2DED6387D76}"/>
              </a:ext>
            </a:extLst>
          </p:cNvPr>
          <p:cNvSpPr>
            <a:spLocks noGrp="1"/>
          </p:cNvSpPr>
          <p:nvPr>
            <p:ph type="title"/>
          </p:nvPr>
        </p:nvSpPr>
        <p:spPr/>
        <p:txBody>
          <a:bodyPr/>
          <a:lstStyle/>
          <a:p>
            <a:r>
              <a:rPr lang="en-US" dirty="0"/>
              <a:t>Summary </a:t>
            </a:r>
          </a:p>
        </p:txBody>
      </p:sp>
      <p:sp>
        <p:nvSpPr>
          <p:cNvPr id="5" name="Content Placeholder 4">
            <a:extLst>
              <a:ext uri="{FF2B5EF4-FFF2-40B4-BE49-F238E27FC236}">
                <a16:creationId xmlns:a16="http://schemas.microsoft.com/office/drawing/2014/main" id="{C36B3F29-B047-6448-47DB-FF7809711F9D}"/>
              </a:ext>
            </a:extLst>
          </p:cNvPr>
          <p:cNvSpPr>
            <a:spLocks noGrp="1"/>
          </p:cNvSpPr>
          <p:nvPr>
            <p:ph idx="1"/>
          </p:nvPr>
        </p:nvSpPr>
        <p:spPr/>
        <p:txBody>
          <a:bodyPr/>
          <a:lstStyle/>
          <a:p>
            <a:pPr marL="457200" indent="-457200">
              <a:buFont typeface="Arial" panose="020B0604020202020204" pitchFamily="34" charset="0"/>
              <a:buChar char="•"/>
            </a:pPr>
            <a:r>
              <a:rPr lang="en-US" dirty="0"/>
              <a:t>Viruses are responsible for a wide variety of human disease. </a:t>
            </a:r>
          </a:p>
          <a:p>
            <a:pPr marL="457200" indent="-457200">
              <a:buFont typeface="Arial" panose="020B0604020202020204" pitchFamily="34" charset="0"/>
              <a:buChar char="•"/>
            </a:pPr>
            <a:r>
              <a:rPr lang="en-US" dirty="0"/>
              <a:t>Vaccines can be used to prevent viral disease by increasing immunity. </a:t>
            </a:r>
          </a:p>
          <a:p>
            <a:pPr marL="457200" indent="-457200">
              <a:buFont typeface="Arial" panose="020B0604020202020204" pitchFamily="34" charset="0"/>
              <a:buChar char="•"/>
            </a:pPr>
            <a:r>
              <a:rPr lang="en-US" dirty="0"/>
              <a:t>Vaccines and antiviral drugs can be used to treat viral diseases. </a:t>
            </a:r>
          </a:p>
          <a:p>
            <a:pPr marL="457200" indent="-457200">
              <a:buFont typeface="Arial" panose="020B0604020202020204" pitchFamily="34" charset="0"/>
              <a:buChar char="•"/>
            </a:pPr>
            <a:r>
              <a:rPr lang="en-US" dirty="0"/>
              <a:t>Antiviral drugs must target either processes or proteins which are only found in the virus, to prevent damaging the host. </a:t>
            </a:r>
          </a:p>
        </p:txBody>
      </p:sp>
    </p:spTree>
    <p:extLst>
      <p:ext uri="{BB962C8B-B14F-4D97-AF65-F5344CB8AC3E}">
        <p14:creationId xmlns:p14="http://schemas.microsoft.com/office/powerpoint/2010/main" val="538929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CD21A-5FB5-0068-B58D-389FB25B2B57}"/>
              </a:ext>
            </a:extLst>
          </p:cNvPr>
          <p:cNvSpPr>
            <a:spLocks noGrp="1"/>
          </p:cNvSpPr>
          <p:nvPr>
            <p:ph type="title"/>
          </p:nvPr>
        </p:nvSpPr>
        <p:spPr/>
        <p:txBody>
          <a:bodyPr/>
          <a:lstStyle/>
          <a:p>
            <a:r>
              <a:rPr lang="en-US" dirty="0"/>
              <a:t>Lesson 21.3 Figure 1</a:t>
            </a:r>
            <a:endParaRPr lang="en-IN" dirty="0"/>
          </a:p>
        </p:txBody>
      </p:sp>
      <p:sp>
        <p:nvSpPr>
          <p:cNvPr id="4" name="TextBox 3">
            <a:extLst>
              <a:ext uri="{FF2B5EF4-FFF2-40B4-BE49-F238E27FC236}">
                <a16:creationId xmlns:a16="http://schemas.microsoft.com/office/drawing/2014/main" id="{00750CDA-356C-7A72-8E96-26E720A1C655}"/>
              </a:ext>
            </a:extLst>
          </p:cNvPr>
          <p:cNvSpPr txBox="1"/>
          <p:nvPr/>
        </p:nvSpPr>
        <p:spPr>
          <a:xfrm>
            <a:off x="2286000" y="5819299"/>
            <a:ext cx="4572000" cy="246221"/>
          </a:xfrm>
          <a:prstGeom prst="rect">
            <a:avLst/>
          </a:prstGeom>
          <a:noFill/>
        </p:spPr>
        <p:txBody>
          <a:bodyPr wrap="square">
            <a:spAutoFit/>
          </a:bodyPr>
          <a:lstStyle/>
          <a:p>
            <a:pPr algn="ctr"/>
            <a:r>
              <a:rPr lang="en-US" sz="1000" dirty="0"/>
              <a:t>Mikael Häggström on Wikimedia Commons. "Viral infections."</a:t>
            </a:r>
          </a:p>
        </p:txBody>
      </p:sp>
      <p:pic>
        <p:nvPicPr>
          <p:cNvPr id="7" name="Content Placeholder 4" descr="A diagram of the human body is shown with different parts highlighted and labeled with the various viruses that that part can be affected by. The brain is labeled with &quot;Encephalitis/meningitis: J C virus, measles, L C M virus, arbovirus, and rabies.&quot; The eye is labeled with &quot;Eye infections: herpes simplex virus, adenovirus, and cytomegalovirus.&quot; The nose is labeled with &quot;Common cold: rhinoviruses, parainfluenza virus, and respiratory syncytial virus.&quot; The glands under the face are labeled with &quot;Parotitis: mumps virus.&quot; The throat is labeled with &quot;Pharyngitis: adenovirus, Epstein-Barr virus, and cytomegalovirus.&quot; The mouth is labeled with &quot;Gingivostomatitis: herpes simplex type 1.&quot; The lungs are labeled with &quot;Pneumonia: influenza virus, types A and B, parainfluenza virus, respiratory syncytial virus, adenovirus, and S A R S coronavirus.&quot; The heart is labeled with &quot;Cardiovascular: coxsackie B virus.&quot; The spinal cord is labeled with &quot;Myelitis: poliovirus, and H T L V-I&quot; The liver is labeled with &quot;Hepatitis: hepatitis virus types A, B, C, D, E.&quot; The stomach and intestines are labeled with &quot;Gastroenteristis: adenovirus, rotavirus, norovirus, astrovirus, and coronavirus.&quot; The pancreas is labeled with &quot;Pancreatitis: coxsackie B virus.&quot; The skin is labeled with &quot;Skin infections: varicella-zoster virus, human herpesvirus 6, smallpox, molluscum contagiosum, human papillomavirus, parovirus B19, rubella, measles, and coxsackie A virus.&quot; Underneath the diagram of the human body is this label: &quot;Sexually transmitted diseases: herpes simplex type 2, human papillomavirus, and H I V.&quot;">
            <a:extLst>
              <a:ext uri="{FF2B5EF4-FFF2-40B4-BE49-F238E27FC236}">
                <a16:creationId xmlns:a16="http://schemas.microsoft.com/office/drawing/2014/main" id="{4493ECEF-ECAC-FED3-00F7-93D8E1308A1B}"/>
              </a:ext>
            </a:extLst>
          </p:cNvPr>
          <p:cNvPicPr>
            <a:picLocks noGrp="1" noChangeAspect="1"/>
          </p:cNvPicPr>
          <p:nvPr>
            <p:ph idx="1"/>
          </p:nvPr>
        </p:nvPicPr>
        <p:blipFill>
          <a:blip r:embed="rId3"/>
          <a:srcRect l="23148" t="5607" r="24074" b="6193"/>
          <a:stretch/>
        </p:blipFill>
        <p:spPr>
          <a:xfrm>
            <a:off x="2019300" y="1059028"/>
            <a:ext cx="5105400" cy="4739943"/>
          </a:xfrm>
        </p:spPr>
      </p:pic>
    </p:spTree>
    <p:extLst>
      <p:ext uri="{BB962C8B-B14F-4D97-AF65-F5344CB8AC3E}">
        <p14:creationId xmlns:p14="http://schemas.microsoft.com/office/powerpoint/2010/main" val="2533655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Viruses </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pPr marL="0" indent="0">
              <a:buNone/>
              <a:tabLst>
                <a:tab pos="461963" algn="l"/>
              </a:tabLst>
            </a:pPr>
            <a:r>
              <a:rPr lang="en-US" dirty="0">
                <a:solidFill>
                  <a:schemeClr val="tx1"/>
                </a:solidFill>
              </a:rPr>
              <a:t>Viruses cause a variety of diseases in humans and other animals. </a:t>
            </a:r>
          </a:p>
          <a:p>
            <a:pPr>
              <a:tabLst>
                <a:tab pos="461963" algn="l"/>
              </a:tabLst>
            </a:pPr>
            <a:r>
              <a:rPr lang="en-US" dirty="0">
                <a:solidFill>
                  <a:schemeClr val="tx1"/>
                </a:solidFill>
              </a:rPr>
              <a:t>These viral diseases can be treated by antiviral drugs or by </a:t>
            </a:r>
            <a:r>
              <a:rPr lang="en-US" b="1" dirty="0">
                <a:solidFill>
                  <a:schemeClr val="tx1"/>
                </a:solidFill>
              </a:rPr>
              <a:t>vaccination</a:t>
            </a:r>
            <a:r>
              <a:rPr lang="en-US" dirty="0">
                <a:solidFill>
                  <a:schemeClr val="tx1"/>
                </a:solidFill>
              </a:rPr>
              <a:t>. </a:t>
            </a:r>
          </a:p>
          <a:p>
            <a:pPr>
              <a:tabLst>
                <a:tab pos="461963" algn="l"/>
              </a:tabLst>
            </a:pPr>
            <a:r>
              <a:rPr lang="en-US" dirty="0">
                <a:solidFill>
                  <a:schemeClr val="tx1"/>
                </a:solidFill>
              </a:rPr>
              <a:t>Some viruses—such as HIV—can avoid the immune system and mutate to become resistant to antiviral drugs.</a:t>
            </a:r>
          </a:p>
          <a:p>
            <a:pPr>
              <a:tabLst>
                <a:tab pos="461963" algn="l"/>
              </a:tabLst>
            </a:pPr>
            <a:endParaRPr lang="en-US" i="0" dirty="0">
              <a:solidFill>
                <a:schemeClr val="tx1"/>
              </a:solidFill>
            </a:endParaRPr>
          </a:p>
          <a:p>
            <a:pPr marL="0" indent="3175">
              <a:spcBef>
                <a:spcPts val="1200"/>
              </a:spcBef>
              <a:buFont typeface="Courier New" pitchFamily="49" charset="0"/>
              <a:buNone/>
              <a:tabLst>
                <a:tab pos="457200" algn="l"/>
              </a:tabLst>
            </a:pPr>
            <a:r>
              <a:rPr lang="en-US" i="0" dirty="0">
                <a:solidFill>
                  <a:schemeClr val="tx1"/>
                </a:solidFill>
              </a:rPr>
              <a:t>		</a:t>
            </a:r>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2976-ED80-2EF3-C761-DCF2590A1859}"/>
              </a:ext>
            </a:extLst>
          </p:cNvPr>
          <p:cNvSpPr>
            <a:spLocks noGrp="1"/>
          </p:cNvSpPr>
          <p:nvPr>
            <p:ph type="title"/>
          </p:nvPr>
        </p:nvSpPr>
        <p:spPr/>
        <p:txBody>
          <a:bodyPr/>
          <a:lstStyle/>
          <a:p>
            <a:r>
              <a:rPr lang="en-US" dirty="0"/>
              <a:t>Table 1: A Summary of Human Viruses </a:t>
            </a:r>
          </a:p>
        </p:txBody>
      </p:sp>
      <p:graphicFrame>
        <p:nvGraphicFramePr>
          <p:cNvPr id="4" name="Content Placeholder 3" descr="Table 1: A summary of human viruses. The common cold can be caused by rhinovirus, parainfluenza virus, and respiratory syncytial virus. Skin infections can be caused by varicella-zoster virus, smallpox, rubella, and the measles. Sexually transmitted diseases can be caused by herpes simplex 2, human papillomavirus, and H I V. Gastroenteritis can be caused by adenovirus, rotavirus, norovirus, and coronavirus. Pneumonia can be caused by influenza virus, parainfluenza virus, respiratory syncytial virus, and coronavirus.&#10;&#10;&#10;">
            <a:extLst>
              <a:ext uri="{FF2B5EF4-FFF2-40B4-BE49-F238E27FC236}">
                <a16:creationId xmlns:a16="http://schemas.microsoft.com/office/drawing/2014/main" id="{7752BC44-D9D7-973A-D839-65E26F7F18B2}"/>
              </a:ext>
            </a:extLst>
          </p:cNvPr>
          <p:cNvGraphicFramePr>
            <a:graphicFrameLocks noGrp="1"/>
          </p:cNvGraphicFramePr>
          <p:nvPr>
            <p:ph idx="1"/>
            <p:extLst>
              <p:ext uri="{D42A27DB-BD31-4B8C-83A1-F6EECF244321}">
                <p14:modId xmlns:p14="http://schemas.microsoft.com/office/powerpoint/2010/main" val="3316173469"/>
              </p:ext>
            </p:extLst>
          </p:nvPr>
        </p:nvGraphicFramePr>
        <p:xfrm>
          <a:off x="1447800" y="1066799"/>
          <a:ext cx="6324600" cy="4876800"/>
        </p:xfrm>
        <a:graphic>
          <a:graphicData uri="http://schemas.openxmlformats.org/drawingml/2006/table">
            <a:tbl>
              <a:tblPr firstRow="1" bandRow="1">
                <a:tableStyleId>{5C22544A-7EE6-4342-B048-85BDC9FD1C3A}</a:tableStyleId>
              </a:tblPr>
              <a:tblGrid>
                <a:gridCol w="3084219">
                  <a:extLst>
                    <a:ext uri="{9D8B030D-6E8A-4147-A177-3AD203B41FA5}">
                      <a16:colId xmlns:a16="http://schemas.microsoft.com/office/drawing/2014/main" val="1522627793"/>
                    </a:ext>
                  </a:extLst>
                </a:gridCol>
                <a:gridCol w="3240381">
                  <a:extLst>
                    <a:ext uri="{9D8B030D-6E8A-4147-A177-3AD203B41FA5}">
                      <a16:colId xmlns:a16="http://schemas.microsoft.com/office/drawing/2014/main" val="4293862904"/>
                    </a:ext>
                  </a:extLst>
                </a:gridCol>
              </a:tblGrid>
              <a:tr h="521222">
                <a:tc>
                  <a:txBody>
                    <a:bodyPr/>
                    <a:lstStyle/>
                    <a:p>
                      <a:pPr algn="l"/>
                      <a:r>
                        <a:rPr lang="en-IN" b="0" dirty="0">
                          <a:solidFill>
                            <a:schemeClr val="bg1"/>
                          </a:solidFill>
                          <a:effectLst/>
                          <a:latin typeface="+mn-lt"/>
                        </a:rPr>
                        <a:t>Type of Infection </a:t>
                      </a:r>
                    </a:p>
                  </a:txBody>
                  <a:tcPr anchor="ctr"/>
                </a:tc>
                <a:tc>
                  <a:txBody>
                    <a:bodyPr/>
                    <a:lstStyle/>
                    <a:p>
                      <a:pPr algn="l"/>
                      <a:r>
                        <a:rPr lang="en-IN" b="0" dirty="0">
                          <a:solidFill>
                            <a:schemeClr val="bg1"/>
                          </a:solidFill>
                          <a:effectLst/>
                          <a:latin typeface="+mn-lt"/>
                        </a:rPr>
                        <a:t>Viruses </a:t>
                      </a:r>
                    </a:p>
                  </a:txBody>
                  <a:tcPr anchor="ctr"/>
                </a:tc>
                <a:extLst>
                  <a:ext uri="{0D108BD9-81ED-4DB2-BD59-A6C34878D82A}">
                    <a16:rowId xmlns:a16="http://schemas.microsoft.com/office/drawing/2014/main" val="1420373151"/>
                  </a:ext>
                </a:extLst>
              </a:tr>
              <a:tr h="1011116">
                <a:tc>
                  <a:txBody>
                    <a:bodyPr/>
                    <a:lstStyle/>
                    <a:p>
                      <a:pPr algn="l"/>
                      <a:r>
                        <a:rPr lang="en-IN" b="0" dirty="0">
                          <a:solidFill>
                            <a:srgbClr val="1F497D"/>
                          </a:solidFill>
                          <a:effectLst/>
                          <a:latin typeface="+mn-lt"/>
                        </a:rPr>
                        <a:t>common cold </a:t>
                      </a:r>
                    </a:p>
                  </a:txBody>
                  <a:tcPr anchor="ctr"/>
                </a:tc>
                <a:tc>
                  <a:txBody>
                    <a:bodyPr/>
                    <a:lstStyle/>
                    <a:p>
                      <a:r>
                        <a:rPr lang="en-IN" b="0" dirty="0">
                          <a:solidFill>
                            <a:srgbClr val="1F497D"/>
                          </a:solidFill>
                          <a:effectLst/>
                          <a:latin typeface="+mn-lt"/>
                        </a:rPr>
                        <a:t>rhinovirus, parainfluenza virus, respiratory syncytial virus </a:t>
                      </a:r>
                    </a:p>
                  </a:txBody>
                  <a:tcPr anchor="ctr"/>
                </a:tc>
                <a:extLst>
                  <a:ext uri="{0D108BD9-81ED-4DB2-BD59-A6C34878D82A}">
                    <a16:rowId xmlns:a16="http://schemas.microsoft.com/office/drawing/2014/main" val="3412931234"/>
                  </a:ext>
                </a:extLst>
              </a:tr>
              <a:tr h="777782">
                <a:tc>
                  <a:txBody>
                    <a:bodyPr/>
                    <a:lstStyle/>
                    <a:p>
                      <a:r>
                        <a:rPr lang="en-IN" b="0" dirty="0">
                          <a:solidFill>
                            <a:srgbClr val="1F497D"/>
                          </a:solidFill>
                          <a:effectLst/>
                          <a:latin typeface="+mn-lt"/>
                        </a:rPr>
                        <a:t>skin infections </a:t>
                      </a:r>
                    </a:p>
                  </a:txBody>
                  <a:tcPr anchor="ctr"/>
                </a:tc>
                <a:tc>
                  <a:txBody>
                    <a:bodyPr/>
                    <a:lstStyle/>
                    <a:p>
                      <a:r>
                        <a:rPr lang="en-IN" b="0" dirty="0">
                          <a:solidFill>
                            <a:srgbClr val="1F497D"/>
                          </a:solidFill>
                          <a:effectLst/>
                          <a:latin typeface="+mn-lt"/>
                        </a:rPr>
                        <a:t>varicella-zoster virus, smallpox, rubella, measles</a:t>
                      </a:r>
                    </a:p>
                  </a:txBody>
                  <a:tcPr anchor="ctr"/>
                </a:tc>
                <a:extLst>
                  <a:ext uri="{0D108BD9-81ED-4DB2-BD59-A6C34878D82A}">
                    <a16:rowId xmlns:a16="http://schemas.microsoft.com/office/drawing/2014/main" val="1548708678"/>
                  </a:ext>
                </a:extLst>
              </a:tr>
              <a:tr h="777782">
                <a:tc>
                  <a:txBody>
                    <a:bodyPr/>
                    <a:lstStyle/>
                    <a:p>
                      <a:r>
                        <a:rPr lang="en-IN" b="0" dirty="0">
                          <a:solidFill>
                            <a:srgbClr val="1F497D"/>
                          </a:solidFill>
                          <a:effectLst/>
                          <a:latin typeface="+mn-lt"/>
                        </a:rPr>
                        <a:t>sexually transmitted </a:t>
                      </a:r>
                    </a:p>
                  </a:txBody>
                  <a:tcPr anchor="ctr"/>
                </a:tc>
                <a:tc>
                  <a:txBody>
                    <a:bodyPr/>
                    <a:lstStyle/>
                    <a:p>
                      <a:r>
                        <a:rPr lang="en-IN" b="0" dirty="0">
                          <a:solidFill>
                            <a:srgbClr val="1F497D"/>
                          </a:solidFill>
                          <a:effectLst/>
                          <a:latin typeface="+mn-lt"/>
                        </a:rPr>
                        <a:t>herpes simplex 2, human papillomavirus, HIV</a:t>
                      </a:r>
                    </a:p>
                  </a:txBody>
                  <a:tcPr anchor="ctr"/>
                </a:tc>
                <a:extLst>
                  <a:ext uri="{0D108BD9-81ED-4DB2-BD59-A6C34878D82A}">
                    <a16:rowId xmlns:a16="http://schemas.microsoft.com/office/drawing/2014/main" val="2157668464"/>
                  </a:ext>
                </a:extLst>
              </a:tr>
              <a:tr h="777782">
                <a:tc>
                  <a:txBody>
                    <a:bodyPr/>
                    <a:lstStyle/>
                    <a:p>
                      <a:r>
                        <a:rPr lang="en-IN" b="0" dirty="0">
                          <a:solidFill>
                            <a:srgbClr val="1F497D"/>
                          </a:solidFill>
                          <a:effectLst/>
                          <a:latin typeface="+mn-lt"/>
                        </a:rPr>
                        <a:t>gastroenteritis</a:t>
                      </a:r>
                    </a:p>
                  </a:txBody>
                  <a:tcPr anchor="ctr"/>
                </a:tc>
                <a:tc>
                  <a:txBody>
                    <a:bodyPr/>
                    <a:lstStyle/>
                    <a:p>
                      <a:r>
                        <a:rPr lang="en-IN" b="0" dirty="0">
                          <a:solidFill>
                            <a:srgbClr val="1F497D"/>
                          </a:solidFill>
                          <a:effectLst/>
                          <a:latin typeface="+mn-lt"/>
                        </a:rPr>
                        <a:t>adenovirus, rotavirus, norovirus, coronavirus</a:t>
                      </a:r>
                    </a:p>
                  </a:txBody>
                  <a:tcPr anchor="ctr"/>
                </a:tc>
                <a:extLst>
                  <a:ext uri="{0D108BD9-81ED-4DB2-BD59-A6C34878D82A}">
                    <a16:rowId xmlns:a16="http://schemas.microsoft.com/office/drawing/2014/main" val="236598913"/>
                  </a:ext>
                </a:extLst>
              </a:tr>
              <a:tr h="1011116">
                <a:tc>
                  <a:txBody>
                    <a:bodyPr/>
                    <a:lstStyle/>
                    <a:p>
                      <a:r>
                        <a:rPr lang="en-IN" b="0" dirty="0">
                          <a:solidFill>
                            <a:srgbClr val="1F497D"/>
                          </a:solidFill>
                          <a:effectLst/>
                          <a:latin typeface="+mn-lt"/>
                        </a:rPr>
                        <a:t>pneumonia</a:t>
                      </a:r>
                    </a:p>
                  </a:txBody>
                  <a:tcPr anchor="ctr"/>
                </a:tc>
                <a:tc>
                  <a:txBody>
                    <a:bodyPr/>
                    <a:lstStyle/>
                    <a:p>
                      <a:r>
                        <a:rPr lang="en-IN" b="0" dirty="0">
                          <a:solidFill>
                            <a:srgbClr val="1F497D"/>
                          </a:solidFill>
                          <a:effectLst/>
                          <a:latin typeface="+mn-lt"/>
                        </a:rPr>
                        <a:t>influenza virus, parainfluenza virus, respiratory syncytial virus, coronavirus</a:t>
                      </a:r>
                    </a:p>
                  </a:txBody>
                  <a:tcPr anchor="ctr"/>
                </a:tc>
                <a:extLst>
                  <a:ext uri="{0D108BD9-81ED-4DB2-BD59-A6C34878D82A}">
                    <a16:rowId xmlns:a16="http://schemas.microsoft.com/office/drawing/2014/main" val="1581991295"/>
                  </a:ext>
                </a:extLst>
              </a:tr>
            </a:tbl>
          </a:graphicData>
        </a:graphic>
      </p:graphicFrame>
    </p:spTree>
    <p:extLst>
      <p:ext uri="{BB962C8B-B14F-4D97-AF65-F5344CB8AC3E}">
        <p14:creationId xmlns:p14="http://schemas.microsoft.com/office/powerpoint/2010/main" val="619121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Vaccination </a:t>
            </a:r>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a:xfrm>
            <a:off x="457200" y="1280160"/>
            <a:ext cx="8229600" cy="4572000"/>
          </a:xfrm>
        </p:spPr>
        <p:txBody>
          <a:bodyPr/>
          <a:lstStyle/>
          <a:p>
            <a:r>
              <a:rPr lang="en-US" b="1" dirty="0"/>
              <a:t>Vaccination</a:t>
            </a:r>
            <a:r>
              <a:rPr lang="en-US" dirty="0"/>
              <a:t> is the primary method of controlling viral disease by building immunity to a virus or virus family.</a:t>
            </a:r>
          </a:p>
          <a:p>
            <a:pPr marL="457200" indent="-457200">
              <a:buFont typeface="Arial" panose="020B0604020202020204" pitchFamily="34" charset="0"/>
              <a:buChar char="•"/>
            </a:pPr>
            <a:r>
              <a:rPr lang="en-US" b="1" dirty="0"/>
              <a:t>Vaccines</a:t>
            </a:r>
            <a:r>
              <a:rPr lang="en-US" dirty="0"/>
              <a:t> may be prepared by using live virus, killed virus or small parts of the virus.</a:t>
            </a:r>
          </a:p>
        </p:txBody>
      </p:sp>
      <p:sp>
        <p:nvSpPr>
          <p:cNvPr id="7" name="TextBox 6">
            <a:extLst>
              <a:ext uri="{FF2B5EF4-FFF2-40B4-BE49-F238E27FC236}">
                <a16:creationId xmlns:a16="http://schemas.microsoft.com/office/drawing/2014/main" id="{8D17DC4A-7A77-60BB-086C-8D6DF3312F38}"/>
              </a:ext>
            </a:extLst>
          </p:cNvPr>
          <p:cNvSpPr txBox="1"/>
          <p:nvPr/>
        </p:nvSpPr>
        <p:spPr>
          <a:xfrm>
            <a:off x="3848099" y="3220879"/>
            <a:ext cx="1447800" cy="307777"/>
          </a:xfrm>
          <a:prstGeom prst="rect">
            <a:avLst/>
          </a:prstGeom>
          <a:noFill/>
        </p:spPr>
        <p:txBody>
          <a:bodyPr wrap="square" rtlCol="0">
            <a:spAutoFit/>
          </a:bodyPr>
          <a:lstStyle/>
          <a:p>
            <a:pPr algn="ctr"/>
            <a:r>
              <a:rPr lang="en-US" sz="1400" b="1" dirty="0"/>
              <a:t>21.3 Figure 2</a:t>
            </a:r>
          </a:p>
        </p:txBody>
      </p:sp>
      <p:pic>
        <p:nvPicPr>
          <p:cNvPr id="8" name="Content Placeholder 4" descr="A photograph shows someone receiving a shot.">
            <a:extLst>
              <a:ext uri="{FF2B5EF4-FFF2-40B4-BE49-F238E27FC236}">
                <a16:creationId xmlns:a16="http://schemas.microsoft.com/office/drawing/2014/main" id="{884899AC-A24A-0D98-1B01-8003E4326635}"/>
              </a:ext>
            </a:extLst>
          </p:cNvPr>
          <p:cNvPicPr>
            <a:picLocks noChangeAspect="1"/>
          </p:cNvPicPr>
          <p:nvPr/>
        </p:nvPicPr>
        <p:blipFill>
          <a:blip r:embed="rId2"/>
          <a:srcRect l="926" t="7001" r="926" b="18000"/>
          <a:stretch/>
        </p:blipFill>
        <p:spPr>
          <a:xfrm>
            <a:off x="1700105" y="3492989"/>
            <a:ext cx="5743787" cy="2438400"/>
          </a:xfrm>
          <a:prstGeom prst="rect">
            <a:avLst/>
          </a:prstGeom>
        </p:spPr>
      </p:pic>
    </p:spTree>
    <p:extLst>
      <p:ext uri="{BB962C8B-B14F-4D97-AF65-F5344CB8AC3E}">
        <p14:creationId xmlns:p14="http://schemas.microsoft.com/office/powerpoint/2010/main" val="2900955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A09988-DDB8-CEE9-FB73-BDF24205971F}"/>
              </a:ext>
            </a:extLst>
          </p:cNvPr>
          <p:cNvSpPr>
            <a:spLocks noGrp="1"/>
          </p:cNvSpPr>
          <p:nvPr>
            <p:ph type="title"/>
          </p:nvPr>
        </p:nvSpPr>
        <p:spPr/>
        <p:txBody>
          <a:bodyPr/>
          <a:lstStyle/>
          <a:p>
            <a:r>
              <a:rPr lang="en-US" dirty="0"/>
              <a:t>Vaccines for Prevention </a:t>
            </a:r>
          </a:p>
        </p:txBody>
      </p:sp>
      <p:sp>
        <p:nvSpPr>
          <p:cNvPr id="6" name="Content Placeholder 5">
            <a:extLst>
              <a:ext uri="{FF2B5EF4-FFF2-40B4-BE49-F238E27FC236}">
                <a16:creationId xmlns:a16="http://schemas.microsoft.com/office/drawing/2014/main" id="{500686E1-28FA-99EE-28A0-7F1C150F55CF}"/>
              </a:ext>
            </a:extLst>
          </p:cNvPr>
          <p:cNvSpPr>
            <a:spLocks noGrp="1"/>
          </p:cNvSpPr>
          <p:nvPr>
            <p:ph idx="1"/>
          </p:nvPr>
        </p:nvSpPr>
        <p:spPr/>
        <p:txBody>
          <a:bodyPr>
            <a:normAutofit fontScale="92500"/>
          </a:bodyPr>
          <a:lstStyle/>
          <a:p>
            <a:r>
              <a:rPr lang="en-US" dirty="0"/>
              <a:t>Live viral vaccines are designed to cause few symptoms in recipients while also causing an immune response to gain protective immunity to virus. </a:t>
            </a:r>
          </a:p>
          <a:p>
            <a:pPr marL="457200" indent="-457200">
              <a:buFont typeface="Arial" panose="020B0604020202020204" pitchFamily="34" charset="0"/>
              <a:buChar char="•"/>
            </a:pPr>
            <a:r>
              <a:rPr lang="en-US" dirty="0"/>
              <a:t>Polio vaccination success in 1950s and 1960s paved way for other vaccines.</a:t>
            </a:r>
          </a:p>
          <a:p>
            <a:pPr marL="457200" indent="-457200">
              <a:buFont typeface="Arial" panose="020B0604020202020204" pitchFamily="34" charset="0"/>
              <a:buChar char="•"/>
            </a:pPr>
            <a:endParaRPr lang="en-US" dirty="0"/>
          </a:p>
          <a:p>
            <a:r>
              <a:rPr lang="en-US" dirty="0"/>
              <a:t>Live vaccines created by </a:t>
            </a:r>
            <a:r>
              <a:rPr lang="en-US" b="1" dirty="0"/>
              <a:t>attenuating</a:t>
            </a:r>
            <a:r>
              <a:rPr lang="en-US" dirty="0"/>
              <a:t> (weakening) the virus. </a:t>
            </a:r>
          </a:p>
          <a:p>
            <a:pPr marL="457200" indent="-457200">
              <a:buFont typeface="Arial" panose="020B0604020202020204" pitchFamily="34" charset="0"/>
              <a:buChar char="•"/>
            </a:pPr>
            <a:r>
              <a:rPr lang="en-US" dirty="0"/>
              <a:t>Unfortunately, </a:t>
            </a:r>
            <a:r>
              <a:rPr lang="en-US" b="1" dirty="0"/>
              <a:t>back mutations </a:t>
            </a:r>
            <a:r>
              <a:rPr lang="en-US" dirty="0"/>
              <a:t>(mutations which allow the virus to readapt to host and cause disease again) are possible. </a:t>
            </a:r>
          </a:p>
        </p:txBody>
      </p:sp>
    </p:spTree>
    <p:extLst>
      <p:ext uri="{BB962C8B-B14F-4D97-AF65-F5344CB8AC3E}">
        <p14:creationId xmlns:p14="http://schemas.microsoft.com/office/powerpoint/2010/main" val="17698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F939F-FDBF-CF3B-143F-C5BB63C43AF3}"/>
              </a:ext>
            </a:extLst>
          </p:cNvPr>
          <p:cNvSpPr>
            <a:spLocks noGrp="1"/>
          </p:cNvSpPr>
          <p:nvPr>
            <p:ph type="title"/>
          </p:nvPr>
        </p:nvSpPr>
        <p:spPr/>
        <p:txBody>
          <a:bodyPr/>
          <a:lstStyle/>
          <a:p>
            <a:r>
              <a:rPr lang="en-US" dirty="0"/>
              <a:t>Vaccine Development </a:t>
            </a:r>
          </a:p>
        </p:txBody>
      </p:sp>
      <p:sp>
        <p:nvSpPr>
          <p:cNvPr id="3" name="Content Placeholder 2">
            <a:extLst>
              <a:ext uri="{FF2B5EF4-FFF2-40B4-BE49-F238E27FC236}">
                <a16:creationId xmlns:a16="http://schemas.microsoft.com/office/drawing/2014/main" id="{FF07D115-E839-270A-C9C3-E20B5883FC7D}"/>
              </a:ext>
            </a:extLst>
          </p:cNvPr>
          <p:cNvSpPr>
            <a:spLocks noGrp="1"/>
          </p:cNvSpPr>
          <p:nvPr>
            <p:ph idx="1"/>
          </p:nvPr>
        </p:nvSpPr>
        <p:spPr/>
        <p:txBody>
          <a:bodyPr/>
          <a:lstStyle/>
          <a:p>
            <a:r>
              <a:rPr lang="en-US" dirty="0"/>
              <a:t>Some vaccines—such as the influenza vaccine—are under continuous development, as the virus mutates and potentially can evade the immunity provided by the previous year's vaccine. </a:t>
            </a:r>
          </a:p>
          <a:p>
            <a:endParaRPr lang="en-US" dirty="0"/>
          </a:p>
          <a:p>
            <a:r>
              <a:rPr lang="en-US" dirty="0"/>
              <a:t>Some viruses such as measles, mumps and rubella do not mutate frequently, so the same vaccine is used every year.</a:t>
            </a:r>
          </a:p>
        </p:txBody>
      </p:sp>
    </p:spTree>
    <p:extLst>
      <p:ext uri="{BB962C8B-B14F-4D97-AF65-F5344CB8AC3E}">
        <p14:creationId xmlns:p14="http://schemas.microsoft.com/office/powerpoint/2010/main" val="2429963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1</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p:txBody>
          <a:bodyPr>
            <a:normAutofit fontScale="92500" lnSpcReduction="20000"/>
          </a:bodyPr>
          <a:lstStyle/>
          <a:p>
            <a:r>
              <a:rPr lang="en-US" dirty="0"/>
              <a:t>The influenza A virus has eight separate segments of RNA that make up its genome. While we usually think of mutations as single base pair changes in the genome, viruses with multiple genome segments can mutate by a process known as reassortment (Figure 3). In this case, when different strains of a virus infect the same host cell, strain-specific segments of the genome can be swapped in new viruses produced in the host cell. This can lead to the generation of new strains that have never been seen by host immune systems. Using the illustration in Figure 3, describe how a highly pathogenic strain, such as H1N1, could have evolved and why influenza A vaccines were largely ineffective against this strain.</a:t>
            </a:r>
          </a:p>
        </p:txBody>
      </p:sp>
    </p:spTree>
    <p:extLst>
      <p:ext uri="{BB962C8B-B14F-4D97-AF65-F5344CB8AC3E}">
        <p14:creationId xmlns:p14="http://schemas.microsoft.com/office/powerpoint/2010/main" val="1933572423"/>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1688</TotalTime>
  <Words>1442</Words>
  <Application>Microsoft Office PowerPoint</Application>
  <PresentationFormat>On-screen Show (4:3)</PresentationFormat>
  <Paragraphs>123</Paragraphs>
  <Slides>23</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Courier New</vt:lpstr>
      <vt:lpstr>Calibri</vt:lpstr>
      <vt:lpstr>Century Gothic</vt:lpstr>
      <vt:lpstr>Aptos</vt:lpstr>
      <vt:lpstr>Times New Roman</vt:lpstr>
      <vt:lpstr>Office Theme</vt:lpstr>
      <vt:lpstr>Lesson 21.3</vt:lpstr>
      <vt:lpstr>Objectives</vt:lpstr>
      <vt:lpstr>Lesson 21.3 Figure 1</vt:lpstr>
      <vt:lpstr>Viruses </vt:lpstr>
      <vt:lpstr>Table 1: A Summary of Human Viruses </vt:lpstr>
      <vt:lpstr>Vaccination </vt:lpstr>
      <vt:lpstr>Vaccines for Prevention </vt:lpstr>
      <vt:lpstr>Vaccine Development </vt:lpstr>
      <vt:lpstr>Think It Through1</vt:lpstr>
      <vt:lpstr>Think It Through2</vt:lpstr>
      <vt:lpstr>Group Activity1</vt:lpstr>
      <vt:lpstr>Vaccines for Treatment </vt:lpstr>
      <vt:lpstr>Group Activity2</vt:lpstr>
      <vt:lpstr>Antiviral Drugs for Treatment1 </vt:lpstr>
      <vt:lpstr>Antiviral Drugs for Treatment2</vt:lpstr>
      <vt:lpstr>Lesson 21.3 Figure 5</vt:lpstr>
      <vt:lpstr>Lesson 21.3 Figure 6</vt:lpstr>
      <vt:lpstr>HIV Treatment </vt:lpstr>
      <vt:lpstr>Think It Through3</vt:lpstr>
      <vt:lpstr>Science and You1</vt:lpstr>
      <vt:lpstr>Science and You2</vt:lpstr>
      <vt:lpstr>Summary </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Riley Possanza</cp:lastModifiedBy>
  <cp:revision>182</cp:revision>
  <dcterms:created xsi:type="dcterms:W3CDTF">2013-04-26T14:43:13Z</dcterms:created>
  <dcterms:modified xsi:type="dcterms:W3CDTF">2024-10-09T19:29:04Z</dcterms:modified>
</cp:coreProperties>
</file>