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64" r:id="rId3"/>
    <p:sldId id="273" r:id="rId4"/>
    <p:sldId id="274" r:id="rId5"/>
    <p:sldId id="297" r:id="rId6"/>
    <p:sldId id="265" r:id="rId7"/>
    <p:sldId id="271" r:id="rId8"/>
    <p:sldId id="298" r:id="rId9"/>
    <p:sldId id="276" r:id="rId10"/>
    <p:sldId id="267" r:id="rId11"/>
    <p:sldId id="280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7" autoAdjust="0"/>
    <p:restoredTop sz="86410" autoAdjust="0"/>
  </p:normalViewPr>
  <p:slideViewPr>
    <p:cSldViewPr>
      <p:cViewPr varScale="1">
        <p:scale>
          <a:sx n="95" d="100"/>
          <a:sy n="95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2: (a) Endogenous normal prion protein (PrPc) is converted into the disease-causing form (PrPSc) when it encounters this variant form of the protein. PrPSc may arise spontaneously in brain tissue, especially if a mutant form of the protein is present, or it may occur via the spread of misfolded prions consumed in food into brain tissue. (b) This prion-infected brain tissue, visualized using light microscopy, shows the vacuoles (holes) that give it a spongy texture, typical of transmissible spongiform encephalopathies.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1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included as a relevant application for this topic.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6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It Throu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8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and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and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21.4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Prions and Viroids 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Prions are infectious proteinaceous material.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No DNA or RNA is found in infectious particle. 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Prions are known to cause kuru and BSE. 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Viroids are plant pathogens made from a single RNA molecule. 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Viroids are known to cause crop damage and significant agricultural losses. 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15942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Define</a:t>
            </a:r>
            <a:r>
              <a:rPr lang="en-US" sz="32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viroids and their targets of infection.</a:t>
            </a:r>
            <a:endParaRPr lang="en-US" sz="3200" dirty="0"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Describe</a:t>
            </a:r>
            <a:r>
              <a:rPr lang="en-US" sz="32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prions and their basic properties.</a:t>
            </a:r>
            <a:endParaRPr lang="en-US" sz="3200" dirty="0"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59D1-CC1E-D743-F8C5-64F3916D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AB4A-6A73-FBC6-3526-1F0E57E5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Prions are proteinaceous infectious particles.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do not contain DNA or RNA.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Cause fatal neurodegenerative diseases such as kuru and "mad cow disease."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6B679-42F5-16A1-C607-1797069E1814}"/>
              </a:ext>
            </a:extLst>
          </p:cNvPr>
          <p:cNvSpPr txBox="1"/>
          <p:nvPr/>
        </p:nvSpPr>
        <p:spPr>
          <a:xfrm>
            <a:off x="5829300" y="147285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21.4 Figure 1 </a:t>
            </a:r>
          </a:p>
        </p:txBody>
      </p:sp>
      <p:pic>
        <p:nvPicPr>
          <p:cNvPr id="9" name="Content Placeholder 6" descr="The image displays a section of cow's brain infected with mad cow disease. The image is stained to show the presence of the agent causing the disease.">
            <a:extLst>
              <a:ext uri="{FF2B5EF4-FFF2-40B4-BE49-F238E27FC236}">
                <a16:creationId xmlns:a16="http://schemas.microsoft.com/office/drawing/2014/main" id="{71F1E6B1-250C-C54D-81F7-9979E6C8D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16" t="7000" r="13426" b="6001"/>
          <a:stretch/>
        </p:blipFill>
        <p:spPr>
          <a:xfrm>
            <a:off x="4669220" y="1783140"/>
            <a:ext cx="4072759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9B3BB-5800-0386-0D9A-03F6F55822D6}"/>
              </a:ext>
            </a:extLst>
          </p:cNvPr>
          <p:cNvSpPr txBox="1"/>
          <p:nvPr/>
        </p:nvSpPr>
        <p:spPr>
          <a:xfrm>
            <a:off x="4419599" y="452634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Dr. Peter Hooper, CSIRO on Wikimedia Commons. "Mad cow disease."</a:t>
            </a:r>
          </a:p>
        </p:txBody>
      </p:sp>
    </p:spTree>
    <p:extLst>
      <p:ext uri="{BB962C8B-B14F-4D97-AF65-F5344CB8AC3E}">
        <p14:creationId xmlns:p14="http://schemas.microsoft.com/office/powerpoint/2010/main" val="1769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1AC7-75BC-420C-33AB-1FBF5BDC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Bovine Spongiform Encephalopathy (BSE)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BA40-33E6-4BEC-A58B-47B696E4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</p:spPr>
        <p:txBody>
          <a:bodyPr>
            <a:normAutofit/>
          </a:bodyPr>
          <a:lstStyle/>
          <a:p>
            <a:r>
              <a:rPr lang="en-US" dirty="0"/>
              <a:t>BSE, also known as "mad cow disease," was originally thought to only affect cattle.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During an outbreak, it was found that prions cause Creutzfeldt-Jakob disease (CJD) in humans.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Disease acquired by eating animals infected with BSE.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CJD can be spread among humans by blood. </a:t>
            </a:r>
          </a:p>
        </p:txBody>
      </p:sp>
    </p:spTree>
    <p:extLst>
      <p:ext uri="{BB962C8B-B14F-4D97-AF65-F5344CB8AC3E}">
        <p14:creationId xmlns:p14="http://schemas.microsoft.com/office/powerpoint/2010/main" val="290095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C8E0-1379-3E1D-0812-5ABA2FEC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21.4 Figure 2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50E6E-3B48-9BF7-3C43-521E86E37C57}"/>
              </a:ext>
            </a:extLst>
          </p:cNvPr>
          <p:cNvSpPr txBox="1"/>
          <p:nvPr/>
        </p:nvSpPr>
        <p:spPr>
          <a:xfrm>
            <a:off x="2095500" y="5360610"/>
            <a:ext cx="495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Joannamasel on Wikimedia Commons. "Prion replication."</a:t>
            </a:r>
          </a:p>
          <a:p>
            <a:pPr algn="ctr"/>
            <a:r>
              <a:rPr lang="en-US" sz="1000" dirty="0"/>
              <a:t>Public Health Image Library, APHIS on Wikimedia Commons. "Prion-infected brain tissue."</a:t>
            </a:r>
          </a:p>
        </p:txBody>
      </p:sp>
      <p:pic>
        <p:nvPicPr>
          <p:cNvPr id="7" name="Content Placeholder 4" descr="Figure (a) displays the process of how normal prion protein is converted to disease causing forms. Endogenous P r P c interact with P r P S c. This converts P r P c into P r P S c. The P r P S c accumulate. Figure (b) is a micrograph that shows holes in brain tissue.">
            <a:extLst>
              <a:ext uri="{FF2B5EF4-FFF2-40B4-BE49-F238E27FC236}">
                <a16:creationId xmlns:a16="http://schemas.microsoft.com/office/drawing/2014/main" id="{2E504EE0-CD9D-9D99-3A77-CD9330332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999" b="28001"/>
          <a:stretch/>
        </p:blipFill>
        <p:spPr>
          <a:xfrm>
            <a:off x="647700" y="2011891"/>
            <a:ext cx="7848600" cy="2834217"/>
          </a:xfrm>
        </p:spPr>
      </p:pic>
    </p:spTree>
    <p:extLst>
      <p:ext uri="{BB962C8B-B14F-4D97-AF65-F5344CB8AC3E}">
        <p14:creationId xmlns:p14="http://schemas.microsoft.com/office/powerpoint/2010/main" val="416423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Viroids</a:t>
            </a:r>
            <a:r>
              <a:rPr lang="en-US" sz="1400" baseline="-25000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42672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Viroids are plant pathogens.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 They are small single stranded circular RNA particles.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Must be within a host cell to replicate.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Only replicates the single specific RNA molecule, no protein. </a:t>
            </a:r>
            <a:endParaRPr lang="en-US" i="0" dirty="0">
              <a:solidFill>
                <a:schemeClr val="tx1"/>
              </a:solidFill>
            </a:endParaRPr>
          </a:p>
          <a:p>
            <a:pPr marL="0" indent="3175">
              <a:spcBef>
                <a:spcPts val="12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86349-6743-CDF8-63F4-377498353CD4}"/>
              </a:ext>
            </a:extLst>
          </p:cNvPr>
          <p:cNvSpPr txBox="1"/>
          <p:nvPr/>
        </p:nvSpPr>
        <p:spPr>
          <a:xfrm>
            <a:off x="5791200" y="15207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21.4 Figure 3</a:t>
            </a:r>
          </a:p>
        </p:txBody>
      </p:sp>
      <p:pic>
        <p:nvPicPr>
          <p:cNvPr id="7" name="Content Placeholder 6" descr="The image depicts the secondary structure of a single-stranded R N A or s s R N A molecule from a viroid belonging to the Avsunviroidae family. The secondary structure refers to the specific folding pattern and arrangement of the R N A molecule. In this case, the image showcases the intricate folding and base pairing of the viroid's s s R N A, revealing its distinct structural elements such as loops, stems, and bulges. The secondary structure is important for the viroid's biological functions and interactions with other molecules.">
            <a:extLst>
              <a:ext uri="{FF2B5EF4-FFF2-40B4-BE49-F238E27FC236}">
                <a16:creationId xmlns:a16="http://schemas.microsoft.com/office/drawing/2014/main" id="{70332D67-8857-1A11-A040-196C59CFD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3" t="8336" r="9259" b="7604"/>
          <a:stretch/>
        </p:blipFill>
        <p:spPr>
          <a:xfrm>
            <a:off x="4953000" y="1826719"/>
            <a:ext cx="3505200" cy="1986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395FA-A882-9245-454B-C6AAD9165953}"/>
              </a:ext>
            </a:extLst>
          </p:cNvPr>
          <p:cNvSpPr txBox="1"/>
          <p:nvPr/>
        </p:nvSpPr>
        <p:spPr>
          <a:xfrm>
            <a:off x="4419600" y="397851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148LENIN on Wikimedia Commons. "Viroid of family Avsunviroidae."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05840"/>
          </a:xfrm>
        </p:spPr>
        <p:txBody>
          <a:bodyPr/>
          <a:lstStyle/>
          <a:p>
            <a:r>
              <a:rPr lang="en-US" dirty="0"/>
              <a:t>Viroids are made of RNA particles. What universal component of all cells is made of RNA molecules?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ED19-2C9C-2345-99BB-B69D4DB4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Viroids</a:t>
            </a:r>
            <a:r>
              <a:rPr lang="en-US" sz="1400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DEE0-C4E0-0F43-3069-4D160FD41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Viroids are responsible for crop failures and millions of dollars of agricultural loss.</a:t>
            </a:r>
          </a:p>
          <a:p>
            <a:endParaRPr lang="en-US" dirty="0"/>
          </a:p>
          <a:p>
            <a:r>
              <a:rPr lang="en-US" dirty="0"/>
              <a:t>Known to infect potatoes, cucumbers, tomatoes, chrysanthemums, avocados and coconut palms.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FC183-B2B2-1047-C6C6-9687884CD202}"/>
              </a:ext>
            </a:extLst>
          </p:cNvPr>
          <p:cNvSpPr txBox="1"/>
          <p:nvPr/>
        </p:nvSpPr>
        <p:spPr>
          <a:xfrm>
            <a:off x="5752681" y="1371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21.4 Figure 4</a:t>
            </a:r>
          </a:p>
        </p:txBody>
      </p:sp>
      <p:pic>
        <p:nvPicPr>
          <p:cNvPr id="9" name="Content Placeholder 4" descr="A photograph of potatoes in the dirt; several are green and brown.">
            <a:extLst>
              <a:ext uri="{FF2B5EF4-FFF2-40B4-BE49-F238E27FC236}">
                <a16:creationId xmlns:a16="http://schemas.microsoft.com/office/drawing/2014/main" id="{6F0C2752-CE1C-57C7-C786-B3E5722B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63" t="7000" r="12037" b="6001"/>
          <a:stretch/>
        </p:blipFill>
        <p:spPr>
          <a:xfrm>
            <a:off x="4386336" y="1679377"/>
            <a:ext cx="425669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76203-A9E2-5004-6A10-43D323BE8073}"/>
              </a:ext>
            </a:extLst>
          </p:cNvPr>
          <p:cNvSpPr txBox="1"/>
          <p:nvPr/>
        </p:nvSpPr>
        <p:spPr>
          <a:xfrm>
            <a:off x="4824465" y="4422577"/>
            <a:ext cx="3380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William M. Brown Jr., Bugwood.org on Wikimedia Commons. "Potato spindle tuber viroid."</a:t>
            </a:r>
          </a:p>
        </p:txBody>
      </p:sp>
    </p:spTree>
    <p:extLst>
      <p:ext uri="{BB962C8B-B14F-4D97-AF65-F5344CB8AC3E}">
        <p14:creationId xmlns:p14="http://schemas.microsoft.com/office/powerpoint/2010/main" val="66460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285-5CB0-174E-014C-EE0E32FC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836E-1DE3-02CC-70C3-EB5C16CF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Career: Virologist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Virology is the study of viruses, and a virologist is trained in the discipline.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Virologist are involved in many fields, such as academic research labs, teaching, involved in the creation or production of vaccines, epidemiologists or even science writers.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this sounds interesting, find a mentor in the field, and get a firsthand look at the work!</a:t>
            </a:r>
          </a:p>
        </p:txBody>
      </p:sp>
    </p:spTree>
    <p:extLst>
      <p:ext uri="{BB962C8B-B14F-4D97-AF65-F5344CB8AC3E}">
        <p14:creationId xmlns:p14="http://schemas.microsoft.com/office/powerpoint/2010/main" val="114602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545</Words>
  <Application>Microsoft Office PowerPoint</Application>
  <PresentationFormat>On-screen Show (4:3)</PresentationFormat>
  <Paragraphs>53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Courier New</vt:lpstr>
      <vt:lpstr>Calibri</vt:lpstr>
      <vt:lpstr>Century Gothic</vt:lpstr>
      <vt:lpstr>Aptos</vt:lpstr>
      <vt:lpstr>Times New Roman</vt:lpstr>
      <vt:lpstr>Office Theme</vt:lpstr>
      <vt:lpstr>Lesson 21.4</vt:lpstr>
      <vt:lpstr>Objectives</vt:lpstr>
      <vt:lpstr>Prions </vt:lpstr>
      <vt:lpstr>Bovine Spongiform Encephalopathy (BSE)</vt:lpstr>
      <vt:lpstr>Lesson 21.4 Figure 2</vt:lpstr>
      <vt:lpstr>Viroids1 </vt:lpstr>
      <vt:lpstr>Think It Through</vt:lpstr>
      <vt:lpstr>Viroids2</vt:lpstr>
      <vt:lpstr>Science and You</vt:lpstr>
      <vt:lpstr>Summary 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Riley Possanza</cp:lastModifiedBy>
  <cp:revision>181</cp:revision>
  <dcterms:created xsi:type="dcterms:W3CDTF">2013-04-26T14:43:13Z</dcterms:created>
  <dcterms:modified xsi:type="dcterms:W3CDTF">2024-10-09T19:36:44Z</dcterms:modified>
</cp:coreProperties>
</file>