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272" r:id="rId2"/>
    <p:sldId id="264" r:id="rId3"/>
    <p:sldId id="265" r:id="rId4"/>
    <p:sldId id="277" r:id="rId5"/>
    <p:sldId id="278" r:id="rId6"/>
    <p:sldId id="279" r:id="rId7"/>
    <p:sldId id="280" r:id="rId8"/>
    <p:sldId id="281" r:id="rId9"/>
    <p:sldId id="282" r:id="rId10"/>
    <p:sldId id="283" r:id="rId11"/>
    <p:sldId id="285" r:id="rId12"/>
    <p:sldId id="286" r:id="rId13"/>
    <p:sldId id="287" r:id="rId14"/>
    <p:sldId id="273" r:id="rId15"/>
    <p:sldId id="288" r:id="rId16"/>
    <p:sldId id="290" r:id="rId17"/>
    <p:sldId id="291" r:id="rId18"/>
    <p:sldId id="289" r:id="rId19"/>
    <p:sldId id="292" r:id="rId20"/>
    <p:sldId id="293" r:id="rId21"/>
    <p:sldId id="294" r:id="rId22"/>
    <p:sldId id="295" r:id="rId23"/>
    <p:sldId id="296" r:id="rId24"/>
    <p:sldId id="297" r:id="rId25"/>
  </p:sldIdLst>
  <p:sldSz cx="9144000" cy="6858000" type="screen4x3"/>
  <p:notesSz cx="6858000" cy="9144000"/>
  <p:embeddedFontLst>
    <p:embeddedFont>
      <p:font typeface="Century Gothic" panose="020B0502020202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87409" autoAdjust="0"/>
  </p:normalViewPr>
  <p:slideViewPr>
    <p:cSldViewPr>
      <p:cViewPr varScale="1">
        <p:scale>
          <a:sx n="69" d="100"/>
          <a:sy n="69" d="100"/>
        </p:scale>
        <p:origin x="1638" y="66"/>
      </p:cViewPr>
      <p:guideLst>
        <p:guide orient="horz" pos="2160"/>
        <p:guide pos="2880"/>
      </p:guideLst>
    </p:cSldViewPr>
  </p:slideViewPr>
  <p:outlineViewPr>
    <p:cViewPr>
      <p:scale>
        <a:sx n="33" d="100"/>
        <a:sy n="33" d="100"/>
      </p:scale>
      <p:origin x="0" y="-673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47807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Hydrothermal vents are home to bacterial colonies and complex ecosystems. (b) This microbial mat, about one meter in diameter, is growing in Yellowstone National Park. The mat's colony of bacteria helps it retain microbial nutrients.</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958708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4025816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1197327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The Dead Sea is hypersaline and home to several species of halophilic bacteria. (b) The reason for the pink coloration of the Hutt Lagoon in western Australia is due to the presence of a halophilic bacteria called </a:t>
            </a:r>
            <a:r>
              <a:rPr lang="en-US" i="1" dirty="0"/>
              <a:t>Dunaliella salina</a:t>
            </a:r>
            <a:r>
              <a:rPr lang="en-US" dirty="0"/>
              <a:t>.</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117429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37200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2364465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64021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stages of biofilm development are shown. During stage 1, initial attachment, bacteria adhere to a solid surface via weak </a:t>
            </a:r>
            <a:r>
              <a:rPr lang="en-US" i="1" dirty="0"/>
              <a:t>van der Waals interactions</a:t>
            </a:r>
            <a:r>
              <a:rPr lang="en-US" dirty="0"/>
              <a:t> (forces produced by induced electrical interactions between atoms; see Chapter 2). During stage 2, irreversible attachment, hairlike appendages called </a:t>
            </a:r>
            <a:r>
              <a:rPr lang="en-US" i="1" dirty="0"/>
              <a:t>pili</a:t>
            </a:r>
            <a:r>
              <a:rPr lang="en-US" dirty="0"/>
              <a:t> permanently anchor the bacteria to the surface. During stage 3, maturation I, the biofilm grows through cell division and recruitment of other bacteria. An extracellular matrix composed primarily of polysaccharides holds the biofilm together. During stage 4, maturation II, the biofilm continues to grow and takes on a more complex shape. During stage 5, dispersal, the biofilm matrix is partly broken down, allowing some bacteria to escape and colonize another surface. Micrographs of a </a:t>
            </a:r>
            <a:r>
              <a:rPr lang="en-US" i="1" dirty="0"/>
              <a:t>Pseudomonas aeruginosa</a:t>
            </a:r>
            <a:r>
              <a:rPr lang="en-US" dirty="0"/>
              <a:t> biofilm in each of the stages of development are shown.</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4293016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71726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22.1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Prokaryotic Diversity</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F4A3-7877-5EC2-15C3-F29989651BA2}"/>
              </a:ext>
            </a:extLst>
          </p:cNvPr>
          <p:cNvSpPr>
            <a:spLocks noGrp="1"/>
          </p:cNvSpPr>
          <p:nvPr>
            <p:ph type="title"/>
          </p:nvPr>
        </p:nvSpPr>
        <p:spPr/>
        <p:txBody>
          <a:bodyPr/>
          <a:lstStyle/>
          <a:p>
            <a:r>
              <a:rPr lang="en-IN" dirty="0"/>
              <a:t>The Ancient Atmosphere</a:t>
            </a:r>
          </a:p>
        </p:txBody>
      </p:sp>
      <p:sp>
        <p:nvSpPr>
          <p:cNvPr id="3" name="Content Placeholder 2">
            <a:extLst>
              <a:ext uri="{FF2B5EF4-FFF2-40B4-BE49-F238E27FC236}">
                <a16:creationId xmlns:a16="http://schemas.microsoft.com/office/drawing/2014/main" id="{F7EEBE6B-BCB5-F210-B796-85A7FCF53D65}"/>
              </a:ext>
            </a:extLst>
          </p:cNvPr>
          <p:cNvSpPr>
            <a:spLocks noGrp="1"/>
          </p:cNvSpPr>
          <p:nvPr>
            <p:ph idx="1"/>
          </p:nvPr>
        </p:nvSpPr>
        <p:spPr>
          <a:xfrm>
            <a:off x="457200" y="1280160"/>
            <a:ext cx="5257800" cy="4572000"/>
          </a:xfrm>
        </p:spPr>
        <p:txBody>
          <a:bodyPr>
            <a:noAutofit/>
          </a:bodyPr>
          <a:lstStyle/>
          <a:p>
            <a:pPr marL="0" indent="0">
              <a:buNone/>
            </a:pPr>
            <a:r>
              <a:rPr lang="en-US" sz="2000" dirty="0"/>
              <a:t>Earth's early atmosphere was </a:t>
            </a:r>
            <a:r>
              <a:rPr lang="en-US" sz="2000" b="1" dirty="0"/>
              <a:t>anoxic</a:t>
            </a:r>
            <a:r>
              <a:rPr lang="en-US" sz="2000" dirty="0"/>
              <a:t> (lacking molecular oxygen) for first 2 billion years, supporting only </a:t>
            </a:r>
            <a:r>
              <a:rPr lang="en-US" sz="2000" b="1" dirty="0"/>
              <a:t>anaerobic</a:t>
            </a:r>
            <a:r>
              <a:rPr lang="en-US" sz="2000" dirty="0"/>
              <a:t> life.</a:t>
            </a:r>
          </a:p>
          <a:p>
            <a:r>
              <a:rPr lang="en-US" sz="2000" b="1" dirty="0"/>
              <a:t>Chemoautotrophs</a:t>
            </a:r>
            <a:r>
              <a:rPr lang="en-US" sz="2000" dirty="0"/>
              <a:t> synthesized food from inorganic chemicals.</a:t>
            </a:r>
          </a:p>
          <a:p>
            <a:r>
              <a:rPr lang="en-US" sz="2000" b="1" dirty="0"/>
              <a:t>Photoautotrophs</a:t>
            </a:r>
            <a:r>
              <a:rPr lang="en-US" sz="2000" dirty="0"/>
              <a:t> converted solar energy into chemical energy. </a:t>
            </a:r>
          </a:p>
          <a:p>
            <a:r>
              <a:rPr lang="en-US" sz="2000" b="1" dirty="0"/>
              <a:t>Cyanobacteria</a:t>
            </a:r>
            <a:r>
              <a:rPr lang="en-US" sz="2000" dirty="0"/>
              <a:t> evolved at least 1 billion years later, oxygenating the atmosphere.</a:t>
            </a:r>
          </a:p>
          <a:p>
            <a:pPr lvl="1"/>
            <a:r>
              <a:rPr lang="en-US" sz="2000" dirty="0"/>
              <a:t>Increased O</a:t>
            </a:r>
            <a:r>
              <a:rPr lang="en-US" sz="2000" baseline="-25000" dirty="0"/>
              <a:t>2</a:t>
            </a:r>
            <a:r>
              <a:rPr lang="en-US" sz="2000" dirty="0"/>
              <a:t> allowed evolution of efficient catabolic pathways.</a:t>
            </a:r>
          </a:p>
          <a:p>
            <a:pPr lvl="1"/>
            <a:r>
              <a:rPr lang="en-US" sz="2000" dirty="0"/>
              <a:t>Enabled land colonization by creating ozone which shields Earth from UV radiation.</a:t>
            </a:r>
            <a:endParaRPr lang="en-IN" sz="2000" dirty="0"/>
          </a:p>
        </p:txBody>
      </p:sp>
      <p:sp>
        <p:nvSpPr>
          <p:cNvPr id="5" name="TextBox 4">
            <a:extLst>
              <a:ext uri="{FF2B5EF4-FFF2-40B4-BE49-F238E27FC236}">
                <a16:creationId xmlns:a16="http://schemas.microsoft.com/office/drawing/2014/main" id="{C82F86CE-9AD7-777A-0EC5-3DADB8751B36}"/>
              </a:ext>
            </a:extLst>
          </p:cNvPr>
          <p:cNvSpPr txBox="1"/>
          <p:nvPr/>
        </p:nvSpPr>
        <p:spPr>
          <a:xfrm>
            <a:off x="5850157" y="3852743"/>
            <a:ext cx="2771336" cy="307777"/>
          </a:xfrm>
          <a:prstGeom prst="rect">
            <a:avLst/>
          </a:prstGeom>
          <a:noFill/>
        </p:spPr>
        <p:txBody>
          <a:bodyPr wrap="none" rtlCol="0">
            <a:spAutoFit/>
          </a:bodyPr>
          <a:lstStyle/>
          <a:p>
            <a:pPr algn="ctr"/>
            <a:r>
              <a:rPr lang="en-US" sz="1400" b="1" dirty="0"/>
              <a:t>22.1 Figure 4: </a:t>
            </a:r>
            <a:r>
              <a:rPr lang="en-US" sz="1400" dirty="0"/>
              <a:t>Cyanobacteria bloom</a:t>
            </a:r>
          </a:p>
        </p:txBody>
      </p:sp>
      <p:pic>
        <p:nvPicPr>
          <p:cNvPr id="6" name="Content Placeholder 4" descr="A photograph shows a spring with a green substance on the water.">
            <a:extLst>
              <a:ext uri="{FF2B5EF4-FFF2-40B4-BE49-F238E27FC236}">
                <a16:creationId xmlns:a16="http://schemas.microsoft.com/office/drawing/2014/main" id="{D162ED95-CF4E-656A-2D4B-A3D641180BCB}"/>
              </a:ext>
            </a:extLst>
          </p:cNvPr>
          <p:cNvPicPr>
            <a:picLocks noChangeAspect="1"/>
          </p:cNvPicPr>
          <p:nvPr/>
        </p:nvPicPr>
        <p:blipFill>
          <a:blip r:embed="rId3"/>
          <a:srcRect t="3867" b="3530"/>
          <a:stretch/>
        </p:blipFill>
        <p:spPr>
          <a:xfrm>
            <a:off x="5627312" y="1703903"/>
            <a:ext cx="3217025" cy="2057400"/>
          </a:xfrm>
          <a:prstGeom prst="rect">
            <a:avLst/>
          </a:prstGeom>
        </p:spPr>
      </p:pic>
    </p:spTree>
    <p:extLst>
      <p:ext uri="{BB962C8B-B14F-4D97-AF65-F5344CB8AC3E}">
        <p14:creationId xmlns:p14="http://schemas.microsoft.com/office/powerpoint/2010/main" val="4019098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E5D7-8A55-A536-94C2-7C0FDBBC2E05}"/>
              </a:ext>
            </a:extLst>
          </p:cNvPr>
          <p:cNvSpPr>
            <a:spLocks noGrp="1"/>
          </p:cNvSpPr>
          <p:nvPr>
            <p:ph type="title"/>
          </p:nvPr>
        </p:nvSpPr>
        <p:spPr/>
        <p:txBody>
          <a:bodyPr/>
          <a:lstStyle/>
          <a:p>
            <a:r>
              <a:rPr lang="en-US" dirty="0"/>
              <a:t>Microbes Are Adaptable: Life in Moderate and Extreme Environments</a:t>
            </a:r>
            <a:r>
              <a:rPr lang="en-US" sz="1600" baseline="-25000" dirty="0"/>
              <a:t>1</a:t>
            </a:r>
            <a:endParaRPr lang="en-IN" sz="1600" baseline="-25000" dirty="0"/>
          </a:p>
        </p:txBody>
      </p:sp>
      <p:sp>
        <p:nvSpPr>
          <p:cNvPr id="3" name="Content Placeholder 2">
            <a:extLst>
              <a:ext uri="{FF2B5EF4-FFF2-40B4-BE49-F238E27FC236}">
                <a16:creationId xmlns:a16="http://schemas.microsoft.com/office/drawing/2014/main" id="{A62F988E-9EA1-953E-9548-5EB48BBEF115}"/>
              </a:ext>
            </a:extLst>
          </p:cNvPr>
          <p:cNvSpPr>
            <a:spLocks noGrp="1"/>
          </p:cNvSpPr>
          <p:nvPr>
            <p:ph idx="1"/>
          </p:nvPr>
        </p:nvSpPr>
        <p:spPr>
          <a:xfrm>
            <a:off x="457200" y="1280160"/>
            <a:ext cx="5638800" cy="4572000"/>
          </a:xfrm>
        </p:spPr>
        <p:txBody>
          <a:bodyPr>
            <a:normAutofit fontScale="85000" lnSpcReduction="20000"/>
          </a:bodyPr>
          <a:lstStyle/>
          <a:p>
            <a:pPr marL="0" indent="0">
              <a:buNone/>
            </a:pPr>
            <a:r>
              <a:rPr lang="en-US" sz="2400" dirty="0"/>
              <a:t>Prokaryotes have adaptive strategies for harsh conditions.</a:t>
            </a:r>
          </a:p>
          <a:p>
            <a:r>
              <a:rPr lang="en-US" sz="2400" dirty="0"/>
              <a:t>Cell walls protect against osmotic extremes.</a:t>
            </a:r>
          </a:p>
          <a:p>
            <a:r>
              <a:rPr lang="en-US" sz="2400" dirty="0"/>
              <a:t>Endospores are a dormant reduced form of bacteria that resists heat and drought.</a:t>
            </a:r>
          </a:p>
          <a:p>
            <a:pPr marL="0" indent="0">
              <a:buNone/>
            </a:pPr>
            <a:r>
              <a:rPr lang="en-US" sz="2400" b="1" dirty="0"/>
              <a:t>Extremophiles</a:t>
            </a:r>
            <a:r>
              <a:rPr lang="en-US" sz="2400" dirty="0"/>
              <a:t> thrive in specific extreme environments.</a:t>
            </a:r>
          </a:p>
          <a:p>
            <a:r>
              <a:rPr lang="en-US" sz="2400" b="1" dirty="0"/>
              <a:t>Hyperthermophiles</a:t>
            </a:r>
            <a:r>
              <a:rPr lang="en-US" sz="2400" dirty="0"/>
              <a:t> thrive in hotter temperatures than </a:t>
            </a:r>
            <a:r>
              <a:rPr lang="en-US" sz="2400" b="1" dirty="0"/>
              <a:t>thermophiles</a:t>
            </a:r>
            <a:r>
              <a:rPr lang="en-US" sz="2400" dirty="0"/>
              <a:t>, who like temperatures between 60-80°C.</a:t>
            </a:r>
          </a:p>
          <a:p>
            <a:r>
              <a:rPr lang="en-US" sz="2400" b="1" dirty="0"/>
              <a:t>Acidophiles</a:t>
            </a:r>
            <a:r>
              <a:rPr lang="en-US" sz="2400" dirty="0"/>
              <a:t> thrive in high acidic conditions.</a:t>
            </a:r>
          </a:p>
          <a:p>
            <a:r>
              <a:rPr lang="en-US" sz="2400" b="1" dirty="0"/>
              <a:t>Osmophiles</a:t>
            </a:r>
            <a:r>
              <a:rPr lang="en-US" sz="2400" dirty="0"/>
              <a:t> thrive in high sugar environments.</a:t>
            </a:r>
          </a:p>
          <a:p>
            <a:r>
              <a:rPr lang="en-US" sz="2400" b="1" dirty="0"/>
              <a:t>Psychrophiles</a:t>
            </a:r>
            <a:r>
              <a:rPr lang="en-US" sz="2400" dirty="0"/>
              <a:t> thrive in temperatures colder than 15°C.</a:t>
            </a:r>
          </a:p>
          <a:p>
            <a:r>
              <a:rPr lang="en-US" sz="2400" b="1" dirty="0"/>
              <a:t>Alkaliphiles</a:t>
            </a:r>
            <a:r>
              <a:rPr lang="en-US" sz="2400" dirty="0"/>
              <a:t> thrive in basic conditions.</a:t>
            </a:r>
          </a:p>
          <a:p>
            <a:r>
              <a:rPr lang="en-US" sz="2400" b="1" dirty="0"/>
              <a:t>Halophiles</a:t>
            </a:r>
            <a:r>
              <a:rPr lang="en-US" sz="2400" dirty="0"/>
              <a:t> thrive in high salt conditions.</a:t>
            </a:r>
            <a:endParaRPr lang="en-IN" sz="2400" dirty="0"/>
          </a:p>
        </p:txBody>
      </p:sp>
      <p:pic>
        <p:nvPicPr>
          <p:cNvPr id="4" name="Content Placeholder 6" descr="A photograph shows snow in a mountainous area, and some of the snow is red.">
            <a:extLst>
              <a:ext uri="{FF2B5EF4-FFF2-40B4-BE49-F238E27FC236}">
                <a16:creationId xmlns:a16="http://schemas.microsoft.com/office/drawing/2014/main" id="{50F3963D-3BE3-58F5-D9BD-B6DFC0E97F49}"/>
              </a:ext>
            </a:extLst>
          </p:cNvPr>
          <p:cNvPicPr>
            <a:picLocks noChangeAspect="1"/>
          </p:cNvPicPr>
          <p:nvPr/>
        </p:nvPicPr>
        <p:blipFill>
          <a:blip r:embed="rId2"/>
          <a:srcRect l="16667" t="3667" r="15741" b="3000"/>
          <a:stretch/>
        </p:blipFill>
        <p:spPr>
          <a:xfrm>
            <a:off x="5943600" y="1423576"/>
            <a:ext cx="2582636" cy="1981200"/>
          </a:xfrm>
          <a:prstGeom prst="rect">
            <a:avLst/>
          </a:prstGeom>
        </p:spPr>
      </p:pic>
      <p:sp>
        <p:nvSpPr>
          <p:cNvPr id="7" name="TextBox 6">
            <a:extLst>
              <a:ext uri="{FF2B5EF4-FFF2-40B4-BE49-F238E27FC236}">
                <a16:creationId xmlns:a16="http://schemas.microsoft.com/office/drawing/2014/main" id="{E17D8AF9-C5A7-4FC4-275B-7943887005EB}"/>
              </a:ext>
              <a:ext uri="{C183D7F6-B498-43B3-948B-1728B52AA6E4}">
                <adec:decorative xmlns:adec="http://schemas.microsoft.com/office/drawing/2017/decorative" val="0"/>
              </a:ext>
            </a:extLst>
          </p:cNvPr>
          <p:cNvSpPr txBox="1"/>
          <p:nvPr/>
        </p:nvSpPr>
        <p:spPr>
          <a:xfrm>
            <a:off x="5450582" y="3490321"/>
            <a:ext cx="3679563" cy="307777"/>
          </a:xfrm>
          <a:prstGeom prst="rect">
            <a:avLst/>
          </a:prstGeom>
          <a:noFill/>
        </p:spPr>
        <p:txBody>
          <a:bodyPr wrap="square" rtlCol="0">
            <a:spAutoFit/>
          </a:bodyPr>
          <a:lstStyle/>
          <a:p>
            <a:pPr algn="ctr"/>
            <a:r>
              <a:rPr lang="en-US" sz="1400" b="1" dirty="0"/>
              <a:t>22.1 Figure 5: </a:t>
            </a:r>
            <a:r>
              <a:rPr lang="en-US" sz="1400" dirty="0"/>
              <a:t>Snow algae is a psychrophile.</a:t>
            </a:r>
            <a:endParaRPr lang="en-US" sz="1400" b="1" dirty="0"/>
          </a:p>
        </p:txBody>
      </p:sp>
      <p:sp>
        <p:nvSpPr>
          <p:cNvPr id="6" name="TextBox 5">
            <a:extLst>
              <a:ext uri="{FF2B5EF4-FFF2-40B4-BE49-F238E27FC236}">
                <a16:creationId xmlns:a16="http://schemas.microsoft.com/office/drawing/2014/main" id="{18B0302E-5CCD-74CB-C715-D43F3C2CD6B9}"/>
              </a:ext>
              <a:ext uri="{C183D7F6-B498-43B3-948B-1728B52AA6E4}">
                <adec:decorative xmlns:adec="http://schemas.microsoft.com/office/drawing/2017/decorative" val="0"/>
              </a:ext>
            </a:extLst>
          </p:cNvPr>
          <p:cNvSpPr txBox="1"/>
          <p:nvPr/>
        </p:nvSpPr>
        <p:spPr>
          <a:xfrm>
            <a:off x="5319926" y="3805239"/>
            <a:ext cx="3982385" cy="248008"/>
          </a:xfrm>
          <a:prstGeom prst="rect">
            <a:avLst/>
          </a:prstGeom>
          <a:noFill/>
        </p:spPr>
        <p:txBody>
          <a:bodyPr wrap="square" rtlCol="0">
            <a:spAutoFit/>
          </a:bodyPr>
          <a:lstStyle/>
          <a:p>
            <a:pPr algn="ctr"/>
            <a:r>
              <a:rPr lang="en-US" sz="1000" dirty="0"/>
              <a:t>Pacific Southwest Region 5 on Wikimedia Commons. "Snow algae."</a:t>
            </a:r>
          </a:p>
        </p:txBody>
      </p:sp>
    </p:spTree>
    <p:extLst>
      <p:ext uri="{BB962C8B-B14F-4D97-AF65-F5344CB8AC3E}">
        <p14:creationId xmlns:p14="http://schemas.microsoft.com/office/powerpoint/2010/main" val="3955071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E5D7-8A55-A536-94C2-7C0FDBBC2E05}"/>
              </a:ext>
            </a:extLst>
          </p:cNvPr>
          <p:cNvSpPr>
            <a:spLocks noGrp="1"/>
          </p:cNvSpPr>
          <p:nvPr>
            <p:ph type="title"/>
          </p:nvPr>
        </p:nvSpPr>
        <p:spPr/>
        <p:txBody>
          <a:bodyPr/>
          <a:lstStyle/>
          <a:p>
            <a:r>
              <a:rPr lang="en-US" dirty="0"/>
              <a:t>Microbes Are Adaptable: Life in Moderate and Extreme Environments</a:t>
            </a:r>
            <a:r>
              <a:rPr lang="en-US" sz="1600" baseline="-25000" dirty="0"/>
              <a:t>2</a:t>
            </a:r>
            <a:endParaRPr lang="en-IN" dirty="0"/>
          </a:p>
        </p:txBody>
      </p:sp>
      <p:sp>
        <p:nvSpPr>
          <p:cNvPr id="3" name="Content Placeholder 2">
            <a:extLst>
              <a:ext uri="{FF2B5EF4-FFF2-40B4-BE49-F238E27FC236}">
                <a16:creationId xmlns:a16="http://schemas.microsoft.com/office/drawing/2014/main" id="{A62F988E-9EA1-953E-9548-5EB48BBEF115}"/>
              </a:ext>
            </a:extLst>
          </p:cNvPr>
          <p:cNvSpPr>
            <a:spLocks noGrp="1"/>
          </p:cNvSpPr>
          <p:nvPr>
            <p:ph idx="1"/>
          </p:nvPr>
        </p:nvSpPr>
        <p:spPr>
          <a:xfrm>
            <a:off x="457200" y="1280160"/>
            <a:ext cx="4724400" cy="4572000"/>
          </a:xfrm>
        </p:spPr>
        <p:txBody>
          <a:bodyPr>
            <a:normAutofit lnSpcReduction="10000"/>
          </a:bodyPr>
          <a:lstStyle/>
          <a:p>
            <a:r>
              <a:rPr lang="en-US" i="1" dirty="0"/>
              <a:t>Deinococcus radiodurans</a:t>
            </a:r>
            <a:r>
              <a:rPr lang="en-US" dirty="0"/>
              <a:t> is a radiation-resistant prokaryote.</a:t>
            </a:r>
          </a:p>
          <a:p>
            <a:r>
              <a:rPr lang="en-US" dirty="0"/>
              <a:t>Can tolerate extremely high doses of ionizing radiation.</a:t>
            </a:r>
          </a:p>
          <a:p>
            <a:r>
              <a:rPr lang="en-US" dirty="0"/>
              <a:t>Possesses DNA repair mechanisms to reconstruct shattered chromosomes.</a:t>
            </a:r>
          </a:p>
          <a:p>
            <a:r>
              <a:rPr lang="en-US" dirty="0"/>
              <a:t>Used to research new therapeutic drugs.</a:t>
            </a:r>
            <a:endParaRPr lang="en-IN" dirty="0"/>
          </a:p>
        </p:txBody>
      </p:sp>
      <p:sp>
        <p:nvSpPr>
          <p:cNvPr id="7" name="TextBox 6">
            <a:extLst>
              <a:ext uri="{FF2B5EF4-FFF2-40B4-BE49-F238E27FC236}">
                <a16:creationId xmlns:a16="http://schemas.microsoft.com/office/drawing/2014/main" id="{E17D8AF9-C5A7-4FC4-275B-7943887005EB}"/>
              </a:ext>
              <a:ext uri="{C183D7F6-B498-43B3-948B-1728B52AA6E4}">
                <adec:decorative xmlns:adec="http://schemas.microsoft.com/office/drawing/2017/decorative" val="0"/>
              </a:ext>
            </a:extLst>
          </p:cNvPr>
          <p:cNvSpPr txBox="1"/>
          <p:nvPr/>
        </p:nvSpPr>
        <p:spPr>
          <a:xfrm>
            <a:off x="6218038" y="1329690"/>
            <a:ext cx="1181100" cy="307777"/>
          </a:xfrm>
          <a:prstGeom prst="rect">
            <a:avLst/>
          </a:prstGeom>
          <a:noFill/>
        </p:spPr>
        <p:txBody>
          <a:bodyPr wrap="square" rtlCol="0">
            <a:spAutoFit/>
          </a:bodyPr>
          <a:lstStyle/>
          <a:p>
            <a:pPr algn="ctr"/>
            <a:r>
              <a:rPr lang="en-US" sz="1400" b="1" dirty="0"/>
              <a:t>22.1 Figure 6</a:t>
            </a:r>
          </a:p>
        </p:txBody>
      </p:sp>
      <p:pic>
        <p:nvPicPr>
          <p:cNvPr id="4" name="Content Placeholder 6" descr="A micrograph shows D. radiodurans as four green blobs all squished together.">
            <a:extLst>
              <a:ext uri="{FF2B5EF4-FFF2-40B4-BE49-F238E27FC236}">
                <a16:creationId xmlns:a16="http://schemas.microsoft.com/office/drawing/2014/main" id="{B21D404C-B081-27A0-B459-9CE5A5026A6E}"/>
              </a:ext>
            </a:extLst>
          </p:cNvPr>
          <p:cNvPicPr>
            <a:picLocks noChangeAspect="1"/>
          </p:cNvPicPr>
          <p:nvPr/>
        </p:nvPicPr>
        <p:blipFill>
          <a:blip r:embed="rId2"/>
          <a:srcRect l="27778" t="5333" r="27778" b="3001"/>
          <a:stretch/>
        </p:blipFill>
        <p:spPr>
          <a:xfrm>
            <a:off x="5195455" y="1637467"/>
            <a:ext cx="3243799" cy="3716853"/>
          </a:xfrm>
          <a:prstGeom prst="rect">
            <a:avLst/>
          </a:prstGeom>
        </p:spPr>
      </p:pic>
      <p:sp>
        <p:nvSpPr>
          <p:cNvPr id="6" name="TextBox 5">
            <a:extLst>
              <a:ext uri="{FF2B5EF4-FFF2-40B4-BE49-F238E27FC236}">
                <a16:creationId xmlns:a16="http://schemas.microsoft.com/office/drawing/2014/main" id="{18B0302E-5CCD-74CB-C715-D43F3C2CD6B9}"/>
              </a:ext>
              <a:ext uri="{C183D7F6-B498-43B3-948B-1728B52AA6E4}">
                <adec:decorative xmlns:adec="http://schemas.microsoft.com/office/drawing/2017/decorative" val="0"/>
              </a:ext>
            </a:extLst>
          </p:cNvPr>
          <p:cNvSpPr txBox="1"/>
          <p:nvPr/>
        </p:nvSpPr>
        <p:spPr>
          <a:xfrm>
            <a:off x="4817395" y="5537200"/>
            <a:ext cx="3982385" cy="400110"/>
          </a:xfrm>
          <a:prstGeom prst="rect">
            <a:avLst/>
          </a:prstGeom>
          <a:noFill/>
        </p:spPr>
        <p:txBody>
          <a:bodyPr wrap="square" rtlCol="0">
            <a:spAutoFit/>
          </a:bodyPr>
          <a:lstStyle/>
          <a:p>
            <a:pPr algn="ctr"/>
            <a:r>
              <a:rPr lang="en-US" sz="1000" dirty="0"/>
              <a:t>Michael Daly, Uniformed Services University on Wikimedia Commons. "</a:t>
            </a:r>
            <a:r>
              <a:rPr lang="en-US" sz="1000" i="1" dirty="0"/>
              <a:t>Deinococcus radiodurans</a:t>
            </a:r>
            <a:r>
              <a:rPr lang="en-US" sz="1000" dirty="0"/>
              <a:t>."</a:t>
            </a:r>
          </a:p>
        </p:txBody>
      </p:sp>
    </p:spTree>
    <p:extLst>
      <p:ext uri="{BB962C8B-B14F-4D97-AF65-F5344CB8AC3E}">
        <p14:creationId xmlns:p14="http://schemas.microsoft.com/office/powerpoint/2010/main" val="353175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normAutofit/>
          </a:bodyPr>
          <a:lstStyle/>
          <a:p>
            <a:r>
              <a:rPr lang="en-US" sz="2800" dirty="0"/>
              <a:t>Table 1: Extremophiles and Their Preferred Conditions</a:t>
            </a:r>
          </a:p>
        </p:txBody>
      </p:sp>
      <p:graphicFrame>
        <p:nvGraphicFramePr>
          <p:cNvPr id="4" name="Content Placeholder 3" descr="Table 1: Extremophiles and their preferred conditions. Acidophiles have optimal growth at a p H of 3 or below. Alkaliphiles have optimal growth at a p H of 9 or above. Thermophiles have optimal growth between 60–80℃ (140–176℉). Hyperthermophiles have optimal growth between 80–122℃ (176–250℉). Psychrophiles have optimal growth at temperatures of negative 15 to 10℃ (5–50℉) or lower. Halophiles need a salt concentration of at least 0.2 molar concentration. Osmophiles need high sugar concentrations for optimal growth.">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1228281579"/>
              </p:ext>
            </p:extLst>
          </p:nvPr>
        </p:nvGraphicFramePr>
        <p:xfrm>
          <a:off x="457200" y="1279524"/>
          <a:ext cx="8229600" cy="4283076"/>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522627793"/>
                    </a:ext>
                  </a:extLst>
                </a:gridCol>
                <a:gridCol w="6019800">
                  <a:extLst>
                    <a:ext uri="{9D8B030D-6E8A-4147-A177-3AD203B41FA5}">
                      <a16:colId xmlns:a16="http://schemas.microsoft.com/office/drawing/2014/main" val="4293862904"/>
                    </a:ext>
                  </a:extLst>
                </a:gridCol>
              </a:tblGrid>
              <a:tr h="612775">
                <a:tc>
                  <a:txBody>
                    <a:bodyPr/>
                    <a:lstStyle/>
                    <a:p>
                      <a:pPr algn="l"/>
                      <a:r>
                        <a:rPr lang="en-IN" b="0" dirty="0">
                          <a:solidFill>
                            <a:schemeClr val="bg1"/>
                          </a:solidFill>
                          <a:effectLst/>
                          <a:latin typeface="+mn-lt"/>
                        </a:rPr>
                        <a:t>Extremophile</a:t>
                      </a:r>
                    </a:p>
                  </a:txBody>
                  <a:tcPr anchor="ctr"/>
                </a:tc>
                <a:tc>
                  <a:txBody>
                    <a:bodyPr/>
                    <a:lstStyle/>
                    <a:p>
                      <a:pPr algn="l"/>
                      <a:r>
                        <a:rPr lang="en-IN" b="0" dirty="0">
                          <a:solidFill>
                            <a:schemeClr val="bg1"/>
                          </a:solidFill>
                          <a:effectLst/>
                          <a:latin typeface="+mn-lt"/>
                        </a:rPr>
                        <a:t>Conditions for Optimal Growth</a:t>
                      </a:r>
                    </a:p>
                  </a:txBody>
                  <a:tcPr anchor="ctr"/>
                </a:tc>
                <a:extLst>
                  <a:ext uri="{0D108BD9-81ED-4DB2-BD59-A6C34878D82A}">
                    <a16:rowId xmlns:a16="http://schemas.microsoft.com/office/drawing/2014/main" val="1420373151"/>
                  </a:ext>
                </a:extLst>
              </a:tr>
              <a:tr h="546101">
                <a:tc>
                  <a:txBody>
                    <a:bodyPr/>
                    <a:lstStyle/>
                    <a:p>
                      <a:r>
                        <a:rPr lang="en-IN" b="0" dirty="0">
                          <a:effectLst/>
                        </a:rPr>
                        <a:t>acidophiles</a:t>
                      </a:r>
                    </a:p>
                  </a:txBody>
                  <a:tcPr anchor="ctr"/>
                </a:tc>
                <a:tc>
                  <a:txBody>
                    <a:bodyPr/>
                    <a:lstStyle/>
                    <a:p>
                      <a:r>
                        <a:rPr lang="en-IN" b="0" dirty="0">
                          <a:effectLst/>
                        </a:rPr>
                        <a:t>pH 3.0 or below</a:t>
                      </a:r>
                    </a:p>
                  </a:txBody>
                  <a:tcPr anchor="ctr"/>
                </a:tc>
                <a:extLst>
                  <a:ext uri="{0D108BD9-81ED-4DB2-BD59-A6C34878D82A}">
                    <a16:rowId xmlns:a16="http://schemas.microsoft.com/office/drawing/2014/main" val="3412931234"/>
                  </a:ext>
                </a:extLst>
              </a:tr>
              <a:tr h="457200">
                <a:tc>
                  <a:txBody>
                    <a:bodyPr/>
                    <a:lstStyle/>
                    <a:p>
                      <a:r>
                        <a:rPr lang="en-IN" b="0" dirty="0">
                          <a:effectLst/>
                        </a:rPr>
                        <a:t>alkaliphiles</a:t>
                      </a:r>
                    </a:p>
                  </a:txBody>
                  <a:tcPr anchor="ctr"/>
                </a:tc>
                <a:tc>
                  <a:txBody>
                    <a:bodyPr/>
                    <a:lstStyle/>
                    <a:p>
                      <a:r>
                        <a:rPr lang="en-IN" b="0" dirty="0">
                          <a:effectLst/>
                        </a:rPr>
                        <a:t>pH 9.0 or above</a:t>
                      </a:r>
                    </a:p>
                  </a:txBody>
                  <a:tcPr anchor="ctr"/>
                </a:tc>
                <a:extLst>
                  <a:ext uri="{0D108BD9-81ED-4DB2-BD59-A6C34878D82A}">
                    <a16:rowId xmlns:a16="http://schemas.microsoft.com/office/drawing/2014/main" val="1548708678"/>
                  </a:ext>
                </a:extLst>
              </a:tr>
              <a:tr h="533400">
                <a:tc>
                  <a:txBody>
                    <a:bodyPr/>
                    <a:lstStyle/>
                    <a:p>
                      <a:r>
                        <a:rPr lang="en-IN" b="0" dirty="0">
                          <a:effectLst/>
                        </a:rPr>
                        <a:t>thermophiles</a:t>
                      </a:r>
                    </a:p>
                  </a:txBody>
                  <a:tcPr anchor="ctr"/>
                </a:tc>
                <a:tc>
                  <a:txBody>
                    <a:bodyPr/>
                    <a:lstStyle/>
                    <a:p>
                      <a:r>
                        <a:rPr lang="en-IN" b="0" dirty="0">
                          <a:effectLst/>
                        </a:rPr>
                        <a:t>temperature 60–80℃ (140–176℉)</a:t>
                      </a:r>
                    </a:p>
                  </a:txBody>
                  <a:tcPr anchor="ctr"/>
                </a:tc>
                <a:extLst>
                  <a:ext uri="{0D108BD9-81ED-4DB2-BD59-A6C34878D82A}">
                    <a16:rowId xmlns:a16="http://schemas.microsoft.com/office/drawing/2014/main" val="2157668464"/>
                  </a:ext>
                </a:extLst>
              </a:tr>
              <a:tr h="533400">
                <a:tc>
                  <a:txBody>
                    <a:bodyPr/>
                    <a:lstStyle/>
                    <a:p>
                      <a:r>
                        <a:rPr lang="en-IN" b="0" dirty="0">
                          <a:effectLst/>
                        </a:rPr>
                        <a:t>hyperthermophiles</a:t>
                      </a:r>
                    </a:p>
                  </a:txBody>
                  <a:tcPr anchor="ctr"/>
                </a:tc>
                <a:tc>
                  <a:txBody>
                    <a:bodyPr/>
                    <a:lstStyle/>
                    <a:p>
                      <a:r>
                        <a:rPr lang="en-IN" b="0" dirty="0">
                          <a:effectLst/>
                        </a:rPr>
                        <a:t>temperature 80–122℃ (176–250℉)</a:t>
                      </a:r>
                    </a:p>
                  </a:txBody>
                  <a:tcPr anchor="ctr"/>
                </a:tc>
                <a:extLst>
                  <a:ext uri="{0D108BD9-81ED-4DB2-BD59-A6C34878D82A}">
                    <a16:rowId xmlns:a16="http://schemas.microsoft.com/office/drawing/2014/main" val="236598913"/>
                  </a:ext>
                </a:extLst>
              </a:tr>
              <a:tr h="533400">
                <a:tc>
                  <a:txBody>
                    <a:bodyPr/>
                    <a:lstStyle/>
                    <a:p>
                      <a:r>
                        <a:rPr lang="en-IN" b="0" dirty="0">
                          <a:effectLst/>
                        </a:rPr>
                        <a:t>psychrophiles</a:t>
                      </a:r>
                    </a:p>
                  </a:txBody>
                  <a:tcPr anchor="ctr"/>
                </a:tc>
                <a:tc>
                  <a:txBody>
                    <a:bodyPr/>
                    <a:lstStyle/>
                    <a:p>
                      <a:r>
                        <a:rPr lang="en-US" b="0" dirty="0">
                          <a:effectLst/>
                        </a:rPr>
                        <a:t>temperature of −15–10℃ (5–50℉) or lower</a:t>
                      </a:r>
                    </a:p>
                  </a:txBody>
                  <a:tcPr anchor="ctr"/>
                </a:tc>
                <a:extLst>
                  <a:ext uri="{0D108BD9-81ED-4DB2-BD59-A6C34878D82A}">
                    <a16:rowId xmlns:a16="http://schemas.microsoft.com/office/drawing/2014/main" val="3050796110"/>
                  </a:ext>
                </a:extLst>
              </a:tr>
              <a:tr h="612775">
                <a:tc>
                  <a:txBody>
                    <a:bodyPr/>
                    <a:lstStyle/>
                    <a:p>
                      <a:r>
                        <a:rPr lang="en-IN" b="0" dirty="0">
                          <a:effectLst/>
                        </a:rPr>
                        <a:t>halophiles</a:t>
                      </a:r>
                    </a:p>
                  </a:txBody>
                  <a:tcPr anchor="ctr"/>
                </a:tc>
                <a:tc>
                  <a:txBody>
                    <a:bodyPr/>
                    <a:lstStyle/>
                    <a:p>
                      <a:r>
                        <a:rPr lang="en-US" b="0" dirty="0">
                          <a:effectLst/>
                        </a:rPr>
                        <a:t>salt concentration of at least 0.2 M</a:t>
                      </a:r>
                    </a:p>
                  </a:txBody>
                  <a:tcPr anchor="ctr"/>
                </a:tc>
                <a:extLst>
                  <a:ext uri="{0D108BD9-81ED-4DB2-BD59-A6C34878D82A}">
                    <a16:rowId xmlns:a16="http://schemas.microsoft.com/office/drawing/2014/main" val="74768942"/>
                  </a:ext>
                </a:extLst>
              </a:tr>
              <a:tr h="454025">
                <a:tc>
                  <a:txBody>
                    <a:bodyPr/>
                    <a:lstStyle/>
                    <a:p>
                      <a:r>
                        <a:rPr lang="en-IN" b="0" dirty="0">
                          <a:effectLst/>
                        </a:rPr>
                        <a:t>osmophiles</a:t>
                      </a:r>
                    </a:p>
                  </a:txBody>
                  <a:tcPr anchor="ctr"/>
                </a:tc>
                <a:tc>
                  <a:txBody>
                    <a:bodyPr/>
                    <a:lstStyle/>
                    <a:p>
                      <a:r>
                        <a:rPr lang="en-IN" b="0" dirty="0">
                          <a:effectLst/>
                        </a:rPr>
                        <a:t>high sugar concentration</a:t>
                      </a:r>
                    </a:p>
                  </a:txBody>
                  <a:tcPr anchor="ctr"/>
                </a:tc>
                <a:extLst>
                  <a:ext uri="{0D108BD9-81ED-4DB2-BD59-A6C34878D82A}">
                    <a16:rowId xmlns:a16="http://schemas.microsoft.com/office/drawing/2014/main" val="139213400"/>
                  </a:ext>
                </a:extLst>
              </a:tr>
            </a:tbl>
          </a:graphicData>
        </a:graphic>
      </p:graphicFrame>
    </p:spTree>
    <p:extLst>
      <p:ext uri="{BB962C8B-B14F-4D97-AF65-F5344CB8AC3E}">
        <p14:creationId xmlns:p14="http://schemas.microsoft.com/office/powerpoint/2010/main" val="152888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B5E47A-C720-08D6-61BF-3F83F94B8F34}"/>
              </a:ext>
            </a:extLst>
          </p:cNvPr>
          <p:cNvSpPr>
            <a:spLocks noGrp="1"/>
          </p:cNvSpPr>
          <p:nvPr>
            <p:ph type="title"/>
          </p:nvPr>
        </p:nvSpPr>
        <p:spPr/>
        <p:txBody>
          <a:bodyPr/>
          <a:lstStyle/>
          <a:p>
            <a:r>
              <a:rPr lang="en-US" dirty="0"/>
              <a:t>Prokaryotes in the Dead Sea</a:t>
            </a:r>
            <a:endParaRPr lang="en-IN" dirty="0"/>
          </a:p>
        </p:txBody>
      </p:sp>
      <p:sp>
        <p:nvSpPr>
          <p:cNvPr id="6" name="Content Placeholder 5">
            <a:extLst>
              <a:ext uri="{FF2B5EF4-FFF2-40B4-BE49-F238E27FC236}">
                <a16:creationId xmlns:a16="http://schemas.microsoft.com/office/drawing/2014/main" id="{B362C493-2252-23BE-1FDC-5B6261B30150}"/>
              </a:ext>
            </a:extLst>
          </p:cNvPr>
          <p:cNvSpPr>
            <a:spLocks noGrp="1"/>
          </p:cNvSpPr>
          <p:nvPr>
            <p:ph idx="1"/>
          </p:nvPr>
        </p:nvSpPr>
        <p:spPr/>
        <p:txBody>
          <a:bodyPr>
            <a:noAutofit/>
          </a:bodyPr>
          <a:lstStyle/>
          <a:p>
            <a:pPr marL="0" indent="0">
              <a:buNone/>
            </a:pPr>
            <a:r>
              <a:rPr lang="en-US" sz="2400" dirty="0"/>
              <a:t>Soda lakes are environments that are both salty and alkaline.</a:t>
            </a:r>
          </a:p>
          <a:p>
            <a:r>
              <a:rPr lang="en-US" sz="2400" dirty="0"/>
              <a:t>Organisms living there must be alkaliphiles and halophiles.</a:t>
            </a:r>
          </a:p>
          <a:p>
            <a:pPr marL="0" indent="0">
              <a:buNone/>
            </a:pPr>
            <a:r>
              <a:rPr lang="en-US" sz="2400" dirty="0"/>
              <a:t>The Dead Sea contains: </a:t>
            </a:r>
          </a:p>
          <a:p>
            <a:r>
              <a:rPr lang="en-US" sz="2400" dirty="0"/>
              <a:t>Sodium concentrations 10 times higher than seawater and magnesium levels 40 times higher</a:t>
            </a:r>
          </a:p>
          <a:p>
            <a:r>
              <a:rPr lang="en-US" sz="2400" dirty="0"/>
              <a:t>An acidic pH (6)</a:t>
            </a:r>
          </a:p>
          <a:p>
            <a:r>
              <a:rPr lang="en-US" sz="2400" dirty="0"/>
              <a:t>High divalent cation levels (Fe</a:t>
            </a:r>
            <a:r>
              <a:rPr lang="en-US" sz="2400" baseline="30000" dirty="0"/>
              <a:t>2+</a:t>
            </a:r>
            <a:r>
              <a:rPr lang="en-US" sz="2400" dirty="0"/>
              <a:t>, Ca</a:t>
            </a:r>
            <a:r>
              <a:rPr lang="en-US" sz="2400" baseline="30000" dirty="0"/>
              <a:t>2+</a:t>
            </a:r>
            <a:r>
              <a:rPr lang="en-US" sz="2400" dirty="0"/>
              <a:t>, Mg</a:t>
            </a:r>
            <a:r>
              <a:rPr lang="en-US" sz="2400" baseline="30000" dirty="0"/>
              <a:t>2+</a:t>
            </a:r>
            <a:r>
              <a:rPr lang="en-US" sz="2400" dirty="0"/>
              <a:t>)</a:t>
            </a:r>
          </a:p>
          <a:p>
            <a:r>
              <a:rPr lang="en-US" sz="2400" dirty="0"/>
              <a:t>Intense solar radiation</a:t>
            </a:r>
          </a:p>
          <a:p>
            <a:r>
              <a:rPr lang="en-US" sz="2400" dirty="0"/>
              <a:t>Extremely salt-tolerant prokaryotes like </a:t>
            </a:r>
            <a:r>
              <a:rPr lang="en-US" sz="2400" i="1" dirty="0"/>
              <a:t>Halobacterium</a:t>
            </a:r>
            <a:r>
              <a:rPr lang="en-US" sz="2400" dirty="0"/>
              <a:t> and </a:t>
            </a:r>
            <a:r>
              <a:rPr lang="en-US" sz="2400" i="1" dirty="0"/>
              <a:t>Haloarcula marismortui</a:t>
            </a:r>
            <a:r>
              <a:rPr lang="en-US" sz="2400" dirty="0"/>
              <a:t> are found there.</a:t>
            </a:r>
            <a:endParaRPr lang="en-IN" sz="2400" dirty="0"/>
          </a:p>
        </p:txBody>
      </p:sp>
    </p:spTree>
    <p:extLst>
      <p:ext uri="{BB962C8B-B14F-4D97-AF65-F5344CB8AC3E}">
        <p14:creationId xmlns:p14="http://schemas.microsoft.com/office/powerpoint/2010/main" val="176985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9C60-2D8E-7195-F864-91090380EF77}"/>
              </a:ext>
            </a:extLst>
          </p:cNvPr>
          <p:cNvSpPr>
            <a:spLocks noGrp="1"/>
          </p:cNvSpPr>
          <p:nvPr>
            <p:ph type="title"/>
          </p:nvPr>
        </p:nvSpPr>
        <p:spPr/>
        <p:txBody>
          <a:bodyPr/>
          <a:lstStyle/>
          <a:p>
            <a:r>
              <a:rPr lang="en-IN" dirty="0"/>
              <a:t>22.1 Figure 7</a:t>
            </a:r>
          </a:p>
        </p:txBody>
      </p:sp>
      <p:sp>
        <p:nvSpPr>
          <p:cNvPr id="6" name="TextBox 5">
            <a:extLst>
              <a:ext uri="{FF2B5EF4-FFF2-40B4-BE49-F238E27FC236}">
                <a16:creationId xmlns:a16="http://schemas.microsoft.com/office/drawing/2014/main" id="{9EB157B9-5922-96AC-C8DE-51B2FEEFFBDC}"/>
              </a:ext>
              <a:ext uri="{C183D7F6-B498-43B3-948B-1728B52AA6E4}">
                <adec:decorative xmlns:adec="http://schemas.microsoft.com/office/drawing/2017/decorative" val="0"/>
              </a:ext>
            </a:extLst>
          </p:cNvPr>
          <p:cNvSpPr txBox="1"/>
          <p:nvPr/>
        </p:nvSpPr>
        <p:spPr>
          <a:xfrm>
            <a:off x="457200" y="4953000"/>
            <a:ext cx="8229600" cy="246221"/>
          </a:xfrm>
          <a:prstGeom prst="rect">
            <a:avLst/>
          </a:prstGeom>
          <a:noFill/>
        </p:spPr>
        <p:txBody>
          <a:bodyPr wrap="square" rtlCol="0">
            <a:spAutoFit/>
          </a:bodyPr>
          <a:lstStyle/>
          <a:p>
            <a:pPr algn="ctr"/>
            <a:r>
              <a:rPr lang="en-US" sz="1000" dirty="0"/>
              <a:t>svetlanabar on Pixabay. "Dead sea."</a:t>
            </a:r>
          </a:p>
        </p:txBody>
      </p:sp>
      <p:pic>
        <p:nvPicPr>
          <p:cNvPr id="7" name="Content Placeholder 6" descr="Two images: (a) shows the Dead Sea; (b) shows the Hutt Lagoon.">
            <a:extLst>
              <a:ext uri="{FF2B5EF4-FFF2-40B4-BE49-F238E27FC236}">
                <a16:creationId xmlns:a16="http://schemas.microsoft.com/office/drawing/2014/main" id="{BCC5688D-9ADD-8872-3A63-55140572C304}"/>
              </a:ext>
            </a:extLst>
          </p:cNvPr>
          <p:cNvPicPr>
            <a:picLocks noGrp="1" noChangeAspect="1"/>
          </p:cNvPicPr>
          <p:nvPr>
            <p:ph idx="1"/>
          </p:nvPr>
        </p:nvPicPr>
        <p:blipFill>
          <a:blip r:embed="rId3"/>
          <a:srcRect t="5333" b="22615"/>
          <a:stretch/>
        </p:blipFill>
        <p:spPr>
          <a:xfrm>
            <a:off x="457200" y="1582579"/>
            <a:ext cx="8229600" cy="3294221"/>
          </a:xfrm>
        </p:spPr>
      </p:pic>
    </p:spTree>
    <p:extLst>
      <p:ext uri="{BB962C8B-B14F-4D97-AF65-F5344CB8AC3E}">
        <p14:creationId xmlns:p14="http://schemas.microsoft.com/office/powerpoint/2010/main" val="31309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2834640"/>
          </a:xfrm>
        </p:spPr>
        <p:txBody>
          <a:bodyPr/>
          <a:lstStyle/>
          <a:p>
            <a:r>
              <a:rPr lang="en-US" dirty="0"/>
              <a:t>Bacteria that live in hypersaline conditions have a significant problem maintaining osmolar homeostasis; in other words, they are in a significantly hypertonic solution. Break up into groups and discuss evolutionary adaptations these bacteria must have made in order to thrive in these conditions.</a:t>
            </a:r>
          </a:p>
        </p:txBody>
      </p:sp>
    </p:spTree>
    <p:extLst>
      <p:ext uri="{BB962C8B-B14F-4D97-AF65-F5344CB8AC3E}">
        <p14:creationId xmlns:p14="http://schemas.microsoft.com/office/powerpoint/2010/main" val="2469356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A7A5DB-3566-CE7F-49DC-182136A5CF30}"/>
              </a:ext>
            </a:extLst>
          </p:cNvPr>
          <p:cNvSpPr>
            <a:spLocks noGrp="1"/>
          </p:cNvSpPr>
          <p:nvPr>
            <p:ph type="title"/>
          </p:nvPr>
        </p:nvSpPr>
        <p:spPr/>
        <p:txBody>
          <a:bodyPr/>
          <a:lstStyle/>
          <a:p>
            <a:r>
              <a:rPr lang="en-US" dirty="0"/>
              <a:t>Unculturable Prokaryotes and the Viable-but-Non-Culturable State</a:t>
            </a:r>
            <a:r>
              <a:rPr lang="en-US" sz="1600" baseline="-25000" dirty="0"/>
              <a:t>1</a:t>
            </a:r>
            <a:endParaRPr lang="en-IN" sz="1600" baseline="-25000" dirty="0"/>
          </a:p>
        </p:txBody>
      </p:sp>
      <p:sp>
        <p:nvSpPr>
          <p:cNvPr id="5" name="Content Placeholder 4">
            <a:extLst>
              <a:ext uri="{FF2B5EF4-FFF2-40B4-BE49-F238E27FC236}">
                <a16:creationId xmlns:a16="http://schemas.microsoft.com/office/drawing/2014/main" id="{88411EC7-A433-B76A-8B3D-D26111699EEC}"/>
              </a:ext>
            </a:extLst>
          </p:cNvPr>
          <p:cNvSpPr>
            <a:spLocks noGrp="1"/>
          </p:cNvSpPr>
          <p:nvPr>
            <p:ph idx="1"/>
          </p:nvPr>
        </p:nvSpPr>
        <p:spPr>
          <a:xfrm>
            <a:off x="457200" y="1280160"/>
            <a:ext cx="4114800" cy="4572000"/>
          </a:xfrm>
        </p:spPr>
        <p:txBody>
          <a:bodyPr>
            <a:normAutofit/>
          </a:bodyPr>
          <a:lstStyle/>
          <a:p>
            <a:r>
              <a:rPr lang="en-IN" sz="2600" dirty="0"/>
              <a:t>Culturing bacteria is a complex yet crucial scientific discovery.</a:t>
            </a:r>
          </a:p>
          <a:p>
            <a:r>
              <a:rPr lang="en-IN" sz="2600" dirty="0"/>
              <a:t>Robert Koch pioneered pure culture techniques including staining and growth media.</a:t>
            </a:r>
          </a:p>
          <a:p>
            <a:r>
              <a:rPr lang="en-IN" sz="2600" dirty="0"/>
              <a:t>Julius Petri invented the Petri dish for growing microbes in labs.</a:t>
            </a:r>
          </a:p>
        </p:txBody>
      </p:sp>
      <p:pic>
        <p:nvPicPr>
          <p:cNvPr id="2" name="Content Placeholder 4" descr="A photograph of Robert Koch">
            <a:extLst>
              <a:ext uri="{FF2B5EF4-FFF2-40B4-BE49-F238E27FC236}">
                <a16:creationId xmlns:a16="http://schemas.microsoft.com/office/drawing/2014/main" id="{6C3E21C6-32FA-40E5-63BB-32207671406D}"/>
              </a:ext>
            </a:extLst>
          </p:cNvPr>
          <p:cNvPicPr>
            <a:picLocks noChangeAspect="1"/>
          </p:cNvPicPr>
          <p:nvPr/>
        </p:nvPicPr>
        <p:blipFill>
          <a:blip r:embed="rId2"/>
          <a:srcRect l="32408" t="5333" r="32407" b="3279"/>
          <a:stretch/>
        </p:blipFill>
        <p:spPr>
          <a:xfrm>
            <a:off x="5562600" y="1099650"/>
            <a:ext cx="2528474" cy="3648544"/>
          </a:xfrm>
          <a:prstGeom prst="rect">
            <a:avLst/>
          </a:prstGeom>
        </p:spPr>
      </p:pic>
      <p:sp>
        <p:nvSpPr>
          <p:cNvPr id="8" name="TextBox 7" descr="A photograph of Robert Koch">
            <a:extLst>
              <a:ext uri="{FF2B5EF4-FFF2-40B4-BE49-F238E27FC236}">
                <a16:creationId xmlns:a16="http://schemas.microsoft.com/office/drawing/2014/main" id="{52238A3F-EE6B-5BF1-C0B1-2DEFE17D3506}"/>
              </a:ext>
            </a:extLst>
          </p:cNvPr>
          <p:cNvSpPr txBox="1"/>
          <p:nvPr/>
        </p:nvSpPr>
        <p:spPr>
          <a:xfrm>
            <a:off x="4267200" y="4748194"/>
            <a:ext cx="4648200" cy="738664"/>
          </a:xfrm>
          <a:prstGeom prst="rect">
            <a:avLst/>
          </a:prstGeom>
          <a:noFill/>
        </p:spPr>
        <p:txBody>
          <a:bodyPr wrap="square">
            <a:spAutoFit/>
          </a:bodyPr>
          <a:lstStyle/>
          <a:p>
            <a:pPr algn="ctr"/>
            <a:r>
              <a:rPr lang="en-US" sz="1400" b="1" dirty="0"/>
              <a:t>22.1 Figure 8:</a:t>
            </a:r>
            <a:r>
              <a:rPr lang="en-US" sz="1400" dirty="0"/>
              <a:t> Robert Koch discovered techniques to purely culture bacteria and created guidelines for identifying organisms responsible for specific diseases. </a:t>
            </a:r>
            <a:endParaRPr lang="en-US" sz="1400" b="1" dirty="0"/>
          </a:p>
        </p:txBody>
      </p:sp>
      <p:sp>
        <p:nvSpPr>
          <p:cNvPr id="9" name="TextBox 8">
            <a:extLst>
              <a:ext uri="{FF2B5EF4-FFF2-40B4-BE49-F238E27FC236}">
                <a16:creationId xmlns:a16="http://schemas.microsoft.com/office/drawing/2014/main" id="{BDAC3FE5-F77D-E7BD-E40D-24FE944BA8CD}"/>
              </a:ext>
              <a:ext uri="{C183D7F6-B498-43B3-948B-1728B52AA6E4}">
                <adec:decorative xmlns:adec="http://schemas.microsoft.com/office/drawing/2017/decorative" val="0"/>
              </a:ext>
            </a:extLst>
          </p:cNvPr>
          <p:cNvSpPr txBox="1"/>
          <p:nvPr/>
        </p:nvSpPr>
        <p:spPr>
          <a:xfrm>
            <a:off x="4267200" y="5702301"/>
            <a:ext cx="4648200" cy="246221"/>
          </a:xfrm>
          <a:prstGeom prst="rect">
            <a:avLst/>
          </a:prstGeom>
          <a:noFill/>
        </p:spPr>
        <p:txBody>
          <a:bodyPr wrap="square" rtlCol="0">
            <a:spAutoFit/>
          </a:bodyPr>
          <a:lstStyle/>
          <a:p>
            <a:pPr algn="ctr"/>
            <a:r>
              <a:rPr lang="en-US" sz="1000" dirty="0"/>
              <a:t>ZEISS Microscopy on Wikimedia Commons. "Robert Koch."</a:t>
            </a:r>
          </a:p>
        </p:txBody>
      </p:sp>
    </p:spTree>
    <p:extLst>
      <p:ext uri="{BB962C8B-B14F-4D97-AF65-F5344CB8AC3E}">
        <p14:creationId xmlns:p14="http://schemas.microsoft.com/office/powerpoint/2010/main" val="4034204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0170-28E9-59AD-4260-8127E24BE582}"/>
              </a:ext>
            </a:extLst>
          </p:cNvPr>
          <p:cNvSpPr>
            <a:spLocks noGrp="1"/>
          </p:cNvSpPr>
          <p:nvPr>
            <p:ph type="title"/>
          </p:nvPr>
        </p:nvSpPr>
        <p:spPr/>
        <p:txBody>
          <a:bodyPr/>
          <a:lstStyle/>
          <a:p>
            <a:r>
              <a:rPr lang="en-US" dirty="0"/>
              <a:t>Unculturable Prokaryotes and the Viable-but-Non-Culturable State</a:t>
            </a:r>
            <a:r>
              <a:rPr lang="en-US" sz="1600" baseline="-25000" dirty="0"/>
              <a:t>2</a:t>
            </a:r>
            <a:endParaRPr lang="en-IN" dirty="0"/>
          </a:p>
        </p:txBody>
      </p:sp>
      <p:sp>
        <p:nvSpPr>
          <p:cNvPr id="3" name="Content Placeholder 2">
            <a:extLst>
              <a:ext uri="{FF2B5EF4-FFF2-40B4-BE49-F238E27FC236}">
                <a16:creationId xmlns:a16="http://schemas.microsoft.com/office/drawing/2014/main" id="{5FE85F46-097A-9163-8760-BA0683009238}"/>
              </a:ext>
            </a:extLst>
          </p:cNvPr>
          <p:cNvSpPr>
            <a:spLocks noGrp="1"/>
          </p:cNvSpPr>
          <p:nvPr>
            <p:ph idx="1"/>
          </p:nvPr>
        </p:nvSpPr>
        <p:spPr>
          <a:xfrm>
            <a:off x="457200" y="1280160"/>
            <a:ext cx="4495800" cy="4572000"/>
          </a:xfrm>
        </p:spPr>
        <p:txBody>
          <a:bodyPr>
            <a:normAutofit fontScale="85000" lnSpcReduction="20000"/>
          </a:bodyPr>
          <a:lstStyle/>
          <a:p>
            <a:r>
              <a:rPr lang="en-US" dirty="0"/>
              <a:t>Koch's postulates are guidelines to identify disease-causing organisms through culturing.</a:t>
            </a:r>
          </a:p>
          <a:p>
            <a:r>
              <a:rPr lang="en-US" dirty="0"/>
              <a:t>Over 99% of prokaryotes are unculturable altogether or enter a </a:t>
            </a:r>
            <a:r>
              <a:rPr lang="en-US" b="1" dirty="0"/>
              <a:t>viable-but-non-culturable (VBNC) state</a:t>
            </a:r>
            <a:r>
              <a:rPr lang="en-US" dirty="0"/>
              <a:t> due to unknown growth requirements or environmental stressors.</a:t>
            </a:r>
          </a:p>
          <a:p>
            <a:pPr lvl="1"/>
            <a:r>
              <a:rPr lang="en-US" b="1" dirty="0"/>
              <a:t>Resuscitation</a:t>
            </a:r>
            <a:r>
              <a:rPr lang="en-US" dirty="0"/>
              <a:t> is a process where the prokaryote can go back to normal when conditions improve.</a:t>
            </a:r>
            <a:endParaRPr lang="en-IN" dirty="0"/>
          </a:p>
        </p:txBody>
      </p:sp>
      <p:sp>
        <p:nvSpPr>
          <p:cNvPr id="6" name="TextBox 5">
            <a:extLst>
              <a:ext uri="{FF2B5EF4-FFF2-40B4-BE49-F238E27FC236}">
                <a16:creationId xmlns:a16="http://schemas.microsoft.com/office/drawing/2014/main" id="{8D4D6496-4C29-AED9-4453-30F9D851ABA6}"/>
              </a:ext>
              <a:ext uri="{C183D7F6-B498-43B3-948B-1728B52AA6E4}">
                <adec:decorative xmlns:adec="http://schemas.microsoft.com/office/drawing/2017/decorative" val="0"/>
              </a:ext>
            </a:extLst>
          </p:cNvPr>
          <p:cNvSpPr txBox="1"/>
          <p:nvPr/>
        </p:nvSpPr>
        <p:spPr>
          <a:xfrm>
            <a:off x="6229350" y="1367834"/>
            <a:ext cx="1181100" cy="307777"/>
          </a:xfrm>
          <a:prstGeom prst="rect">
            <a:avLst/>
          </a:prstGeom>
          <a:noFill/>
        </p:spPr>
        <p:txBody>
          <a:bodyPr wrap="square" rtlCol="0">
            <a:spAutoFit/>
          </a:bodyPr>
          <a:lstStyle/>
          <a:p>
            <a:pPr algn="ctr"/>
            <a:r>
              <a:rPr lang="en-US" sz="1400" b="1" dirty="0"/>
              <a:t>22.1 Figure 9</a:t>
            </a:r>
          </a:p>
        </p:txBody>
      </p:sp>
      <p:pic>
        <p:nvPicPr>
          <p:cNvPr id="4" name="Content Placeholder 6" descr="A petri dish shows a red medium with green-gray growths on it.">
            <a:extLst>
              <a:ext uri="{FF2B5EF4-FFF2-40B4-BE49-F238E27FC236}">
                <a16:creationId xmlns:a16="http://schemas.microsoft.com/office/drawing/2014/main" id="{A56B46B9-D6C8-A8C2-C3E0-FC1793122DBA}"/>
              </a:ext>
            </a:extLst>
          </p:cNvPr>
          <p:cNvPicPr>
            <a:picLocks noChangeAspect="1"/>
          </p:cNvPicPr>
          <p:nvPr/>
        </p:nvPicPr>
        <p:blipFill>
          <a:blip r:embed="rId2"/>
          <a:srcRect l="23147" t="3666" r="25001" b="4591"/>
          <a:stretch/>
        </p:blipFill>
        <p:spPr>
          <a:xfrm>
            <a:off x="5099202" y="1737631"/>
            <a:ext cx="3441395" cy="3382737"/>
          </a:xfrm>
          <a:prstGeom prst="rect">
            <a:avLst/>
          </a:prstGeom>
        </p:spPr>
      </p:pic>
      <p:sp>
        <p:nvSpPr>
          <p:cNvPr id="7" name="TextBox 6">
            <a:extLst>
              <a:ext uri="{FF2B5EF4-FFF2-40B4-BE49-F238E27FC236}">
                <a16:creationId xmlns:a16="http://schemas.microsoft.com/office/drawing/2014/main" id="{692C53C8-0FEF-4FC2-8526-E02A376FA078}"/>
              </a:ext>
              <a:ext uri="{C183D7F6-B498-43B3-948B-1728B52AA6E4}">
                <adec:decorative xmlns:adec="http://schemas.microsoft.com/office/drawing/2017/decorative" val="0"/>
              </a:ext>
            </a:extLst>
          </p:cNvPr>
          <p:cNvSpPr txBox="1"/>
          <p:nvPr/>
        </p:nvSpPr>
        <p:spPr>
          <a:xfrm>
            <a:off x="4762500" y="5396046"/>
            <a:ext cx="4114800" cy="246221"/>
          </a:xfrm>
          <a:prstGeom prst="rect">
            <a:avLst/>
          </a:prstGeom>
          <a:noFill/>
        </p:spPr>
        <p:txBody>
          <a:bodyPr wrap="square" rtlCol="0">
            <a:spAutoFit/>
          </a:bodyPr>
          <a:lstStyle/>
          <a:p>
            <a:pPr algn="ctr"/>
            <a:r>
              <a:rPr lang="en-US" sz="1000" dirty="0"/>
              <a:t>Drhx on Wikimedia Commons. "Petri dish."</a:t>
            </a:r>
          </a:p>
        </p:txBody>
      </p:sp>
    </p:spTree>
    <p:extLst>
      <p:ext uri="{BB962C8B-B14F-4D97-AF65-F5344CB8AC3E}">
        <p14:creationId xmlns:p14="http://schemas.microsoft.com/office/powerpoint/2010/main" val="2689381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600" baseline="-25000" dirty="0"/>
              <a:t>2</a:t>
            </a:r>
            <a:endParaRPr lang="en-US" sz="1600" dirty="0"/>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82041"/>
          </a:xfrm>
        </p:spPr>
        <p:txBody>
          <a:bodyPr/>
          <a:lstStyle/>
          <a:p>
            <a:r>
              <a:rPr lang="en-US" dirty="0"/>
              <a:t>Research hibernation in animals. Does the VBNC state share any similar purposes with hibernation?</a:t>
            </a:r>
          </a:p>
        </p:txBody>
      </p:sp>
    </p:spTree>
    <p:extLst>
      <p:ext uri="{BB962C8B-B14F-4D97-AF65-F5344CB8AC3E}">
        <p14:creationId xmlns:p14="http://schemas.microsoft.com/office/powerpoint/2010/main" val="13159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108543"/>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evolutionary history of prokaryotes.</a:t>
            </a:r>
          </a:p>
          <a:p>
            <a:pPr marL="457200" indent="-457200">
              <a:buFont typeface="Arial" panose="020B0604020202020204" pitchFamily="34" charset="0"/>
              <a:buChar char="•"/>
              <a:tabLst>
                <a:tab pos="457200" algn="l"/>
              </a:tabLst>
            </a:pPr>
            <a:r>
              <a:rPr lang="en-US" b="1" dirty="0"/>
              <a:t>Discuss</a:t>
            </a:r>
            <a:r>
              <a:rPr lang="en-US" dirty="0"/>
              <a:t> the distinguishing features of extremophiles.</a:t>
            </a:r>
          </a:p>
          <a:p>
            <a:pPr marL="457200" indent="-457200">
              <a:buFont typeface="Arial" panose="020B0604020202020204" pitchFamily="34" charset="0"/>
              <a:buChar char="•"/>
              <a:tabLst>
                <a:tab pos="457200" algn="l"/>
              </a:tabLst>
            </a:pPr>
            <a:r>
              <a:rPr lang="en-US" b="1" dirty="0"/>
              <a:t>Explain</a:t>
            </a:r>
            <a:r>
              <a:rPr lang="en-US" dirty="0"/>
              <a:t> why it is difficult to culture prokaryotes.</a:t>
            </a:r>
          </a:p>
          <a:p>
            <a:pPr marL="457200" indent="-457200">
              <a:buFont typeface="Arial" panose="020B0604020202020204" pitchFamily="34" charset="0"/>
              <a:buChar char="•"/>
              <a:tabLst>
                <a:tab pos="457200" algn="l"/>
              </a:tabLst>
            </a:pPr>
            <a:r>
              <a:rPr lang="en-US" b="1" dirty="0"/>
              <a:t>Discuss</a:t>
            </a:r>
            <a:r>
              <a:rPr lang="en-US" dirty="0"/>
              <a:t> Koch's postulates.</a:t>
            </a:r>
          </a:p>
          <a:p>
            <a:pPr marL="457200" indent="-457200">
              <a:buFont typeface="Arial" panose="020B0604020202020204" pitchFamily="34" charset="0"/>
              <a:buChar char="•"/>
              <a:tabLst>
                <a:tab pos="457200" algn="l"/>
              </a:tabLst>
            </a:pPr>
            <a:r>
              <a:rPr lang="en-US" b="1" dirty="0"/>
              <a:t>Explain</a:t>
            </a:r>
            <a:r>
              <a:rPr lang="en-US" dirty="0"/>
              <a:t> the stages of biofilm development.</a:t>
            </a: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577FDB-D9F1-7486-50C1-C2A54D17FEFC}"/>
              </a:ext>
            </a:extLst>
          </p:cNvPr>
          <p:cNvSpPr>
            <a:spLocks noGrp="1"/>
          </p:cNvSpPr>
          <p:nvPr>
            <p:ph type="title"/>
          </p:nvPr>
        </p:nvSpPr>
        <p:spPr/>
        <p:txBody>
          <a:bodyPr/>
          <a:lstStyle/>
          <a:p>
            <a:r>
              <a:rPr lang="en-IN" dirty="0"/>
              <a:t>The Ecology of Biofilms</a:t>
            </a:r>
          </a:p>
        </p:txBody>
      </p:sp>
      <p:sp>
        <p:nvSpPr>
          <p:cNvPr id="5" name="Content Placeholder 4">
            <a:extLst>
              <a:ext uri="{FF2B5EF4-FFF2-40B4-BE49-F238E27FC236}">
                <a16:creationId xmlns:a16="http://schemas.microsoft.com/office/drawing/2014/main" id="{43327A23-D0A3-2FFD-1F31-65A0602DA5FF}"/>
              </a:ext>
            </a:extLst>
          </p:cNvPr>
          <p:cNvSpPr>
            <a:spLocks noGrp="1"/>
          </p:cNvSpPr>
          <p:nvPr>
            <p:ph idx="1"/>
          </p:nvPr>
        </p:nvSpPr>
        <p:spPr/>
        <p:txBody>
          <a:bodyPr>
            <a:normAutofit fontScale="92500" lnSpcReduction="10000"/>
          </a:bodyPr>
          <a:lstStyle/>
          <a:p>
            <a:r>
              <a:rPr lang="en-US" b="1" dirty="0"/>
              <a:t>Biofilms</a:t>
            </a:r>
            <a:r>
              <a:rPr lang="en-US" dirty="0"/>
              <a:t> are robust microbial communities in a sticky matrix that consists of polysaccharides.</a:t>
            </a:r>
          </a:p>
          <a:p>
            <a:r>
              <a:rPr lang="en-US" dirty="0"/>
              <a:t>They colonize diverse environments from pipes to human bodies.</a:t>
            </a:r>
          </a:p>
          <a:p>
            <a:r>
              <a:rPr lang="en-US" dirty="0"/>
              <a:t>Their exopolysaccharide matrix and interactions make them more robust than free-living prokaryotes.</a:t>
            </a:r>
          </a:p>
          <a:p>
            <a:r>
              <a:rPr lang="en-US" dirty="0"/>
              <a:t>Biofilms are problematic and hard to eliminate.</a:t>
            </a:r>
          </a:p>
          <a:p>
            <a:pPr lvl="1"/>
            <a:r>
              <a:rPr lang="en-US" dirty="0"/>
              <a:t>They can clog pipes and contaminate food, causing outbreaks.</a:t>
            </a:r>
          </a:p>
          <a:p>
            <a:pPr lvl="1"/>
            <a:r>
              <a:rPr lang="en-US" dirty="0"/>
              <a:t>Their resistance to sterilization and antibiotics makes biofilm removal challenging.</a:t>
            </a:r>
            <a:endParaRPr lang="en-IN" dirty="0"/>
          </a:p>
        </p:txBody>
      </p:sp>
    </p:spTree>
    <p:extLst>
      <p:ext uri="{BB962C8B-B14F-4D97-AF65-F5344CB8AC3E}">
        <p14:creationId xmlns:p14="http://schemas.microsoft.com/office/powerpoint/2010/main" val="3898990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463040"/>
          </a:xfrm>
        </p:spPr>
        <p:txBody>
          <a:bodyPr/>
          <a:lstStyle/>
          <a:p>
            <a:r>
              <a:rPr lang="en-US" dirty="0"/>
              <a:t>Compared to free-floating bacteria, bacteria in biofilms often show increased resistance to antibiotics and detergents. Why do you think this might be the case?</a:t>
            </a:r>
          </a:p>
        </p:txBody>
      </p:sp>
    </p:spTree>
    <p:extLst>
      <p:ext uri="{BB962C8B-B14F-4D97-AF65-F5344CB8AC3E}">
        <p14:creationId xmlns:p14="http://schemas.microsoft.com/office/powerpoint/2010/main" val="2118897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27CF0A-755D-4B93-2C4A-0A772468D2C9}"/>
              </a:ext>
            </a:extLst>
          </p:cNvPr>
          <p:cNvSpPr>
            <a:spLocks noGrp="1"/>
          </p:cNvSpPr>
          <p:nvPr>
            <p:ph type="title"/>
          </p:nvPr>
        </p:nvSpPr>
        <p:spPr/>
        <p:txBody>
          <a:bodyPr/>
          <a:lstStyle/>
          <a:p>
            <a:r>
              <a:rPr lang="en-IN" dirty="0"/>
              <a:t>22.1 Figure 10</a:t>
            </a:r>
          </a:p>
        </p:txBody>
      </p:sp>
      <p:sp>
        <p:nvSpPr>
          <p:cNvPr id="8" name="TextBox 7">
            <a:extLst>
              <a:ext uri="{FF2B5EF4-FFF2-40B4-BE49-F238E27FC236}">
                <a16:creationId xmlns:a16="http://schemas.microsoft.com/office/drawing/2014/main" id="{37C72C7C-496A-D1DD-B4E3-759144B16398}"/>
              </a:ext>
              <a:ext uri="{C183D7F6-B498-43B3-948B-1728B52AA6E4}">
                <adec:decorative xmlns:adec="http://schemas.microsoft.com/office/drawing/2017/decorative" val="0"/>
              </a:ext>
            </a:extLst>
          </p:cNvPr>
          <p:cNvSpPr txBox="1"/>
          <p:nvPr/>
        </p:nvSpPr>
        <p:spPr>
          <a:xfrm>
            <a:off x="1333500" y="5727776"/>
            <a:ext cx="6477000" cy="246221"/>
          </a:xfrm>
          <a:prstGeom prst="rect">
            <a:avLst/>
          </a:prstGeom>
          <a:noFill/>
        </p:spPr>
        <p:txBody>
          <a:bodyPr wrap="square" rtlCol="0">
            <a:spAutoFit/>
          </a:bodyPr>
          <a:lstStyle/>
          <a:p>
            <a:pPr algn="ctr"/>
            <a:r>
              <a:rPr lang="en-US" sz="1000" dirty="0"/>
              <a:t>Frontiers. "Biofilm growth."</a:t>
            </a:r>
          </a:p>
        </p:txBody>
      </p:sp>
      <p:pic>
        <p:nvPicPr>
          <p:cNvPr id="5" name="Content Placeholder 4" descr="An illustration of the five stages of biofilm development is shown. During the first stage of biofilm development, a few bacteria adhere to a flat orange surface. During stage 2, the bacteria grow hairy appendages called pili. During stage 3, the microfilm grows into lumpy colonies. In stage 4, the microfilm grows into a more ball-like shape that is anchored to the surface by a smaller clump of bacteria. In stage 5, the ball of bacteria is larger, and bacteria with flagella swim away.">
            <a:extLst>
              <a:ext uri="{FF2B5EF4-FFF2-40B4-BE49-F238E27FC236}">
                <a16:creationId xmlns:a16="http://schemas.microsoft.com/office/drawing/2014/main" id="{EE15DA70-C860-1989-86A7-2D7FFD4E6F7D}"/>
              </a:ext>
            </a:extLst>
          </p:cNvPr>
          <p:cNvPicPr>
            <a:picLocks noGrp="1" noChangeAspect="1"/>
          </p:cNvPicPr>
          <p:nvPr>
            <p:ph idx="1"/>
          </p:nvPr>
        </p:nvPicPr>
        <p:blipFill>
          <a:blip r:embed="rId3"/>
          <a:srcRect l="12963" t="5333" r="13889" b="2722"/>
          <a:stretch/>
        </p:blipFill>
        <p:spPr>
          <a:xfrm>
            <a:off x="1261528" y="1137764"/>
            <a:ext cx="6620943" cy="4623569"/>
          </a:xfrm>
        </p:spPr>
      </p:pic>
    </p:spTree>
    <p:extLst>
      <p:ext uri="{BB962C8B-B14F-4D97-AF65-F5344CB8AC3E}">
        <p14:creationId xmlns:p14="http://schemas.microsoft.com/office/powerpoint/2010/main" val="2493544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1E45-221D-9A9F-9133-E0CF4313BB68}"/>
              </a:ext>
            </a:extLst>
          </p:cNvPr>
          <p:cNvSpPr>
            <a:spLocks noGrp="1"/>
          </p:cNvSpPr>
          <p:nvPr>
            <p:ph type="title"/>
          </p:nvPr>
        </p:nvSpPr>
        <p:spPr/>
        <p:txBody>
          <a:bodyPr/>
          <a:lstStyle/>
          <a:p>
            <a:r>
              <a:rPr lang="en-IN" dirty="0"/>
              <a:t>Summary</a:t>
            </a:r>
          </a:p>
        </p:txBody>
      </p:sp>
      <p:sp>
        <p:nvSpPr>
          <p:cNvPr id="3" name="Content Placeholder 2">
            <a:extLst>
              <a:ext uri="{FF2B5EF4-FFF2-40B4-BE49-F238E27FC236}">
                <a16:creationId xmlns:a16="http://schemas.microsoft.com/office/drawing/2014/main" id="{373CA9EA-9990-17C2-6ABC-F2E7655DF643}"/>
              </a:ext>
            </a:extLst>
          </p:cNvPr>
          <p:cNvSpPr>
            <a:spLocks noGrp="1"/>
          </p:cNvSpPr>
          <p:nvPr>
            <p:ph idx="1"/>
          </p:nvPr>
        </p:nvSpPr>
        <p:spPr/>
        <p:txBody>
          <a:bodyPr>
            <a:normAutofit fontScale="77500" lnSpcReduction="20000"/>
          </a:bodyPr>
          <a:lstStyle/>
          <a:p>
            <a:r>
              <a:rPr lang="en-IN" dirty="0"/>
              <a:t>Prokaryotes predate plants and animals by billions of years, </a:t>
            </a:r>
            <a:r>
              <a:rPr lang="en-US" dirty="0"/>
              <a:t>with early life possibly originating in hot springs and hydrothermal vents.</a:t>
            </a:r>
            <a:endParaRPr lang="en-IN" dirty="0"/>
          </a:p>
          <a:p>
            <a:r>
              <a:rPr lang="en-US" dirty="0"/>
              <a:t>Microbial mats, thought to be the earliest forms of life, are fossilized as stromatolites, providing the earliest fossil record of life on Earth.</a:t>
            </a:r>
          </a:p>
          <a:p>
            <a:r>
              <a:rPr lang="en-US" dirty="0"/>
              <a:t>For the first two billion years, Earth's atmosphere was anoxic, supporting only anaerobic organisms until cyanobacteria evolved and began oxygenating the atmosphere.</a:t>
            </a:r>
          </a:p>
          <a:p>
            <a:r>
              <a:rPr lang="en-IN" dirty="0"/>
              <a:t>Prokaryotes inhabit various environments, with extremophiles thriving in harsh conditions and some entering dormant VBNC state.</a:t>
            </a:r>
          </a:p>
          <a:p>
            <a:r>
              <a:rPr lang="en-US" dirty="0"/>
              <a:t>Most prokaryotes live in communities called biofilms, which are microbial colonies held together by a gummy-textured matrix.</a:t>
            </a:r>
          </a:p>
          <a:p>
            <a:endParaRPr lang="en-IN" dirty="0"/>
          </a:p>
        </p:txBody>
      </p:sp>
    </p:spTree>
    <p:extLst>
      <p:ext uri="{BB962C8B-B14F-4D97-AF65-F5344CB8AC3E}">
        <p14:creationId xmlns:p14="http://schemas.microsoft.com/office/powerpoint/2010/main" val="1820262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Prokaryotes: Bacteria and Archaea</a:t>
            </a:r>
            <a:endParaRPr lang="en-US" sz="3200" dirty="0">
              <a:solidFill>
                <a:schemeClr val="accent1"/>
              </a:solidFill>
            </a:endParaRPr>
          </a:p>
        </p:txBody>
      </p:sp>
      <p:sp>
        <p:nvSpPr>
          <p:cNvPr id="11267" name="Rectangle 3"/>
          <p:cNvSpPr>
            <a:spLocks noGrp="1"/>
          </p:cNvSpPr>
          <p:nvPr>
            <p:ph idx="1"/>
          </p:nvPr>
        </p:nvSpPr>
        <p:spPr>
          <a:xfrm>
            <a:off x="457200" y="1280160"/>
            <a:ext cx="4131129" cy="4572000"/>
          </a:xfrm>
          <a:prstGeom prst="rect">
            <a:avLst/>
          </a:prstGeom>
        </p:spPr>
        <p:txBody>
          <a:bodyPr>
            <a:normAutofit/>
          </a:bodyPr>
          <a:lstStyle/>
          <a:p>
            <a:pPr marL="0" indent="0">
              <a:buNone/>
              <a:tabLst>
                <a:tab pos="461963" algn="l"/>
              </a:tabLst>
            </a:pPr>
            <a:r>
              <a:rPr lang="en-US" dirty="0">
                <a:solidFill>
                  <a:schemeClr val="tx1"/>
                </a:solidFill>
              </a:rPr>
              <a:t>Living organisms are classified into three domains based on their rRNA sequences: Bacteria, Archaea, and Eukarya.</a:t>
            </a:r>
          </a:p>
          <a:p>
            <a:pPr>
              <a:tabLst>
                <a:tab pos="461963" algn="l"/>
              </a:tabLst>
            </a:pPr>
            <a:r>
              <a:rPr lang="en-US" dirty="0">
                <a:solidFill>
                  <a:schemeClr val="tx1"/>
                </a:solidFill>
              </a:rPr>
              <a:t>Bacteria and Archaea are prokaryotic.</a:t>
            </a:r>
          </a:p>
          <a:p>
            <a:pPr>
              <a:tabLst>
                <a:tab pos="461963" algn="l"/>
              </a:tabLst>
            </a:pPr>
            <a:r>
              <a:rPr lang="en-US" dirty="0">
                <a:solidFill>
                  <a:schemeClr val="tx1"/>
                </a:solidFill>
              </a:rPr>
              <a:t>Prokaryotes are found everywhere.</a:t>
            </a:r>
            <a:endParaRPr lang="en-US" dirty="0">
              <a:solidFill>
                <a:srgbClr val="0000FF"/>
              </a:solidFill>
            </a:endParaRPr>
          </a:p>
        </p:txBody>
      </p:sp>
      <p:pic>
        <p:nvPicPr>
          <p:cNvPr id="2" name="Content Placeholder 5" descr="A photograph of a hot spring in Yellowstone National Park">
            <a:extLst>
              <a:ext uri="{FF2B5EF4-FFF2-40B4-BE49-F238E27FC236}">
                <a16:creationId xmlns:a16="http://schemas.microsoft.com/office/drawing/2014/main" id="{9936BA1A-1526-E06B-FA81-E2CB19B621CD}"/>
              </a:ext>
            </a:extLst>
          </p:cNvPr>
          <p:cNvPicPr>
            <a:picLocks noChangeAspect="1"/>
          </p:cNvPicPr>
          <p:nvPr/>
        </p:nvPicPr>
        <p:blipFill>
          <a:blip r:embed="rId2"/>
          <a:srcRect l="16667" t="5333" r="16667" b="3001"/>
          <a:stretch/>
        </p:blipFill>
        <p:spPr>
          <a:xfrm>
            <a:off x="4683084" y="1171401"/>
            <a:ext cx="3641271" cy="2781526"/>
          </a:xfrm>
          <a:prstGeom prst="rect">
            <a:avLst/>
          </a:prstGeom>
        </p:spPr>
      </p:pic>
      <p:sp>
        <p:nvSpPr>
          <p:cNvPr id="4" name="TextBox 3">
            <a:extLst>
              <a:ext uri="{FF2B5EF4-FFF2-40B4-BE49-F238E27FC236}">
                <a16:creationId xmlns:a16="http://schemas.microsoft.com/office/drawing/2014/main" id="{AF00B312-C1B3-DF86-E476-0BE2F67F9FB7}"/>
              </a:ext>
              <a:ext uri="{C183D7F6-B498-43B3-948B-1728B52AA6E4}">
                <adec:decorative xmlns:adec="http://schemas.microsoft.com/office/drawing/2017/decorative" val="0"/>
              </a:ext>
            </a:extLst>
          </p:cNvPr>
          <p:cNvSpPr txBox="1"/>
          <p:nvPr/>
        </p:nvSpPr>
        <p:spPr>
          <a:xfrm>
            <a:off x="4588329" y="3952927"/>
            <a:ext cx="3886200" cy="738664"/>
          </a:xfrm>
          <a:prstGeom prst="rect">
            <a:avLst/>
          </a:prstGeom>
          <a:noFill/>
        </p:spPr>
        <p:txBody>
          <a:bodyPr wrap="square" rtlCol="0">
            <a:spAutoFit/>
          </a:bodyPr>
          <a:lstStyle/>
          <a:p>
            <a:pPr algn="ctr"/>
            <a:r>
              <a:rPr lang="en-US" sz="1400" b="1" dirty="0"/>
              <a:t>22.1 Figure 1: </a:t>
            </a:r>
            <a:r>
              <a:rPr lang="en-US" sz="1400" dirty="0"/>
              <a:t>Certain prokaryotes can live in extreme environments, like the Morning Glory Pool, a hot spring in Yellowstone National Park.</a:t>
            </a:r>
          </a:p>
        </p:txBody>
      </p:sp>
      <p:sp>
        <p:nvSpPr>
          <p:cNvPr id="5" name="TextBox 4">
            <a:extLst>
              <a:ext uri="{FF2B5EF4-FFF2-40B4-BE49-F238E27FC236}">
                <a16:creationId xmlns:a16="http://schemas.microsoft.com/office/drawing/2014/main" id="{D4D053A5-1E26-6A70-7A81-118923068A46}"/>
              </a:ext>
              <a:ext uri="{C183D7F6-B498-43B3-948B-1728B52AA6E4}">
                <adec:decorative xmlns:adec="http://schemas.microsoft.com/office/drawing/2017/decorative" val="0"/>
              </a:ext>
            </a:extLst>
          </p:cNvPr>
          <p:cNvSpPr txBox="1"/>
          <p:nvPr/>
        </p:nvSpPr>
        <p:spPr>
          <a:xfrm>
            <a:off x="4444095" y="4874471"/>
            <a:ext cx="4310740" cy="246221"/>
          </a:xfrm>
          <a:prstGeom prst="rect">
            <a:avLst/>
          </a:prstGeom>
          <a:noFill/>
        </p:spPr>
        <p:txBody>
          <a:bodyPr wrap="square" rtlCol="0">
            <a:spAutoFit/>
          </a:bodyPr>
          <a:lstStyle/>
          <a:p>
            <a:pPr algn="ctr"/>
            <a:r>
              <a:rPr lang="en-US" sz="1000" dirty="0"/>
              <a:t>Jon Sullivan on Wikimedia Commons. "Morning glory pool."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4D0F-B583-BD54-F74C-C2CAC59A7B15}"/>
              </a:ext>
            </a:extLst>
          </p:cNvPr>
          <p:cNvSpPr>
            <a:spLocks noGrp="1"/>
          </p:cNvSpPr>
          <p:nvPr>
            <p:ph type="title"/>
          </p:nvPr>
        </p:nvSpPr>
        <p:spPr/>
        <p:txBody>
          <a:bodyPr/>
          <a:lstStyle/>
          <a:p>
            <a:r>
              <a:rPr lang="en-IN" dirty="0"/>
              <a:t>Prokaryotic Diversity</a:t>
            </a:r>
          </a:p>
        </p:txBody>
      </p:sp>
      <p:sp>
        <p:nvSpPr>
          <p:cNvPr id="3" name="Content Placeholder 2">
            <a:extLst>
              <a:ext uri="{FF2B5EF4-FFF2-40B4-BE49-F238E27FC236}">
                <a16:creationId xmlns:a16="http://schemas.microsoft.com/office/drawing/2014/main" id="{5EC43933-B34A-AA0F-EA5B-4DF0BE4BBB27}"/>
              </a:ext>
            </a:extLst>
          </p:cNvPr>
          <p:cNvSpPr>
            <a:spLocks noGrp="1"/>
          </p:cNvSpPr>
          <p:nvPr>
            <p:ph idx="1"/>
          </p:nvPr>
        </p:nvSpPr>
        <p:spPr>
          <a:xfrm>
            <a:off x="381000" y="1295400"/>
            <a:ext cx="8382000" cy="4572000"/>
          </a:xfrm>
        </p:spPr>
        <p:txBody>
          <a:bodyPr>
            <a:noAutofit/>
          </a:bodyPr>
          <a:lstStyle/>
          <a:p>
            <a:pPr marL="0" indent="0">
              <a:buNone/>
            </a:pPr>
            <a:r>
              <a:rPr lang="en-US" sz="2500" dirty="0"/>
              <a:t>Prokaryotes are ubiquitous, found on almost all surfaces and living organisms.</a:t>
            </a:r>
          </a:p>
          <a:p>
            <a:r>
              <a:rPr lang="en-US" sz="2500" dirty="0"/>
              <a:t>In the human body, they outnumber human cells by 10 to 1.</a:t>
            </a:r>
          </a:p>
          <a:p>
            <a:r>
              <a:rPr lang="en-US" sz="2500" dirty="0"/>
              <a:t>Make up the majority of living things in all ecosystems</a:t>
            </a:r>
          </a:p>
          <a:p>
            <a:pPr marL="0" indent="0">
              <a:buNone/>
            </a:pPr>
            <a:r>
              <a:rPr lang="en-US" sz="2500" dirty="0"/>
              <a:t>Prokaryotes play crucial roles in recycling </a:t>
            </a:r>
            <a:r>
              <a:rPr lang="en-US" sz="2500" b="1" dirty="0"/>
              <a:t>nutrients </a:t>
            </a:r>
            <a:r>
              <a:rPr lang="en-US" sz="2500" dirty="0"/>
              <a:t>(essential substances) and driving ecosystem evolution.</a:t>
            </a:r>
          </a:p>
          <a:p>
            <a:r>
              <a:rPr lang="en-US" sz="2500" dirty="0"/>
              <a:t>They can thrive in inhospitable environments.</a:t>
            </a:r>
          </a:p>
          <a:p>
            <a:r>
              <a:rPr lang="en-US" sz="2500" dirty="0"/>
              <a:t>Eukaryotic cells descended from ancient prokaryotic communities.</a:t>
            </a:r>
            <a:endParaRPr lang="en-IN" sz="2500" dirty="0"/>
          </a:p>
        </p:txBody>
      </p:sp>
    </p:spTree>
    <p:extLst>
      <p:ext uri="{BB962C8B-B14F-4D97-AF65-F5344CB8AC3E}">
        <p14:creationId xmlns:p14="http://schemas.microsoft.com/office/powerpoint/2010/main" val="291969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74438-0EEB-DE1B-72A4-A21373B82831}"/>
              </a:ext>
            </a:extLst>
          </p:cNvPr>
          <p:cNvSpPr>
            <a:spLocks noGrp="1"/>
          </p:cNvSpPr>
          <p:nvPr>
            <p:ph type="title"/>
          </p:nvPr>
        </p:nvSpPr>
        <p:spPr/>
        <p:txBody>
          <a:bodyPr/>
          <a:lstStyle/>
          <a:p>
            <a:r>
              <a:rPr lang="en-US" dirty="0"/>
              <a:t>Prokaryotes: The First Inhabitants of Earth</a:t>
            </a:r>
            <a:endParaRPr lang="en-IN" dirty="0"/>
          </a:p>
        </p:txBody>
      </p:sp>
      <p:sp>
        <p:nvSpPr>
          <p:cNvPr id="3" name="Content Placeholder 2">
            <a:extLst>
              <a:ext uri="{FF2B5EF4-FFF2-40B4-BE49-F238E27FC236}">
                <a16:creationId xmlns:a16="http://schemas.microsoft.com/office/drawing/2014/main" id="{A19FD017-904B-AED4-A7B8-D96104EC6540}"/>
              </a:ext>
            </a:extLst>
          </p:cNvPr>
          <p:cNvSpPr>
            <a:spLocks noGrp="1"/>
          </p:cNvSpPr>
          <p:nvPr>
            <p:ph idx="1"/>
          </p:nvPr>
        </p:nvSpPr>
        <p:spPr/>
        <p:txBody>
          <a:bodyPr>
            <a:normAutofit fontScale="92500"/>
          </a:bodyPr>
          <a:lstStyle/>
          <a:p>
            <a:r>
              <a:rPr lang="en-US" dirty="0"/>
              <a:t>Cellular life likely began with prokaryotes, which existed for billions of years before the appearance of plants and animals.</a:t>
            </a:r>
          </a:p>
          <a:p>
            <a:r>
              <a:rPr lang="en-US" dirty="0"/>
              <a:t>Early Earth had a different atmosphere and strong solar radiation.</a:t>
            </a:r>
          </a:p>
          <a:p>
            <a:r>
              <a:rPr lang="en-US" dirty="0"/>
              <a:t>The first organisms thrived in protected environments like deep oceans or underground.</a:t>
            </a:r>
          </a:p>
          <a:p>
            <a:pPr lvl="1"/>
            <a:r>
              <a:rPr lang="en-US" dirty="0"/>
              <a:t>Adapted to high temperatures from volcanic activity.</a:t>
            </a:r>
          </a:p>
          <a:p>
            <a:pPr lvl="1"/>
            <a:r>
              <a:rPr lang="en-US" dirty="0"/>
              <a:t>Withstood harsh conditions like geological upheaval and radiation.</a:t>
            </a:r>
          </a:p>
          <a:p>
            <a:endParaRPr lang="en-IN" dirty="0"/>
          </a:p>
        </p:txBody>
      </p:sp>
    </p:spTree>
    <p:extLst>
      <p:ext uri="{BB962C8B-B14F-4D97-AF65-F5344CB8AC3E}">
        <p14:creationId xmlns:p14="http://schemas.microsoft.com/office/powerpoint/2010/main" val="223256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600" baseline="-25000" dirty="0"/>
              <a:t>1</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996441"/>
          </a:xfrm>
        </p:spPr>
        <p:txBody>
          <a:bodyPr/>
          <a:lstStyle/>
          <a:p>
            <a:r>
              <a:rPr lang="en-US" dirty="0"/>
              <a:t>Scientists and science fiction writers alike have been discussing the possibility of finding life on Mars for decades. If bacterial life were to exist on Mars, what environmental conditions would it need to survive?</a:t>
            </a:r>
          </a:p>
        </p:txBody>
      </p:sp>
    </p:spTree>
    <p:extLst>
      <p:ext uri="{BB962C8B-B14F-4D97-AF65-F5344CB8AC3E}">
        <p14:creationId xmlns:p14="http://schemas.microsoft.com/office/powerpoint/2010/main" val="218574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74438-0EEB-DE1B-72A4-A21373B82831}"/>
              </a:ext>
            </a:extLst>
          </p:cNvPr>
          <p:cNvSpPr>
            <a:spLocks noGrp="1"/>
          </p:cNvSpPr>
          <p:nvPr>
            <p:ph type="title"/>
          </p:nvPr>
        </p:nvSpPr>
        <p:spPr/>
        <p:txBody>
          <a:bodyPr/>
          <a:lstStyle/>
          <a:p>
            <a:r>
              <a:rPr lang="en-US" dirty="0"/>
              <a:t>Microbial Mats</a:t>
            </a:r>
            <a:endParaRPr lang="en-IN" dirty="0"/>
          </a:p>
        </p:txBody>
      </p:sp>
      <p:sp>
        <p:nvSpPr>
          <p:cNvPr id="3" name="Content Placeholder 2">
            <a:extLst>
              <a:ext uri="{FF2B5EF4-FFF2-40B4-BE49-F238E27FC236}">
                <a16:creationId xmlns:a16="http://schemas.microsoft.com/office/drawing/2014/main" id="{A19FD017-904B-AED4-A7B8-D96104EC6540}"/>
              </a:ext>
            </a:extLst>
          </p:cNvPr>
          <p:cNvSpPr>
            <a:spLocks noGrp="1"/>
          </p:cNvSpPr>
          <p:nvPr>
            <p:ph idx="1"/>
          </p:nvPr>
        </p:nvSpPr>
        <p:spPr/>
        <p:txBody>
          <a:bodyPr>
            <a:normAutofit fontScale="92500" lnSpcReduction="10000"/>
          </a:bodyPr>
          <a:lstStyle/>
          <a:p>
            <a:pPr marL="0" indent="0">
              <a:buNone/>
            </a:pPr>
            <a:r>
              <a:rPr lang="en-US" b="1" dirty="0"/>
              <a:t>Microbial mats</a:t>
            </a:r>
            <a:r>
              <a:rPr lang="en-US" dirty="0"/>
              <a:t>, prokaryotic biofilms, are believed to represent the earliest forms of prokaryotic life on Earth, dating back to 3.5 billion years ago.</a:t>
            </a:r>
          </a:p>
          <a:p>
            <a:r>
              <a:rPr lang="en-US" dirty="0"/>
              <a:t>Comprised of multilayered sheets of bacteria and some archaea, and are held by extracellular matrix</a:t>
            </a:r>
          </a:p>
          <a:p>
            <a:pPr marL="0" indent="0">
              <a:buNone/>
            </a:pPr>
            <a:r>
              <a:rPr lang="en-US" dirty="0"/>
              <a:t>Early mats obtained energy from chemicals released by </a:t>
            </a:r>
            <a:r>
              <a:rPr lang="en-US" b="1" dirty="0"/>
              <a:t>hydrothermal vents: </a:t>
            </a:r>
            <a:r>
              <a:rPr lang="en-US" dirty="0"/>
              <a:t>fissures in the Earth’s surface releasing geothermally heated water.</a:t>
            </a:r>
          </a:p>
          <a:p>
            <a:r>
              <a:rPr lang="en-US" dirty="0"/>
              <a:t>Later, some used sunlight after photosynthesis evolved.</a:t>
            </a:r>
          </a:p>
          <a:p>
            <a:r>
              <a:rPr lang="en-US" dirty="0"/>
              <a:t>Others remained dependent on vents or chemicals from other extreme environments for energy.</a:t>
            </a:r>
          </a:p>
          <a:p>
            <a:endParaRPr lang="en-IN" dirty="0"/>
          </a:p>
        </p:txBody>
      </p:sp>
    </p:spTree>
    <p:extLst>
      <p:ext uri="{BB962C8B-B14F-4D97-AF65-F5344CB8AC3E}">
        <p14:creationId xmlns:p14="http://schemas.microsoft.com/office/powerpoint/2010/main" val="114165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EEA5-D365-2E9C-0AA7-ABFC96BE9AC2}"/>
              </a:ext>
            </a:extLst>
          </p:cNvPr>
          <p:cNvSpPr>
            <a:spLocks noGrp="1"/>
          </p:cNvSpPr>
          <p:nvPr>
            <p:ph type="title"/>
          </p:nvPr>
        </p:nvSpPr>
        <p:spPr/>
        <p:txBody>
          <a:bodyPr/>
          <a:lstStyle/>
          <a:p>
            <a:r>
              <a:rPr lang="en-IN" dirty="0"/>
              <a:t>22.1 Figure 2</a:t>
            </a:r>
          </a:p>
        </p:txBody>
      </p:sp>
      <p:sp>
        <p:nvSpPr>
          <p:cNvPr id="6" name="TextBox 5">
            <a:extLst>
              <a:ext uri="{FF2B5EF4-FFF2-40B4-BE49-F238E27FC236}">
                <a16:creationId xmlns:a16="http://schemas.microsoft.com/office/drawing/2014/main" id="{B99712C0-444C-30C4-C5C8-E3D50587ABEC}"/>
              </a:ext>
              <a:ext uri="{C183D7F6-B498-43B3-948B-1728B52AA6E4}">
                <adec:decorative xmlns:adec="http://schemas.microsoft.com/office/drawing/2017/decorative" val="0"/>
              </a:ext>
            </a:extLst>
          </p:cNvPr>
          <p:cNvSpPr txBox="1"/>
          <p:nvPr/>
        </p:nvSpPr>
        <p:spPr>
          <a:xfrm>
            <a:off x="457200" y="5166438"/>
            <a:ext cx="8228919" cy="246221"/>
          </a:xfrm>
          <a:prstGeom prst="rect">
            <a:avLst/>
          </a:prstGeom>
          <a:noFill/>
        </p:spPr>
        <p:txBody>
          <a:bodyPr wrap="square" rtlCol="0">
            <a:spAutoFit/>
          </a:bodyPr>
          <a:lstStyle/>
          <a:p>
            <a:pPr algn="ctr"/>
            <a:r>
              <a:rPr lang="en-US" sz="1000" dirty="0"/>
              <a:t>Alicejmichel on Wikimedia Commons. "Microbial mat."</a:t>
            </a:r>
          </a:p>
        </p:txBody>
      </p:sp>
      <p:pic>
        <p:nvPicPr>
          <p:cNvPr id="7" name="Content Placeholder 6" descr="Two images: (a) shows a photograph of a hydrothermal vent; (b) shows a photograph of a microbial mat.">
            <a:extLst>
              <a:ext uri="{FF2B5EF4-FFF2-40B4-BE49-F238E27FC236}">
                <a16:creationId xmlns:a16="http://schemas.microsoft.com/office/drawing/2014/main" id="{C4EC100D-7525-EF5A-1CC2-DFC3A33B599F}"/>
              </a:ext>
            </a:extLst>
          </p:cNvPr>
          <p:cNvPicPr>
            <a:picLocks noGrp="1" noChangeAspect="1"/>
          </p:cNvPicPr>
          <p:nvPr>
            <p:ph idx="1"/>
          </p:nvPr>
        </p:nvPicPr>
        <p:blipFill>
          <a:blip r:embed="rId3"/>
          <a:srcRect t="3613" b="14999"/>
          <a:stretch/>
        </p:blipFill>
        <p:spPr>
          <a:xfrm>
            <a:off x="264416" y="1250528"/>
            <a:ext cx="8614486" cy="3895128"/>
          </a:xfrm>
        </p:spPr>
      </p:pic>
    </p:spTree>
    <p:extLst>
      <p:ext uri="{BB962C8B-B14F-4D97-AF65-F5344CB8AC3E}">
        <p14:creationId xmlns:p14="http://schemas.microsoft.com/office/powerpoint/2010/main" val="1252003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F4A3-7877-5EC2-15C3-F29989651BA2}"/>
              </a:ext>
            </a:extLst>
          </p:cNvPr>
          <p:cNvSpPr>
            <a:spLocks noGrp="1"/>
          </p:cNvSpPr>
          <p:nvPr>
            <p:ph type="title"/>
          </p:nvPr>
        </p:nvSpPr>
        <p:spPr/>
        <p:txBody>
          <a:bodyPr/>
          <a:lstStyle/>
          <a:p>
            <a:r>
              <a:rPr lang="en-IN" dirty="0"/>
              <a:t>Stromatolites</a:t>
            </a:r>
          </a:p>
        </p:txBody>
      </p:sp>
      <p:sp>
        <p:nvSpPr>
          <p:cNvPr id="3" name="Content Placeholder 2">
            <a:extLst>
              <a:ext uri="{FF2B5EF4-FFF2-40B4-BE49-F238E27FC236}">
                <a16:creationId xmlns:a16="http://schemas.microsoft.com/office/drawing/2014/main" id="{F7EEBE6B-BCB5-F210-B796-85A7FCF53D65}"/>
              </a:ext>
            </a:extLst>
          </p:cNvPr>
          <p:cNvSpPr>
            <a:spLocks noGrp="1"/>
          </p:cNvSpPr>
          <p:nvPr>
            <p:ph idx="1"/>
          </p:nvPr>
        </p:nvSpPr>
        <p:spPr/>
        <p:txBody>
          <a:bodyPr>
            <a:normAutofit/>
          </a:bodyPr>
          <a:lstStyle/>
          <a:p>
            <a:r>
              <a:rPr lang="en-US" sz="2300" b="1" dirty="0"/>
              <a:t>Stromatolites</a:t>
            </a:r>
            <a:r>
              <a:rPr lang="en-US" sz="2300" dirty="0"/>
              <a:t> are sedimentary rock structures formed by mineral precipitation from prokaryotes in microbial mats.</a:t>
            </a:r>
          </a:p>
          <a:p>
            <a:r>
              <a:rPr lang="en-US" sz="2300" dirty="0"/>
              <a:t>Represent earliest fossil record of life on Earth.</a:t>
            </a:r>
          </a:p>
          <a:p>
            <a:r>
              <a:rPr lang="en-US" sz="2300" dirty="0"/>
              <a:t>Still forming in some places like Anza-Borrego Desert, California.</a:t>
            </a:r>
            <a:endParaRPr lang="en-IN" sz="2300" dirty="0"/>
          </a:p>
        </p:txBody>
      </p:sp>
      <p:sp>
        <p:nvSpPr>
          <p:cNvPr id="7" name="TextBox 6">
            <a:extLst>
              <a:ext uri="{FF2B5EF4-FFF2-40B4-BE49-F238E27FC236}">
                <a16:creationId xmlns:a16="http://schemas.microsoft.com/office/drawing/2014/main" id="{76E04852-0B1B-C7E7-C4FE-A9E4628A6168}"/>
              </a:ext>
              <a:ext uri="{C183D7F6-B498-43B3-948B-1728B52AA6E4}">
                <adec:decorative xmlns:adec="http://schemas.microsoft.com/office/drawing/2017/decorative" val="0"/>
              </a:ext>
            </a:extLst>
          </p:cNvPr>
          <p:cNvSpPr txBox="1"/>
          <p:nvPr/>
        </p:nvSpPr>
        <p:spPr>
          <a:xfrm>
            <a:off x="3981447" y="2904013"/>
            <a:ext cx="1181100" cy="307777"/>
          </a:xfrm>
          <a:prstGeom prst="rect">
            <a:avLst/>
          </a:prstGeom>
          <a:noFill/>
        </p:spPr>
        <p:txBody>
          <a:bodyPr wrap="square" rtlCol="0">
            <a:spAutoFit/>
          </a:bodyPr>
          <a:lstStyle/>
          <a:p>
            <a:pPr algn="ctr"/>
            <a:r>
              <a:rPr lang="en-US" sz="1400" b="1" dirty="0"/>
              <a:t>22.1 Figure 3</a:t>
            </a:r>
          </a:p>
        </p:txBody>
      </p:sp>
      <p:pic>
        <p:nvPicPr>
          <p:cNvPr id="4" name="Content Placeholder 6" descr="Two images: (a) shows a photograph of a beach full of stomatolites; (b) shows a photograph of fossilized stromatolites.">
            <a:extLst>
              <a:ext uri="{FF2B5EF4-FFF2-40B4-BE49-F238E27FC236}">
                <a16:creationId xmlns:a16="http://schemas.microsoft.com/office/drawing/2014/main" id="{C0405467-38A1-4B88-2EC9-EA523F2E369D}"/>
              </a:ext>
            </a:extLst>
          </p:cNvPr>
          <p:cNvPicPr>
            <a:picLocks noChangeAspect="1"/>
          </p:cNvPicPr>
          <p:nvPr/>
        </p:nvPicPr>
        <p:blipFill>
          <a:blip r:embed="rId3"/>
          <a:srcRect t="5333" b="21333"/>
          <a:stretch/>
        </p:blipFill>
        <p:spPr>
          <a:xfrm>
            <a:off x="1645219" y="3234350"/>
            <a:ext cx="6142793" cy="2502619"/>
          </a:xfrm>
          <a:prstGeom prst="rect">
            <a:avLst/>
          </a:prstGeom>
        </p:spPr>
      </p:pic>
      <p:sp>
        <p:nvSpPr>
          <p:cNvPr id="6" name="TextBox 5">
            <a:extLst>
              <a:ext uri="{FF2B5EF4-FFF2-40B4-BE49-F238E27FC236}">
                <a16:creationId xmlns:a16="http://schemas.microsoft.com/office/drawing/2014/main" id="{06A1819A-34A6-0B53-EA52-15C8648A7646}"/>
              </a:ext>
              <a:ext uri="{C183D7F6-B498-43B3-948B-1728B52AA6E4}">
                <adec:decorative xmlns:adec="http://schemas.microsoft.com/office/drawing/2017/decorative" val="0"/>
              </a:ext>
            </a:extLst>
          </p:cNvPr>
          <p:cNvSpPr txBox="1"/>
          <p:nvPr/>
        </p:nvSpPr>
        <p:spPr>
          <a:xfrm>
            <a:off x="1324807" y="5759530"/>
            <a:ext cx="6494379" cy="246221"/>
          </a:xfrm>
          <a:prstGeom prst="rect">
            <a:avLst/>
          </a:prstGeom>
          <a:noFill/>
        </p:spPr>
        <p:txBody>
          <a:bodyPr wrap="square" rtlCol="0">
            <a:spAutoFit/>
          </a:bodyPr>
          <a:lstStyle/>
          <a:p>
            <a:pPr algn="ctr"/>
            <a:r>
              <a:rPr lang="en-US" sz="1000" dirty="0"/>
              <a:t>Happy Little Nomad on Wikimedia Commons. "Stromatolites.“ P. Carrara, NPS on Wikimedia Commons. "Stromatolites."</a:t>
            </a:r>
          </a:p>
        </p:txBody>
      </p:sp>
    </p:spTree>
    <p:extLst>
      <p:ext uri="{BB962C8B-B14F-4D97-AF65-F5344CB8AC3E}">
        <p14:creationId xmlns:p14="http://schemas.microsoft.com/office/powerpoint/2010/main" val="1436293934"/>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2156</TotalTime>
  <Words>1607</Words>
  <Application>Microsoft Office PowerPoint</Application>
  <PresentationFormat>On-screen Show (4:3)</PresentationFormat>
  <Paragraphs>148</Paragraphs>
  <Slides>24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Century Gothic</vt:lpstr>
      <vt:lpstr>Aptos</vt:lpstr>
      <vt:lpstr>Arial</vt:lpstr>
      <vt:lpstr>Office Theme</vt:lpstr>
      <vt:lpstr>Lesson 22.1</vt:lpstr>
      <vt:lpstr>Objectives</vt:lpstr>
      <vt:lpstr>Prokaryotes: Bacteria and Archaea</vt:lpstr>
      <vt:lpstr>Prokaryotic Diversity</vt:lpstr>
      <vt:lpstr>Prokaryotes: The First Inhabitants of Earth</vt:lpstr>
      <vt:lpstr>Reflection Question1</vt:lpstr>
      <vt:lpstr>Microbial Mats</vt:lpstr>
      <vt:lpstr>22.1 Figure 2</vt:lpstr>
      <vt:lpstr>Stromatolites</vt:lpstr>
      <vt:lpstr>The Ancient Atmosphere</vt:lpstr>
      <vt:lpstr>Microbes Are Adaptable: Life in Moderate and Extreme Environments1</vt:lpstr>
      <vt:lpstr>Microbes Are Adaptable: Life in Moderate and Extreme Environments2</vt:lpstr>
      <vt:lpstr>Table 1: Extremophiles and Their Preferred Conditions</vt:lpstr>
      <vt:lpstr>Prokaryotes in the Dead Sea</vt:lpstr>
      <vt:lpstr>22.1 Figure 7</vt:lpstr>
      <vt:lpstr>Group Activity</vt:lpstr>
      <vt:lpstr>Unculturable Prokaryotes and the Viable-but-Non-Culturable State1</vt:lpstr>
      <vt:lpstr>Unculturable Prokaryotes and the Viable-but-Non-Culturable State2</vt:lpstr>
      <vt:lpstr>Reflection Question2</vt:lpstr>
      <vt:lpstr>The Ecology of Biofilms</vt:lpstr>
      <vt:lpstr>Think It Through</vt:lpstr>
      <vt:lpstr>22.1 Figure 10</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254</cp:revision>
  <dcterms:created xsi:type="dcterms:W3CDTF">2013-04-26T14:43:13Z</dcterms:created>
  <dcterms:modified xsi:type="dcterms:W3CDTF">2024-10-15T01:55:34Z</dcterms:modified>
</cp:coreProperties>
</file>