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handoutMasterIdLst>
    <p:handoutMasterId r:id="rId26"/>
  </p:handoutMasterIdLst>
  <p:sldIdLst>
    <p:sldId id="272" r:id="rId2"/>
    <p:sldId id="305" r:id="rId3"/>
    <p:sldId id="306" r:id="rId4"/>
    <p:sldId id="270" r:id="rId5"/>
    <p:sldId id="27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6" r:id="rId20"/>
    <p:sldId id="327" r:id="rId21"/>
    <p:sldId id="328" r:id="rId22"/>
    <p:sldId id="311" r:id="rId23"/>
    <p:sldId id="280" r:id="rId24"/>
  </p:sldIdLst>
  <p:sldSz cx="9144000" cy="6858000" type="screen4x3"/>
  <p:notesSz cx="6858000" cy="9144000"/>
  <p:embeddedFontLst>
    <p:embeddedFont>
      <p:font typeface="Century Gothic" panose="020B0502020202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95884" autoAdjust="0"/>
  </p:normalViewPr>
  <p:slideViewPr>
    <p:cSldViewPr>
      <p:cViewPr varScale="1">
        <p:scale>
          <a:sx n="75" d="100"/>
          <a:sy n="75" d="100"/>
        </p:scale>
        <p:origin x="1560" y="66"/>
      </p:cViewPr>
      <p:guideLst>
        <p:guide orient="horz" pos="2160"/>
        <p:guide pos="2880"/>
      </p:guideLst>
    </p:cSldViewPr>
  </p:slideViewPr>
  <p:outlineViewPr>
    <p:cViewPr>
      <p:scale>
        <a:sx n="33" d="100"/>
        <a:sy n="33" d="100"/>
      </p:scale>
      <p:origin x="0" y="-579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phylum </a:t>
            </a:r>
            <a:r>
              <a:rPr lang="en-US" i="1" dirty="0"/>
              <a:t>Proteobacteria</a:t>
            </a:r>
            <a:r>
              <a:rPr lang="en-US" dirty="0"/>
              <a:t> is one of up to 52 bacteria phyla. Proteobacteria is further subdivided into five classes: alpha through epsilon.</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45737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Chlamydia, Spirochetes, Cyanobacteria, and gram-positive bacteria are described in this table. Note that bacterial shape is not phylum-dependent; bacteria within a phylum may be cocci (spherical), bacilli (rod-shaped), or spirilli (spiral-shaped).</a:t>
            </a:r>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180204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Archaea are separated into four phyla: the Korarchaeota, Euryarchaeota, Crenarchaeota, and Nanoarchaeota.</a:t>
            </a:r>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145868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Archaeal phospholipids differ from those found in Bacteria and Eukarya in two ways. First, they have branched phytanyl sidechains instead of linear ones. Second, an ether bond instead of an ester bond connects the lipid to the glycerol.</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239169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Bacteria are divided into two major groups: gram positive and gram negative. Both groups have a cell wall composed of peptidoglycan; in gram-positive bacteria, the wall is thick, whereas the wall is thin in gram-negative bacteria. In gram-negative bacteria, the cell wall is surrounded by an outer membrane that contains lipopolysaccharides and lipoproteins. Porins are proteins in this cell membrane that allow substances to pass through the outer membrane of gram-negative bacteria. In gram-positive bacteria, lipoteichoic acid anchors the cell wall to the cell membrane.</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3428631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6727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881030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50693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p:spPr>
        <p:txBody>
          <a:bodyPr>
            <a:normAutofit/>
          </a:bodyPr>
          <a:lstStyle>
            <a:lvl1pPr marL="0" indent="0">
              <a:buFont typeface="Arial" panose="020B0604020202020204" pitchFamily="34" charset="0"/>
              <a:buNone/>
              <a:defRPr sz="2800" b="0" i="0" baseline="0">
                <a:solidFill>
                  <a:srgbClr val="366092"/>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6" r:id="rId7"/>
    <p:sldLayoutId id="2147483657" r:id="rId8"/>
    <p:sldLayoutId id="2147483654"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Chapter 22.2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4192438" cy="2020506"/>
          </a:xfrm>
          <a:prstGeom prst="rect">
            <a:avLst/>
          </a:prstGeom>
        </p:spPr>
        <p:txBody>
          <a:bodyPr/>
          <a:lstStyle>
            <a:lvl1pPr marL="0" indent="0">
              <a:buNone/>
              <a:defRPr b="1"/>
            </a:lvl1pPr>
          </a:lstStyle>
          <a:p>
            <a:pPr lvl="0"/>
            <a:r>
              <a:rPr lang="en-US" dirty="0"/>
              <a:t>Structure of Prokaryotes: Bacteria and Archaea</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E4E0-82F6-D972-6662-FEDB03E94277}"/>
              </a:ext>
            </a:extLst>
          </p:cNvPr>
          <p:cNvSpPr>
            <a:spLocks noGrp="1"/>
          </p:cNvSpPr>
          <p:nvPr>
            <p:ph type="title"/>
          </p:nvPr>
        </p:nvSpPr>
        <p:spPr/>
        <p:txBody>
          <a:bodyPr/>
          <a:lstStyle/>
          <a:p>
            <a:r>
              <a:rPr lang="en-US" dirty="0"/>
              <a:t>22.2 Figure 5</a:t>
            </a:r>
            <a:endParaRPr lang="en-IN" dirty="0"/>
          </a:p>
        </p:txBody>
      </p:sp>
      <p:sp>
        <p:nvSpPr>
          <p:cNvPr id="6" name="TextBox 5">
            <a:extLst>
              <a:ext uri="{FF2B5EF4-FFF2-40B4-BE49-F238E27FC236}">
                <a16:creationId xmlns:a16="http://schemas.microsoft.com/office/drawing/2014/main" id="{599FD561-69E6-D797-A40D-9E03817904AB}"/>
              </a:ext>
            </a:extLst>
          </p:cNvPr>
          <p:cNvSpPr txBox="1"/>
          <p:nvPr/>
        </p:nvSpPr>
        <p:spPr>
          <a:xfrm>
            <a:off x="342900" y="6396335"/>
            <a:ext cx="8458199" cy="461665"/>
          </a:xfrm>
          <a:prstGeom prst="rect">
            <a:avLst/>
          </a:prstGeom>
          <a:noFill/>
        </p:spPr>
        <p:txBody>
          <a:bodyPr wrap="square">
            <a:spAutoFit/>
          </a:bodyPr>
          <a:lstStyle/>
          <a:p>
            <a:pPr algn="ctr"/>
            <a:r>
              <a:rPr lang="en-US" sz="800" dirty="0"/>
              <a:t>CDC on Wikimedia Commons. "Treponema pallidum."</a:t>
            </a:r>
          </a:p>
          <a:p>
            <a:pPr algn="ctr"/>
            <a:r>
              <a:rPr lang="en-US" sz="800" dirty="0"/>
              <a:t>Luke Thompson from Chisholm Lab and Nikki Watson from Whitehead, MIT on Wikimedia Commons. "Prochlorococcus marinus."</a:t>
            </a:r>
          </a:p>
          <a:p>
            <a:pPr algn="ctr"/>
            <a:r>
              <a:rPr lang="en-US" sz="800" dirty="0"/>
              <a:t>CDC on Wikimedia Commons. "Clostridium difficile."</a:t>
            </a:r>
          </a:p>
        </p:txBody>
      </p:sp>
      <p:pic>
        <p:nvPicPr>
          <p:cNvPr id="4" name="Content Placeholder 4" descr="The table shows information for the bacteria chlamydia, spirochaetae, cynobacteria, and gram-positive bacteria. The first phylum is Chlamydias with the description &quot;All members of this group are obligate intracellular parasites of animal cells. Cell walls lack peptidoglycan.&quot; The representative organisms of this group are Chlamydia trachomatis (Common sexually transmitted disease that can lead to blindness). The representative micrograph shows a pap smear. Chlamydia trachomatis appears as pink inclusions inside the cells. The next phylum is Spirochetes with the description &quot;Most members of this species, which has spiral-shaped cells, are free-living anaerobes, but some are pathogenic. Flagella run lengthwise in the periplasmic space between the inner and outer membrane.&quot; The representative organisms of this group are Treponema pallidum (Causative agent of syphilis) and Borrelia burgdorferi (Causative agent of Lyme disease). The representative micrograph shows a cluster of spirochetes to show Treponema pallidum. The next phylum is Cyanobacteria with the description &quot;Also known as blue-green algae, these bacteria obtain their energy through photosynthesis. They are ubiquitous, found in terrestrial, marine, and freshwater environments. Eukaryotic chloroplasts are thought to be derived from bacteria in this group.&quot; The representative organisms of this group are Prochlorococcus (Believed to be the most abundant photosynthetic organism on Earth; responsible for generating half the world's oxygen). The representative micrograph shows a cluster of cocci to show Phormidium. The last phylum is Gram-positive bacteria with the description &quot;Soil-dwelling members of this subgroup decompose organic matter. Some species cause disease. They have a thick cell wall and lack an outer membrane.&quot; The representative organisms of this group are Bacillus anthracis (Causes anthrax), Clostridium botulinum (Causes botulism), Clostridium difficile (Causes diarrhea during antibiotic therapy), Streptomyces (Many antibiotics, including streptomycin, are derived from these bacteria.), and Mycoplasmas (These tiny bacteria, the smallest known, lack a cell wall. Some are free-living, and some are pathogenic.) The representative micrograph shows clusters of bacilli to show Clostridium difficile.">
            <a:extLst>
              <a:ext uri="{FF2B5EF4-FFF2-40B4-BE49-F238E27FC236}">
                <a16:creationId xmlns:a16="http://schemas.microsoft.com/office/drawing/2014/main" id="{3C090469-0D3C-1554-C964-3FB9141AD4C8}"/>
              </a:ext>
            </a:extLst>
          </p:cNvPr>
          <p:cNvPicPr>
            <a:picLocks noGrp="1" noChangeAspect="1"/>
          </p:cNvPicPr>
          <p:nvPr>
            <p:ph idx="1"/>
          </p:nvPr>
        </p:nvPicPr>
        <p:blipFill>
          <a:blip r:embed="rId3"/>
          <a:srcRect l="35186" t="5332" r="33331" b="4668"/>
          <a:stretch/>
        </p:blipFill>
        <p:spPr>
          <a:xfrm>
            <a:off x="3200400" y="1097280"/>
            <a:ext cx="3048000" cy="4840941"/>
          </a:xfrm>
        </p:spPr>
      </p:pic>
    </p:spTree>
    <p:extLst>
      <p:ext uri="{BB962C8B-B14F-4D97-AF65-F5344CB8AC3E}">
        <p14:creationId xmlns:p14="http://schemas.microsoft.com/office/powerpoint/2010/main" val="359242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C90E-989D-0554-6970-E3875D0D6541}"/>
              </a:ext>
            </a:extLst>
          </p:cNvPr>
          <p:cNvSpPr>
            <a:spLocks noGrp="1"/>
          </p:cNvSpPr>
          <p:nvPr>
            <p:ph type="title"/>
          </p:nvPr>
        </p:nvSpPr>
        <p:spPr/>
        <p:txBody>
          <a:bodyPr/>
          <a:lstStyle/>
          <a:p>
            <a:r>
              <a:rPr lang="en-US" dirty="0"/>
              <a:t>22.2 Figure 6</a:t>
            </a:r>
            <a:endParaRPr lang="en-IN" dirty="0"/>
          </a:p>
        </p:txBody>
      </p:sp>
      <p:sp>
        <p:nvSpPr>
          <p:cNvPr id="6" name="TextBox 5">
            <a:extLst>
              <a:ext uri="{FF2B5EF4-FFF2-40B4-BE49-F238E27FC236}">
                <a16:creationId xmlns:a16="http://schemas.microsoft.com/office/drawing/2014/main" id="{26B66F52-EDA7-F1B1-A6F2-E2E6D1D044EC}"/>
              </a:ext>
            </a:extLst>
          </p:cNvPr>
          <p:cNvSpPr txBox="1"/>
          <p:nvPr/>
        </p:nvSpPr>
        <p:spPr>
          <a:xfrm>
            <a:off x="342900" y="6421497"/>
            <a:ext cx="8458199" cy="338554"/>
          </a:xfrm>
          <a:prstGeom prst="rect">
            <a:avLst/>
          </a:prstGeom>
          <a:noFill/>
        </p:spPr>
        <p:txBody>
          <a:bodyPr wrap="square">
            <a:spAutoFit/>
          </a:bodyPr>
          <a:lstStyle/>
          <a:p>
            <a:pPr algn="ctr"/>
            <a:r>
              <a:rPr lang="en-US" sz="800" dirty="0"/>
              <a:t>NASA on Wikimedia Commons. "Halobacteria.“ CNX OpenStax on Wikimedia Commons. "Sulfolobus."</a:t>
            </a:r>
          </a:p>
          <a:p>
            <a:pPr algn="ctr"/>
            <a:r>
              <a:rPr lang="en-US" sz="800" dirty="0"/>
              <a:t>Karl O. Stetter on Wikimedia Commons. "Nanoarchaeum equitans.“ The Regents of the University of California. "Korarchaeota."</a:t>
            </a:r>
          </a:p>
        </p:txBody>
      </p:sp>
      <p:pic>
        <p:nvPicPr>
          <p:cNvPr id="4" name="Content Placeholder 4" descr="The first phylum is Euryarchaeota with the description &quot;This phylum includes methanogens, which produce methane as a metabolic waste product, and halobacteria, which live in an extreme saline environment.&quot; The representative organisms of this group are Methanogens (Methane production causes flatulence in humans and other animals.) and Halobacteria (Large blooms of this salt-loving archaea appear reddish due to the presence of bacteriorhodopsin is related to the retinal pigment rhodopsin.). The representative micrograph shows a cluster of bacilli to show Halobacterium strain N R C-1. The next phylum is Crenarchaeota with the description &quot;Members of this ubiquitous phylum play an important role in the fixation of carbon. Many members of this group are sulfur-dependent extremophiles. Some are thermophilic or hyperthermophilic.&quot; The representative organisms of this group are Sulfolobus (Members of this genus grow in volcanic springs at temperatures between 75 degrees and 80 degrees Celsius and at a p H between 2.0 and 3.0.). The representative micrograph shows a cell being infected by bacteriophage to show Sulfolobus. The next phylum is Nanoarchaeota with the description &quot;This group currently contains only one species, Nanoarchaeum equitans.&quot; The representative organisms of this group are Nanoarchaeum equitans (This species was isolated from the bottom of the Atlantic Ocean and from a hydrothermal vent at Yellowstone National Park. It is an obligate symbiont with Ignicoccus, another species of archaea.). The representative micrograph shows Nanoarchaeum equitans (small dark spheres) are in contact with their larger host, Ignicoccus. The last phylum is Korarchaeota with the description &quot;Members of this phylum, considered to be one of the most primitive forms of life, have only been found in the Obsidian Pool, a hot spring at Yellowstone National Park.&quot; The representative organisms of this group reads &quot;No members of this species have been cultivated.&quot; The representative micrograph shows clusters of bacilli with the caption &quot;The image shows a variety of Korarchaeota species from the Obsidian Pool at Yellowstone National Park.&quot;">
            <a:extLst>
              <a:ext uri="{FF2B5EF4-FFF2-40B4-BE49-F238E27FC236}">
                <a16:creationId xmlns:a16="http://schemas.microsoft.com/office/drawing/2014/main" id="{6AD1533A-17AC-2F33-299A-8D759E80A989}"/>
              </a:ext>
            </a:extLst>
          </p:cNvPr>
          <p:cNvPicPr>
            <a:picLocks noGrp="1" noChangeAspect="1"/>
          </p:cNvPicPr>
          <p:nvPr>
            <p:ph idx="1"/>
          </p:nvPr>
        </p:nvPicPr>
        <p:blipFill>
          <a:blip r:embed="rId3"/>
          <a:srcRect l="35185" t="3666" r="34260" b="6334"/>
          <a:stretch/>
        </p:blipFill>
        <p:spPr>
          <a:xfrm>
            <a:off x="3200400" y="1097280"/>
            <a:ext cx="2971800" cy="4862945"/>
          </a:xfrm>
        </p:spPr>
      </p:pic>
    </p:spTree>
    <p:extLst>
      <p:ext uri="{BB962C8B-B14F-4D97-AF65-F5344CB8AC3E}">
        <p14:creationId xmlns:p14="http://schemas.microsoft.com/office/powerpoint/2010/main" val="381691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F7FE-E58E-AC12-13B2-DE994D958181}"/>
              </a:ext>
            </a:extLst>
          </p:cNvPr>
          <p:cNvSpPr>
            <a:spLocks noGrp="1"/>
          </p:cNvSpPr>
          <p:nvPr>
            <p:ph type="title"/>
          </p:nvPr>
        </p:nvSpPr>
        <p:spPr/>
        <p:txBody>
          <a:bodyPr/>
          <a:lstStyle/>
          <a:p>
            <a:r>
              <a:rPr lang="en-US" dirty="0"/>
              <a:t>The Plasma Membrane of Prokaryotes</a:t>
            </a:r>
            <a:endParaRPr lang="en-IN" dirty="0"/>
          </a:p>
        </p:txBody>
      </p:sp>
      <p:sp>
        <p:nvSpPr>
          <p:cNvPr id="3" name="Content Placeholder 2">
            <a:extLst>
              <a:ext uri="{FF2B5EF4-FFF2-40B4-BE49-F238E27FC236}">
                <a16:creationId xmlns:a16="http://schemas.microsoft.com/office/drawing/2014/main" id="{3CD1A17C-116F-332E-BF9A-8AC9B2A0A324}"/>
              </a:ext>
            </a:extLst>
          </p:cNvPr>
          <p:cNvSpPr>
            <a:spLocks noGrp="1"/>
          </p:cNvSpPr>
          <p:nvPr>
            <p:ph idx="1"/>
          </p:nvPr>
        </p:nvSpPr>
        <p:spPr/>
        <p:txBody>
          <a:bodyPr>
            <a:normAutofit/>
          </a:bodyPr>
          <a:lstStyle/>
          <a:p>
            <a:pPr marL="457200" indent="-457200">
              <a:buFont typeface="Arial" panose="020B0604020202020204" pitchFamily="34" charset="0"/>
              <a:buChar char="•"/>
            </a:pPr>
            <a:r>
              <a:rPr lang="en-IN" dirty="0"/>
              <a:t>The prokaryotic plasma membrane is a thin (6-8 nm) selectively permeable, phospholipid bilayer.</a:t>
            </a:r>
          </a:p>
          <a:p>
            <a:pPr marL="457200" indent="-457200">
              <a:buFont typeface="Arial" panose="020B0604020202020204" pitchFamily="34" charset="0"/>
              <a:buChar char="•"/>
            </a:pPr>
            <a:r>
              <a:rPr lang="en-US" dirty="0"/>
              <a:t>Bacterial membranes are composed of phospholipid bilayers with fatty acids linked to glycerol.</a:t>
            </a:r>
          </a:p>
          <a:p>
            <a:pPr marL="457200" indent="-457200">
              <a:buFont typeface="Arial" panose="020B0604020202020204" pitchFamily="34" charset="0"/>
              <a:buChar char="•"/>
            </a:pPr>
            <a:r>
              <a:rPr lang="en-IN" dirty="0"/>
              <a:t>Archaeal membranes use isoprene (phytanyl) chains linked to glycerol instead.</a:t>
            </a:r>
          </a:p>
          <a:p>
            <a:pPr marL="1200150" lvl="1" indent="-457200">
              <a:buFont typeface="Arial" panose="020B0604020202020204" pitchFamily="34" charset="0"/>
              <a:buChar char="•"/>
            </a:pPr>
            <a:r>
              <a:rPr lang="en-IN" dirty="0"/>
              <a:t>Some archaeal membranes are lipid monolayers rather than bilayers.</a:t>
            </a:r>
          </a:p>
        </p:txBody>
      </p:sp>
    </p:spTree>
    <p:extLst>
      <p:ext uri="{BB962C8B-B14F-4D97-AF65-F5344CB8AC3E}">
        <p14:creationId xmlns:p14="http://schemas.microsoft.com/office/powerpoint/2010/main" val="189730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9875-8075-0991-2BAB-E9E01E0B5632}"/>
              </a:ext>
            </a:extLst>
          </p:cNvPr>
          <p:cNvSpPr>
            <a:spLocks noGrp="1"/>
          </p:cNvSpPr>
          <p:nvPr>
            <p:ph type="title"/>
          </p:nvPr>
        </p:nvSpPr>
        <p:spPr/>
        <p:txBody>
          <a:bodyPr/>
          <a:lstStyle/>
          <a:p>
            <a:r>
              <a:rPr lang="en-US" dirty="0"/>
              <a:t>22.2 Figure 7</a:t>
            </a:r>
            <a:endParaRPr lang="en-IN" dirty="0"/>
          </a:p>
        </p:txBody>
      </p:sp>
      <p:sp>
        <p:nvSpPr>
          <p:cNvPr id="6" name="TextBox 5">
            <a:extLst>
              <a:ext uri="{FF2B5EF4-FFF2-40B4-BE49-F238E27FC236}">
                <a16:creationId xmlns:a16="http://schemas.microsoft.com/office/drawing/2014/main" id="{8A7FAD27-6E94-F2E7-9BC4-2A9AA9195849}"/>
              </a:ext>
            </a:extLst>
          </p:cNvPr>
          <p:cNvSpPr txBox="1"/>
          <p:nvPr/>
        </p:nvSpPr>
        <p:spPr>
          <a:xfrm>
            <a:off x="457200" y="5788968"/>
            <a:ext cx="8458199" cy="230832"/>
          </a:xfrm>
          <a:prstGeom prst="rect">
            <a:avLst/>
          </a:prstGeom>
          <a:noFill/>
        </p:spPr>
        <p:txBody>
          <a:bodyPr wrap="square">
            <a:spAutoFit/>
          </a:bodyPr>
          <a:lstStyle/>
          <a:p>
            <a:pPr algn="ctr"/>
            <a:r>
              <a:rPr lang="en-US" sz="900" dirty="0"/>
              <a:t>CNX OpenStax on Wikimedia Commons. "Archaeal phospholipids." Modified. </a:t>
            </a:r>
          </a:p>
        </p:txBody>
      </p:sp>
      <p:pic>
        <p:nvPicPr>
          <p:cNvPr id="7" name="Content Placeholder 4" descr="This illustration compares phospholipids from Bacteria and Eukarya to those from Archaea. In Bacteria and Eukarya, fatty acids are attached to glycerol by an ester linkage, while in Archaea, isoprene chains are linked to glycerol by an ether linkage. In the ester linkage, the first carbon in the fatty acid chain has an oxygen molecule double-bonded to it, whereas in the ether linkage, it does not. In Archaea, the isoprene chains have methyl groups branching off from them, whereas such branches are absent in Bacteria and Eukarya. Both types of phospholipids result in similar lipid bilayers.">
            <a:extLst>
              <a:ext uri="{FF2B5EF4-FFF2-40B4-BE49-F238E27FC236}">
                <a16:creationId xmlns:a16="http://schemas.microsoft.com/office/drawing/2014/main" id="{E9925FA9-7E7C-7671-5AAB-49DACD0FE435}"/>
              </a:ext>
            </a:extLst>
          </p:cNvPr>
          <p:cNvPicPr>
            <a:picLocks noGrp="1" noChangeAspect="1"/>
          </p:cNvPicPr>
          <p:nvPr>
            <p:ph idx="1"/>
          </p:nvPr>
        </p:nvPicPr>
        <p:blipFill>
          <a:blip r:embed="rId3"/>
          <a:srcRect l="21295" t="5332" r="21297" b="4668"/>
          <a:stretch/>
        </p:blipFill>
        <p:spPr>
          <a:xfrm>
            <a:off x="2057400" y="1122680"/>
            <a:ext cx="5334000" cy="4645742"/>
          </a:xfrm>
        </p:spPr>
      </p:pic>
    </p:spTree>
    <p:extLst>
      <p:ext uri="{BB962C8B-B14F-4D97-AF65-F5344CB8AC3E}">
        <p14:creationId xmlns:p14="http://schemas.microsoft.com/office/powerpoint/2010/main" val="1741231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BFCC-60A2-795D-048E-831A13644841}"/>
              </a:ext>
            </a:extLst>
          </p:cNvPr>
          <p:cNvSpPr>
            <a:spLocks noGrp="1"/>
          </p:cNvSpPr>
          <p:nvPr>
            <p:ph type="title"/>
          </p:nvPr>
        </p:nvSpPr>
        <p:spPr/>
        <p:txBody>
          <a:bodyPr/>
          <a:lstStyle/>
          <a:p>
            <a:r>
              <a:rPr lang="en-US" dirty="0"/>
              <a:t>The Cell Wall of Prokaryotes</a:t>
            </a:r>
            <a:r>
              <a:rPr lang="en-US" sz="1600" baseline="-25000" dirty="0"/>
              <a:t>1</a:t>
            </a:r>
            <a:endParaRPr lang="en-IN" sz="1600" baseline="-25000" dirty="0"/>
          </a:p>
        </p:txBody>
      </p:sp>
      <p:sp>
        <p:nvSpPr>
          <p:cNvPr id="3" name="Content Placeholder 2">
            <a:extLst>
              <a:ext uri="{FF2B5EF4-FFF2-40B4-BE49-F238E27FC236}">
                <a16:creationId xmlns:a16="http://schemas.microsoft.com/office/drawing/2014/main" id="{256566E5-3804-A9B4-8760-8EDD786C9555}"/>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IN" dirty="0"/>
              <a:t>The cell wall regulates the high osmotic pressure in the cytoplasm, prevents osmotic lysis, and provides shape and rigidity.</a:t>
            </a:r>
          </a:p>
          <a:p>
            <a:pPr marL="457200" indent="-457200">
              <a:buFont typeface="Arial" panose="020B0604020202020204" pitchFamily="34" charset="0"/>
              <a:buChar char="•"/>
            </a:pPr>
            <a:r>
              <a:rPr lang="en-IN" dirty="0"/>
              <a:t>Bacterial walls contain </a:t>
            </a:r>
            <a:r>
              <a:rPr lang="en-IN" b="1" dirty="0"/>
              <a:t>peptidoglycan:</a:t>
            </a:r>
            <a:r>
              <a:rPr lang="en-IN" dirty="0"/>
              <a:t> polysaccharides cross-linked by unusual peptides with L- and D-amino acids.</a:t>
            </a:r>
          </a:p>
          <a:p>
            <a:pPr marL="1200150" lvl="1" indent="-457200">
              <a:buFont typeface="Arial" panose="020B0604020202020204" pitchFamily="34" charset="0"/>
              <a:buChar char="•"/>
            </a:pPr>
            <a:r>
              <a:rPr lang="en-IN" dirty="0"/>
              <a:t>Antibiotics mimic D-amnio acids to affect bacterial cell wall development.</a:t>
            </a:r>
          </a:p>
          <a:p>
            <a:pPr marL="457200" indent="-457200">
              <a:buFont typeface="Arial" panose="020B0604020202020204" pitchFamily="34" charset="0"/>
              <a:buChar char="•"/>
            </a:pPr>
            <a:r>
              <a:rPr lang="en-IN" b="1" dirty="0"/>
              <a:t>S-layer</a:t>
            </a:r>
            <a:r>
              <a:rPr lang="en-IN" dirty="0"/>
              <a:t> (surface layer) proteins are attached to the peptidoglycan wall.</a:t>
            </a:r>
          </a:p>
          <a:p>
            <a:pPr marL="457200" indent="-457200">
              <a:buFont typeface="Arial" panose="020B0604020202020204" pitchFamily="34" charset="0"/>
              <a:buChar char="•"/>
            </a:pPr>
            <a:r>
              <a:rPr lang="en-IN" dirty="0"/>
              <a:t>Archaeal walls lack peptidoglycan but have protective S-layer protein coats.</a:t>
            </a:r>
          </a:p>
        </p:txBody>
      </p:sp>
    </p:spTree>
    <p:extLst>
      <p:ext uri="{BB962C8B-B14F-4D97-AF65-F5344CB8AC3E}">
        <p14:creationId xmlns:p14="http://schemas.microsoft.com/office/powerpoint/2010/main" val="20584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D26D-EA66-F100-8A0F-1C1B4296DEBF}"/>
              </a:ext>
            </a:extLst>
          </p:cNvPr>
          <p:cNvSpPr>
            <a:spLocks noGrp="1"/>
          </p:cNvSpPr>
          <p:nvPr>
            <p:ph type="title"/>
          </p:nvPr>
        </p:nvSpPr>
        <p:spPr/>
        <p:txBody>
          <a:bodyPr/>
          <a:lstStyle/>
          <a:p>
            <a:r>
              <a:rPr lang="en-US" dirty="0"/>
              <a:t>The Cell Wall of Prokaryotes</a:t>
            </a:r>
            <a:r>
              <a:rPr lang="en-US" sz="1600" baseline="-25000" dirty="0"/>
              <a:t>2</a:t>
            </a:r>
            <a:endParaRPr lang="en-IN" dirty="0"/>
          </a:p>
        </p:txBody>
      </p:sp>
      <p:sp>
        <p:nvSpPr>
          <p:cNvPr id="3" name="Content Placeholder 2">
            <a:extLst>
              <a:ext uri="{FF2B5EF4-FFF2-40B4-BE49-F238E27FC236}">
                <a16:creationId xmlns:a16="http://schemas.microsoft.com/office/drawing/2014/main" id="{B5D40219-A93C-9973-41C9-B3A0D8AD882F}"/>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IN" dirty="0"/>
              <a:t>Bacteria are divided into two groups: </a:t>
            </a:r>
            <a:r>
              <a:rPr lang="en-IN" i="1" dirty="0"/>
              <a:t>gram-positive</a:t>
            </a:r>
            <a:r>
              <a:rPr lang="en-IN" dirty="0"/>
              <a:t> and </a:t>
            </a:r>
            <a:r>
              <a:rPr lang="en-IN" i="1" dirty="0"/>
              <a:t>gram-negative</a:t>
            </a:r>
            <a:r>
              <a:rPr lang="en-IN" dirty="0"/>
              <a:t> based on the Gram staining reaction.</a:t>
            </a:r>
          </a:p>
          <a:p>
            <a:pPr marL="457200" indent="-457200">
              <a:buFont typeface="Arial" panose="020B0604020202020204" pitchFamily="34" charset="0"/>
              <a:buChar char="•"/>
            </a:pPr>
            <a:r>
              <a:rPr lang="en-IN" b="1" dirty="0"/>
              <a:t>Gram-positive</a:t>
            </a:r>
            <a:r>
              <a:rPr lang="en-IN" dirty="0"/>
              <a:t> lack an outer membrane; the cell wall is 90% peptidoglycan, with </a:t>
            </a:r>
            <a:r>
              <a:rPr lang="en-IN" b="1" dirty="0"/>
              <a:t>teichoic acids </a:t>
            </a:r>
            <a:r>
              <a:rPr lang="en-IN" dirty="0"/>
              <a:t>linked to lipids in the membrane.</a:t>
            </a:r>
          </a:p>
          <a:p>
            <a:pPr marL="457200" indent="-457200">
              <a:buFont typeface="Arial" panose="020B0604020202020204" pitchFamily="34" charset="0"/>
              <a:buChar char="•"/>
            </a:pPr>
            <a:r>
              <a:rPr lang="en-IN" b="1" dirty="0"/>
              <a:t>Gram-negative </a:t>
            </a:r>
            <a:r>
              <a:rPr lang="en-IN" dirty="0"/>
              <a:t>have thin peptidoglycan layer, outer membrane with lipopolysaccharides (LPS) and lipoproteins.</a:t>
            </a:r>
          </a:p>
          <a:p>
            <a:pPr marL="457200" indent="-457200">
              <a:buFont typeface="Arial" panose="020B0604020202020204" pitchFamily="34" charset="0"/>
              <a:buChar char="•"/>
            </a:pPr>
            <a:r>
              <a:rPr lang="en-IN" dirty="0"/>
              <a:t>Gram staining differentiates based on cell wall composition: the peptidoglycan thickness and presence of outer membrane.</a:t>
            </a:r>
          </a:p>
        </p:txBody>
      </p:sp>
    </p:spTree>
    <p:extLst>
      <p:ext uri="{BB962C8B-B14F-4D97-AF65-F5344CB8AC3E}">
        <p14:creationId xmlns:p14="http://schemas.microsoft.com/office/powerpoint/2010/main" val="346589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736B-B5B9-CACC-80AC-9A00B43E661F}"/>
              </a:ext>
            </a:extLst>
          </p:cNvPr>
          <p:cNvSpPr>
            <a:spLocks noGrp="1"/>
          </p:cNvSpPr>
          <p:nvPr>
            <p:ph type="title"/>
          </p:nvPr>
        </p:nvSpPr>
        <p:spPr/>
        <p:txBody>
          <a:bodyPr/>
          <a:lstStyle/>
          <a:p>
            <a:r>
              <a:rPr lang="en-IN" dirty="0"/>
              <a:t>22.2 Figure 8</a:t>
            </a:r>
          </a:p>
        </p:txBody>
      </p:sp>
      <p:pic>
        <p:nvPicPr>
          <p:cNvPr id="6" name="Content Placeholder 4" descr="The right illustration shows the cell wall of gram-positive bacteria. The cell wall is a thick layer of peptidoglycan that exists outside the plasma membrane shown as four undulating purple lines. Periplasmic space rests between the peptidoglycans and the cytoplasmic membrane. The cytoplasmic membrane has an embedded protein. The left illustration shows gram-negative bacteria. In gram-negative bacteria, the outer membrane is connected to one purple strand of peptidoglycan in the periplasmic space by thin rods of lipoproteins. Lipopolysaccharides protrude from the outer membrane. Porins are proteins in the outer membrane that allow entry of substances. Below, a protein is embedded in the cytoplasmic membrane.">
            <a:extLst>
              <a:ext uri="{FF2B5EF4-FFF2-40B4-BE49-F238E27FC236}">
                <a16:creationId xmlns:a16="http://schemas.microsoft.com/office/drawing/2014/main" id="{E89D2131-5775-5B8E-37EA-AACD74261B4F}"/>
              </a:ext>
            </a:extLst>
          </p:cNvPr>
          <p:cNvPicPr>
            <a:picLocks noGrp="1" noChangeAspect="1"/>
          </p:cNvPicPr>
          <p:nvPr>
            <p:ph idx="1"/>
          </p:nvPr>
        </p:nvPicPr>
        <p:blipFill>
          <a:blip r:embed="rId3"/>
          <a:srcRect l="926" t="5334" b="6334"/>
          <a:stretch/>
        </p:blipFill>
        <p:spPr>
          <a:xfrm>
            <a:off x="381000" y="1295400"/>
            <a:ext cx="8382000" cy="4151832"/>
          </a:xfrm>
        </p:spPr>
      </p:pic>
    </p:spTree>
    <p:extLst>
      <p:ext uri="{BB962C8B-B14F-4D97-AF65-F5344CB8AC3E}">
        <p14:creationId xmlns:p14="http://schemas.microsoft.com/office/powerpoint/2010/main" val="175961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BA43-4E36-F28A-27FD-EE0501FFAA0E}"/>
              </a:ext>
            </a:extLst>
          </p:cNvPr>
          <p:cNvSpPr>
            <a:spLocks noGrp="1"/>
          </p:cNvSpPr>
          <p:nvPr>
            <p:ph type="title"/>
          </p:nvPr>
        </p:nvSpPr>
        <p:spPr/>
        <p:txBody>
          <a:bodyPr/>
          <a:lstStyle/>
          <a:p>
            <a:r>
              <a:rPr lang="en-US" dirty="0"/>
              <a:t>The Cell Wall of Prokaryotes</a:t>
            </a:r>
            <a:r>
              <a:rPr lang="en-US" sz="1600" baseline="-25000" dirty="0"/>
              <a:t>3</a:t>
            </a:r>
            <a:endParaRPr lang="en-IN" dirty="0"/>
          </a:p>
        </p:txBody>
      </p:sp>
      <p:sp>
        <p:nvSpPr>
          <p:cNvPr id="3" name="Content Placeholder 2">
            <a:extLst>
              <a:ext uri="{FF2B5EF4-FFF2-40B4-BE49-F238E27FC236}">
                <a16:creationId xmlns:a16="http://schemas.microsoft.com/office/drawing/2014/main" id="{F86761A1-EEFE-AB14-F215-DB135ADC2353}"/>
              </a:ext>
            </a:extLst>
          </p:cNvPr>
          <p:cNvSpPr>
            <a:spLocks noGrp="1"/>
          </p:cNvSpPr>
          <p:nvPr>
            <p:ph idx="1"/>
          </p:nvPr>
        </p:nvSpPr>
        <p:spPr/>
        <p:txBody>
          <a:bodyPr/>
          <a:lstStyle/>
          <a:p>
            <a:r>
              <a:rPr lang="en-IN" dirty="0"/>
              <a:t>Archaean cell walls lack peptidoglycan. </a:t>
            </a:r>
          </a:p>
          <a:p>
            <a:pPr marL="457200" indent="-457200">
              <a:buFont typeface="Arial" panose="020B0604020202020204" pitchFamily="34" charset="0"/>
              <a:buChar char="•"/>
            </a:pPr>
            <a:r>
              <a:rPr lang="en-IN" dirty="0"/>
              <a:t>There are four types of cell walls: </a:t>
            </a:r>
          </a:p>
          <a:p>
            <a:pPr marL="1200150" lvl="1" indent="-457200">
              <a:buFont typeface="Arial" panose="020B0604020202020204" pitchFamily="34" charset="0"/>
              <a:buChar char="•"/>
            </a:pPr>
            <a:r>
              <a:rPr lang="en-IN" b="1" dirty="0"/>
              <a:t>Pseudopeptidoglycan: </a:t>
            </a:r>
            <a:r>
              <a:rPr lang="en-IN" dirty="0"/>
              <a:t>similar structure to peptidoglycan but different sugars</a:t>
            </a:r>
          </a:p>
          <a:p>
            <a:pPr marL="1200150" lvl="1" indent="-457200">
              <a:buFont typeface="Arial" panose="020B0604020202020204" pitchFamily="34" charset="0"/>
              <a:buChar char="•"/>
            </a:pPr>
            <a:r>
              <a:rPr lang="en-IN" dirty="0"/>
              <a:t>Polysaccharides</a:t>
            </a:r>
          </a:p>
          <a:p>
            <a:pPr marL="1200150" lvl="1" indent="-457200">
              <a:buFont typeface="Arial" panose="020B0604020202020204" pitchFamily="34" charset="0"/>
              <a:buChar char="•"/>
            </a:pPr>
            <a:r>
              <a:rPr lang="en-IN" dirty="0"/>
              <a:t>Glycoproteins</a:t>
            </a:r>
          </a:p>
          <a:p>
            <a:pPr marL="1200150" lvl="1" indent="-457200">
              <a:buFont typeface="Arial" panose="020B0604020202020204" pitchFamily="34" charset="0"/>
              <a:buChar char="•"/>
            </a:pPr>
            <a:r>
              <a:rPr lang="en-IN" dirty="0"/>
              <a:t>Pure protein</a:t>
            </a:r>
          </a:p>
        </p:txBody>
      </p:sp>
    </p:spTree>
    <p:extLst>
      <p:ext uri="{BB962C8B-B14F-4D97-AF65-F5344CB8AC3E}">
        <p14:creationId xmlns:p14="http://schemas.microsoft.com/office/powerpoint/2010/main" val="323271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66B3-D1E4-B765-7D03-FC53D85F4988}"/>
              </a:ext>
            </a:extLst>
          </p:cNvPr>
          <p:cNvSpPr>
            <a:spLocks noGrp="1"/>
          </p:cNvSpPr>
          <p:nvPr>
            <p:ph type="title"/>
          </p:nvPr>
        </p:nvSpPr>
        <p:spPr/>
        <p:txBody>
          <a:bodyPr>
            <a:normAutofit/>
          </a:bodyPr>
          <a:lstStyle/>
          <a:p>
            <a:r>
              <a:rPr lang="en-US" dirty="0"/>
              <a:t>Table 1: Differences and Similarities between Bacteria and Archaea</a:t>
            </a:r>
            <a:endParaRPr lang="en-IN" dirty="0"/>
          </a:p>
        </p:txBody>
      </p:sp>
      <p:graphicFrame>
        <p:nvGraphicFramePr>
          <p:cNvPr id="4" name="Content Placeholder 3" descr="Table 1: Differences and similarities between Bacteria and Archaea.&#10;&#10;Bacteria are prokaryotic with a variable cell morphology, and a cell wall that contains peptidoglycan. The cell membrane is a lipid bilayer that has plasma membrane lipids made of fatty acids-glycerol ester. Their chromosomes are typically circular with a single replication origin and single R N A polymerase. The initiator t R N A is a formyl-methionine. They are sensitive to streptomycin inhibition and can perform the Calvin cycle. &#10;&#10;Archaea are prokaryotic with a variable cell morphology. The cell wall does not contain peptidoglycan and the cell membrane may be a lipid bilayer or monolayer. The plasma membrane lipids are made of phytanyl-glycerol ethers. They typically have a circular chromosome, with multiple origins of replication, and multiple RNA polymerases. The initiator tRNA is methionine. Archaea can be streptomycin inhibition resistant and cannot perform the Calvin cycle.&#10;">
            <a:extLst>
              <a:ext uri="{FF2B5EF4-FFF2-40B4-BE49-F238E27FC236}">
                <a16:creationId xmlns:a16="http://schemas.microsoft.com/office/drawing/2014/main" id="{336A051B-1882-1679-58C3-DC58069D995A}"/>
              </a:ext>
            </a:extLst>
          </p:cNvPr>
          <p:cNvGraphicFramePr>
            <a:graphicFrameLocks/>
          </p:cNvGraphicFramePr>
          <p:nvPr>
            <p:extLst>
              <p:ext uri="{D42A27DB-BD31-4B8C-83A1-F6EECF244321}">
                <p14:modId xmlns:p14="http://schemas.microsoft.com/office/powerpoint/2010/main" val="835518089"/>
              </p:ext>
            </p:extLst>
          </p:nvPr>
        </p:nvGraphicFramePr>
        <p:xfrm>
          <a:off x="762000" y="1097280"/>
          <a:ext cx="7620000" cy="4800599"/>
        </p:xfrm>
        <a:graphic>
          <a:graphicData uri="http://schemas.openxmlformats.org/drawingml/2006/table">
            <a:tbl>
              <a:tblPr firstRow="1" bandRow="1">
                <a:tableStyleId>{5C22544A-7EE6-4342-B048-85BDC9FD1C3A}</a:tableStyleId>
              </a:tblPr>
              <a:tblGrid>
                <a:gridCol w="2433802">
                  <a:extLst>
                    <a:ext uri="{9D8B030D-6E8A-4147-A177-3AD203B41FA5}">
                      <a16:colId xmlns:a16="http://schemas.microsoft.com/office/drawing/2014/main" val="1522627793"/>
                    </a:ext>
                  </a:extLst>
                </a:gridCol>
                <a:gridCol w="2366798">
                  <a:extLst>
                    <a:ext uri="{9D8B030D-6E8A-4147-A177-3AD203B41FA5}">
                      <a16:colId xmlns:a16="http://schemas.microsoft.com/office/drawing/2014/main" val="1570581887"/>
                    </a:ext>
                  </a:extLst>
                </a:gridCol>
                <a:gridCol w="2819400">
                  <a:extLst>
                    <a:ext uri="{9D8B030D-6E8A-4147-A177-3AD203B41FA5}">
                      <a16:colId xmlns:a16="http://schemas.microsoft.com/office/drawing/2014/main" val="435066104"/>
                    </a:ext>
                  </a:extLst>
                </a:gridCol>
              </a:tblGrid>
              <a:tr h="390279">
                <a:tc>
                  <a:txBody>
                    <a:bodyPr/>
                    <a:lstStyle/>
                    <a:p>
                      <a:pPr algn="l"/>
                      <a:r>
                        <a:rPr lang="en-IN" sz="1600" b="0" i="0" kern="1200" dirty="0">
                          <a:solidFill>
                            <a:schemeClr val="lt1"/>
                          </a:solidFill>
                          <a:effectLst/>
                          <a:latin typeface="+mn-lt"/>
                          <a:ea typeface="+mn-ea"/>
                          <a:cs typeface="+mn-cs"/>
                        </a:rPr>
                        <a:t>Structural Characteristic</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Bacteria</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Archaea</a:t>
                      </a:r>
                      <a:endParaRPr lang="en-IN" sz="1600" b="0" dirty="0">
                        <a:solidFill>
                          <a:schemeClr val="bg1"/>
                        </a:solidFill>
                        <a:effectLst/>
                        <a:latin typeface="+mn-lt"/>
                      </a:endParaRPr>
                    </a:p>
                  </a:txBody>
                  <a:tcPr anchor="ctr"/>
                </a:tc>
                <a:extLst>
                  <a:ext uri="{0D108BD9-81ED-4DB2-BD59-A6C34878D82A}">
                    <a16:rowId xmlns:a16="http://schemas.microsoft.com/office/drawing/2014/main" val="1420373151"/>
                  </a:ext>
                </a:extLst>
              </a:tr>
              <a:tr h="390279">
                <a:tc>
                  <a:txBody>
                    <a:bodyPr/>
                    <a:lstStyle/>
                    <a:p>
                      <a:r>
                        <a:rPr lang="en-IN" sz="1400" b="0" i="0" kern="1200" dirty="0">
                          <a:solidFill>
                            <a:srgbClr val="1F497D"/>
                          </a:solidFill>
                          <a:effectLst/>
                          <a:latin typeface="+mj-lt"/>
                          <a:ea typeface="+mn-ea"/>
                          <a:cs typeface="+mn-cs"/>
                        </a:rPr>
                        <a:t>cell type</a:t>
                      </a:r>
                      <a:endParaRPr lang="en-IN" sz="1400" b="0" dirty="0">
                        <a:solidFill>
                          <a:srgbClr val="1F497D"/>
                        </a:solidFill>
                        <a:effectLst/>
                        <a:latin typeface="+mj-lt"/>
                      </a:endParaRPr>
                    </a:p>
                  </a:txBody>
                  <a:tcPr anchor="ctr"/>
                </a:tc>
                <a:tc>
                  <a:txBody>
                    <a:bodyPr/>
                    <a:lstStyle/>
                    <a:p>
                      <a:r>
                        <a:rPr lang="en-IN" sz="1400" b="0" i="0" kern="1200" dirty="0">
                          <a:solidFill>
                            <a:srgbClr val="1F497D"/>
                          </a:solidFill>
                          <a:effectLst/>
                          <a:latin typeface="+mj-lt"/>
                          <a:ea typeface="+mn-ea"/>
                          <a:cs typeface="+mn-cs"/>
                        </a:rPr>
                        <a:t>prokaryotic</a:t>
                      </a:r>
                      <a:endParaRPr lang="en-IN" sz="1400" b="0" dirty="0">
                        <a:solidFill>
                          <a:srgbClr val="1F497D"/>
                        </a:solidFill>
                        <a:effectLst/>
                        <a:latin typeface="+mj-lt"/>
                      </a:endParaRPr>
                    </a:p>
                  </a:txBody>
                  <a:tcPr anchor="ctr"/>
                </a:tc>
                <a:tc>
                  <a:txBody>
                    <a:bodyPr/>
                    <a:lstStyle/>
                    <a:p>
                      <a:r>
                        <a:rPr lang="en-IN" sz="1400" b="0" i="0" kern="1200" dirty="0">
                          <a:solidFill>
                            <a:srgbClr val="1F497D"/>
                          </a:solidFill>
                          <a:effectLst/>
                          <a:latin typeface="+mj-lt"/>
                          <a:ea typeface="+mn-ea"/>
                          <a:cs typeface="+mn-cs"/>
                        </a:rPr>
                        <a:t>prokaryotic</a:t>
                      </a:r>
                      <a:endParaRPr lang="en-IN" sz="1400" b="0" dirty="0">
                        <a:solidFill>
                          <a:srgbClr val="1F497D"/>
                        </a:solidFill>
                        <a:effectLst/>
                        <a:latin typeface="+mj-lt"/>
                      </a:endParaRPr>
                    </a:p>
                  </a:txBody>
                  <a:tcPr anchor="ctr"/>
                </a:tc>
                <a:extLst>
                  <a:ext uri="{0D108BD9-81ED-4DB2-BD59-A6C34878D82A}">
                    <a16:rowId xmlns:a16="http://schemas.microsoft.com/office/drawing/2014/main" val="3412931234"/>
                  </a:ext>
                </a:extLst>
              </a:tr>
              <a:tr h="390279">
                <a:tc>
                  <a:txBody>
                    <a:bodyPr/>
                    <a:lstStyle/>
                    <a:p>
                      <a:pPr algn="l"/>
                      <a:r>
                        <a:rPr lang="en-IN" sz="1400" b="0" dirty="0">
                          <a:solidFill>
                            <a:srgbClr val="1F497D"/>
                          </a:solidFill>
                          <a:effectLst/>
                          <a:latin typeface="+mj-lt"/>
                        </a:rPr>
                        <a:t>cell morphology</a:t>
                      </a:r>
                    </a:p>
                  </a:txBody>
                  <a:tcPr anchor="ctr"/>
                </a:tc>
                <a:tc>
                  <a:txBody>
                    <a:bodyPr/>
                    <a:lstStyle/>
                    <a:p>
                      <a:r>
                        <a:rPr lang="en-IN" sz="1400" b="0" i="0" kern="1200" dirty="0">
                          <a:solidFill>
                            <a:srgbClr val="1F497D"/>
                          </a:solidFill>
                          <a:effectLst/>
                          <a:latin typeface="+mj-lt"/>
                          <a:ea typeface="+mn-ea"/>
                          <a:cs typeface="+mn-cs"/>
                        </a:rPr>
                        <a:t>variable</a:t>
                      </a:r>
                      <a:endParaRPr lang="en-IN" sz="1400" b="0" dirty="0">
                        <a:solidFill>
                          <a:srgbClr val="1F497D"/>
                        </a:solidFill>
                        <a:effectLst/>
                        <a:latin typeface="+mj-lt"/>
                      </a:endParaRPr>
                    </a:p>
                  </a:txBody>
                  <a:tcPr anchor="ctr"/>
                </a:tc>
                <a:tc>
                  <a:txBody>
                    <a:bodyPr/>
                    <a:lstStyle/>
                    <a:p>
                      <a:r>
                        <a:rPr lang="en-IN" sz="1400" b="0" i="0" kern="1200" dirty="0">
                          <a:solidFill>
                            <a:srgbClr val="1F497D"/>
                          </a:solidFill>
                          <a:effectLst/>
                          <a:latin typeface="+mj-lt"/>
                          <a:ea typeface="+mn-ea"/>
                          <a:cs typeface="+mn-cs"/>
                        </a:rPr>
                        <a:t>variable</a:t>
                      </a:r>
                      <a:endParaRPr lang="en-IN" sz="1400" b="0" dirty="0">
                        <a:solidFill>
                          <a:srgbClr val="1F497D"/>
                        </a:solidFill>
                        <a:effectLst/>
                        <a:latin typeface="+mj-lt"/>
                      </a:endParaRPr>
                    </a:p>
                  </a:txBody>
                  <a:tcPr anchor="ctr"/>
                </a:tc>
                <a:extLst>
                  <a:ext uri="{0D108BD9-81ED-4DB2-BD59-A6C34878D82A}">
                    <a16:rowId xmlns:a16="http://schemas.microsoft.com/office/drawing/2014/main" val="1548708678"/>
                  </a:ext>
                </a:extLst>
              </a:tr>
              <a:tr h="390279">
                <a:tc>
                  <a:txBody>
                    <a:bodyPr/>
                    <a:lstStyle/>
                    <a:p>
                      <a:pPr algn="l"/>
                      <a:r>
                        <a:rPr lang="en-IN" sz="1400" b="0" dirty="0">
                          <a:solidFill>
                            <a:srgbClr val="1F497D"/>
                          </a:solidFill>
                          <a:effectLst/>
                          <a:latin typeface="+mj-lt"/>
                        </a:rPr>
                        <a:t>cell wall</a:t>
                      </a:r>
                    </a:p>
                  </a:txBody>
                  <a:tcPr anchor="ctr"/>
                </a:tc>
                <a:tc>
                  <a:txBody>
                    <a:bodyPr/>
                    <a:lstStyle/>
                    <a:p>
                      <a:r>
                        <a:rPr lang="en-IN" sz="1400" b="0" dirty="0">
                          <a:solidFill>
                            <a:srgbClr val="1F497D"/>
                          </a:solidFill>
                          <a:effectLst/>
                          <a:latin typeface="+mj-lt"/>
                        </a:rPr>
                        <a:t>contains peptidoglycan</a:t>
                      </a:r>
                    </a:p>
                  </a:txBody>
                  <a:tcPr anchor="ctr"/>
                </a:tc>
                <a:tc>
                  <a:txBody>
                    <a:bodyPr/>
                    <a:lstStyle/>
                    <a:p>
                      <a:r>
                        <a:rPr lang="en-IN" sz="1400" b="0" dirty="0">
                          <a:solidFill>
                            <a:srgbClr val="1F497D"/>
                          </a:solidFill>
                          <a:effectLst/>
                          <a:latin typeface="+mj-lt"/>
                        </a:rPr>
                        <a:t>does not contain peptidoglycan</a:t>
                      </a:r>
                    </a:p>
                  </a:txBody>
                  <a:tcPr anchor="ctr"/>
                </a:tc>
                <a:extLst>
                  <a:ext uri="{0D108BD9-81ED-4DB2-BD59-A6C34878D82A}">
                    <a16:rowId xmlns:a16="http://schemas.microsoft.com/office/drawing/2014/main" val="2157668464"/>
                  </a:ext>
                </a:extLst>
              </a:tr>
              <a:tr h="390279">
                <a:tc>
                  <a:txBody>
                    <a:bodyPr/>
                    <a:lstStyle/>
                    <a:p>
                      <a:pPr algn="l"/>
                      <a:r>
                        <a:rPr lang="en-IN" sz="1400" b="0" dirty="0">
                          <a:solidFill>
                            <a:srgbClr val="1F497D"/>
                          </a:solidFill>
                          <a:effectLst/>
                          <a:latin typeface="+mj-lt"/>
                        </a:rPr>
                        <a:t>cell membrane type</a:t>
                      </a:r>
                    </a:p>
                  </a:txBody>
                  <a:tcPr anchor="ctr"/>
                </a:tc>
                <a:tc>
                  <a:txBody>
                    <a:bodyPr/>
                    <a:lstStyle/>
                    <a:p>
                      <a:r>
                        <a:rPr lang="en-IN" sz="1400" b="0" dirty="0">
                          <a:solidFill>
                            <a:srgbClr val="1F497D"/>
                          </a:solidFill>
                          <a:effectLst/>
                          <a:latin typeface="+mj-lt"/>
                        </a:rPr>
                        <a:t>lipid bilayer</a:t>
                      </a:r>
                    </a:p>
                  </a:txBody>
                  <a:tcPr anchor="ctr"/>
                </a:tc>
                <a:tc>
                  <a:txBody>
                    <a:bodyPr/>
                    <a:lstStyle/>
                    <a:p>
                      <a:r>
                        <a:rPr lang="en-US" sz="1400" b="0" dirty="0">
                          <a:solidFill>
                            <a:srgbClr val="1F497D"/>
                          </a:solidFill>
                          <a:effectLst/>
                          <a:latin typeface="+mj-lt"/>
                        </a:rPr>
                        <a:t>lipid bilayer or lipid monolayer</a:t>
                      </a:r>
                    </a:p>
                  </a:txBody>
                  <a:tcPr anchor="ctr"/>
                </a:tc>
                <a:extLst>
                  <a:ext uri="{0D108BD9-81ED-4DB2-BD59-A6C34878D82A}">
                    <a16:rowId xmlns:a16="http://schemas.microsoft.com/office/drawing/2014/main" val="236598913"/>
                  </a:ext>
                </a:extLst>
              </a:tr>
              <a:tr h="507530">
                <a:tc>
                  <a:txBody>
                    <a:bodyPr/>
                    <a:lstStyle/>
                    <a:p>
                      <a:pPr algn="l"/>
                      <a:r>
                        <a:rPr lang="en-IN" sz="1400" b="0" dirty="0">
                          <a:solidFill>
                            <a:srgbClr val="1F497D"/>
                          </a:solidFill>
                          <a:effectLst/>
                          <a:latin typeface="+mj-lt"/>
                        </a:rPr>
                        <a:t>plasma membrane lipids</a:t>
                      </a:r>
                    </a:p>
                  </a:txBody>
                  <a:tcPr anchor="ctr"/>
                </a:tc>
                <a:tc>
                  <a:txBody>
                    <a:bodyPr/>
                    <a:lstStyle/>
                    <a:p>
                      <a:r>
                        <a:rPr lang="en-IN" sz="1400" b="0" dirty="0">
                          <a:solidFill>
                            <a:srgbClr val="1F497D"/>
                          </a:solidFill>
                          <a:effectLst/>
                          <a:latin typeface="+mj-lt"/>
                        </a:rPr>
                        <a:t>fatty acids-glycerol ester</a:t>
                      </a:r>
                    </a:p>
                  </a:txBody>
                  <a:tcPr anchor="ctr"/>
                </a:tc>
                <a:tc>
                  <a:txBody>
                    <a:bodyPr/>
                    <a:lstStyle/>
                    <a:p>
                      <a:r>
                        <a:rPr lang="en-IN" sz="1400" b="0" dirty="0">
                          <a:solidFill>
                            <a:srgbClr val="1F497D"/>
                          </a:solidFill>
                          <a:effectLst/>
                          <a:latin typeface="+mj-lt"/>
                        </a:rPr>
                        <a:t>phytanyl-glycerol ethers</a:t>
                      </a:r>
                    </a:p>
                  </a:txBody>
                  <a:tcPr anchor="ctr"/>
                </a:tc>
                <a:extLst>
                  <a:ext uri="{0D108BD9-81ED-4DB2-BD59-A6C34878D82A}">
                    <a16:rowId xmlns:a16="http://schemas.microsoft.com/office/drawing/2014/main" val="804067578"/>
                  </a:ext>
                </a:extLst>
              </a:tr>
              <a:tr h="390279">
                <a:tc>
                  <a:txBody>
                    <a:bodyPr/>
                    <a:lstStyle/>
                    <a:p>
                      <a:r>
                        <a:rPr lang="en-IN" sz="1400" b="0" i="0" kern="1200" dirty="0">
                          <a:solidFill>
                            <a:srgbClr val="1F497D"/>
                          </a:solidFill>
                          <a:effectLst/>
                          <a:latin typeface="+mj-lt"/>
                          <a:ea typeface="+mn-ea"/>
                          <a:cs typeface="+mn-cs"/>
                        </a:rPr>
                        <a:t>chromosome</a:t>
                      </a:r>
                      <a:endParaRPr lang="en-IN" sz="1400" b="0" dirty="0">
                        <a:solidFill>
                          <a:srgbClr val="1F497D"/>
                        </a:solidFill>
                        <a:effectLst/>
                        <a:latin typeface="+mj-lt"/>
                      </a:endParaRPr>
                    </a:p>
                  </a:txBody>
                  <a:tcPr anchor="ctr"/>
                </a:tc>
                <a:tc>
                  <a:txBody>
                    <a:bodyPr/>
                    <a:lstStyle/>
                    <a:p>
                      <a:r>
                        <a:rPr lang="en-IN" sz="1400" b="0" i="0" kern="1200" dirty="0">
                          <a:solidFill>
                            <a:srgbClr val="1F497D"/>
                          </a:solidFill>
                          <a:effectLst/>
                          <a:latin typeface="+mj-lt"/>
                          <a:ea typeface="+mn-ea"/>
                          <a:cs typeface="+mn-cs"/>
                        </a:rPr>
                        <a:t>typically circular</a:t>
                      </a:r>
                      <a:endParaRPr lang="en-IN" sz="1400" b="0" dirty="0">
                        <a:solidFill>
                          <a:srgbClr val="1F497D"/>
                        </a:solidFill>
                        <a:effectLst/>
                        <a:latin typeface="+mj-lt"/>
                      </a:endParaRPr>
                    </a:p>
                  </a:txBody>
                  <a:tcPr anchor="ctr"/>
                </a:tc>
                <a:tc>
                  <a:txBody>
                    <a:bodyPr/>
                    <a:lstStyle/>
                    <a:p>
                      <a:r>
                        <a:rPr lang="en-IN" sz="1400" b="0" dirty="0">
                          <a:solidFill>
                            <a:srgbClr val="1F497D"/>
                          </a:solidFill>
                          <a:effectLst/>
                          <a:latin typeface="+mj-lt"/>
                        </a:rPr>
                        <a:t>typically circular</a:t>
                      </a:r>
                    </a:p>
                  </a:txBody>
                  <a:tcPr anchor="ctr"/>
                </a:tc>
                <a:extLst>
                  <a:ext uri="{0D108BD9-81ED-4DB2-BD59-A6C34878D82A}">
                    <a16:rowId xmlns:a16="http://schemas.microsoft.com/office/drawing/2014/main" val="2286086061"/>
                  </a:ext>
                </a:extLst>
              </a:tr>
              <a:tr h="390279">
                <a:tc>
                  <a:txBody>
                    <a:bodyPr/>
                    <a:lstStyle/>
                    <a:p>
                      <a:pPr algn="l"/>
                      <a:r>
                        <a:rPr lang="en-IN" sz="1400" b="0" dirty="0">
                          <a:solidFill>
                            <a:srgbClr val="1F497D"/>
                          </a:solidFill>
                          <a:effectLst/>
                          <a:latin typeface="+mj-lt"/>
                        </a:rPr>
                        <a:t>replication origins</a:t>
                      </a:r>
                    </a:p>
                  </a:txBody>
                  <a:tcPr anchor="ctr"/>
                </a:tc>
                <a:tc>
                  <a:txBody>
                    <a:bodyPr/>
                    <a:lstStyle/>
                    <a:p>
                      <a:r>
                        <a:rPr lang="en-IN" sz="1400" b="0" i="0" kern="1200" dirty="0">
                          <a:solidFill>
                            <a:srgbClr val="1F497D"/>
                          </a:solidFill>
                          <a:effectLst/>
                          <a:latin typeface="+mj-lt"/>
                          <a:ea typeface="+mn-ea"/>
                          <a:cs typeface="+mn-cs"/>
                        </a:rPr>
                        <a:t>single</a:t>
                      </a:r>
                      <a:endParaRPr lang="en-IN" sz="1400" b="0" dirty="0">
                        <a:solidFill>
                          <a:srgbClr val="1F497D"/>
                        </a:solidFill>
                        <a:effectLst/>
                        <a:latin typeface="+mj-lt"/>
                      </a:endParaRPr>
                    </a:p>
                  </a:txBody>
                  <a:tcPr anchor="ctr"/>
                </a:tc>
                <a:tc>
                  <a:txBody>
                    <a:bodyPr/>
                    <a:lstStyle/>
                    <a:p>
                      <a:r>
                        <a:rPr lang="en-IN" sz="1400" b="0" i="0" kern="1200" dirty="0">
                          <a:solidFill>
                            <a:srgbClr val="1F497D"/>
                          </a:solidFill>
                          <a:effectLst/>
                          <a:latin typeface="+mj-lt"/>
                          <a:ea typeface="+mn-ea"/>
                          <a:cs typeface="+mn-cs"/>
                        </a:rPr>
                        <a:t>multiple</a:t>
                      </a:r>
                      <a:endParaRPr lang="en-IN" sz="1400" b="0" dirty="0">
                        <a:solidFill>
                          <a:srgbClr val="1F497D"/>
                        </a:solidFill>
                        <a:effectLst/>
                        <a:latin typeface="+mj-lt"/>
                      </a:endParaRPr>
                    </a:p>
                  </a:txBody>
                  <a:tcPr anchor="ctr"/>
                </a:tc>
                <a:extLst>
                  <a:ext uri="{0D108BD9-81ED-4DB2-BD59-A6C34878D82A}">
                    <a16:rowId xmlns:a16="http://schemas.microsoft.com/office/drawing/2014/main" val="536628406"/>
                  </a:ext>
                </a:extLst>
              </a:tr>
              <a:tr h="390279">
                <a:tc>
                  <a:txBody>
                    <a:bodyPr/>
                    <a:lstStyle/>
                    <a:p>
                      <a:pPr algn="l"/>
                      <a:r>
                        <a:rPr lang="en-IN" sz="1400" b="0" dirty="0">
                          <a:solidFill>
                            <a:srgbClr val="1F497D"/>
                          </a:solidFill>
                          <a:effectLst/>
                          <a:latin typeface="+mj-lt"/>
                        </a:rPr>
                        <a:t>RNA polymerase</a:t>
                      </a:r>
                    </a:p>
                  </a:txBody>
                  <a:tcPr anchor="ctr"/>
                </a:tc>
                <a:tc>
                  <a:txBody>
                    <a:bodyPr/>
                    <a:lstStyle/>
                    <a:p>
                      <a:r>
                        <a:rPr lang="en-IN" sz="1400" b="0" i="0" kern="1200" dirty="0">
                          <a:solidFill>
                            <a:srgbClr val="1F497D"/>
                          </a:solidFill>
                          <a:effectLst/>
                          <a:latin typeface="+mj-lt"/>
                          <a:ea typeface="+mn-ea"/>
                          <a:cs typeface="+mn-cs"/>
                        </a:rPr>
                        <a:t>single</a:t>
                      </a:r>
                      <a:endParaRPr lang="en-IN" sz="1400" b="0" dirty="0">
                        <a:solidFill>
                          <a:srgbClr val="1F497D"/>
                        </a:solidFill>
                        <a:effectLst/>
                        <a:latin typeface="+mj-lt"/>
                      </a:endParaRPr>
                    </a:p>
                  </a:txBody>
                  <a:tcPr anchor="ctr"/>
                </a:tc>
                <a:tc>
                  <a:txBody>
                    <a:bodyPr/>
                    <a:lstStyle/>
                    <a:p>
                      <a:r>
                        <a:rPr lang="en-IN" sz="1400" b="0" i="0" kern="1200" dirty="0">
                          <a:solidFill>
                            <a:srgbClr val="1F497D"/>
                          </a:solidFill>
                          <a:effectLst/>
                          <a:latin typeface="+mj-lt"/>
                          <a:ea typeface="+mn-ea"/>
                          <a:cs typeface="+mn-cs"/>
                        </a:rPr>
                        <a:t>multiple</a:t>
                      </a:r>
                      <a:endParaRPr lang="en-IN" sz="1400" b="0" dirty="0">
                        <a:solidFill>
                          <a:srgbClr val="1F497D"/>
                        </a:solidFill>
                        <a:effectLst/>
                        <a:latin typeface="+mj-lt"/>
                      </a:endParaRPr>
                    </a:p>
                  </a:txBody>
                  <a:tcPr anchor="ctr"/>
                </a:tc>
                <a:extLst>
                  <a:ext uri="{0D108BD9-81ED-4DB2-BD59-A6C34878D82A}">
                    <a16:rowId xmlns:a16="http://schemas.microsoft.com/office/drawing/2014/main" val="1614538105"/>
                  </a:ext>
                </a:extLst>
              </a:tr>
              <a:tr h="390279">
                <a:tc>
                  <a:txBody>
                    <a:bodyPr/>
                    <a:lstStyle/>
                    <a:p>
                      <a:pPr algn="l"/>
                      <a:r>
                        <a:rPr lang="en-IN" sz="1400" b="0" dirty="0">
                          <a:solidFill>
                            <a:srgbClr val="1F497D"/>
                          </a:solidFill>
                          <a:effectLst/>
                          <a:latin typeface="+mj-lt"/>
                        </a:rPr>
                        <a:t>initiator tRNA</a:t>
                      </a:r>
                    </a:p>
                  </a:txBody>
                  <a:tcPr anchor="ctr"/>
                </a:tc>
                <a:tc>
                  <a:txBody>
                    <a:bodyPr/>
                    <a:lstStyle/>
                    <a:p>
                      <a:r>
                        <a:rPr lang="en-IN" sz="1400" b="0" dirty="0">
                          <a:solidFill>
                            <a:srgbClr val="1F497D"/>
                          </a:solidFill>
                          <a:effectLst/>
                          <a:latin typeface="+mj-lt"/>
                        </a:rPr>
                        <a:t>formyl-methionine</a:t>
                      </a:r>
                    </a:p>
                  </a:txBody>
                  <a:tcPr anchor="ctr"/>
                </a:tc>
                <a:tc>
                  <a:txBody>
                    <a:bodyPr/>
                    <a:lstStyle/>
                    <a:p>
                      <a:r>
                        <a:rPr lang="en-IN" sz="1400" b="0" i="0" kern="1200" dirty="0">
                          <a:solidFill>
                            <a:srgbClr val="1F497D"/>
                          </a:solidFill>
                          <a:effectLst/>
                          <a:latin typeface="+mj-lt"/>
                          <a:ea typeface="+mn-ea"/>
                          <a:cs typeface="+mn-cs"/>
                        </a:rPr>
                        <a:t>methionine</a:t>
                      </a:r>
                      <a:endParaRPr lang="en-US" sz="1400" b="0" dirty="0">
                        <a:solidFill>
                          <a:srgbClr val="1F497D"/>
                        </a:solidFill>
                        <a:effectLst/>
                        <a:latin typeface="+mj-lt"/>
                      </a:endParaRPr>
                    </a:p>
                  </a:txBody>
                  <a:tcPr anchor="ctr"/>
                </a:tc>
                <a:extLst>
                  <a:ext uri="{0D108BD9-81ED-4DB2-BD59-A6C34878D82A}">
                    <a16:rowId xmlns:a16="http://schemas.microsoft.com/office/drawing/2014/main" val="1904809188"/>
                  </a:ext>
                </a:extLst>
              </a:tr>
              <a:tr h="390279">
                <a:tc>
                  <a:txBody>
                    <a:bodyPr/>
                    <a:lstStyle/>
                    <a:p>
                      <a:pPr algn="l"/>
                      <a:r>
                        <a:rPr lang="en-IN" sz="1400" b="0" dirty="0">
                          <a:solidFill>
                            <a:srgbClr val="1F497D"/>
                          </a:solidFill>
                          <a:effectLst/>
                          <a:latin typeface="+mj-lt"/>
                        </a:rPr>
                        <a:t>streptomycin inhibition</a:t>
                      </a:r>
                    </a:p>
                  </a:txBody>
                  <a:tcPr anchor="ctr"/>
                </a:tc>
                <a:tc>
                  <a:txBody>
                    <a:bodyPr/>
                    <a:lstStyle/>
                    <a:p>
                      <a:r>
                        <a:rPr lang="en-IN" sz="1400" b="0" i="0" kern="1200" dirty="0">
                          <a:solidFill>
                            <a:srgbClr val="1F497D"/>
                          </a:solidFill>
                          <a:effectLst/>
                          <a:latin typeface="+mj-lt"/>
                          <a:ea typeface="+mn-ea"/>
                          <a:cs typeface="+mn-cs"/>
                        </a:rPr>
                        <a:t>sensitive</a:t>
                      </a:r>
                      <a:endParaRPr lang="en-IN" sz="1400" b="0" dirty="0">
                        <a:solidFill>
                          <a:srgbClr val="1F497D"/>
                        </a:solidFill>
                        <a:effectLst/>
                        <a:latin typeface="+mj-lt"/>
                      </a:endParaRPr>
                    </a:p>
                  </a:txBody>
                  <a:tcPr anchor="ctr"/>
                </a:tc>
                <a:tc>
                  <a:txBody>
                    <a:bodyPr/>
                    <a:lstStyle/>
                    <a:p>
                      <a:r>
                        <a:rPr lang="en-IN" sz="1400" b="0" i="0" kern="1200" dirty="0">
                          <a:solidFill>
                            <a:srgbClr val="1F497D"/>
                          </a:solidFill>
                          <a:effectLst/>
                          <a:latin typeface="+mj-lt"/>
                          <a:ea typeface="+mn-ea"/>
                          <a:cs typeface="+mn-cs"/>
                        </a:rPr>
                        <a:t>resistant</a:t>
                      </a:r>
                      <a:endParaRPr lang="en-IN" sz="1400" b="0" dirty="0">
                        <a:solidFill>
                          <a:srgbClr val="1F497D"/>
                        </a:solidFill>
                        <a:effectLst/>
                        <a:latin typeface="+mj-lt"/>
                      </a:endParaRPr>
                    </a:p>
                  </a:txBody>
                  <a:tcPr anchor="ctr"/>
                </a:tc>
                <a:extLst>
                  <a:ext uri="{0D108BD9-81ED-4DB2-BD59-A6C34878D82A}">
                    <a16:rowId xmlns:a16="http://schemas.microsoft.com/office/drawing/2014/main" val="789828463"/>
                  </a:ext>
                </a:extLst>
              </a:tr>
              <a:tr h="390279">
                <a:tc>
                  <a:txBody>
                    <a:bodyPr/>
                    <a:lstStyle/>
                    <a:p>
                      <a:pPr algn="l"/>
                      <a:r>
                        <a:rPr lang="en-IN" sz="1400" b="0" dirty="0">
                          <a:solidFill>
                            <a:srgbClr val="1F497D"/>
                          </a:solidFill>
                          <a:effectLst/>
                          <a:latin typeface="+mj-lt"/>
                        </a:rPr>
                        <a:t>Calvin cycle</a:t>
                      </a:r>
                    </a:p>
                  </a:txBody>
                  <a:tcPr anchor="ctr"/>
                </a:tc>
                <a:tc>
                  <a:txBody>
                    <a:bodyPr/>
                    <a:lstStyle/>
                    <a:p>
                      <a:r>
                        <a:rPr lang="en-IN" sz="1400" b="0" i="0" kern="1200" dirty="0">
                          <a:solidFill>
                            <a:srgbClr val="1F497D"/>
                          </a:solidFill>
                          <a:effectLst/>
                          <a:latin typeface="+mj-lt"/>
                          <a:ea typeface="+mn-ea"/>
                          <a:cs typeface="+mn-cs"/>
                        </a:rPr>
                        <a:t>yes</a:t>
                      </a:r>
                      <a:endParaRPr lang="en-IN" sz="1400" b="0" dirty="0">
                        <a:solidFill>
                          <a:srgbClr val="1F497D"/>
                        </a:solidFill>
                        <a:effectLst/>
                        <a:latin typeface="+mj-lt"/>
                      </a:endParaRPr>
                    </a:p>
                  </a:txBody>
                  <a:tcPr anchor="ctr"/>
                </a:tc>
                <a:tc>
                  <a:txBody>
                    <a:bodyPr/>
                    <a:lstStyle/>
                    <a:p>
                      <a:r>
                        <a:rPr lang="en-IN" sz="1400" b="0" dirty="0">
                          <a:solidFill>
                            <a:srgbClr val="1F497D"/>
                          </a:solidFill>
                          <a:effectLst/>
                          <a:latin typeface="+mj-lt"/>
                        </a:rPr>
                        <a:t>no</a:t>
                      </a:r>
                    </a:p>
                  </a:txBody>
                  <a:tcPr anchor="ctr"/>
                </a:tc>
                <a:extLst>
                  <a:ext uri="{0D108BD9-81ED-4DB2-BD59-A6C34878D82A}">
                    <a16:rowId xmlns:a16="http://schemas.microsoft.com/office/drawing/2014/main" val="3283508745"/>
                  </a:ext>
                </a:extLst>
              </a:tr>
            </a:tbl>
          </a:graphicData>
        </a:graphic>
      </p:graphicFrame>
    </p:spTree>
    <p:extLst>
      <p:ext uri="{BB962C8B-B14F-4D97-AF65-F5344CB8AC3E}">
        <p14:creationId xmlns:p14="http://schemas.microsoft.com/office/powerpoint/2010/main" val="266294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C9F8-BD82-7DA2-A432-9BC19FC4C353}"/>
              </a:ext>
            </a:extLst>
          </p:cNvPr>
          <p:cNvSpPr>
            <a:spLocks noGrp="1"/>
          </p:cNvSpPr>
          <p:nvPr>
            <p:ph type="title"/>
          </p:nvPr>
        </p:nvSpPr>
        <p:spPr/>
        <p:txBody>
          <a:bodyPr/>
          <a:lstStyle/>
          <a:p>
            <a:r>
              <a:rPr lang="en-IN" dirty="0"/>
              <a:t>Reproduction</a:t>
            </a:r>
            <a:r>
              <a:rPr lang="en-IN" sz="1600" baseline="-25000" dirty="0"/>
              <a:t>1</a:t>
            </a:r>
          </a:p>
        </p:txBody>
      </p:sp>
      <p:sp>
        <p:nvSpPr>
          <p:cNvPr id="3" name="Content Placeholder 2">
            <a:extLst>
              <a:ext uri="{FF2B5EF4-FFF2-40B4-BE49-F238E27FC236}">
                <a16:creationId xmlns:a16="http://schemas.microsoft.com/office/drawing/2014/main" id="{FEAFAF16-F93E-9F29-0AC9-7AE1645ACD28}"/>
              </a:ext>
            </a:extLst>
          </p:cNvPr>
          <p:cNvSpPr>
            <a:spLocks noGrp="1"/>
          </p:cNvSpPr>
          <p:nvPr>
            <p:ph idx="1"/>
          </p:nvPr>
        </p:nvSpPr>
        <p:spPr/>
        <p:txBody>
          <a:bodyPr>
            <a:normAutofit fontScale="92500" lnSpcReduction="20000"/>
          </a:bodyPr>
          <a:lstStyle/>
          <a:p>
            <a:r>
              <a:rPr lang="en-US" dirty="0"/>
              <a:t>Prokaryotes reproduce </a:t>
            </a:r>
            <a:r>
              <a:rPr lang="en-US" i="1" dirty="0"/>
              <a:t>asexually</a:t>
            </a:r>
            <a:r>
              <a:rPr lang="en-US" dirty="0"/>
              <a:t> through binary fission, where the circular chromosome is replicated, and the cell divides into two identical </a:t>
            </a:r>
            <a:r>
              <a:rPr lang="en-US" i="1" dirty="0"/>
              <a:t>clones</a:t>
            </a:r>
            <a:r>
              <a:rPr lang="en-US" dirty="0"/>
              <a:t>.</a:t>
            </a:r>
          </a:p>
          <a:p>
            <a:pPr marL="457200" indent="-457200">
              <a:buFont typeface="Arial" panose="020B0604020202020204" pitchFamily="34" charset="0"/>
              <a:buChar char="•"/>
            </a:pPr>
            <a:r>
              <a:rPr lang="en-US" dirty="0"/>
              <a:t>Binary fission doesn't allow for genetic recombination, but prokaryotes can share genes through three other mechanisms:</a:t>
            </a:r>
            <a:endParaRPr lang="en-IN" dirty="0"/>
          </a:p>
          <a:p>
            <a:pPr marL="1200150" lvl="1" indent="-457200">
              <a:buFont typeface="Arial" panose="020B0604020202020204" pitchFamily="34" charset="0"/>
              <a:buChar char="•"/>
            </a:pPr>
            <a:r>
              <a:rPr lang="en-IN" b="1" dirty="0"/>
              <a:t>Transformation</a:t>
            </a:r>
            <a:r>
              <a:rPr lang="en-IN" dirty="0"/>
              <a:t> (uptake of environmental DNA) can make non-pathogens pathogenic by acquiring toxin genes.</a:t>
            </a:r>
          </a:p>
          <a:p>
            <a:pPr marL="1200150" lvl="1" indent="-457200">
              <a:buFont typeface="Arial" panose="020B0604020202020204" pitchFamily="34" charset="0"/>
              <a:buChar char="•"/>
            </a:pPr>
            <a:r>
              <a:rPr lang="en-IN" b="1" dirty="0"/>
              <a:t>Transduction</a:t>
            </a:r>
            <a:r>
              <a:rPr lang="en-IN" dirty="0"/>
              <a:t> (via bacteriophage viruses) by viruses creates recombinant organisms.</a:t>
            </a:r>
          </a:p>
          <a:p>
            <a:pPr marL="1200150" lvl="1" indent="-457200">
              <a:buFont typeface="Arial" panose="020B0604020202020204" pitchFamily="34" charset="0"/>
              <a:buChar char="•"/>
            </a:pPr>
            <a:r>
              <a:rPr lang="en-IN" b="1" dirty="0"/>
              <a:t>Conjugation</a:t>
            </a:r>
            <a:r>
              <a:rPr lang="en-IN" dirty="0"/>
              <a:t> (transfer by pilus) allows plasmid or chromosomal DNA transfer between cells.</a:t>
            </a:r>
          </a:p>
        </p:txBody>
      </p:sp>
    </p:spTree>
    <p:extLst>
      <p:ext uri="{BB962C8B-B14F-4D97-AF65-F5344CB8AC3E}">
        <p14:creationId xmlns:p14="http://schemas.microsoft.com/office/powerpoint/2010/main" val="130830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72A5-7762-8BB7-4288-B7F40065B0F2}"/>
              </a:ext>
            </a:extLst>
          </p:cNvPr>
          <p:cNvSpPr>
            <a:spLocks noGrp="1"/>
          </p:cNvSpPr>
          <p:nvPr>
            <p:ph type="title"/>
          </p:nvPr>
        </p:nvSpPr>
        <p:spPr/>
        <p:txBody>
          <a:bodyPr/>
          <a:lstStyle/>
          <a:p>
            <a:r>
              <a:rPr lang="en-US" dirty="0"/>
              <a:t>Objectives</a:t>
            </a:r>
            <a:endParaRPr lang="en-IN" dirty="0"/>
          </a:p>
        </p:txBody>
      </p:sp>
      <p:sp>
        <p:nvSpPr>
          <p:cNvPr id="3" name="Content Placeholder 2">
            <a:extLst>
              <a:ext uri="{FF2B5EF4-FFF2-40B4-BE49-F238E27FC236}">
                <a16:creationId xmlns:a16="http://schemas.microsoft.com/office/drawing/2014/main" id="{2BF2E780-52EA-D590-631E-9C748C7D1A91}"/>
              </a:ext>
            </a:extLst>
          </p:cNvPr>
          <p:cNvSpPr>
            <a:spLocks noGrp="1"/>
          </p:cNvSpPr>
          <p:nvPr>
            <p:ph idx="1"/>
          </p:nvPr>
        </p:nvSpPr>
        <p:spPr/>
        <p:txBody>
          <a:bodyPr/>
          <a:lstStyle/>
          <a:p>
            <a:pPr marL="457200" indent="-457200">
              <a:buFont typeface="Arial" panose="020B0604020202020204" pitchFamily="34" charset="0"/>
              <a:buChar char="•"/>
              <a:tabLst>
                <a:tab pos="457200" algn="l"/>
              </a:tabLst>
            </a:pPr>
            <a:r>
              <a:rPr lang="en-US" b="1" dirty="0"/>
              <a:t>Describe</a:t>
            </a:r>
            <a:r>
              <a:rPr lang="en-US" dirty="0"/>
              <a:t> important differences in structure between Archaea and Bacteria.</a:t>
            </a:r>
          </a:p>
          <a:p>
            <a:pPr marL="457200" indent="-457200">
              <a:buFont typeface="Arial" panose="020B0604020202020204" pitchFamily="34" charset="0"/>
              <a:buChar char="•"/>
              <a:tabLst>
                <a:tab pos="457200" algn="l"/>
              </a:tabLst>
            </a:pPr>
            <a:r>
              <a:rPr lang="en-US" b="1" dirty="0"/>
              <a:t>Describe</a:t>
            </a:r>
            <a:r>
              <a:rPr lang="en-US" dirty="0"/>
              <a:t> the basic structure of a typical prokaryote.</a:t>
            </a:r>
          </a:p>
        </p:txBody>
      </p:sp>
    </p:spTree>
    <p:extLst>
      <p:ext uri="{BB962C8B-B14F-4D97-AF65-F5344CB8AC3E}">
        <p14:creationId xmlns:p14="http://schemas.microsoft.com/office/powerpoint/2010/main" val="74591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C9F8-BD82-7DA2-A432-9BC19FC4C353}"/>
              </a:ext>
            </a:extLst>
          </p:cNvPr>
          <p:cNvSpPr>
            <a:spLocks noGrp="1"/>
          </p:cNvSpPr>
          <p:nvPr>
            <p:ph type="title"/>
          </p:nvPr>
        </p:nvSpPr>
        <p:spPr/>
        <p:txBody>
          <a:bodyPr/>
          <a:lstStyle/>
          <a:p>
            <a:r>
              <a:rPr lang="en-IN" dirty="0"/>
              <a:t>Reproduction</a:t>
            </a:r>
            <a:r>
              <a:rPr lang="en-IN" sz="1600" baseline="-25000" dirty="0"/>
              <a:t>2</a:t>
            </a:r>
          </a:p>
        </p:txBody>
      </p:sp>
      <p:sp>
        <p:nvSpPr>
          <p:cNvPr id="3" name="Content Placeholder 2">
            <a:extLst>
              <a:ext uri="{FF2B5EF4-FFF2-40B4-BE49-F238E27FC236}">
                <a16:creationId xmlns:a16="http://schemas.microsoft.com/office/drawing/2014/main" id="{FEAFAF16-F93E-9F29-0AC9-7AE1645ACD28}"/>
              </a:ext>
            </a:extLst>
          </p:cNvPr>
          <p:cNvSpPr>
            <a:spLocks noGrp="1"/>
          </p:cNvSpPr>
          <p:nvPr>
            <p:ph idx="1"/>
          </p:nvPr>
        </p:nvSpPr>
        <p:spPr>
          <a:xfrm>
            <a:off x="457200" y="1280160"/>
            <a:ext cx="8229600" cy="914400"/>
          </a:xfrm>
        </p:spPr>
        <p:txBody>
          <a:bodyPr>
            <a:normAutofit lnSpcReduction="10000"/>
          </a:bodyPr>
          <a:lstStyle/>
          <a:p>
            <a:r>
              <a:rPr lang="en-US" dirty="0"/>
              <a:t>Prokaryotes' rapid reproduction and genetic variability enable swift adaptation to environmental stressors.</a:t>
            </a:r>
            <a:endParaRPr lang="en-IN" dirty="0"/>
          </a:p>
        </p:txBody>
      </p:sp>
      <p:sp>
        <p:nvSpPr>
          <p:cNvPr id="8" name="TextBox 7">
            <a:extLst>
              <a:ext uri="{FF2B5EF4-FFF2-40B4-BE49-F238E27FC236}">
                <a16:creationId xmlns:a16="http://schemas.microsoft.com/office/drawing/2014/main" id="{E9C10065-B63E-43BA-08C0-15A11BA83634}"/>
              </a:ext>
            </a:extLst>
          </p:cNvPr>
          <p:cNvSpPr txBox="1"/>
          <p:nvPr/>
        </p:nvSpPr>
        <p:spPr>
          <a:xfrm>
            <a:off x="3995057" y="2109929"/>
            <a:ext cx="1153886" cy="307777"/>
          </a:xfrm>
          <a:prstGeom prst="rect">
            <a:avLst/>
          </a:prstGeom>
          <a:noFill/>
        </p:spPr>
        <p:txBody>
          <a:bodyPr wrap="square" rtlCol="0">
            <a:spAutoFit/>
          </a:bodyPr>
          <a:lstStyle/>
          <a:p>
            <a:r>
              <a:rPr lang="en-US" sz="1400" b="1" dirty="0"/>
              <a:t>22.2 Figure 9</a:t>
            </a:r>
          </a:p>
        </p:txBody>
      </p:sp>
      <p:pic>
        <p:nvPicPr>
          <p:cNvPr id="4" name="Content Placeholder 4" descr="Three illustrations show the mechanisms of horizontal gene transfer through transformation, conjugation, and transduction. Transformation shows a small, lightly coiled strand of D N A being introduced, uptaken, and  being absorbed by a cell with different genetic material. Conjugation shows the transfer of D N A via a circle-shaped plasmid from a donor cell to a recipient cell. Transduction shows a bacteriophage injecting D N A into a prokaryotic cell. The D N A then gets incorporated in the genome. ">
            <a:extLst>
              <a:ext uri="{FF2B5EF4-FFF2-40B4-BE49-F238E27FC236}">
                <a16:creationId xmlns:a16="http://schemas.microsoft.com/office/drawing/2014/main" id="{58BCC655-D7EF-4B64-7A13-04A35EAB80A4}"/>
              </a:ext>
            </a:extLst>
          </p:cNvPr>
          <p:cNvPicPr>
            <a:picLocks noChangeAspect="1"/>
          </p:cNvPicPr>
          <p:nvPr/>
        </p:nvPicPr>
        <p:blipFill>
          <a:blip r:embed="rId2"/>
          <a:srcRect l="23148" t="5333" r="22222" b="3001"/>
          <a:stretch/>
        </p:blipFill>
        <p:spPr>
          <a:xfrm>
            <a:off x="2686050" y="2417706"/>
            <a:ext cx="3771900" cy="3516178"/>
          </a:xfrm>
          <a:prstGeom prst="rect">
            <a:avLst/>
          </a:prstGeom>
        </p:spPr>
      </p:pic>
    </p:spTree>
    <p:extLst>
      <p:ext uri="{BB962C8B-B14F-4D97-AF65-F5344CB8AC3E}">
        <p14:creationId xmlns:p14="http://schemas.microsoft.com/office/powerpoint/2010/main" val="348795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A8BB-1AA0-1589-DC7B-4F2F207A9653}"/>
              </a:ext>
            </a:extLst>
          </p:cNvPr>
          <p:cNvSpPr>
            <a:spLocks noGrp="1"/>
          </p:cNvSpPr>
          <p:nvPr>
            <p:ph type="title"/>
          </p:nvPr>
        </p:nvSpPr>
        <p:spPr/>
        <p:txBody>
          <a:bodyPr/>
          <a:lstStyle/>
          <a:p>
            <a:r>
              <a:rPr lang="en-IN" dirty="0"/>
              <a:t>The Evolution of Prokaryotes</a:t>
            </a:r>
          </a:p>
        </p:txBody>
      </p:sp>
      <p:sp>
        <p:nvSpPr>
          <p:cNvPr id="3" name="Content Placeholder 2">
            <a:extLst>
              <a:ext uri="{FF2B5EF4-FFF2-40B4-BE49-F238E27FC236}">
                <a16:creationId xmlns:a16="http://schemas.microsoft.com/office/drawing/2014/main" id="{0C964B04-E3EF-95E6-B5D7-A2E4D1FBB7FF}"/>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IN" dirty="0"/>
              <a:t>The fossil record lacks prokaryotic evolution details, so molecular clocks based on gene and protein similarity across species give an estimate of divergence timing.</a:t>
            </a:r>
          </a:p>
          <a:p>
            <a:pPr marL="457200" indent="-457200">
              <a:buFont typeface="Arial" panose="020B0604020202020204" pitchFamily="34" charset="0"/>
              <a:buChar char="•"/>
            </a:pPr>
            <a:r>
              <a:rPr lang="en-IN" dirty="0"/>
              <a:t>Study suggests bacterial groups Actinobacteria, </a:t>
            </a:r>
            <a:r>
              <a:rPr lang="en-IN" i="1" dirty="0"/>
              <a:t>Deinococcus</a:t>
            </a:r>
            <a:r>
              <a:rPr lang="en-IN" dirty="0"/>
              <a:t>, Cyanobacteria (Terrabacteria) colonized land first, due to adaptations like branching, radiation resistance, and oxygenic photosynthesis.</a:t>
            </a:r>
          </a:p>
          <a:p>
            <a:pPr marL="457200" indent="-457200">
              <a:buFont typeface="Arial" panose="020B0604020202020204" pitchFamily="34" charset="0"/>
              <a:buChar char="•"/>
            </a:pPr>
            <a:r>
              <a:rPr lang="en-IN" dirty="0"/>
              <a:t>Bacteria diverged 2.5-3.2 billion years ago, Archaea earlier at 3.1-4.1 billion years ago, and Eukarya later from Archaean line.</a:t>
            </a:r>
          </a:p>
          <a:p>
            <a:pPr marL="457200" indent="-457200">
              <a:buFont typeface="Arial" panose="020B0604020202020204" pitchFamily="34" charset="0"/>
              <a:buChar char="•"/>
            </a:pPr>
            <a:r>
              <a:rPr lang="en-IN" dirty="0"/>
              <a:t>Ancient stromatolites photosynthesized anoxically pre-cyanobacteria, and Terrabacteria adaptations enabled oxygenic photosynthesis on land.</a:t>
            </a:r>
          </a:p>
        </p:txBody>
      </p:sp>
    </p:spTree>
    <p:extLst>
      <p:ext uri="{BB962C8B-B14F-4D97-AF65-F5344CB8AC3E}">
        <p14:creationId xmlns:p14="http://schemas.microsoft.com/office/powerpoint/2010/main" val="2385283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36A1ED-4A0F-62B1-5FE7-F33213E97784}"/>
              </a:ext>
            </a:extLst>
          </p:cNvPr>
          <p:cNvSpPr>
            <a:spLocks noGrp="1"/>
          </p:cNvSpPr>
          <p:nvPr>
            <p:ph type="title"/>
          </p:nvPr>
        </p:nvSpPr>
        <p:spPr/>
        <p:txBody>
          <a:bodyPr/>
          <a:lstStyle/>
          <a:p>
            <a:r>
              <a:rPr lang="en-IN" dirty="0"/>
              <a:t>Summary</a:t>
            </a:r>
          </a:p>
        </p:txBody>
      </p:sp>
      <p:sp>
        <p:nvSpPr>
          <p:cNvPr id="5" name="Content Placeholder 4">
            <a:extLst>
              <a:ext uri="{FF2B5EF4-FFF2-40B4-BE49-F238E27FC236}">
                <a16:creationId xmlns:a16="http://schemas.microsoft.com/office/drawing/2014/main" id="{4C737A00-5672-D313-5EB9-794F57DEE1E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IN" dirty="0"/>
              <a:t>Prokaryotes (Archaea and Bacteria) lack a nucleus, have circular DNA, a cell membrane, and compositionally varying cell walls like peptidoglycan to prevent lysis.</a:t>
            </a:r>
          </a:p>
          <a:p>
            <a:pPr marL="457200" indent="-457200">
              <a:buFont typeface="Arial" panose="020B0604020202020204" pitchFamily="34" charset="0"/>
              <a:buChar char="•"/>
            </a:pPr>
            <a:r>
              <a:rPr lang="en-IN" dirty="0"/>
              <a:t>Bacteria are either </a:t>
            </a:r>
            <a:r>
              <a:rPr lang="en-IN" i="1" dirty="0"/>
              <a:t>gram-positive</a:t>
            </a:r>
            <a:r>
              <a:rPr lang="en-IN" dirty="0"/>
              <a:t> (thick peptidoglycan and teichoic acids) or </a:t>
            </a:r>
            <a:r>
              <a:rPr lang="en-IN" i="1" dirty="0"/>
              <a:t>gram-negative</a:t>
            </a:r>
            <a:r>
              <a:rPr lang="en-IN" dirty="0"/>
              <a:t> (thin peptidoglycan and outer lipopolysaccharide-lipoprotein membrane).</a:t>
            </a:r>
          </a:p>
          <a:p>
            <a:pPr marL="457200" indent="-457200">
              <a:buFont typeface="Arial" panose="020B0604020202020204" pitchFamily="34" charset="0"/>
              <a:buChar char="•"/>
            </a:pPr>
            <a:r>
              <a:rPr lang="en-IN" dirty="0"/>
              <a:t>Archaeal membranes have phytanyl-glycerol lipids and may be composed of bilayers or monolayers.</a:t>
            </a:r>
          </a:p>
          <a:p>
            <a:pPr marL="457200" indent="-457200">
              <a:buFont typeface="Arial" panose="020B0604020202020204" pitchFamily="34" charset="0"/>
              <a:buChar char="•"/>
            </a:pPr>
            <a:r>
              <a:rPr lang="en-IN" dirty="0"/>
              <a:t>Prokaryotic DNA transfer occurs via transformation, transduction, or conjugation.</a:t>
            </a:r>
          </a:p>
        </p:txBody>
      </p:sp>
    </p:spTree>
    <p:extLst>
      <p:ext uri="{BB962C8B-B14F-4D97-AF65-F5344CB8AC3E}">
        <p14:creationId xmlns:p14="http://schemas.microsoft.com/office/powerpoint/2010/main" val="705425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2F11A-E444-076B-DCAB-752C6CEC4485}"/>
              </a:ext>
            </a:extLst>
          </p:cNvPr>
          <p:cNvSpPr>
            <a:spLocks noGrp="1"/>
          </p:cNvSpPr>
          <p:nvPr>
            <p:ph type="title"/>
          </p:nvPr>
        </p:nvSpPr>
        <p:spPr/>
        <p:txBody>
          <a:bodyPr/>
          <a:lstStyle/>
          <a:p>
            <a:r>
              <a:rPr lang="en-US" dirty="0"/>
              <a:t>Structure of Prokaryotes: Bacteria and Archaea</a:t>
            </a:r>
            <a:endParaRPr lang="en-IN" dirty="0"/>
          </a:p>
        </p:txBody>
      </p:sp>
      <p:sp>
        <p:nvSpPr>
          <p:cNvPr id="5" name="Content Placeholder 4">
            <a:extLst>
              <a:ext uri="{FF2B5EF4-FFF2-40B4-BE49-F238E27FC236}">
                <a16:creationId xmlns:a16="http://schemas.microsoft.com/office/drawing/2014/main" id="{B84E8B3F-8700-F26F-95DE-CBA70EFE8093}"/>
              </a:ext>
            </a:extLst>
          </p:cNvPr>
          <p:cNvSpPr>
            <a:spLocks noGrp="1"/>
          </p:cNvSpPr>
          <p:nvPr>
            <p:ph idx="1"/>
          </p:nvPr>
        </p:nvSpPr>
        <p:spPr>
          <a:xfrm>
            <a:off x="470026" y="1295400"/>
            <a:ext cx="5181600" cy="4572000"/>
          </a:xfrm>
        </p:spPr>
        <p:txBody>
          <a:bodyPr>
            <a:normAutofit/>
          </a:bodyPr>
          <a:lstStyle/>
          <a:p>
            <a:pPr marL="457200" indent="-457200">
              <a:buFont typeface="Arial" panose="020B0604020202020204" pitchFamily="34" charset="0"/>
              <a:buChar char="•"/>
            </a:pPr>
            <a:r>
              <a:rPr lang="en-US" dirty="0"/>
              <a:t>Both cell types have a plasma membrane, cytoplasm, a DNA genome, and ribosomes.</a:t>
            </a:r>
          </a:p>
          <a:p>
            <a:pPr marL="457200" indent="-457200">
              <a:buFont typeface="Arial" panose="020B0604020202020204" pitchFamily="34" charset="0"/>
              <a:buChar char="•"/>
            </a:pPr>
            <a:r>
              <a:rPr lang="en-US" dirty="0"/>
              <a:t>Eukaryotes have a nucleus and membrane-bound organelle that prokaryotes lack.</a:t>
            </a:r>
          </a:p>
          <a:p>
            <a:pPr marL="457200" indent="-457200">
              <a:buFont typeface="Arial" panose="020B0604020202020204" pitchFamily="34" charset="0"/>
              <a:buChar char="•"/>
            </a:pPr>
            <a:r>
              <a:rPr lang="en-US" dirty="0"/>
              <a:t>Common prokaryotic shapes are </a:t>
            </a:r>
            <a:r>
              <a:rPr lang="en-US" i="1" dirty="0"/>
              <a:t>cocci</a:t>
            </a:r>
            <a:r>
              <a:rPr lang="en-US" dirty="0"/>
              <a:t> (spherical), </a:t>
            </a:r>
            <a:r>
              <a:rPr lang="en-US" i="1" dirty="0"/>
              <a:t>bacilli</a:t>
            </a:r>
            <a:r>
              <a:rPr lang="en-US" dirty="0"/>
              <a:t> (rods), and </a:t>
            </a:r>
            <a:r>
              <a:rPr lang="en-US" i="1" dirty="0"/>
              <a:t>spirilli</a:t>
            </a:r>
            <a:r>
              <a:rPr lang="en-US" dirty="0"/>
              <a:t> (spirals).</a:t>
            </a:r>
          </a:p>
        </p:txBody>
      </p:sp>
      <p:sp>
        <p:nvSpPr>
          <p:cNvPr id="6" name="TextBox 5">
            <a:extLst>
              <a:ext uri="{FF2B5EF4-FFF2-40B4-BE49-F238E27FC236}">
                <a16:creationId xmlns:a16="http://schemas.microsoft.com/office/drawing/2014/main" id="{F13FD263-0751-0B2A-C6EC-2F7906EDADD3}"/>
              </a:ext>
            </a:extLst>
          </p:cNvPr>
          <p:cNvSpPr txBox="1"/>
          <p:nvPr/>
        </p:nvSpPr>
        <p:spPr>
          <a:xfrm>
            <a:off x="6715995" y="1530835"/>
            <a:ext cx="1153886" cy="307777"/>
          </a:xfrm>
          <a:prstGeom prst="rect">
            <a:avLst/>
          </a:prstGeom>
          <a:noFill/>
        </p:spPr>
        <p:txBody>
          <a:bodyPr wrap="square" rtlCol="0">
            <a:spAutoFit/>
          </a:bodyPr>
          <a:lstStyle/>
          <a:p>
            <a:r>
              <a:rPr lang="en-US" sz="1400" b="1" dirty="0"/>
              <a:t>22.2 Figure 1</a:t>
            </a:r>
          </a:p>
        </p:txBody>
      </p:sp>
      <p:pic>
        <p:nvPicPr>
          <p:cNvPr id="3" name="Picture 2" descr="Bacilli are shaped like long rods. One rod is called a bacillus. Multiple rods joined together end to end is called a chain of bacilli. Cocci are shaped like spheres. A single sphere is called a coccus. Two spheres are called a diplococci. A chain of spheres is called a chain of cocci, and a cluster of them with no general shape is called a cluster of cocci. Spirilli are shaped like spirals. One spiral is called a spirillum. A longer spiral is called a spirochete.">
            <a:extLst>
              <a:ext uri="{FF2B5EF4-FFF2-40B4-BE49-F238E27FC236}">
                <a16:creationId xmlns:a16="http://schemas.microsoft.com/office/drawing/2014/main" id="{C4961273-F6D8-B25D-28E2-1B3C3FA242E9}"/>
              </a:ext>
            </a:extLst>
          </p:cNvPr>
          <p:cNvPicPr>
            <a:picLocks noChangeAspect="1"/>
          </p:cNvPicPr>
          <p:nvPr/>
        </p:nvPicPr>
        <p:blipFill>
          <a:blip r:embed="rId2"/>
          <a:srcRect l="18580" t="4515" r="20586"/>
          <a:stretch/>
        </p:blipFill>
        <p:spPr>
          <a:xfrm>
            <a:off x="5651626" y="1952179"/>
            <a:ext cx="3253965" cy="2837475"/>
          </a:xfrm>
          <a:prstGeom prst="rect">
            <a:avLst/>
          </a:prstGeom>
        </p:spPr>
      </p:pic>
    </p:spTree>
    <p:extLst>
      <p:ext uri="{BB962C8B-B14F-4D97-AF65-F5344CB8AC3E}">
        <p14:creationId xmlns:p14="http://schemas.microsoft.com/office/powerpoint/2010/main" val="302032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301241"/>
          </a:xfrm>
        </p:spPr>
        <p:txBody>
          <a:bodyPr/>
          <a:lstStyle/>
          <a:p>
            <a:r>
              <a:rPr lang="en-US" dirty="0"/>
              <a:t>In groups of three, research some examples of each of the three bacteria shapes. Each person should be responsible for a different shape. Find example bacteria with your shape and research where they are commonly found. Share your research with your group.</a:t>
            </a:r>
          </a:p>
        </p:txBody>
      </p:sp>
    </p:spTree>
    <p:extLst>
      <p:ext uri="{BB962C8B-B14F-4D97-AF65-F5344CB8AC3E}">
        <p14:creationId xmlns:p14="http://schemas.microsoft.com/office/powerpoint/2010/main" val="302916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2529840"/>
          </a:xfrm>
        </p:spPr>
        <p:txBody>
          <a:bodyPr/>
          <a:lstStyle/>
          <a:p>
            <a:r>
              <a:rPr lang="en-US" dirty="0"/>
              <a:t>What is the corresponding cell type name for each bacterial morphology listed.</a:t>
            </a:r>
          </a:p>
          <a:p>
            <a:pPr marL="457200" indent="-457200">
              <a:buFont typeface="Arial" panose="020B0604020202020204" pitchFamily="34" charset="0"/>
              <a:buChar char="•"/>
            </a:pPr>
            <a:r>
              <a:rPr lang="en-US" dirty="0"/>
              <a:t>Spiral</a:t>
            </a:r>
          </a:p>
          <a:p>
            <a:pPr marL="457200" indent="-457200">
              <a:buFont typeface="Arial" panose="020B0604020202020204" pitchFamily="34" charset="0"/>
              <a:buChar char="•"/>
            </a:pPr>
            <a:r>
              <a:rPr lang="en-US" dirty="0"/>
              <a:t>Round</a:t>
            </a:r>
          </a:p>
          <a:p>
            <a:pPr marL="457200" indent="-457200">
              <a:buFont typeface="Arial" panose="020B0604020202020204" pitchFamily="34" charset="0"/>
              <a:buChar char="•"/>
            </a:pPr>
            <a:r>
              <a:rPr lang="en-US" dirty="0"/>
              <a:t>Rod-shaped</a:t>
            </a:r>
          </a:p>
        </p:txBody>
      </p:sp>
    </p:spTree>
    <p:extLst>
      <p:ext uri="{BB962C8B-B14F-4D97-AF65-F5344CB8AC3E}">
        <p14:creationId xmlns:p14="http://schemas.microsoft.com/office/powerpoint/2010/main" val="193357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ECF9-9A4A-941E-926D-6741F2B462C6}"/>
              </a:ext>
            </a:extLst>
          </p:cNvPr>
          <p:cNvSpPr>
            <a:spLocks noGrp="1"/>
          </p:cNvSpPr>
          <p:nvPr>
            <p:ph type="title"/>
          </p:nvPr>
        </p:nvSpPr>
        <p:spPr/>
        <p:txBody>
          <a:bodyPr/>
          <a:lstStyle/>
          <a:p>
            <a:r>
              <a:rPr lang="en-IN" dirty="0"/>
              <a:t>The Prokaryotic Cell</a:t>
            </a:r>
            <a:r>
              <a:rPr lang="en-IN" sz="1600" baseline="-25000" dirty="0"/>
              <a:t>1</a:t>
            </a:r>
          </a:p>
        </p:txBody>
      </p:sp>
      <p:sp>
        <p:nvSpPr>
          <p:cNvPr id="13" name="Content Placeholder 12">
            <a:extLst>
              <a:ext uri="{FF2B5EF4-FFF2-40B4-BE49-F238E27FC236}">
                <a16:creationId xmlns:a16="http://schemas.microsoft.com/office/drawing/2014/main" id="{A09FF722-B58A-7ECA-068C-D2CE620CEE73}"/>
              </a:ext>
            </a:extLst>
          </p:cNvPr>
          <p:cNvSpPr>
            <a:spLocks noGrp="1"/>
          </p:cNvSpPr>
          <p:nvPr>
            <p:ph idx="1"/>
          </p:nvPr>
        </p:nvSpPr>
        <p:spPr>
          <a:xfrm>
            <a:off x="457200" y="1280160"/>
            <a:ext cx="5029200" cy="4572000"/>
          </a:xfrm>
        </p:spPr>
        <p:txBody>
          <a:bodyPr>
            <a:noAutofit/>
          </a:bodyPr>
          <a:lstStyle/>
          <a:p>
            <a:r>
              <a:rPr lang="en-IN" sz="2300" dirty="0"/>
              <a:t>Prokaryotes are unicellular with circular DNA in </a:t>
            </a:r>
            <a:r>
              <a:rPr lang="en-IN" sz="2300" b="1" dirty="0"/>
              <a:t>nucleoid</a:t>
            </a:r>
            <a:r>
              <a:rPr lang="en-IN" sz="2300" dirty="0"/>
              <a:t>.</a:t>
            </a:r>
          </a:p>
          <a:p>
            <a:pPr marL="457200" indent="-457200">
              <a:buFont typeface="Arial" panose="020B0604020202020204" pitchFamily="34" charset="0"/>
              <a:buChar char="•"/>
            </a:pPr>
            <a:r>
              <a:rPr lang="en-IN" sz="2300" dirty="0"/>
              <a:t>Have a </a:t>
            </a:r>
            <a:r>
              <a:rPr lang="en-IN" sz="2300" b="1" dirty="0"/>
              <a:t>cell wall </a:t>
            </a:r>
            <a:r>
              <a:rPr lang="en-IN" sz="2300" dirty="0"/>
              <a:t>for shape and protection, and some also have a </a:t>
            </a:r>
            <a:r>
              <a:rPr lang="en-IN" sz="2300" b="1" dirty="0"/>
              <a:t>capsule</a:t>
            </a:r>
            <a:r>
              <a:rPr lang="en-IN" sz="2300" dirty="0"/>
              <a:t> that helps attach to surfaces and protect from dehydration</a:t>
            </a:r>
          </a:p>
          <a:p>
            <a:pPr marL="457200" indent="-457200">
              <a:buFont typeface="Arial" panose="020B0604020202020204" pitchFamily="34" charset="0"/>
              <a:buChar char="•"/>
            </a:pPr>
            <a:r>
              <a:rPr lang="en-IN" sz="2300" dirty="0"/>
              <a:t>Some species have flagella (locomotion), pili (attachment), and plasmids (extra-chromosomal DNA).</a:t>
            </a:r>
          </a:p>
          <a:p>
            <a:pPr marL="457200" indent="-457200">
              <a:buFont typeface="Arial" panose="020B0604020202020204" pitchFamily="34" charset="0"/>
              <a:buChar char="•"/>
            </a:pPr>
            <a:r>
              <a:rPr lang="en-IN" sz="2300" dirty="0"/>
              <a:t>The cell wall, capsule, flagella, and pili aid pathogen survival and virulence.</a:t>
            </a:r>
          </a:p>
        </p:txBody>
      </p:sp>
      <p:sp>
        <p:nvSpPr>
          <p:cNvPr id="16" name="TextBox 15">
            <a:extLst>
              <a:ext uri="{FF2B5EF4-FFF2-40B4-BE49-F238E27FC236}">
                <a16:creationId xmlns:a16="http://schemas.microsoft.com/office/drawing/2014/main" id="{16641F13-2CCC-BB96-78F1-73434A81A919}"/>
              </a:ext>
            </a:extLst>
          </p:cNvPr>
          <p:cNvSpPr txBox="1"/>
          <p:nvPr/>
        </p:nvSpPr>
        <p:spPr>
          <a:xfrm>
            <a:off x="6700157" y="1561562"/>
            <a:ext cx="1153886" cy="307777"/>
          </a:xfrm>
          <a:prstGeom prst="rect">
            <a:avLst/>
          </a:prstGeom>
          <a:noFill/>
        </p:spPr>
        <p:txBody>
          <a:bodyPr wrap="square" rtlCol="0">
            <a:spAutoFit/>
          </a:bodyPr>
          <a:lstStyle/>
          <a:p>
            <a:r>
              <a:rPr lang="en-US" sz="1400" b="1" dirty="0"/>
              <a:t>22.2 Figure 2</a:t>
            </a:r>
          </a:p>
        </p:txBody>
      </p:sp>
      <p:pic>
        <p:nvPicPr>
          <p:cNvPr id="3" name="Content Placeholder 4" descr="In this illustration, the prokaryotic cell is rod shaped. The circular chromosome is concentrated in a region called the nucleoid. The fluid inside the cell is called the cytoplasm. Ribosomes, depicted as small green circles, float in the cytoplasm. The cytoplasm is encased by a plasma membrane, which in turn is encased by a cell wall. A capsule surrounds the cell wall. The bacterium depicted has a flagellum protruding from one narrow end. Pili are small protrusions that project from the capsule all over the bacterium, like hair.">
            <a:extLst>
              <a:ext uri="{FF2B5EF4-FFF2-40B4-BE49-F238E27FC236}">
                <a16:creationId xmlns:a16="http://schemas.microsoft.com/office/drawing/2014/main" id="{E72F6E9E-45CD-7925-1F1E-CDA7B7479CB7}"/>
              </a:ext>
            </a:extLst>
          </p:cNvPr>
          <p:cNvPicPr>
            <a:picLocks noChangeAspect="1"/>
          </p:cNvPicPr>
          <p:nvPr/>
        </p:nvPicPr>
        <p:blipFill>
          <a:blip r:embed="rId2"/>
          <a:srcRect l="17592" t="3667" r="15740" b="3000"/>
          <a:stretch/>
        </p:blipFill>
        <p:spPr>
          <a:xfrm>
            <a:off x="5638800" y="1937654"/>
            <a:ext cx="3300994" cy="2567440"/>
          </a:xfrm>
          <a:prstGeom prst="rect">
            <a:avLst/>
          </a:prstGeom>
        </p:spPr>
      </p:pic>
      <p:sp>
        <p:nvSpPr>
          <p:cNvPr id="17" name="TextBox 16">
            <a:extLst>
              <a:ext uri="{FF2B5EF4-FFF2-40B4-BE49-F238E27FC236}">
                <a16:creationId xmlns:a16="http://schemas.microsoft.com/office/drawing/2014/main" id="{B98AEEA8-8802-65AB-0DDF-26249ACFC599}"/>
              </a:ext>
            </a:extLst>
          </p:cNvPr>
          <p:cNvSpPr txBox="1"/>
          <p:nvPr/>
        </p:nvSpPr>
        <p:spPr>
          <a:xfrm>
            <a:off x="5536194" y="4612274"/>
            <a:ext cx="3429000" cy="369332"/>
          </a:xfrm>
          <a:prstGeom prst="rect">
            <a:avLst/>
          </a:prstGeom>
          <a:noFill/>
        </p:spPr>
        <p:txBody>
          <a:bodyPr wrap="square">
            <a:spAutoFit/>
          </a:bodyPr>
          <a:lstStyle/>
          <a:p>
            <a:pPr algn="ctr"/>
            <a:r>
              <a:rPr lang="en-US" sz="900" dirty="0"/>
              <a:t>Mariana Ruiz Villarreal on Wikimedia Commons. "Prokaryotic cell structure."</a:t>
            </a:r>
          </a:p>
        </p:txBody>
      </p:sp>
    </p:spTree>
    <p:extLst>
      <p:ext uri="{BB962C8B-B14F-4D97-AF65-F5344CB8AC3E}">
        <p14:creationId xmlns:p14="http://schemas.microsoft.com/office/powerpoint/2010/main" val="250337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E1FE-416E-49F7-BE60-C80CB24A9364}"/>
              </a:ext>
            </a:extLst>
          </p:cNvPr>
          <p:cNvSpPr>
            <a:spLocks noGrp="1"/>
          </p:cNvSpPr>
          <p:nvPr>
            <p:ph type="title"/>
          </p:nvPr>
        </p:nvSpPr>
        <p:spPr/>
        <p:txBody>
          <a:bodyPr/>
          <a:lstStyle/>
          <a:p>
            <a:r>
              <a:rPr lang="en-IN" dirty="0"/>
              <a:t>The Prokaryotic Cell</a:t>
            </a:r>
            <a:r>
              <a:rPr lang="en-IN" sz="1600" baseline="-25000" dirty="0"/>
              <a:t>2</a:t>
            </a:r>
            <a:endParaRPr lang="en-IN" dirty="0"/>
          </a:p>
        </p:txBody>
      </p:sp>
      <p:sp>
        <p:nvSpPr>
          <p:cNvPr id="3" name="Content Placeholder 2">
            <a:extLst>
              <a:ext uri="{FF2B5EF4-FFF2-40B4-BE49-F238E27FC236}">
                <a16:creationId xmlns:a16="http://schemas.microsoft.com/office/drawing/2014/main" id="{2DB63808-28B5-60D3-0368-771074D25C93}"/>
              </a:ext>
            </a:extLst>
          </p:cNvPr>
          <p:cNvSpPr>
            <a:spLocks noGrp="1"/>
          </p:cNvSpPr>
          <p:nvPr>
            <p:ph idx="1"/>
          </p:nvPr>
        </p:nvSpPr>
        <p:spPr>
          <a:xfrm>
            <a:off x="457200" y="1280160"/>
            <a:ext cx="8229600" cy="777240"/>
          </a:xfrm>
        </p:spPr>
        <p:txBody>
          <a:bodyPr>
            <a:normAutofit/>
          </a:bodyPr>
          <a:lstStyle/>
          <a:p>
            <a:r>
              <a:rPr lang="en-US" sz="2200" dirty="0"/>
              <a:t>Prokaryotes are divided into two domains, Bacteria and Archaea, which along with Eukarya make up the three domains of life.</a:t>
            </a:r>
            <a:endParaRPr lang="en-IN" sz="2200" dirty="0"/>
          </a:p>
        </p:txBody>
      </p:sp>
      <p:sp>
        <p:nvSpPr>
          <p:cNvPr id="6" name="TextBox 5">
            <a:extLst>
              <a:ext uri="{FF2B5EF4-FFF2-40B4-BE49-F238E27FC236}">
                <a16:creationId xmlns:a16="http://schemas.microsoft.com/office/drawing/2014/main" id="{CF992755-ABE0-51A7-24A0-17BE144903A1}"/>
              </a:ext>
            </a:extLst>
          </p:cNvPr>
          <p:cNvSpPr txBox="1"/>
          <p:nvPr/>
        </p:nvSpPr>
        <p:spPr>
          <a:xfrm>
            <a:off x="3995057" y="2138396"/>
            <a:ext cx="1153886" cy="307777"/>
          </a:xfrm>
          <a:prstGeom prst="rect">
            <a:avLst/>
          </a:prstGeom>
          <a:noFill/>
        </p:spPr>
        <p:txBody>
          <a:bodyPr wrap="square" rtlCol="0">
            <a:spAutoFit/>
          </a:bodyPr>
          <a:lstStyle/>
          <a:p>
            <a:r>
              <a:rPr lang="en-US" sz="1400" b="1" dirty="0"/>
              <a:t>22.2 Figure 3</a:t>
            </a:r>
          </a:p>
        </p:txBody>
      </p:sp>
      <p:pic>
        <p:nvPicPr>
          <p:cNvPr id="4" name="Content Placeholder 4" descr="Moving left to right, the first (or the base) is the universal ancestor. From there, there are two branches. One contains exclusively Domain Bacteria and the other is divided in two with Domain Eukarya and Domain Archaea. Domain Eukarya does not list any examples. Domain Archaea lists the following examples: Euryarchaeotes, Crenarchaeotes, Nanoarchaeotes, and Korarchaeotes. Domain Bacteria lists the following examples: Proteobacteria, Chlamydias, Spirochetes, Cyanobacteria, and gram-positive bacteria.">
            <a:extLst>
              <a:ext uri="{FF2B5EF4-FFF2-40B4-BE49-F238E27FC236}">
                <a16:creationId xmlns:a16="http://schemas.microsoft.com/office/drawing/2014/main" id="{2CB3FB10-49A2-0CBC-C33F-6104B76A8BC9}"/>
              </a:ext>
            </a:extLst>
          </p:cNvPr>
          <p:cNvPicPr>
            <a:picLocks noChangeAspect="1"/>
          </p:cNvPicPr>
          <p:nvPr/>
        </p:nvPicPr>
        <p:blipFill>
          <a:blip r:embed="rId2"/>
          <a:srcRect l="13889" t="3666" r="12963" b="3133"/>
          <a:stretch/>
        </p:blipFill>
        <p:spPr>
          <a:xfrm>
            <a:off x="2190817" y="2514468"/>
            <a:ext cx="4327704" cy="3063371"/>
          </a:xfrm>
          <a:prstGeom prst="rect">
            <a:avLst/>
          </a:prstGeom>
        </p:spPr>
      </p:pic>
      <p:sp>
        <p:nvSpPr>
          <p:cNvPr id="7" name="TextBox 6">
            <a:extLst>
              <a:ext uri="{FF2B5EF4-FFF2-40B4-BE49-F238E27FC236}">
                <a16:creationId xmlns:a16="http://schemas.microsoft.com/office/drawing/2014/main" id="{D7DB79DD-C735-7E5D-A74D-BBADD69A1049}"/>
              </a:ext>
            </a:extLst>
          </p:cNvPr>
          <p:cNvSpPr txBox="1"/>
          <p:nvPr/>
        </p:nvSpPr>
        <p:spPr>
          <a:xfrm>
            <a:off x="2203517" y="5708924"/>
            <a:ext cx="4736968" cy="230832"/>
          </a:xfrm>
          <a:prstGeom prst="rect">
            <a:avLst/>
          </a:prstGeom>
          <a:noFill/>
        </p:spPr>
        <p:txBody>
          <a:bodyPr wrap="square">
            <a:spAutoFit/>
          </a:bodyPr>
          <a:lstStyle/>
          <a:p>
            <a:pPr algn="ctr"/>
            <a:r>
              <a:rPr lang="en-US" sz="900" dirty="0"/>
              <a:t>CNX OpenStax on Wikimedia Commons. "Common ancestor." Modified. </a:t>
            </a:r>
          </a:p>
        </p:txBody>
      </p:sp>
    </p:spTree>
    <p:extLst>
      <p:ext uri="{BB962C8B-B14F-4D97-AF65-F5344CB8AC3E}">
        <p14:creationId xmlns:p14="http://schemas.microsoft.com/office/powerpoint/2010/main" val="284009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60BD-CC8F-15C5-BB84-0260074226A8}"/>
              </a:ext>
            </a:extLst>
          </p:cNvPr>
          <p:cNvSpPr>
            <a:spLocks noGrp="1"/>
          </p:cNvSpPr>
          <p:nvPr>
            <p:ph type="title"/>
          </p:nvPr>
        </p:nvSpPr>
        <p:spPr/>
        <p:txBody>
          <a:bodyPr/>
          <a:lstStyle/>
          <a:p>
            <a:r>
              <a:rPr lang="en-IN" dirty="0"/>
              <a:t>The Prokaryotic Cell</a:t>
            </a:r>
            <a:r>
              <a:rPr lang="en-IN" sz="1600" baseline="-25000" dirty="0"/>
              <a:t>3</a:t>
            </a:r>
            <a:endParaRPr lang="en-IN" dirty="0"/>
          </a:p>
        </p:txBody>
      </p:sp>
      <p:sp>
        <p:nvSpPr>
          <p:cNvPr id="3" name="Content Placeholder 2">
            <a:extLst>
              <a:ext uri="{FF2B5EF4-FFF2-40B4-BE49-F238E27FC236}">
                <a16:creationId xmlns:a16="http://schemas.microsoft.com/office/drawing/2014/main" id="{7D24D8EA-88C6-7DF9-3BC9-DE2B490F794A}"/>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IN" dirty="0"/>
              <a:t>Major bacterial phyla include: Proteobacteria (subdivided alpha to epsilon), Chlamydias, Spirochetes, photosynthetic Cyanobacteria, gram-positive bacteria.</a:t>
            </a:r>
          </a:p>
          <a:p>
            <a:pPr marL="457200" indent="-457200">
              <a:buFont typeface="Arial" panose="020B0604020202020204" pitchFamily="34" charset="0"/>
              <a:buChar char="•"/>
            </a:pPr>
            <a:r>
              <a:rPr lang="en-IN" dirty="0"/>
              <a:t>Eukaryotic mitochondria descended from alphaproteobacteria, chloroplasts from cyanobacteria.</a:t>
            </a:r>
          </a:p>
          <a:p>
            <a:pPr marL="457200" indent="-457200">
              <a:buFont typeface="Arial" panose="020B0604020202020204" pitchFamily="34" charset="0"/>
              <a:buChar char="•"/>
            </a:pPr>
            <a:r>
              <a:rPr lang="en-IN" dirty="0"/>
              <a:t>Proteobacteria, Chlamydias, Spirochetes, Cyanobacteria are key phyla.</a:t>
            </a:r>
          </a:p>
          <a:p>
            <a:pPr marL="457200" indent="-457200">
              <a:buFont typeface="Arial" panose="020B0604020202020204" pitchFamily="34" charset="0"/>
              <a:buChar char="•"/>
            </a:pPr>
            <a:r>
              <a:rPr lang="en-IN" dirty="0"/>
              <a:t>Alphaproteobacteria gave rise to mitochondria, cyanobacteria to chloroplasts.</a:t>
            </a:r>
          </a:p>
        </p:txBody>
      </p:sp>
    </p:spTree>
    <p:extLst>
      <p:ext uri="{BB962C8B-B14F-4D97-AF65-F5344CB8AC3E}">
        <p14:creationId xmlns:p14="http://schemas.microsoft.com/office/powerpoint/2010/main" val="293763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83A3-40B3-939B-6F32-3D0FAD3A81D9}"/>
              </a:ext>
            </a:extLst>
          </p:cNvPr>
          <p:cNvSpPr>
            <a:spLocks noGrp="1"/>
          </p:cNvSpPr>
          <p:nvPr>
            <p:ph type="title"/>
          </p:nvPr>
        </p:nvSpPr>
        <p:spPr/>
        <p:txBody>
          <a:bodyPr/>
          <a:lstStyle/>
          <a:p>
            <a:r>
              <a:rPr lang="en-US" dirty="0"/>
              <a:t>22.2 Figure 4</a:t>
            </a:r>
            <a:endParaRPr lang="en-IN" dirty="0"/>
          </a:p>
        </p:txBody>
      </p:sp>
      <p:sp>
        <p:nvSpPr>
          <p:cNvPr id="6" name="TextBox 5">
            <a:extLst>
              <a:ext uri="{FF2B5EF4-FFF2-40B4-BE49-F238E27FC236}">
                <a16:creationId xmlns:a16="http://schemas.microsoft.com/office/drawing/2014/main" id="{4A76E465-B96E-00E0-EF67-EAD03975D7FA}"/>
              </a:ext>
            </a:extLst>
          </p:cNvPr>
          <p:cNvSpPr txBox="1"/>
          <p:nvPr/>
        </p:nvSpPr>
        <p:spPr>
          <a:xfrm>
            <a:off x="1143000" y="6444287"/>
            <a:ext cx="6858000" cy="461665"/>
          </a:xfrm>
          <a:prstGeom prst="rect">
            <a:avLst/>
          </a:prstGeom>
          <a:noFill/>
        </p:spPr>
        <p:txBody>
          <a:bodyPr wrap="square">
            <a:spAutoFit/>
          </a:bodyPr>
          <a:lstStyle/>
          <a:p>
            <a:pPr algn="ctr"/>
            <a:r>
              <a:rPr lang="en-US" sz="800" dirty="0"/>
              <a:t>CDC on Wikimedia Commons. "Rickettsia rickettsii.“ Wolframm Adlassnig on Wikimedia Commons. "Spirillum minus."</a:t>
            </a:r>
          </a:p>
          <a:p>
            <a:pPr algn="ctr"/>
            <a:r>
              <a:rPr lang="en-US" sz="800" dirty="0"/>
              <a:t>http://remf.dartmouth.edu/images/bacteriaSEM/source/1.html on Wikimedia Commons. "Cholera."</a:t>
            </a:r>
          </a:p>
          <a:p>
            <a:pPr algn="ctr"/>
            <a:r>
              <a:rPr lang="en-US" sz="800" dirty="0"/>
              <a:t>Graham Bradley on Wikimedia Commons. "Desulfovibrio vulgaris.“ CDC on Wikimedia Commons. "Campylobacter jejuni."</a:t>
            </a:r>
          </a:p>
        </p:txBody>
      </p:sp>
      <p:pic>
        <p:nvPicPr>
          <p:cNvPr id="4" name="Content Placeholder 4" descr="The first class is Alphaproteobacteria with the description &quot;Some species are photoautotrophic, but some are symbionts of plants and animals, and others are pathogens. Eukaryotic mitochondria are thought to be derived from bacteria in this group.&quot; The representative organisms of this group are Rhizobium (Nitogen-fixing endosymbiont associated with the roots of legumes) and Rickettsia (Obligate intracellular parasite that causes typhus and Rocky Mountain spotted fever (but not rickets, which is caused by vitamin C deficiency). The representative micrograph shows Rickettsia rickettsia stained red and shown as rods inside and on the host cells. The next class is Betaproteobacteria with the description &quot;This group of bacteria is diverse. Some species play an important role in the nitrogen cycle.&quot; The representative organisms of this group are Nitrosomas (Species from this group oxidize ammonia into nitrite.) and Spirillum minus (Causes rat-bite fever). The representative micrograph shows several spirochetes and spirillums to show Spirillum minus. The next class is Gammaproteobacteria with the description &quot;Many are beneficial symbionts that populate the human gut, but others are familiar human pathogens. Some species from this subgroup oxidize sulfur compounds.&quot; The representative organisms of this group are Escherichia coli (Normally beneficial microbe of the human gut,  but some strains cause disease), Salmonella (Certain strains cause food poisoning or typhoid fever), Yersinia pestis (Causative agent of bubonic plague), Pseudomonas aeruginosa (Causes lung infections), Vibrio cholera (Causative agent of cholera), and Chromatium (Sulfur-producing bacteria that oxidize sulfur, producing hydrogen sulfide. The representative micrograph shows a cluster of bacillus showing Vibrio cholera. The next class is Deltaproteobacteria with the description &quot;Some species generate a spore-forming, fruiting body in adverse conditions. Others reduce sulfate and sulfur.&quot; The representative organisms of this group are Myxobacteria(Generate spore-forming, fruiting bodies in adverse conditions) and Desulfovibrio vulgaris (Aneorobic, sulfate-reducing bacterium). The representative micrograph shows a large, wide rod with a long flagella to show Desulfovibrio vulgaris. The last class is Epsilonproteobacteria with the description &quot;Many species inhabit the digestive tract of animals as symbionts or pathogens. Bacteria from this group have been found in deep-sea hydrothermal vents and cold seep habitats.&quot; The representative organisms of this group are Campylobacter(Causes blood poisoning and intestinal inflammation) and Heliobacter pylori (Causes stomach ulcers). The representative micrograph shows a spirochete to show Campylobacter.">
            <a:extLst>
              <a:ext uri="{FF2B5EF4-FFF2-40B4-BE49-F238E27FC236}">
                <a16:creationId xmlns:a16="http://schemas.microsoft.com/office/drawing/2014/main" id="{E07FDCBB-04A0-0667-90A6-F23D8B3BBF45}"/>
              </a:ext>
            </a:extLst>
          </p:cNvPr>
          <p:cNvPicPr>
            <a:picLocks noGrp="1" noChangeAspect="1"/>
          </p:cNvPicPr>
          <p:nvPr>
            <p:ph idx="1"/>
          </p:nvPr>
        </p:nvPicPr>
        <p:blipFill>
          <a:blip r:embed="rId3"/>
          <a:srcRect l="30556" t="5333" r="29629" b="6335"/>
          <a:stretch/>
        </p:blipFill>
        <p:spPr>
          <a:xfrm>
            <a:off x="2743200" y="1122679"/>
            <a:ext cx="3886200" cy="4789967"/>
          </a:xfrm>
        </p:spPr>
      </p:pic>
    </p:spTree>
    <p:extLst>
      <p:ext uri="{BB962C8B-B14F-4D97-AF65-F5344CB8AC3E}">
        <p14:creationId xmlns:p14="http://schemas.microsoft.com/office/powerpoint/2010/main" val="3924069014"/>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7951</TotalTime>
  <Words>1354</Words>
  <Application>Microsoft Office PowerPoint</Application>
  <PresentationFormat>On-screen Show (4:3)</PresentationFormat>
  <Paragraphs>140</Paragraphs>
  <Slides>23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Century Gothic</vt:lpstr>
      <vt:lpstr>Arial</vt:lpstr>
      <vt:lpstr>Office Theme</vt:lpstr>
      <vt:lpstr>Chapter 22.2</vt:lpstr>
      <vt:lpstr>Objectives</vt:lpstr>
      <vt:lpstr>Structure of Prokaryotes: Bacteria and Archaea</vt:lpstr>
      <vt:lpstr>Group Activity</vt:lpstr>
      <vt:lpstr>Think It Through</vt:lpstr>
      <vt:lpstr>The Prokaryotic Cell1</vt:lpstr>
      <vt:lpstr>The Prokaryotic Cell2</vt:lpstr>
      <vt:lpstr>The Prokaryotic Cell3</vt:lpstr>
      <vt:lpstr>22.2 Figure 4</vt:lpstr>
      <vt:lpstr>22.2 Figure 5</vt:lpstr>
      <vt:lpstr>22.2 Figure 6</vt:lpstr>
      <vt:lpstr>The Plasma Membrane of Prokaryotes</vt:lpstr>
      <vt:lpstr>22.2 Figure 7</vt:lpstr>
      <vt:lpstr>The Cell Wall of Prokaryotes1</vt:lpstr>
      <vt:lpstr>The Cell Wall of Prokaryotes2</vt:lpstr>
      <vt:lpstr>22.2 Figure 8</vt:lpstr>
      <vt:lpstr>The Cell Wall of Prokaryotes3</vt:lpstr>
      <vt:lpstr>Table 1: Differences and Similarities between Bacteria and Archaea</vt:lpstr>
      <vt:lpstr>Reproduction1</vt:lpstr>
      <vt:lpstr>Reproduction2</vt:lpstr>
      <vt:lpstr>The Evolution of Prokaryotes</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230</cp:revision>
  <dcterms:created xsi:type="dcterms:W3CDTF">2013-04-26T14:43:13Z</dcterms:created>
  <dcterms:modified xsi:type="dcterms:W3CDTF">2024-10-15T02:19:18Z</dcterms:modified>
</cp:coreProperties>
</file>